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9" r:id="rId4"/>
    <p:sldId id="270" r:id="rId5"/>
    <p:sldId id="275" r:id="rId6"/>
    <p:sldId id="276" r:id="rId7"/>
    <p:sldId id="281" r:id="rId8"/>
    <p:sldId id="272" r:id="rId9"/>
    <p:sldId id="273" r:id="rId10"/>
    <p:sldId id="274" r:id="rId11"/>
    <p:sldId id="277" r:id="rId12"/>
    <p:sldId id="278" r:id="rId13"/>
    <p:sldId id="279" r:id="rId14"/>
    <p:sldId id="280" r:id="rId15"/>
    <p:sldId id="263" r:id="rId16"/>
    <p:sldId id="283" r:id="rId17"/>
    <p:sldId id="264" r:id="rId18"/>
    <p:sldId id="265" r:id="rId19"/>
    <p:sldId id="282" r:id="rId20"/>
  </p:sldIdLst>
  <p:sldSz cx="9144000" cy="6858000" type="screen4x3"/>
  <p:notesSz cx="7010400" cy="92964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HelveticaCondensed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1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6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6BA084-5A24-47D7-B8F3-B232E89A2403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A44EAE-3E60-49CA-B94B-9CE1749AC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03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471499" y="6431498"/>
            <a:ext cx="1427442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0"/>
            <a:r>
              <a:rPr lang="en-US" sz="4000" kern="1200" baseline="30000" dirty="0" smtClean="0">
                <a:solidFill>
                  <a:schemeClr val="bg2"/>
                </a:solidFill>
                <a:latin typeface="HelveticaCondensed" pitchFamily="34" charset="0"/>
                <a:ea typeface="+mn-ea"/>
                <a:cs typeface="+mn-cs"/>
              </a:rPr>
              <a:t>It’s time.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 flipH="1">
            <a:off x="914400" y="1600200"/>
            <a:ext cx="7772400" cy="76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7471499" y="6431498"/>
            <a:ext cx="1427442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200" baseline="30000" smtClean="0">
                <a:solidFill>
                  <a:schemeClr val="bg2"/>
                </a:solidFill>
                <a:latin typeface="HelveticaCondensed" pitchFamily="34" charset="0"/>
                <a:ea typeface="+mn-ea"/>
                <a:cs typeface="+mn-cs"/>
              </a:rPr>
              <a:t>It’s time</a:t>
            </a:r>
            <a:r>
              <a:rPr lang="en-US" sz="4000" kern="1200" baseline="30000" dirty="0" smtClean="0">
                <a:solidFill>
                  <a:schemeClr val="bg2"/>
                </a:solidFill>
                <a:latin typeface="HelveticaCondensed" pitchFamily="34" charset="0"/>
                <a:ea typeface="+mn-ea"/>
                <a:cs typeface="+mn-cs"/>
              </a:rPr>
              <a:t>.</a:t>
            </a:r>
          </a:p>
          <a:p>
            <a:pPr algn="r" rtl="0"/>
            <a:r>
              <a:rPr lang="en-US" sz="4000" kern="1200" baseline="30000" dirty="0" smtClean="0">
                <a:solidFill>
                  <a:schemeClr val="bg2"/>
                </a:solidFill>
                <a:latin typeface="HelveticaCondensed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78A1A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289" y="5410200"/>
            <a:ext cx="5471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8A1A9"/>
                </a:solidFill>
              </a:rPr>
              <a:t>Presenter:  </a:t>
            </a:r>
          </a:p>
          <a:p>
            <a:r>
              <a:rPr lang="en-US" b="1" dirty="0" smtClean="0">
                <a:solidFill>
                  <a:srgbClr val="78A1A9"/>
                </a:solidFill>
              </a:rPr>
              <a:t>Date:</a:t>
            </a:r>
            <a:endParaRPr lang="en-US" b="1" dirty="0">
              <a:solidFill>
                <a:srgbClr val="78A1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Document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1597984"/>
            <a:ext cx="60960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Living Will</a:t>
            </a:r>
          </a:p>
          <a:p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Use or removal of life-prolonging measures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When terminal or incurable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When you cannot communicate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Gives foundation for allowing natural death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176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Document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1597984"/>
            <a:ext cx="60960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Limitations of the Living Will</a:t>
            </a:r>
          </a:p>
          <a:p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Doesn’t give detail for all possible healthcare scenarios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May be disputed by medical personnel and/or family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162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Document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1597984"/>
            <a:ext cx="60960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Healthcare Power of Attorney</a:t>
            </a:r>
          </a:p>
          <a:p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Appoints a person to make decisions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Agent should be willing and able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You may appoint more than one – in order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Can make the decision of the Living Will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Healthcare-related decisions only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291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Document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1597984"/>
            <a:ext cx="60960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Both Documents</a:t>
            </a:r>
          </a:p>
          <a:p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Requires notarization and witnesses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Not used in traumatic situations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Photocopies are encouraged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Does not expire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Keep forms accessible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Forms are state specific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272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Document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1597984"/>
            <a:ext cx="60960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Other documentation</a:t>
            </a:r>
          </a:p>
          <a:p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DNR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Organ, eye, and tissue donation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Disposition of remains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uneral planning, memorial service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Legacy – what do you want to be remembered from?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Legal and financial matters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8442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Act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1597984"/>
            <a:ext cx="58674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Now What?</a:t>
            </a:r>
          </a:p>
          <a:p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Share documents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Continue conversations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Review choices at least annually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345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Act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1597984"/>
            <a:ext cx="58674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pic>
        <p:nvPicPr>
          <p:cNvPr id="5" name="Picture 2" descr="living w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219200"/>
            <a:ext cx="84582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6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Empower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1597984"/>
            <a:ext cx="58674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/>
              <a:t>All good gifts should be shared.</a:t>
            </a:r>
          </a:p>
          <a:p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Tell family and friends about your experience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Seek out opportunities to learn more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Encourage others to practice Advance Care Planning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Do something on your bucket list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Be proud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789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124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1597984"/>
            <a:ext cx="58674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789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289" y="5410200"/>
            <a:ext cx="5471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8A1A9"/>
                </a:solidFill>
              </a:rPr>
              <a:t>Presenter:  </a:t>
            </a:r>
          </a:p>
          <a:p>
            <a:r>
              <a:rPr lang="en-US" b="1" dirty="0" smtClean="0">
                <a:solidFill>
                  <a:srgbClr val="78A1A9"/>
                </a:solidFill>
              </a:rPr>
              <a:t>Date:</a:t>
            </a:r>
            <a:endParaRPr lang="en-US" b="1" dirty="0">
              <a:solidFill>
                <a:srgbClr val="78A1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ephantintheroom-leo_cullu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2209800"/>
            <a:ext cx="37973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76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r>
              <a:rPr lang="en-US" dirty="0" smtClean="0"/>
              <a:t>Today’s Agenda:  Steps in Advance Care Planning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19600" y="1597984"/>
            <a:ext cx="39624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Educate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Prepare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Communicate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Document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Act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Empower</a:t>
            </a:r>
          </a:p>
        </p:txBody>
      </p:sp>
    </p:spTree>
    <p:extLst>
      <p:ext uri="{BB962C8B-B14F-4D97-AF65-F5344CB8AC3E}">
        <p14:creationId xmlns:p14="http://schemas.microsoft.com/office/powerpoint/2010/main" xmlns="" val="38176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Educate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1597984"/>
            <a:ext cx="58674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Advance care planning is a PROCESS of making and communicating future healthcare decisions.</a:t>
            </a:r>
          </a:p>
          <a:p>
            <a:endParaRPr lang="en-US" sz="2400" dirty="0"/>
          </a:p>
          <a:p>
            <a:r>
              <a:rPr lang="en-US" sz="2400" dirty="0" smtClean="0"/>
              <a:t>It is a valuable tool to reduce stress and anxiety for patients and families and can lead to improved quality of care.</a:t>
            </a:r>
          </a:p>
          <a:p>
            <a:endParaRPr lang="en-US" sz="2400" dirty="0"/>
          </a:p>
          <a:p>
            <a:r>
              <a:rPr lang="en-US" sz="2400" dirty="0" smtClean="0"/>
              <a:t>It helps ensure your choices are honored and is a gift to your family.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176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Educate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1597984"/>
            <a:ext cx="58674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Learn from Terri </a:t>
            </a:r>
            <a:r>
              <a:rPr lang="en-US" sz="2400" dirty="0" err="1" smtClean="0"/>
              <a:t>Schiavo</a:t>
            </a:r>
            <a:r>
              <a:rPr lang="en-US" sz="2400" dirty="0" smtClean="0"/>
              <a:t> and her family</a:t>
            </a:r>
          </a:p>
          <a:p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Adults in all stages of life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Life can change in an instant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End of life decision-making is difficult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Conflict is an unfortunate possibility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No decision is a decision</a:t>
            </a:r>
          </a:p>
        </p:txBody>
      </p:sp>
    </p:spTree>
    <p:extLst>
      <p:ext uri="{BB962C8B-B14F-4D97-AF65-F5344CB8AC3E}">
        <p14:creationId xmlns:p14="http://schemas.microsoft.com/office/powerpoint/2010/main" xmlns="" val="15318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Prepare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3800" y="1597984"/>
            <a:ext cx="46482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/>
              <a:t>What is important to YOU?</a:t>
            </a:r>
          </a:p>
          <a:p>
            <a:endParaRPr lang="en-US" sz="2400" i="1" dirty="0"/>
          </a:p>
          <a:p>
            <a:pPr marL="342900" indent="-342900">
              <a:buFont typeface="Arial" charset="0"/>
              <a:buChar char="•"/>
            </a:pPr>
            <a:r>
              <a:rPr lang="en-US" sz="2400" i="1" dirty="0" smtClean="0"/>
              <a:t>Affairs in order?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i="1" dirty="0" smtClean="0"/>
              <a:t>Free from pain?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i="1" dirty="0" smtClean="0"/>
              <a:t>Not a burden to family?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i="1" dirty="0" smtClean="0"/>
              <a:t>Maintain quality of life?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i="1" dirty="0" smtClean="0"/>
              <a:t>Be connected to my faith?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i="1" dirty="0" smtClean="0"/>
              <a:t>Share my story?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i="1" dirty="0" smtClean="0"/>
              <a:t>Be at home?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509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Communicate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1597984"/>
            <a:ext cx="56388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/>
              <a:t>It won’t be easy…</a:t>
            </a:r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 descr="https://scontent-b-atl.xx.fbcdn.net/hphotos-ash3/t1.0-9/1623669_608964195838528_1662785688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5118100" cy="383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300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Communicate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1597984"/>
            <a:ext cx="56388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/>
              <a:t>Who needs to know?</a:t>
            </a:r>
          </a:p>
          <a:p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Family members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Friends, neighbors, church members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Caregivers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Physicians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Clergy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Attorneys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176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Communicate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1597984"/>
            <a:ext cx="5867400" cy="374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78A1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Remember:</a:t>
            </a:r>
          </a:p>
          <a:p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Don’t rush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Include everyone involved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Not everyone has to agree initially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Use a reference point or trigger event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Use two-way communication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Use available resources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176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395</Words>
  <Application>Microsoft Office PowerPoint</Application>
  <PresentationFormat>On-screen Show (4:3)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HelveticaCondensed</vt:lpstr>
      <vt:lpstr>Office Theme</vt:lpstr>
      <vt:lpstr>Slide 1</vt:lpstr>
      <vt:lpstr>Slide 2</vt:lpstr>
      <vt:lpstr>Today’s Agenda:  Steps in Advance Care Planning</vt:lpstr>
      <vt:lpstr>Educate</vt:lpstr>
      <vt:lpstr>Educate</vt:lpstr>
      <vt:lpstr>Prepare</vt:lpstr>
      <vt:lpstr>Communicate</vt:lpstr>
      <vt:lpstr>Communicate</vt:lpstr>
      <vt:lpstr>Communicate</vt:lpstr>
      <vt:lpstr>Document</vt:lpstr>
      <vt:lpstr>Document</vt:lpstr>
      <vt:lpstr>Document</vt:lpstr>
      <vt:lpstr>Document</vt:lpstr>
      <vt:lpstr>Document</vt:lpstr>
      <vt:lpstr>Act</vt:lpstr>
      <vt:lpstr>Act</vt:lpstr>
      <vt:lpstr>Empower</vt:lpstr>
      <vt:lpstr>Questions?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Kimbelyn Emory</dc:creator>
  <cp:lastModifiedBy>rd</cp:lastModifiedBy>
  <cp:revision>49</cp:revision>
  <cp:lastPrinted>2014-09-11T19:39:58Z</cp:lastPrinted>
  <dcterms:created xsi:type="dcterms:W3CDTF">2014-02-21T16:19:04Z</dcterms:created>
  <dcterms:modified xsi:type="dcterms:W3CDTF">2015-06-14T18:16:54Z</dcterms:modified>
</cp:coreProperties>
</file>