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520" r:id="rId3"/>
    <p:sldId id="534" r:id="rId4"/>
    <p:sldId id="504" r:id="rId5"/>
    <p:sldId id="560" r:id="rId6"/>
    <p:sldId id="486" r:id="rId7"/>
    <p:sldId id="487" r:id="rId8"/>
    <p:sldId id="378" r:id="rId9"/>
    <p:sldId id="479" r:id="rId10"/>
    <p:sldId id="542" r:id="rId11"/>
    <p:sldId id="561" r:id="rId12"/>
    <p:sldId id="544" r:id="rId13"/>
    <p:sldId id="545" r:id="rId14"/>
    <p:sldId id="546" r:id="rId15"/>
    <p:sldId id="559" r:id="rId16"/>
    <p:sldId id="565" r:id="rId17"/>
    <p:sldId id="548" r:id="rId18"/>
    <p:sldId id="549" r:id="rId19"/>
    <p:sldId id="566" r:id="rId20"/>
    <p:sldId id="567" r:id="rId21"/>
    <p:sldId id="550" r:id="rId22"/>
    <p:sldId id="552" r:id="rId23"/>
    <p:sldId id="553" r:id="rId24"/>
    <p:sldId id="558" r:id="rId25"/>
    <p:sldId id="568" r:id="rId26"/>
    <p:sldId id="555" r:id="rId27"/>
    <p:sldId id="563" r:id="rId28"/>
    <p:sldId id="564" r:id="rId29"/>
    <p:sldId id="525" r:id="rId30"/>
    <p:sldId id="526" r:id="rId31"/>
    <p:sldId id="527" r:id="rId32"/>
    <p:sldId id="529" r:id="rId33"/>
    <p:sldId id="569" r:id="rId34"/>
    <p:sldId id="32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i Baird" initials="TB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C4D"/>
    <a:srgbClr val="153153"/>
    <a:srgbClr val="77AE45"/>
    <a:srgbClr val="1B324D"/>
    <a:srgbClr val="2655DA"/>
    <a:srgbClr val="FF5050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87034" autoAdjust="0"/>
  </p:normalViewPr>
  <p:slideViewPr>
    <p:cSldViewPr>
      <p:cViewPr varScale="1">
        <p:scale>
          <a:sx n="41" d="100"/>
          <a:sy n="41" d="100"/>
        </p:scale>
        <p:origin x="-76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baehner\Desktop\chart%20pull%20stud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Without GPS (baseline)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Very Low</c:v>
                </c:pt>
                <c:pt idx="1">
                  <c:v>Low</c:v>
                </c:pt>
                <c:pt idx="2">
                  <c:v>Intermediate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0.6100000000000001</c:v>
                </c:pt>
                <c:pt idx="1">
                  <c:v>0.37000000000000005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GPS</c:v>
                </c:pt>
              </c:strCache>
            </c:strRef>
          </c:tx>
          <c:spPr>
            <a:solidFill>
              <a:srgbClr val="E4CC4D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Very Low</c:v>
                </c:pt>
                <c:pt idx="1">
                  <c:v>Low</c:v>
                </c:pt>
                <c:pt idx="2">
                  <c:v>Intermediate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0.89000000000000012</c:v>
                </c:pt>
                <c:pt idx="1">
                  <c:v>0.63000000000000012</c:v>
                </c:pt>
                <c:pt idx="2">
                  <c:v>0.35000000000000003</c:v>
                </c:pt>
              </c:numCache>
            </c:numRef>
          </c:val>
        </c:ser>
        <c:dLbls/>
        <c:gapWidth val="100"/>
        <c:overlap val="-24"/>
        <c:axId val="75592448"/>
        <c:axId val="75593984"/>
      </c:barChart>
      <c:catAx>
        <c:axId val="75592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5593984"/>
        <c:crosses val="autoZero"/>
        <c:auto val="1"/>
        <c:lblAlgn val="ctr"/>
        <c:lblOffset val="100"/>
      </c:catAx>
      <c:valAx>
        <c:axId val="755939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AS</a:t>
                </a:r>
                <a:endParaRPr lang="en-US" dirty="0"/>
              </a:p>
            </c:rich>
          </c:tx>
          <c:spPr>
            <a:noFill/>
            <a:ln>
              <a:noFill/>
            </a:ln>
            <a:effectLst/>
          </c:spPr>
        </c:title>
        <c:numFmt formatCode="0%" sourceLinked="1"/>
        <c:maj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55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92400643094876"/>
          <c:y val="0.83952939609853894"/>
          <c:w val="0.77215178172898191"/>
          <c:h val="0.10605200124328874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</c:chart>
  <c:spPr>
    <a:noFill/>
    <a:ln w="19050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439F4-3740-4861-BFB6-98E501A1154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17FEEC4-BC78-47DE-9084-9D39A6AB86CA}">
      <dgm:prSet phldrT="[Text]" custT="1"/>
      <dgm:spPr/>
      <dgm:t>
        <a:bodyPr/>
        <a:lstStyle/>
        <a:p>
          <a:r>
            <a:rPr lang="en-US" sz="1800" dirty="0" smtClean="0"/>
            <a:t>Does use of the assay change the management of patients?</a:t>
          </a:r>
          <a:endParaRPr lang="en-US" sz="1800" dirty="0"/>
        </a:p>
      </dgm:t>
    </dgm:pt>
    <dgm:pt modelId="{0C8FA77E-CF25-496E-84F0-24B5ED0A588D}" type="parTrans" cxnId="{2C661BE5-1B41-4309-8DF9-B3CF9DE9EEAC}">
      <dgm:prSet/>
      <dgm:spPr/>
      <dgm:t>
        <a:bodyPr/>
        <a:lstStyle/>
        <a:p>
          <a:endParaRPr lang="en-US"/>
        </a:p>
      </dgm:t>
    </dgm:pt>
    <dgm:pt modelId="{588652F0-9201-41A7-A6CB-908AC1F8BEF9}" type="sibTrans" cxnId="{2C661BE5-1B41-4309-8DF9-B3CF9DE9EEAC}">
      <dgm:prSet/>
      <dgm:spPr/>
      <dgm:t>
        <a:bodyPr/>
        <a:lstStyle/>
        <a:p>
          <a:endParaRPr lang="en-US"/>
        </a:p>
      </dgm:t>
    </dgm:pt>
    <dgm:pt modelId="{A2118DDB-EC90-437F-B513-23679A162B54}">
      <dgm:prSet phldrT="[Text]" custT="1"/>
      <dgm:spPr/>
      <dgm:t>
        <a:bodyPr/>
        <a:lstStyle/>
        <a:p>
          <a:r>
            <a:rPr lang="en-US" sz="1800" dirty="0" smtClean="0"/>
            <a:t>Does use of the assay change physician recommendations?</a:t>
          </a:r>
          <a:endParaRPr lang="en-US" sz="1800" dirty="0"/>
        </a:p>
      </dgm:t>
    </dgm:pt>
    <dgm:pt modelId="{95B3AAFE-FCF8-4432-A1CF-7C380CAD3998}" type="parTrans" cxnId="{4649B48C-76C9-4DD2-92C2-F944750A502C}">
      <dgm:prSet/>
      <dgm:spPr/>
      <dgm:t>
        <a:bodyPr/>
        <a:lstStyle/>
        <a:p>
          <a:endParaRPr lang="en-US"/>
        </a:p>
      </dgm:t>
    </dgm:pt>
    <dgm:pt modelId="{45605C9B-7313-4BFB-854E-8DC2A958F5C8}" type="sibTrans" cxnId="{4649B48C-76C9-4DD2-92C2-F944750A502C}">
      <dgm:prSet/>
      <dgm:spPr/>
      <dgm:t>
        <a:bodyPr/>
        <a:lstStyle/>
        <a:p>
          <a:endParaRPr lang="en-US"/>
        </a:p>
      </dgm:t>
    </dgm:pt>
    <dgm:pt modelId="{9B32CBE4-8414-4451-9C71-6397E9012854}">
      <dgm:prSet phldrT="[Text]" custT="1"/>
      <dgm:spPr/>
      <dgm:t>
        <a:bodyPr/>
        <a:lstStyle/>
        <a:p>
          <a:r>
            <a:rPr lang="en-US" sz="1800" dirty="0" smtClean="0"/>
            <a:t>Does the assay provide information for a management decision above and beyond what is available with established clinical and pathological characteristics?</a:t>
          </a:r>
          <a:endParaRPr lang="en-US" sz="1800" dirty="0"/>
        </a:p>
      </dgm:t>
    </dgm:pt>
    <dgm:pt modelId="{7A5072B3-2851-4430-B760-2D4ED1885D29}" type="parTrans" cxnId="{69B0779C-DAF3-4894-BED5-6AF42E180875}">
      <dgm:prSet/>
      <dgm:spPr/>
      <dgm:t>
        <a:bodyPr/>
        <a:lstStyle/>
        <a:p>
          <a:endParaRPr lang="en-US"/>
        </a:p>
      </dgm:t>
    </dgm:pt>
    <dgm:pt modelId="{518FBE4F-7F95-4CBE-A8A9-2778872643D3}" type="sibTrans" cxnId="{69B0779C-DAF3-4894-BED5-6AF42E180875}">
      <dgm:prSet/>
      <dgm:spPr/>
      <dgm:t>
        <a:bodyPr/>
        <a:lstStyle/>
        <a:p>
          <a:endParaRPr lang="en-US"/>
        </a:p>
      </dgm:t>
    </dgm:pt>
    <dgm:pt modelId="{86819554-3272-4C90-8FB1-ECB781CF05E8}">
      <dgm:prSet phldrT="[Text]" custT="1"/>
      <dgm:spPr/>
      <dgm:t>
        <a:bodyPr/>
        <a:lstStyle/>
        <a:p>
          <a:r>
            <a:rPr lang="en-US" sz="1800" dirty="0" smtClean="0"/>
            <a:t>Does use of the assay improve patient outcomes?</a:t>
          </a:r>
          <a:endParaRPr lang="en-US" sz="1800" dirty="0"/>
        </a:p>
      </dgm:t>
    </dgm:pt>
    <dgm:pt modelId="{A4C372AD-4179-4311-9275-17328B677526}" type="parTrans" cxnId="{FEFFB226-0BE0-404E-A25D-3F9E6495C859}">
      <dgm:prSet/>
      <dgm:spPr/>
      <dgm:t>
        <a:bodyPr/>
        <a:lstStyle/>
        <a:p>
          <a:endParaRPr lang="en-US"/>
        </a:p>
      </dgm:t>
    </dgm:pt>
    <dgm:pt modelId="{CE96308C-5935-49DF-9C56-382BD156F1D5}" type="sibTrans" cxnId="{FEFFB226-0BE0-404E-A25D-3F9E6495C859}">
      <dgm:prSet/>
      <dgm:spPr/>
      <dgm:t>
        <a:bodyPr/>
        <a:lstStyle/>
        <a:p>
          <a:endParaRPr lang="en-US"/>
        </a:p>
      </dgm:t>
    </dgm:pt>
    <dgm:pt modelId="{B88E78E4-E650-4927-A664-1F85941769E7}" type="pres">
      <dgm:prSet presAssocID="{F78439F4-3740-4861-BFB6-98E501A1154D}" presName="compositeShape" presStyleCnt="0">
        <dgm:presLayoutVars>
          <dgm:dir/>
          <dgm:resizeHandles/>
        </dgm:presLayoutVars>
      </dgm:prSet>
      <dgm:spPr/>
    </dgm:pt>
    <dgm:pt modelId="{7D003026-F5A4-4510-B362-783BEAE60D61}" type="pres">
      <dgm:prSet presAssocID="{F78439F4-3740-4861-BFB6-98E501A1154D}" presName="pyramid" presStyleLbl="node1" presStyleIdx="0" presStyleCnt="1" custScaleX="182373" custLinFactNeighborX="3496" custLinFactNeighborY="1077"/>
      <dgm:spPr>
        <a:solidFill>
          <a:schemeClr val="accent1">
            <a:hueOff val="0"/>
            <a:satOff val="0"/>
            <a:lumOff val="0"/>
            <a:alpha val="14000"/>
          </a:schemeClr>
        </a:solidFill>
        <a:ln>
          <a:noFill/>
        </a:ln>
      </dgm:spPr>
    </dgm:pt>
    <dgm:pt modelId="{E3F86703-0A1E-4DEE-A2B7-07C1E4970FC6}" type="pres">
      <dgm:prSet presAssocID="{F78439F4-3740-4861-BFB6-98E501A1154D}" presName="theList" presStyleCnt="0"/>
      <dgm:spPr/>
    </dgm:pt>
    <dgm:pt modelId="{7DD5F703-DFB5-4AEE-ACE3-701FBFA59DF2}" type="pres">
      <dgm:prSet presAssocID="{86819554-3272-4C90-8FB1-ECB781CF05E8}" presName="aNode" presStyleLbl="fgAcc1" presStyleIdx="0" presStyleCnt="4" custScaleX="126087" custScaleY="186463" custLinFactY="-21615" custLinFactNeighborX="-4217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53103-E67C-4755-AB82-C079D68C0156}" type="pres">
      <dgm:prSet presAssocID="{86819554-3272-4C90-8FB1-ECB781CF05E8}" presName="aSpace" presStyleCnt="0"/>
      <dgm:spPr/>
    </dgm:pt>
    <dgm:pt modelId="{1D8E4895-1840-44E8-ABCA-5948B8EC43B1}" type="pres">
      <dgm:prSet presAssocID="{917FEEC4-BC78-47DE-9084-9D39A6AB86CA}" presName="aNode" presStyleLbl="fgAcc1" presStyleIdx="1" presStyleCnt="4" custScaleX="177270" custScaleY="216771" custLinFactNeighborX="-42178" custLinFactNeighborY="91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E561C-2D16-41F3-8C9F-579030752EC2}" type="pres">
      <dgm:prSet presAssocID="{917FEEC4-BC78-47DE-9084-9D39A6AB86CA}" presName="aSpace" presStyleCnt="0"/>
      <dgm:spPr/>
    </dgm:pt>
    <dgm:pt modelId="{D549E075-BA72-4A6E-AC2D-E10A98AF3E44}" type="pres">
      <dgm:prSet presAssocID="{A2118DDB-EC90-437F-B513-23679A162B54}" presName="aNode" presStyleLbl="fgAcc1" presStyleIdx="2" presStyleCnt="4" custScaleX="229808" custScaleY="216771" custLinFactY="37478" custLinFactNeighborX="-4217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A1BEA-DF9B-44DA-B373-80E3CBF71720}" type="pres">
      <dgm:prSet presAssocID="{A2118DDB-EC90-437F-B513-23679A162B54}" presName="aSpace" presStyleCnt="0"/>
      <dgm:spPr/>
    </dgm:pt>
    <dgm:pt modelId="{2FD6C77B-9721-4CB2-84F2-C1CE6758B617}" type="pres">
      <dgm:prSet presAssocID="{9B32CBE4-8414-4451-9C71-6397E9012854}" presName="aNode" presStyleLbl="fgAcc1" presStyleIdx="3" presStyleCnt="4" custScaleX="275071" custScaleY="218169" custLinFactY="76945" custLinFactNeighborX="-4217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EDCA6-C53F-4B6B-90F5-8FEE7C96DFE6}" type="pres">
      <dgm:prSet presAssocID="{9B32CBE4-8414-4451-9C71-6397E9012854}" presName="aSpace" presStyleCnt="0"/>
      <dgm:spPr/>
    </dgm:pt>
  </dgm:ptLst>
  <dgm:cxnLst>
    <dgm:cxn modelId="{2C661BE5-1B41-4309-8DF9-B3CF9DE9EEAC}" srcId="{F78439F4-3740-4861-BFB6-98E501A1154D}" destId="{917FEEC4-BC78-47DE-9084-9D39A6AB86CA}" srcOrd="1" destOrd="0" parTransId="{0C8FA77E-CF25-496E-84F0-24B5ED0A588D}" sibTransId="{588652F0-9201-41A7-A6CB-908AC1F8BEF9}"/>
    <dgm:cxn modelId="{648D5D7F-D580-4339-AFE2-9FDFFC397A0C}" type="presOf" srcId="{A2118DDB-EC90-437F-B513-23679A162B54}" destId="{D549E075-BA72-4A6E-AC2D-E10A98AF3E44}" srcOrd="0" destOrd="0" presId="urn:microsoft.com/office/officeart/2005/8/layout/pyramid2"/>
    <dgm:cxn modelId="{4649B48C-76C9-4DD2-92C2-F944750A502C}" srcId="{F78439F4-3740-4861-BFB6-98E501A1154D}" destId="{A2118DDB-EC90-437F-B513-23679A162B54}" srcOrd="2" destOrd="0" parTransId="{95B3AAFE-FCF8-4432-A1CF-7C380CAD3998}" sibTransId="{45605C9B-7313-4BFB-854E-8DC2A958F5C8}"/>
    <dgm:cxn modelId="{69B0779C-DAF3-4894-BED5-6AF42E180875}" srcId="{F78439F4-3740-4861-BFB6-98E501A1154D}" destId="{9B32CBE4-8414-4451-9C71-6397E9012854}" srcOrd="3" destOrd="0" parTransId="{7A5072B3-2851-4430-B760-2D4ED1885D29}" sibTransId="{518FBE4F-7F95-4CBE-A8A9-2778872643D3}"/>
    <dgm:cxn modelId="{629637F2-1DCE-4199-B89F-41D07327DED6}" type="presOf" srcId="{86819554-3272-4C90-8FB1-ECB781CF05E8}" destId="{7DD5F703-DFB5-4AEE-ACE3-701FBFA59DF2}" srcOrd="0" destOrd="0" presId="urn:microsoft.com/office/officeart/2005/8/layout/pyramid2"/>
    <dgm:cxn modelId="{C0FC017B-F47C-4AFE-8443-FC0A8D8D514B}" type="presOf" srcId="{F78439F4-3740-4861-BFB6-98E501A1154D}" destId="{B88E78E4-E650-4927-A664-1F85941769E7}" srcOrd="0" destOrd="0" presId="urn:microsoft.com/office/officeart/2005/8/layout/pyramid2"/>
    <dgm:cxn modelId="{037AB626-137D-4657-B584-F2C884404298}" type="presOf" srcId="{9B32CBE4-8414-4451-9C71-6397E9012854}" destId="{2FD6C77B-9721-4CB2-84F2-C1CE6758B617}" srcOrd="0" destOrd="0" presId="urn:microsoft.com/office/officeart/2005/8/layout/pyramid2"/>
    <dgm:cxn modelId="{FEFFB226-0BE0-404E-A25D-3F9E6495C859}" srcId="{F78439F4-3740-4861-BFB6-98E501A1154D}" destId="{86819554-3272-4C90-8FB1-ECB781CF05E8}" srcOrd="0" destOrd="0" parTransId="{A4C372AD-4179-4311-9275-17328B677526}" sibTransId="{CE96308C-5935-49DF-9C56-382BD156F1D5}"/>
    <dgm:cxn modelId="{08FACF99-F889-4801-9D05-B2133821EAEF}" type="presOf" srcId="{917FEEC4-BC78-47DE-9084-9D39A6AB86CA}" destId="{1D8E4895-1840-44E8-ABCA-5948B8EC43B1}" srcOrd="0" destOrd="0" presId="urn:microsoft.com/office/officeart/2005/8/layout/pyramid2"/>
    <dgm:cxn modelId="{8C491342-EAF4-476C-A531-9B05ABD03BBC}" type="presParOf" srcId="{B88E78E4-E650-4927-A664-1F85941769E7}" destId="{7D003026-F5A4-4510-B362-783BEAE60D61}" srcOrd="0" destOrd="0" presId="urn:microsoft.com/office/officeart/2005/8/layout/pyramid2"/>
    <dgm:cxn modelId="{F3599215-588C-4706-B8FF-A4AD4A05221C}" type="presParOf" srcId="{B88E78E4-E650-4927-A664-1F85941769E7}" destId="{E3F86703-0A1E-4DEE-A2B7-07C1E4970FC6}" srcOrd="1" destOrd="0" presId="urn:microsoft.com/office/officeart/2005/8/layout/pyramid2"/>
    <dgm:cxn modelId="{E849AB38-9C05-4415-AE4A-90F5DF21FB3F}" type="presParOf" srcId="{E3F86703-0A1E-4DEE-A2B7-07C1E4970FC6}" destId="{7DD5F703-DFB5-4AEE-ACE3-701FBFA59DF2}" srcOrd="0" destOrd="0" presId="urn:microsoft.com/office/officeart/2005/8/layout/pyramid2"/>
    <dgm:cxn modelId="{57416A03-0581-420E-9DFC-ABAD56DC9327}" type="presParOf" srcId="{E3F86703-0A1E-4DEE-A2B7-07C1E4970FC6}" destId="{D2653103-E67C-4755-AB82-C079D68C0156}" srcOrd="1" destOrd="0" presId="urn:microsoft.com/office/officeart/2005/8/layout/pyramid2"/>
    <dgm:cxn modelId="{914B40FE-6342-43B1-B53E-0B3EC56C1F5E}" type="presParOf" srcId="{E3F86703-0A1E-4DEE-A2B7-07C1E4970FC6}" destId="{1D8E4895-1840-44E8-ABCA-5948B8EC43B1}" srcOrd="2" destOrd="0" presId="urn:microsoft.com/office/officeart/2005/8/layout/pyramid2"/>
    <dgm:cxn modelId="{AA1CE862-0AD5-43C9-A0CA-653F6E391A99}" type="presParOf" srcId="{E3F86703-0A1E-4DEE-A2B7-07C1E4970FC6}" destId="{90AE561C-2D16-41F3-8C9F-579030752EC2}" srcOrd="3" destOrd="0" presId="urn:microsoft.com/office/officeart/2005/8/layout/pyramid2"/>
    <dgm:cxn modelId="{62883211-126D-4C77-9A64-89C361EC5143}" type="presParOf" srcId="{E3F86703-0A1E-4DEE-A2B7-07C1E4970FC6}" destId="{D549E075-BA72-4A6E-AC2D-E10A98AF3E44}" srcOrd="4" destOrd="0" presId="urn:microsoft.com/office/officeart/2005/8/layout/pyramid2"/>
    <dgm:cxn modelId="{D70454CF-1A62-4173-AE2A-8B4DB9DF3D5D}" type="presParOf" srcId="{E3F86703-0A1E-4DEE-A2B7-07C1E4970FC6}" destId="{8B8A1BEA-DF9B-44DA-B373-80E3CBF71720}" srcOrd="5" destOrd="0" presId="urn:microsoft.com/office/officeart/2005/8/layout/pyramid2"/>
    <dgm:cxn modelId="{6FEED977-6394-4CF8-A647-541B4A043A5F}" type="presParOf" srcId="{E3F86703-0A1E-4DEE-A2B7-07C1E4970FC6}" destId="{2FD6C77B-9721-4CB2-84F2-C1CE6758B617}" srcOrd="6" destOrd="0" presId="urn:microsoft.com/office/officeart/2005/8/layout/pyramid2"/>
    <dgm:cxn modelId="{8D83C5A3-6BB3-44DC-B02B-3663AC230419}" type="presParOf" srcId="{E3F86703-0A1E-4DEE-A2B7-07C1E4970FC6}" destId="{D74EDCA6-C53F-4B6B-90F5-8FEE7C96DFE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9B750-42F7-474D-B623-FB360AA7F0F6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7FF6-FA9F-4D49-830E-A64FD66C86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51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u="sng" dirty="0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780DA63-47AE-4C92-8B9C-2676305A2B33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3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98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E425-C21A-4E29-A4C1-C5C9BB4E75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3571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E425-C21A-4E29-A4C1-C5C9BB4E75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9280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 defTabSz="914286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734" y="8830662"/>
            <a:ext cx="3038145" cy="464205"/>
          </a:xfrm>
          <a:prstGeom prst="rect">
            <a:avLst/>
          </a:prstGeom>
          <a:ln/>
        </p:spPr>
        <p:txBody>
          <a:bodyPr lIns="88118" tIns="44061" rIns="88118" bIns="44061"/>
          <a:lstStyle/>
          <a:p>
            <a:fld id="{3EC66638-EEB7-4CC8-9821-B7CF2F19D654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716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50">
              <a:buFont typeface="Arial" pitchFamily="34" charset="0"/>
              <a:buNone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E425-C21A-4E29-A4C1-C5C9BB4E756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84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endParaRPr lang="en-US" dirty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064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Font typeface="Arial"/>
              <a:buNone/>
            </a:pPr>
            <a:endParaRPr lang="en-US" sz="2400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734" y="8830662"/>
            <a:ext cx="3038145" cy="464205"/>
          </a:xfrm>
          <a:prstGeom prst="rect">
            <a:avLst/>
          </a:prstGeom>
          <a:ln/>
        </p:spPr>
        <p:txBody>
          <a:bodyPr lIns="88118" tIns="44061" rIns="88118" bIns="44061"/>
          <a:lstStyle/>
          <a:p>
            <a:fld id="{3EC66638-EEB7-4CC8-9821-B7CF2F19D654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293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690B8-B10E-41C6-82FC-E1C11E64E12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875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F9F1B-D236-A148-B122-0178EACC54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307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u="sng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780DA63-47AE-4C92-8B9C-2676305A2B33}" type="slidenum">
              <a:rPr lang="en-US" smtClean="0">
                <a:cs typeface="Arial" charset="0"/>
              </a:rPr>
              <a:pPr eaLnBrk="1" hangingPunct="1"/>
              <a:t>22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885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 defTabSz="914350">
              <a:buFont typeface="Arial" pitchFamily="34" charset="0"/>
              <a:buChar char="•"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E425-C21A-4E29-A4C1-C5C9BB4E756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27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0B9E3-305B-4B7F-87FA-882AEEADE6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711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E425-C21A-4E29-A4C1-C5C9BB4E75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885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E425-C21A-4E29-A4C1-C5C9BB4E756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995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5CBC0-744E-4A8D-851E-DE1D278EDB9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786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Font typeface="Arial"/>
              <a:buNone/>
            </a:pPr>
            <a:endParaRPr lang="en-US" sz="2400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734" y="8830662"/>
            <a:ext cx="3038145" cy="464205"/>
          </a:xfrm>
          <a:prstGeom prst="rect">
            <a:avLst/>
          </a:prstGeom>
          <a:ln/>
        </p:spPr>
        <p:txBody>
          <a:bodyPr lIns="88118" tIns="44061" rIns="88118" bIns="44061"/>
          <a:lstStyle/>
          <a:p>
            <a:fld id="{3EC66638-EEB7-4CC8-9821-B7CF2F19D654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604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0B9E3-305B-4B7F-87FA-882AEEADE6D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744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0B9E3-305B-4B7F-87FA-882AEEADE6D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42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C6A00-48EB-0049-8D84-1AC6B410F9B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846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686" indent="-174686">
              <a:buFont typeface="Arial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764EA-9137-4C78-AC16-3553454015B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43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067AD8C-34D1-4149-8D18-6DA0864AF3E0}" type="slidenum">
              <a:rPr 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11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E425-C21A-4E29-A4C1-C5C9BB4E75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467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41" indent="-171441" defTabSz="931376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100" kern="1200" dirty="0" smtClean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734" y="8830664"/>
            <a:ext cx="3038145" cy="464205"/>
          </a:xfrm>
          <a:prstGeom prst="rect">
            <a:avLst/>
          </a:prstGeom>
          <a:ln/>
        </p:spPr>
        <p:txBody>
          <a:bodyPr lIns="88097" tIns="44049" rIns="88097" bIns="44049"/>
          <a:lstStyle/>
          <a:p>
            <a:fld id="{3EC66638-EEB7-4CC8-9821-B7CF2F19D65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64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17" lvl="0" indent="-228517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301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E425-C21A-4E29-A4C1-C5C9BB4E756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76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>
                <a:ea typeface="PMingLiU" pitchFamily="18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954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6427343"/>
            <a:ext cx="6477000" cy="223138"/>
          </a:xfrm>
        </p:spPr>
        <p:txBody>
          <a:bodyPr lIns="0" rIns="0" anchor="ctr">
            <a:spAutoFit/>
          </a:bodyPr>
          <a:lstStyle>
            <a:lvl1pPr marL="111125" indent="-111125">
              <a:spcBef>
                <a:spcPts val="0"/>
              </a:spcBef>
              <a:buFontTx/>
              <a:buNone/>
              <a:tabLst>
                <a:tab pos="111125" algn="l"/>
              </a:tabLst>
              <a:defRPr sz="850" i="1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924800" y="6610350"/>
            <a:ext cx="604838" cy="2476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0" y="6356350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A4C6-4305-4BB6-B218-D3567C6484BF}" type="slidenum">
              <a:rPr>
                <a:solidFill>
                  <a:prstClr val="white"/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910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>
                <a:solidFill>
                  <a:srgbClr val="E4CC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9054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4CC4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67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88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4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6387"/>
            <a:ext cx="4114800" cy="490696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7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940" y="1548765"/>
            <a:ext cx="4114800" cy="490696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7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0261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81750"/>
            <a:ext cx="762000" cy="476250"/>
          </a:xfrm>
          <a:prstGeom prst="rect">
            <a:avLst/>
          </a:prstGeom>
        </p:spPr>
        <p:txBody>
          <a:bodyPr/>
          <a:lstStyle/>
          <a:p>
            <a:fld id="{479D14D9-8B48-F841-AE58-C821675697D0}" type="slidenum">
              <a:rPr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6427343"/>
            <a:ext cx="6477000" cy="223138"/>
          </a:xfrm>
        </p:spPr>
        <p:txBody>
          <a:bodyPr lIns="0" rIns="0" anchor="ctr">
            <a:spAutoFit/>
          </a:bodyPr>
          <a:lstStyle>
            <a:lvl1pPr marL="111125" indent="-111125">
              <a:spcBef>
                <a:spcPts val="0"/>
              </a:spcBef>
              <a:buFontTx/>
              <a:buNone/>
              <a:tabLst>
                <a:tab pos="111125" algn="l"/>
              </a:tabLst>
              <a:defRPr sz="850" i="1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0394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6581991"/>
            <a:ext cx="4419600" cy="190501"/>
          </a:xfrm>
        </p:spPr>
        <p:txBody>
          <a:bodyPr lIns="0" rIns="0" anchor="b">
            <a:spAutoFit/>
          </a:bodyPr>
          <a:lstStyle>
            <a:lvl1pPr marL="83344" indent="-83344">
              <a:spcBef>
                <a:spcPts val="0"/>
              </a:spcBef>
              <a:buFontTx/>
              <a:buNone/>
              <a:tabLst>
                <a:tab pos="83344" algn="l"/>
              </a:tabLst>
              <a:defRPr sz="638" i="1">
                <a:solidFill>
                  <a:srgbClr val="EBEBE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382000" y="638175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A5138-C342-4EAB-A996-10A0267E1D85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034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6427343"/>
            <a:ext cx="6477000" cy="223138"/>
          </a:xfrm>
        </p:spPr>
        <p:txBody>
          <a:bodyPr lIns="0" rIns="0" anchor="ctr">
            <a:spAutoFit/>
          </a:bodyPr>
          <a:lstStyle>
            <a:lvl1pPr marL="111125" indent="-111125">
              <a:spcBef>
                <a:spcPts val="0"/>
              </a:spcBef>
              <a:buFontTx/>
              <a:buNone/>
              <a:tabLst>
                <a:tab pos="111125" algn="l"/>
              </a:tabLst>
              <a:defRPr sz="850" i="1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8539163" y="6610350"/>
            <a:ext cx="604837" cy="2476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0" y="6356350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A4C6-4305-4BB6-B218-D3567C6484BF}" type="slidenum">
              <a:rPr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895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1338262"/>
            <a:ext cx="8305800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702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98" r:id="rId5"/>
    <p:sldLayoutId id="2147483721" r:id="rId6"/>
    <p:sldLayoutId id="2147483724" r:id="rId7"/>
    <p:sldLayoutId id="2147483725" r:id="rId8"/>
    <p:sldLayoutId id="2147483726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4CC4D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alibri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alibri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alibri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alibri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CC4D"/>
        </a:buClr>
        <a:buChar char="•"/>
        <a:defRPr sz="3200">
          <a:solidFill>
            <a:schemeClr val="bg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CC4D"/>
        </a:buClr>
        <a:buChar char="–"/>
        <a:defRPr sz="2800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4CC4D"/>
        </a:buClr>
        <a:buChar char="•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4CC4D"/>
        </a:buClr>
        <a:buChar char="–"/>
        <a:defRPr sz="2000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4CC4D"/>
        </a:buClr>
        <a:buChar char="»"/>
        <a:defRPr sz="2000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CC4D"/>
                </a:solidFill>
              </a:rPr>
              <a:t>Oncotype DX Genomic Prostate Score – “Fit for Purpose” Development, Validation, and Utility</a:t>
            </a:r>
            <a:endParaRPr lang="en-US" dirty="0">
              <a:solidFill>
                <a:srgbClr val="E4CC4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Phil Febbo, MD</a:t>
            </a:r>
          </a:p>
          <a:p>
            <a:r>
              <a:rPr lang="en-US" smtClean="0"/>
              <a:t>Chief Medical Officer</a:t>
            </a:r>
          </a:p>
          <a:p>
            <a:r>
              <a:rPr lang="en-US" smtClean="0"/>
              <a:t>Genomic Health,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70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pPr>
              <a:defRPr/>
            </a:pPr>
            <a:fld id="{2C71A4C6-4305-4BB6-B218-D3567C6484BF}" type="slidenum">
              <a:rPr lang="en-US" smtClean="0">
                <a:solidFill>
                  <a:prstClr val="white"/>
                </a:solidFill>
                <a:latin typeface="Calibri"/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85800" y="1473390"/>
            <a:ext cx="8163601" cy="1329997"/>
          </a:xfrm>
          <a:custGeom>
            <a:avLst/>
            <a:gdLst>
              <a:gd name="connsiteX0" fmla="*/ 0 w 5472684"/>
              <a:gd name="connsiteY0" fmla="*/ 0 h 1329996"/>
              <a:gd name="connsiteX1" fmla="*/ 4807686 w 5472684"/>
              <a:gd name="connsiteY1" fmla="*/ 0 h 1329996"/>
              <a:gd name="connsiteX2" fmla="*/ 5472684 w 5472684"/>
              <a:gd name="connsiteY2" fmla="*/ 664998 h 1329996"/>
              <a:gd name="connsiteX3" fmla="*/ 4807686 w 5472684"/>
              <a:gd name="connsiteY3" fmla="*/ 1329996 h 1329996"/>
              <a:gd name="connsiteX4" fmla="*/ 0 w 5472684"/>
              <a:gd name="connsiteY4" fmla="*/ 1329996 h 1329996"/>
              <a:gd name="connsiteX5" fmla="*/ 0 w 5472684"/>
              <a:gd name="connsiteY5" fmla="*/ 0 h 132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1329996">
                <a:moveTo>
                  <a:pt x="5472684" y="1329995"/>
                </a:moveTo>
                <a:lnTo>
                  <a:pt x="664998" y="1329995"/>
                </a:lnTo>
                <a:lnTo>
                  <a:pt x="0" y="664998"/>
                </a:lnTo>
                <a:lnTo>
                  <a:pt x="664998" y="1"/>
                </a:lnTo>
                <a:lnTo>
                  <a:pt x="5472684" y="1"/>
                </a:lnTo>
                <a:lnTo>
                  <a:pt x="5472684" y="1329995"/>
                </a:lnTo>
                <a:close/>
              </a:path>
            </a:pathLst>
          </a:custGeom>
          <a:solidFill>
            <a:srgbClr val="1B324D"/>
          </a:solidFill>
          <a:ln>
            <a:solidFill>
              <a:srgbClr val="FFFFFF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8991" tIns="232411" rIns="433832" bIns="232410" numCol="1" spcCol="1270" anchor="ctr" anchorCtr="0">
            <a:noAutofit/>
          </a:bodyPr>
          <a:lstStyle/>
          <a:p>
            <a:r>
              <a:rPr lang="en-US" sz="3000" dirty="0" smtClean="0">
                <a:solidFill>
                  <a:srgbClr val="FFC000"/>
                </a:solidFill>
              </a:rPr>
              <a:t>Development of </a:t>
            </a:r>
            <a:r>
              <a:rPr lang="en-US" sz="3000" dirty="0">
                <a:solidFill>
                  <a:srgbClr val="FFC000"/>
                </a:solidFill>
              </a:rPr>
              <a:t>the Onco</a:t>
            </a:r>
            <a:r>
              <a:rPr lang="en-US" sz="3000" i="1" dirty="0">
                <a:solidFill>
                  <a:srgbClr val="FFC000"/>
                </a:solidFill>
              </a:rPr>
              <a:t>type</a:t>
            </a:r>
            <a:r>
              <a:rPr lang="en-US" sz="3000" dirty="0">
                <a:solidFill>
                  <a:srgbClr val="FFC000"/>
                </a:solidFill>
              </a:rPr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DX</a:t>
            </a:r>
            <a:r>
              <a:rPr lang="en-US" sz="3200" baseline="30000" dirty="0">
                <a:solidFill>
                  <a:srgbClr val="FFC000"/>
                </a:solidFill>
              </a:rPr>
              <a:t>®</a:t>
            </a:r>
            <a:r>
              <a:rPr lang="en-US" sz="3000" dirty="0" smtClean="0">
                <a:solidFill>
                  <a:srgbClr val="FFC000"/>
                </a:solidFill>
              </a:rPr>
              <a:t> </a:t>
            </a:r>
            <a:r>
              <a:rPr lang="en-US" sz="3000" dirty="0">
                <a:solidFill>
                  <a:srgbClr val="FFC000"/>
                </a:solidFill>
              </a:rPr>
              <a:t>Genomic Prostate Score </a:t>
            </a:r>
            <a:r>
              <a:rPr lang="en-US" sz="3000" dirty="0" smtClean="0">
                <a:solidFill>
                  <a:srgbClr val="FFC000"/>
                </a:solidFill>
              </a:rPr>
              <a:t> </a:t>
            </a:r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85800" y="3200400"/>
            <a:ext cx="8178664" cy="1329997"/>
          </a:xfrm>
          <a:custGeom>
            <a:avLst/>
            <a:gdLst>
              <a:gd name="connsiteX0" fmla="*/ 0 w 5472684"/>
              <a:gd name="connsiteY0" fmla="*/ 0 h 1329996"/>
              <a:gd name="connsiteX1" fmla="*/ 4807686 w 5472684"/>
              <a:gd name="connsiteY1" fmla="*/ 0 h 1329996"/>
              <a:gd name="connsiteX2" fmla="*/ 5472684 w 5472684"/>
              <a:gd name="connsiteY2" fmla="*/ 664998 h 1329996"/>
              <a:gd name="connsiteX3" fmla="*/ 4807686 w 5472684"/>
              <a:gd name="connsiteY3" fmla="*/ 1329996 h 1329996"/>
              <a:gd name="connsiteX4" fmla="*/ 0 w 5472684"/>
              <a:gd name="connsiteY4" fmla="*/ 1329996 h 1329996"/>
              <a:gd name="connsiteX5" fmla="*/ 0 w 5472684"/>
              <a:gd name="connsiteY5" fmla="*/ 0 h 132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1329996">
                <a:moveTo>
                  <a:pt x="5472684" y="1329995"/>
                </a:moveTo>
                <a:lnTo>
                  <a:pt x="664998" y="1329995"/>
                </a:lnTo>
                <a:lnTo>
                  <a:pt x="0" y="664998"/>
                </a:lnTo>
                <a:lnTo>
                  <a:pt x="664998" y="1"/>
                </a:lnTo>
                <a:lnTo>
                  <a:pt x="5472684" y="1"/>
                </a:lnTo>
                <a:lnTo>
                  <a:pt x="5472684" y="1329995"/>
                </a:lnTo>
                <a:close/>
              </a:path>
            </a:pathLst>
          </a:custGeom>
          <a:solidFill>
            <a:srgbClr val="1B324D"/>
          </a:solidFill>
          <a:ln>
            <a:solidFill>
              <a:srgbClr val="FFFFFF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8991" tIns="232411" rIns="433833" bIns="232410" numCol="1" spcCol="1270" anchor="ctr" anchorCtr="0">
            <a:noAutofit/>
          </a:bodyPr>
          <a:lstStyle/>
          <a:p>
            <a:r>
              <a:rPr lang="en-US" sz="3000" dirty="0" smtClean="0"/>
              <a:t>Validation of </a:t>
            </a:r>
            <a:r>
              <a:rPr lang="en-US" sz="3000" dirty="0"/>
              <a:t>the Onco</a:t>
            </a:r>
            <a:r>
              <a:rPr lang="en-US" sz="3000" i="1" dirty="0"/>
              <a:t>type</a:t>
            </a:r>
            <a:r>
              <a:rPr lang="en-US" sz="3000" dirty="0"/>
              <a:t> DX</a:t>
            </a:r>
            <a:r>
              <a:rPr lang="en-US" sz="3200" baseline="30000" dirty="0"/>
              <a:t>®</a:t>
            </a:r>
            <a:r>
              <a:rPr lang="en-US" sz="3000" dirty="0"/>
              <a:t> Genomic Prostate Score 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16" name="Oval 15"/>
          <p:cNvSpPr/>
          <p:nvPr/>
        </p:nvSpPr>
        <p:spPr>
          <a:xfrm>
            <a:off x="142367" y="1473391"/>
            <a:ext cx="1437752" cy="1329996"/>
          </a:xfrm>
          <a:prstGeom prst="ellipse">
            <a:avLst/>
          </a:prstGeom>
          <a:solidFill>
            <a:srgbClr val="D4AF1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142367" y="3200401"/>
            <a:ext cx="1437752" cy="1329996"/>
          </a:xfrm>
          <a:prstGeom prst="ellipse">
            <a:avLst/>
          </a:prstGeom>
          <a:solidFill>
            <a:srgbClr val="D4AF1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721659" y="4927410"/>
            <a:ext cx="8178664" cy="1329997"/>
          </a:xfrm>
          <a:custGeom>
            <a:avLst/>
            <a:gdLst>
              <a:gd name="connsiteX0" fmla="*/ 0 w 5472684"/>
              <a:gd name="connsiteY0" fmla="*/ 0 h 1329996"/>
              <a:gd name="connsiteX1" fmla="*/ 4807686 w 5472684"/>
              <a:gd name="connsiteY1" fmla="*/ 0 h 1329996"/>
              <a:gd name="connsiteX2" fmla="*/ 5472684 w 5472684"/>
              <a:gd name="connsiteY2" fmla="*/ 664998 h 1329996"/>
              <a:gd name="connsiteX3" fmla="*/ 4807686 w 5472684"/>
              <a:gd name="connsiteY3" fmla="*/ 1329996 h 1329996"/>
              <a:gd name="connsiteX4" fmla="*/ 0 w 5472684"/>
              <a:gd name="connsiteY4" fmla="*/ 1329996 h 1329996"/>
              <a:gd name="connsiteX5" fmla="*/ 0 w 5472684"/>
              <a:gd name="connsiteY5" fmla="*/ 0 h 132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1329996">
                <a:moveTo>
                  <a:pt x="5472684" y="1329995"/>
                </a:moveTo>
                <a:lnTo>
                  <a:pt x="664998" y="1329995"/>
                </a:lnTo>
                <a:lnTo>
                  <a:pt x="0" y="664998"/>
                </a:lnTo>
                <a:lnTo>
                  <a:pt x="664998" y="1"/>
                </a:lnTo>
                <a:lnTo>
                  <a:pt x="5472684" y="1"/>
                </a:lnTo>
                <a:lnTo>
                  <a:pt x="5472684" y="1329995"/>
                </a:lnTo>
                <a:close/>
              </a:path>
            </a:pathLst>
          </a:custGeom>
          <a:solidFill>
            <a:srgbClr val="1B324D"/>
          </a:solidFill>
          <a:ln>
            <a:solidFill>
              <a:srgbClr val="FFFFFF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8991" tIns="232411" rIns="433833" bIns="232410" numCol="1" spcCol="1270" anchor="ctr" anchorCtr="0">
            <a:noAutofit/>
          </a:bodyPr>
          <a:lstStyle/>
          <a:p>
            <a:r>
              <a:rPr lang="en-US" sz="3000" dirty="0" smtClean="0"/>
              <a:t>Utility of </a:t>
            </a:r>
            <a:r>
              <a:rPr lang="en-US" sz="3000" dirty="0"/>
              <a:t>the Onco</a:t>
            </a:r>
            <a:r>
              <a:rPr lang="en-US" sz="3000" i="1" dirty="0"/>
              <a:t>type</a:t>
            </a:r>
            <a:r>
              <a:rPr lang="en-US" sz="3000" dirty="0"/>
              <a:t> DX</a:t>
            </a:r>
            <a:r>
              <a:rPr lang="en-US" sz="3200" baseline="30000" dirty="0"/>
              <a:t>®</a:t>
            </a:r>
            <a:r>
              <a:rPr lang="en-US" sz="3000" dirty="0"/>
              <a:t> Genomic Prostate Score 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11" name="Oval 10"/>
          <p:cNvSpPr/>
          <p:nvPr/>
        </p:nvSpPr>
        <p:spPr>
          <a:xfrm>
            <a:off x="178226" y="4927411"/>
            <a:ext cx="1437752" cy="1329996"/>
          </a:xfrm>
          <a:prstGeom prst="ellipse">
            <a:avLst/>
          </a:prstGeom>
          <a:solidFill>
            <a:srgbClr val="D4AF1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653519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971" y="1265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AB346"/>
                </a:solidFill>
              </a:rPr>
              <a:t>Fit-For-Purpose Development, Validation and Utility Using the GHI Playbook</a:t>
            </a:r>
            <a:endParaRPr lang="en-US" dirty="0">
              <a:solidFill>
                <a:srgbClr val="CAB34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829848"/>
            <a:ext cx="4038600" cy="587635"/>
          </a:xfrm>
          <a:prstGeom prst="round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Prostatectomy Study (n=441)</a:t>
            </a: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Endpoints: Clinical Recurrence, Biochemical Recurrence,</a:t>
            </a:r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</a:rPr>
              <a:t>Prostate Cancer Death, Adverse Pathology at </a:t>
            </a:r>
            <a:r>
              <a:rPr lang="en-US" sz="1300" dirty="0" smtClean="0">
                <a:solidFill>
                  <a:srgbClr val="FFFFFF"/>
                </a:solidFill>
              </a:rPr>
              <a:t>RP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371600"/>
            <a:ext cx="4038600" cy="280341"/>
          </a:xfrm>
          <a:prstGeom prst="round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Prostatectomy Cancer Feasibility Studies (n=104</a:t>
            </a:r>
            <a:r>
              <a:rPr lang="en-US" sz="1300" dirty="0" smtClean="0">
                <a:solidFill>
                  <a:srgbClr val="FFFFFF"/>
                </a:solidFill>
              </a:rPr>
              <a:t>)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90900" y="1651941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90900" y="2422874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90900" y="3193811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71600" y="3382501"/>
            <a:ext cx="4038600" cy="269555"/>
          </a:xfrm>
          <a:prstGeom prst="round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Selection of Final Gene List &amp; </a:t>
            </a:r>
            <a:r>
              <a:rPr lang="en-US" sz="1300" dirty="0" smtClean="0">
                <a:solidFill>
                  <a:srgbClr val="FFFFFF"/>
                </a:solidFill>
              </a:rPr>
              <a:t>Algorithm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90900" y="3657450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71600" y="3840748"/>
            <a:ext cx="4038600" cy="269555"/>
          </a:xfrm>
          <a:prstGeom prst="round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Standardization and Validation of Analytical </a:t>
            </a:r>
            <a:r>
              <a:rPr lang="en-US" sz="1300" dirty="0" smtClean="0">
                <a:solidFill>
                  <a:srgbClr val="FFFFFF"/>
                </a:solidFill>
              </a:rPr>
              <a:t>Methods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390900" y="4115698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90900" y="4886632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90900" y="5835477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71600" y="6019800"/>
            <a:ext cx="4038600" cy="274946"/>
          </a:xfrm>
          <a:prstGeom prst="round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Clinical Utility Study #1: Decision Impact  (n=158</a:t>
            </a:r>
            <a:r>
              <a:rPr lang="en-US" sz="1300" dirty="0" smtClean="0">
                <a:solidFill>
                  <a:srgbClr val="FFFFFF"/>
                </a:solidFill>
              </a:rPr>
              <a:t>)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90900" y="1446036"/>
            <a:ext cx="0" cy="183384"/>
          </a:xfrm>
          <a:prstGeom prst="round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1300" dirty="0">
              <a:solidFill>
                <a:srgbClr val="FFFFFF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371600" y="4289165"/>
            <a:ext cx="4038600" cy="587635"/>
            <a:chOff x="381000" y="4598404"/>
            <a:chExt cx="4038600" cy="587635"/>
          </a:xfrm>
          <a:noFill/>
        </p:grpSpPr>
        <p:sp>
          <p:nvSpPr>
            <p:cNvPr id="55" name="Rectangle 17"/>
            <p:cNvSpPr/>
            <p:nvPr/>
          </p:nvSpPr>
          <p:spPr>
            <a:xfrm>
              <a:off x="381000" y="4598404"/>
              <a:ext cx="4038600" cy="587635"/>
            </a:xfrm>
            <a:prstGeom prst="roundRect">
              <a:avLst/>
            </a:prstGeom>
            <a:grp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560" y="4695060"/>
              <a:ext cx="3285042" cy="402096"/>
            </a:xfrm>
            <a:prstGeom prst="round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00" dirty="0" smtClean="0">
                  <a:solidFill>
                    <a:schemeClr val="bg1"/>
                  </a:solidFill>
                </a:rPr>
                <a:t>Clinical Validation Study #1 (n=395)</a:t>
              </a:r>
            </a:p>
            <a:p>
              <a:pPr algn="ctr">
                <a:lnSpc>
                  <a:spcPct val="90000"/>
                </a:lnSpc>
              </a:pPr>
              <a:r>
                <a:rPr lang="en-US" sz="1300" dirty="0" smtClean="0">
                  <a:solidFill>
                    <a:schemeClr val="bg1"/>
                  </a:solidFill>
                </a:rPr>
                <a:t>Endpoint: Prediction of Adverse Pathology at RP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371600" y="5029196"/>
            <a:ext cx="4038600" cy="838200"/>
            <a:chOff x="381000" y="5385512"/>
            <a:chExt cx="4038600" cy="738585"/>
          </a:xfrm>
          <a:noFill/>
        </p:grpSpPr>
        <p:sp>
          <p:nvSpPr>
            <p:cNvPr id="58" name="Rectangle 19"/>
            <p:cNvSpPr/>
            <p:nvPr/>
          </p:nvSpPr>
          <p:spPr>
            <a:xfrm>
              <a:off x="381000" y="5385512"/>
              <a:ext cx="4038600" cy="738585"/>
            </a:xfrm>
            <a:prstGeom prst="roundRect">
              <a:avLst/>
            </a:prstGeom>
            <a:grp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497" y="5401987"/>
              <a:ext cx="3223159" cy="705368"/>
            </a:xfrm>
            <a:prstGeom prst="round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00" dirty="0" smtClean="0">
                  <a:solidFill>
                    <a:schemeClr val="bg1"/>
                  </a:solidFill>
                </a:rPr>
                <a:t>Clinical Validation Study #</a:t>
              </a:r>
              <a:r>
                <a:rPr lang="en-US" sz="1300" dirty="0">
                  <a:solidFill>
                    <a:schemeClr val="bg1"/>
                  </a:solidFill>
                </a:rPr>
                <a:t>2 (</a:t>
              </a:r>
              <a:r>
                <a:rPr lang="en-US" sz="1300" dirty="0" smtClean="0">
                  <a:solidFill>
                    <a:schemeClr val="bg1"/>
                  </a:solidFill>
                </a:rPr>
                <a:t>n=402)</a:t>
              </a:r>
            </a:p>
            <a:p>
              <a:pPr algn="ctr">
                <a:lnSpc>
                  <a:spcPct val="90000"/>
                </a:lnSpc>
              </a:pPr>
              <a:r>
                <a:rPr lang="en-US" sz="1300" dirty="0" smtClean="0">
                  <a:solidFill>
                    <a:schemeClr val="bg1"/>
                  </a:solidFill>
                </a:rPr>
                <a:t>Endpoints: Biochemical Recurrence (n=402),</a:t>
              </a:r>
              <a:br>
                <a:rPr lang="en-US" sz="1300" dirty="0" smtClean="0">
                  <a:solidFill>
                    <a:schemeClr val="bg1"/>
                  </a:solidFill>
                </a:rPr>
              </a:br>
              <a:r>
                <a:rPr lang="en-US" sz="1300" dirty="0" smtClean="0">
                  <a:solidFill>
                    <a:schemeClr val="bg1"/>
                  </a:solidFill>
                </a:rPr>
                <a:t>Prediction of Adverse Pathology at RP (n=382),</a:t>
              </a:r>
              <a:r>
                <a:rPr lang="en-US" sz="1300" dirty="0">
                  <a:solidFill>
                    <a:schemeClr val="bg1"/>
                  </a:solidFill>
                </a:rPr>
                <a:t/>
              </a:r>
              <a:br>
                <a:rPr lang="en-US" sz="1300" dirty="0">
                  <a:solidFill>
                    <a:schemeClr val="bg1"/>
                  </a:solidFill>
                </a:rPr>
              </a:br>
              <a:r>
                <a:rPr lang="en-US" sz="1300" dirty="0" smtClean="0">
                  <a:solidFill>
                    <a:schemeClr val="bg1"/>
                  </a:solidFill>
                </a:rPr>
                <a:t>Metastasis (n=402)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371600" y="2590800"/>
            <a:ext cx="4038600" cy="587635"/>
            <a:chOff x="381000" y="2905583"/>
            <a:chExt cx="4038600" cy="587635"/>
          </a:xfrm>
          <a:noFill/>
        </p:grpSpPr>
        <p:sp>
          <p:nvSpPr>
            <p:cNvPr id="61" name="Rectangle 11"/>
            <p:cNvSpPr/>
            <p:nvPr/>
          </p:nvSpPr>
          <p:spPr>
            <a:xfrm>
              <a:off x="381000" y="2905583"/>
              <a:ext cx="4038600" cy="587635"/>
            </a:xfrm>
            <a:prstGeom prst="roundRect">
              <a:avLst/>
            </a:prstGeom>
            <a:grp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9560" y="3003107"/>
              <a:ext cx="3285042" cy="402096"/>
            </a:xfrm>
            <a:prstGeom prst="round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00" dirty="0" smtClean="0">
                  <a:solidFill>
                    <a:schemeClr val="bg1"/>
                  </a:solidFill>
                </a:rPr>
                <a:t>Biopsy Development Study #1 (n=167)</a:t>
              </a:r>
            </a:p>
            <a:p>
              <a:pPr algn="ctr">
                <a:lnSpc>
                  <a:spcPct val="90000"/>
                </a:lnSpc>
              </a:pPr>
              <a:r>
                <a:rPr lang="en-US" sz="1300" dirty="0" smtClean="0">
                  <a:solidFill>
                    <a:schemeClr val="bg1"/>
                  </a:solidFill>
                </a:rPr>
                <a:t>Endpoint: Prediction of Adverse Pathology at RP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3390900" y="6299093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21"/>
          <p:cNvSpPr/>
          <p:nvPr/>
        </p:nvSpPr>
        <p:spPr>
          <a:xfrm>
            <a:off x="1371600" y="6460003"/>
            <a:ext cx="4038600" cy="274946"/>
          </a:xfrm>
          <a:prstGeom prst="round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Clinical Utility Study #2: Chart Pull  (n=200</a:t>
            </a:r>
            <a:r>
              <a:rPr lang="en-US" sz="1300" dirty="0" smtClean="0">
                <a:solidFill>
                  <a:srgbClr val="FFFFFF"/>
                </a:solidFill>
              </a:rPr>
              <a:t>)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66" name="Rectangle 11"/>
          <p:cNvSpPr/>
          <p:nvPr/>
        </p:nvSpPr>
        <p:spPr>
          <a:xfrm>
            <a:off x="1371600" y="1825260"/>
            <a:ext cx="4038600" cy="587635"/>
          </a:xfrm>
          <a:prstGeom prst="round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5819697" y="5410200"/>
            <a:ext cx="1882588" cy="1349335"/>
          </a:xfrm>
          <a:prstGeom prst="downArrow">
            <a:avLst>
              <a:gd name="adj1" fmla="val 80481"/>
              <a:gd name="adj2" fmla="val 23529"/>
            </a:avLst>
          </a:prstGeom>
          <a:solidFill>
            <a:srgbClr val="E4CC4D"/>
          </a:solidFill>
          <a:ln>
            <a:solidFill>
              <a:srgbClr val="153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53153"/>
              </a:solidFill>
            </a:endParaRPr>
          </a:p>
          <a:p>
            <a:pPr algn="ctr"/>
            <a:endParaRPr lang="en-US" dirty="0" smtClean="0">
              <a:solidFill>
                <a:srgbClr val="153153"/>
              </a:solidFill>
            </a:endParaRPr>
          </a:p>
          <a:p>
            <a:pPr algn="ctr"/>
            <a:r>
              <a:rPr lang="en-US" dirty="0" smtClean="0">
                <a:solidFill>
                  <a:srgbClr val="153153"/>
                </a:solidFill>
              </a:rPr>
              <a:t>Clinical </a:t>
            </a:r>
          </a:p>
          <a:p>
            <a:pPr algn="ctr"/>
            <a:r>
              <a:rPr lang="en-US" dirty="0" smtClean="0">
                <a:solidFill>
                  <a:srgbClr val="153153"/>
                </a:solidFill>
              </a:rPr>
              <a:t>Utility</a:t>
            </a:r>
            <a:endParaRPr lang="en-US" dirty="0">
              <a:solidFill>
                <a:srgbClr val="153153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5811172" y="3901380"/>
            <a:ext cx="1938320" cy="2118420"/>
          </a:xfrm>
          <a:prstGeom prst="downArrow">
            <a:avLst>
              <a:gd name="adj1" fmla="val 80481"/>
              <a:gd name="adj2" fmla="val 20060"/>
            </a:avLst>
          </a:prstGeom>
          <a:solidFill>
            <a:srgbClr val="E4CC4D"/>
          </a:solidFill>
          <a:ln>
            <a:solidFill>
              <a:srgbClr val="153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53153"/>
              </a:solidFill>
            </a:endParaRPr>
          </a:p>
          <a:p>
            <a:pPr algn="ctr"/>
            <a:r>
              <a:rPr lang="en-US" dirty="0" smtClean="0">
                <a:solidFill>
                  <a:srgbClr val="153153"/>
                </a:solidFill>
              </a:rPr>
              <a:t>Clinical</a:t>
            </a:r>
          </a:p>
          <a:p>
            <a:pPr algn="ctr"/>
            <a:r>
              <a:rPr lang="en-US" dirty="0" smtClean="0">
                <a:solidFill>
                  <a:srgbClr val="153153"/>
                </a:solidFill>
              </a:rPr>
              <a:t>Validation</a:t>
            </a:r>
            <a:endParaRPr lang="en-US" dirty="0">
              <a:solidFill>
                <a:srgbClr val="153153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805409" y="3320283"/>
            <a:ext cx="1938320" cy="968882"/>
          </a:xfrm>
          <a:prstGeom prst="downArrow">
            <a:avLst>
              <a:gd name="adj1" fmla="val 80481"/>
              <a:gd name="adj2" fmla="val 37408"/>
            </a:avLst>
          </a:prstGeom>
          <a:solidFill>
            <a:srgbClr val="E4CC4D"/>
          </a:solidFill>
          <a:ln>
            <a:solidFill>
              <a:srgbClr val="153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53153"/>
              </a:solidFill>
            </a:endParaRPr>
          </a:p>
          <a:p>
            <a:pPr algn="ctr"/>
            <a:r>
              <a:rPr lang="en-US" dirty="0" smtClean="0">
                <a:solidFill>
                  <a:srgbClr val="153153"/>
                </a:solidFill>
              </a:rPr>
              <a:t>Analytic Validation</a:t>
            </a:r>
            <a:endParaRPr lang="en-US" dirty="0">
              <a:solidFill>
                <a:srgbClr val="153153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819697" y="1384793"/>
            <a:ext cx="1938320" cy="2267263"/>
          </a:xfrm>
          <a:prstGeom prst="downArrow">
            <a:avLst>
              <a:gd name="adj1" fmla="val 80481"/>
              <a:gd name="adj2" fmla="val 20060"/>
            </a:avLst>
          </a:prstGeom>
          <a:solidFill>
            <a:srgbClr val="E4CC4D"/>
          </a:solidFill>
          <a:ln>
            <a:solidFill>
              <a:srgbClr val="153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53153"/>
                </a:solidFill>
              </a:rPr>
              <a:t>Development</a:t>
            </a:r>
            <a:endParaRPr lang="en-US" dirty="0">
              <a:solidFill>
                <a:srgbClr val="1531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75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Onco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type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DX</a:t>
            </a:r>
            <a:r>
              <a:rPr lang="en-US" dirty="0" smtClean="0"/>
              <a:t>®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GPS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Specifically Designed to Work in Biopsy Tissue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430637"/>
            <a:ext cx="4500918" cy="4818359"/>
          </a:xfrm>
        </p:spPr>
        <p:txBody>
          <a:bodyPr/>
          <a:lstStyle/>
          <a:p>
            <a:r>
              <a:rPr lang="en-US" sz="1800" dirty="0" smtClean="0"/>
              <a:t>Two </a:t>
            </a:r>
            <a:r>
              <a:rPr lang="en-US" sz="1800" dirty="0"/>
              <a:t>spatially distinct areas of tumor representing the dominant (primary) and the highest Gleason pattern </a:t>
            </a:r>
            <a:r>
              <a:rPr lang="en-US" sz="1800" dirty="0" smtClean="0"/>
              <a:t>for </a:t>
            </a:r>
            <a:r>
              <a:rPr lang="en-US" sz="1800" dirty="0"/>
              <a:t>each </a:t>
            </a:r>
            <a:r>
              <a:rPr lang="en-US" sz="1800" dirty="0" smtClean="0"/>
              <a:t>patient  were analyzed to identify  </a:t>
            </a:r>
            <a:r>
              <a:rPr lang="en-US" sz="1800" dirty="0" smtClean="0">
                <a:solidFill>
                  <a:srgbClr val="E4CC4D"/>
                </a:solidFill>
              </a:rPr>
              <a:t>genes which are predictive regardless of sampled Gleason pattern</a:t>
            </a:r>
            <a:endParaRPr lang="en-US" sz="1800" dirty="0">
              <a:solidFill>
                <a:srgbClr val="E4CC4D"/>
              </a:solidFill>
            </a:endParaRPr>
          </a:p>
          <a:p>
            <a:r>
              <a:rPr lang="en-US" sz="1800" dirty="0" smtClean="0"/>
              <a:t>Selected genes </a:t>
            </a:r>
            <a:r>
              <a:rPr lang="en-US" sz="1800" dirty="0"/>
              <a:t>which </a:t>
            </a:r>
            <a:r>
              <a:rPr lang="en-US" sz="1800" dirty="0" smtClean="0">
                <a:solidFill>
                  <a:srgbClr val="E4CC4D"/>
                </a:solidFill>
              </a:rPr>
              <a:t>predict clinical outcome </a:t>
            </a:r>
            <a:r>
              <a:rPr lang="en-US" sz="1800" dirty="0">
                <a:solidFill>
                  <a:srgbClr val="E4CC4D"/>
                </a:solidFill>
              </a:rPr>
              <a:t>in the face of tumor heterogeneity and </a:t>
            </a:r>
            <a:r>
              <a:rPr lang="en-US" sz="1800" dirty="0" smtClean="0">
                <a:solidFill>
                  <a:srgbClr val="E4CC4D"/>
                </a:solidFill>
              </a:rPr>
              <a:t>biopsy under-sampling </a:t>
            </a:r>
            <a:r>
              <a:rPr lang="en-US" sz="1800" u="sng" dirty="0" smtClean="0">
                <a:solidFill>
                  <a:srgbClr val="E4CC4D"/>
                </a:solidFill>
              </a:rPr>
              <a:t>and</a:t>
            </a:r>
            <a:r>
              <a:rPr lang="en-US" sz="1800" dirty="0" smtClean="0">
                <a:solidFill>
                  <a:srgbClr val="E4CC4D"/>
                </a:solidFill>
              </a:rPr>
              <a:t> perform well in biopsy tissue</a:t>
            </a:r>
          </a:p>
          <a:p>
            <a:endParaRPr lang="en-US" sz="1400" dirty="0" smtClean="0">
              <a:solidFill>
                <a:srgbClr val="E4CC4D"/>
              </a:solidFill>
            </a:endParaRPr>
          </a:p>
          <a:p>
            <a:r>
              <a:rPr lang="en-US" sz="1800" dirty="0"/>
              <a:t>Standardized analytical platform for reliable measurement of 17-gene GPS assay in </a:t>
            </a:r>
            <a:r>
              <a:rPr lang="en-US" sz="1800" dirty="0">
                <a:solidFill>
                  <a:srgbClr val="E4CC4D"/>
                </a:solidFill>
              </a:rPr>
              <a:t>small volume tumor from </a:t>
            </a:r>
            <a:r>
              <a:rPr lang="en-US" sz="1800" dirty="0" smtClean="0">
                <a:solidFill>
                  <a:srgbClr val="E4CC4D"/>
                </a:solidFill>
              </a:rPr>
              <a:t>biopsies</a:t>
            </a:r>
          </a:p>
          <a:p>
            <a:r>
              <a:rPr lang="en-US" sz="1800" dirty="0" smtClean="0"/>
              <a:t>Analytical </a:t>
            </a:r>
            <a:r>
              <a:rPr lang="en-US" sz="1800" dirty="0"/>
              <a:t>Performance </a:t>
            </a:r>
          </a:p>
          <a:p>
            <a:pPr lvl="1"/>
            <a:r>
              <a:rPr lang="en-US" sz="1400" dirty="0"/>
              <a:t>96% of biopsies yielded successful GPS results</a:t>
            </a:r>
          </a:p>
          <a:p>
            <a:pPr lvl="1"/>
            <a:r>
              <a:rPr lang="en-US" sz="1400" dirty="0" smtClean="0"/>
              <a:t>99.5% </a:t>
            </a:r>
            <a:r>
              <a:rPr lang="en-US" sz="1400" dirty="0"/>
              <a:t>of samples with &gt; 10 </a:t>
            </a:r>
            <a:r>
              <a:rPr lang="en-US" sz="1400" dirty="0" err="1"/>
              <a:t>ng</a:t>
            </a:r>
            <a:r>
              <a:rPr lang="en-US" sz="1400" dirty="0"/>
              <a:t> RNA yielded successful results</a:t>
            </a:r>
          </a:p>
          <a:p>
            <a:endParaRPr lang="en-US" sz="18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08" y="1402025"/>
            <a:ext cx="3756570" cy="266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07055" y="4145487"/>
            <a:ext cx="3758027" cy="2576033"/>
            <a:chOff x="685800" y="3886200"/>
            <a:chExt cx="3732245" cy="2565878"/>
          </a:xfrm>
        </p:grpSpPr>
        <p:pic>
          <p:nvPicPr>
            <p:cNvPr id="17" name="Picture 3" descr="IMG_0458crop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3886200"/>
              <a:ext cx="3701934" cy="2565878"/>
            </a:xfrm>
            <a:prstGeom prst="rect">
              <a:avLst/>
            </a:prstGeom>
            <a:noFill/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155982" y="5569601"/>
              <a:ext cx="1262063" cy="25630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5000"/>
                </a:spcAft>
                <a:buClr>
                  <a:srgbClr val="FF6600"/>
                </a:buClr>
                <a:buFont typeface="Arial" charset="0"/>
                <a:buNone/>
              </a:pPr>
              <a:r>
                <a:rPr lang="en-US" sz="1300" b="1" dirty="0" smtClean="0">
                  <a:solidFill>
                    <a:srgbClr val="323232"/>
                  </a:solidFill>
                  <a:ea typeface="PMingLiU" pitchFamily="18" charset="-120"/>
                  <a:cs typeface="Calibri"/>
                </a:rPr>
                <a:t>Prostate </a:t>
              </a:r>
              <a:br>
                <a:rPr lang="en-US" sz="1300" b="1" dirty="0" smtClean="0">
                  <a:solidFill>
                    <a:srgbClr val="323232"/>
                  </a:solidFill>
                  <a:ea typeface="PMingLiU" pitchFamily="18" charset="-120"/>
                  <a:cs typeface="Calibri"/>
                </a:rPr>
              </a:br>
              <a:r>
                <a:rPr lang="en-US" sz="1300" b="1" dirty="0" smtClean="0">
                  <a:solidFill>
                    <a:srgbClr val="323232"/>
                  </a:solidFill>
                  <a:ea typeface="PMingLiU" pitchFamily="18" charset="-120"/>
                  <a:cs typeface="Calibri"/>
                </a:rPr>
                <a:t>Biopsy</a:t>
              </a: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2441016" y="5687351"/>
              <a:ext cx="299570" cy="12932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FF6600"/>
                </a:buClr>
                <a:buFont typeface="Arial" charset="0"/>
                <a:buNone/>
              </a:pPr>
              <a:r>
                <a:rPr lang="en-US" sz="1300" b="1" dirty="0" smtClean="0">
                  <a:solidFill>
                    <a:srgbClr val="323232"/>
                  </a:solidFill>
                  <a:ea typeface="PMingLiU" pitchFamily="18" charset="-120"/>
                  <a:cs typeface="Calibri"/>
                </a:rPr>
                <a:t>TURP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743228" y="5687351"/>
              <a:ext cx="1136890" cy="18004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FF6600"/>
                </a:buClr>
                <a:buFont typeface="Arial" charset="0"/>
                <a:buNone/>
              </a:pPr>
              <a:r>
                <a:rPr lang="en-US" sz="1300" b="1" dirty="0" smtClean="0">
                  <a:solidFill>
                    <a:srgbClr val="323232"/>
                  </a:solidFill>
                  <a:ea typeface="PMingLiU" pitchFamily="18" charset="-120"/>
                  <a:cs typeface="Calibri" pitchFamily="34" charset="0"/>
                </a:rPr>
                <a:t>Prostatectomy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782258" y="4107880"/>
              <a:ext cx="0" cy="228600"/>
            </a:xfrm>
            <a:prstGeom prst="straightConnector1">
              <a:avLst/>
            </a:prstGeom>
            <a:ln w="2540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782253" y="4371120"/>
              <a:ext cx="0" cy="228600"/>
            </a:xfrm>
            <a:prstGeom prst="straightConnector1">
              <a:avLst/>
            </a:prstGeom>
            <a:ln w="2540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99487" y="6188075"/>
            <a:ext cx="544513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CEF3915-E13D-4473-88B6-2C7056157733}" type="slidenum">
              <a:rPr lang="en-US" smtClean="0">
                <a:solidFill>
                  <a:prstClr val="white"/>
                </a:solidFill>
                <a:latin typeface="Calibri"/>
                <a:cs typeface="Calibri"/>
              </a:rPr>
              <a:pPr/>
              <a:t>12</a:t>
            </a:fld>
            <a:endParaRPr lang="en-US" dirty="0" smtClean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533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15138" y="1317625"/>
            <a:ext cx="2201862" cy="2078038"/>
            <a:chOff x="6815138" y="1317625"/>
            <a:chExt cx="2201862" cy="2078038"/>
          </a:xfrm>
        </p:grpSpPr>
        <p:sp>
          <p:nvSpPr>
            <p:cNvPr id="39" name="Ellipse 33"/>
            <p:cNvSpPr>
              <a:spLocks noChangeArrowheads="1"/>
            </p:cNvSpPr>
            <p:nvPr/>
          </p:nvSpPr>
          <p:spPr bwMode="auto">
            <a:xfrm>
              <a:off x="6815138" y="1317625"/>
              <a:ext cx="2201862" cy="207803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alpha val="7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165100" dist="76200" dir="5400000">
                <a:prstClr val="black">
                  <a:alpha val="33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000875" y="1505618"/>
              <a:ext cx="1873250" cy="766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rgbClr val="FFFFFF"/>
                  </a:solidFill>
                </a:rPr>
                <a:t>727 </a:t>
              </a:r>
              <a:r>
                <a:rPr lang="en-US" dirty="0" smtClean="0">
                  <a:solidFill>
                    <a:srgbClr val="FFFFFF"/>
                  </a:solidFill>
                </a:rPr>
                <a:t>candidate genes in highest Gleason </a:t>
              </a:r>
              <a:r>
                <a:rPr lang="en-US" dirty="0">
                  <a:solidFill>
                    <a:srgbClr val="FFFFFF"/>
                  </a:solidFill>
                </a:rPr>
                <a:t>samples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0500" y="1333500"/>
            <a:ext cx="2260600" cy="2195513"/>
            <a:chOff x="190500" y="1333500"/>
            <a:chExt cx="2260600" cy="2195513"/>
          </a:xfrm>
        </p:grpSpPr>
        <p:sp>
          <p:nvSpPr>
            <p:cNvPr id="26" name="Ellipse 33"/>
            <p:cNvSpPr>
              <a:spLocks noChangeArrowheads="1"/>
            </p:cNvSpPr>
            <p:nvPr/>
          </p:nvSpPr>
          <p:spPr bwMode="auto">
            <a:xfrm>
              <a:off x="190500" y="1333500"/>
              <a:ext cx="2260600" cy="219551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165100" dist="76200" dir="5400000">
                <a:prstClr val="black">
                  <a:alpha val="33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33374" y="1569118"/>
              <a:ext cx="2000251" cy="766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rgbClr val="FFFFFF"/>
                  </a:solidFill>
                </a:rPr>
                <a:t>727 </a:t>
              </a:r>
              <a:r>
                <a:rPr lang="en-US" dirty="0" smtClean="0">
                  <a:solidFill>
                    <a:srgbClr val="FFFFFF"/>
                  </a:solidFill>
                </a:rPr>
                <a:t>candidate genes in dominant Gleason </a:t>
              </a:r>
              <a:r>
                <a:rPr lang="en-US" dirty="0">
                  <a:solidFill>
                    <a:srgbClr val="FFFFFF"/>
                  </a:solidFill>
                </a:rPr>
                <a:t>samples</a:t>
              </a:r>
            </a:p>
          </p:txBody>
        </p:sp>
      </p:grpSp>
      <p:sp>
        <p:nvSpPr>
          <p:cNvPr id="57" name="Down Arrow 56"/>
          <p:cNvSpPr/>
          <p:nvPr/>
        </p:nvSpPr>
        <p:spPr>
          <a:xfrm>
            <a:off x="4286644" y="5733409"/>
            <a:ext cx="635000" cy="303529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Selection for the Onco</a:t>
            </a:r>
            <a:r>
              <a:rPr lang="en-US" i="1" dirty="0" smtClean="0"/>
              <a:t>type</a:t>
            </a:r>
            <a:r>
              <a:rPr lang="en-US" dirty="0" smtClean="0"/>
              <a:t> DX</a:t>
            </a:r>
            <a:r>
              <a:rPr lang="en-US" baseline="30000" dirty="0" smtClean="0">
                <a:cs typeface="Calibri" pitchFamily="34" charset="0"/>
              </a:rPr>
              <a:t>®</a:t>
            </a:r>
            <a:r>
              <a:rPr lang="en-US" dirty="0" smtClean="0"/>
              <a:t> GPS Assay</a:t>
            </a:r>
            <a:endParaRPr lang="en-US" dirty="0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99487" y="6188075"/>
            <a:ext cx="544513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CEF3915-E13D-4473-88B6-2C7056157733}" type="slidenum">
              <a:rPr lang="en-US" smtClean="0">
                <a:solidFill>
                  <a:prstClr val="white"/>
                </a:solidFill>
                <a:latin typeface="Calibri"/>
                <a:cs typeface="Calibri"/>
              </a:rPr>
              <a:pPr/>
              <a:t>13</a:t>
            </a:fld>
            <a:endParaRPr lang="en-US" dirty="0" smtClean="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28" name="Group 31"/>
          <p:cNvGrpSpPr>
            <a:grpSpLocks/>
          </p:cNvGrpSpPr>
          <p:nvPr/>
        </p:nvGrpSpPr>
        <p:grpSpPr bwMode="auto">
          <a:xfrm>
            <a:off x="730251" y="2414588"/>
            <a:ext cx="1206499" cy="1130297"/>
            <a:chOff x="1606524" y="1571612"/>
            <a:chExt cx="1206663" cy="1130454"/>
          </a:xfrm>
        </p:grpSpPr>
        <p:sp>
          <p:nvSpPr>
            <p:cNvPr id="32" name="Oval 31"/>
            <p:cNvSpPr/>
            <p:nvPr/>
          </p:nvSpPr>
          <p:spPr bwMode="auto">
            <a:xfrm>
              <a:off x="1643042" y="1571612"/>
              <a:ext cx="1130454" cy="11304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innerShdw blurRad="165100" dist="76200" dir="5400000">
                <a:prstClr val="black">
                  <a:alpha val="33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1606524" y="1737299"/>
              <a:ext cx="1206663" cy="789044"/>
            </a:xfrm>
            <a:prstGeom prst="rect">
              <a:avLst/>
            </a:prstGeom>
            <a:noFill/>
            <a:ln>
              <a:noFill/>
            </a:ln>
            <a:effectLst>
              <a:innerShdw blurRad="165100" dist="76200" dir="5400000">
                <a:prstClr val="black">
                  <a:alpha val="33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80000"/>
                </a:lnSpc>
              </a:pPr>
              <a:r>
                <a:rPr lang="en-US" sz="1400" b="1" dirty="0">
                  <a:solidFill>
                    <a:prstClr val="white"/>
                  </a:solidFill>
                </a:rPr>
                <a:t>374 genes predict outcome</a:t>
              </a:r>
            </a:p>
            <a:p>
              <a:pPr algn="ctr" defTabSz="457200">
                <a:lnSpc>
                  <a:spcPct val="80000"/>
                </a:lnSpc>
              </a:pPr>
              <a:r>
                <a:rPr lang="en-US" sz="1400" b="1" dirty="0">
                  <a:solidFill>
                    <a:prstClr val="white"/>
                  </a:solidFill>
                </a:rPr>
                <a:t>(dominant)</a:t>
              </a:r>
            </a:p>
          </p:txBody>
        </p:sp>
      </p:grp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7381876" y="2297113"/>
            <a:ext cx="1158873" cy="1130300"/>
            <a:chOff x="6465413" y="3441554"/>
            <a:chExt cx="1159031" cy="1130454"/>
          </a:xfrm>
        </p:grpSpPr>
        <p:sp>
          <p:nvSpPr>
            <p:cNvPr id="48" name="Oval 47"/>
            <p:cNvSpPr/>
            <p:nvPr/>
          </p:nvSpPr>
          <p:spPr bwMode="auto">
            <a:xfrm>
              <a:off x="6466999" y="3441554"/>
              <a:ext cx="1130454" cy="11304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innerShdw blurRad="165100" dist="76200" dir="5400000">
                <a:prstClr val="black">
                  <a:alpha val="33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6465413" y="3574505"/>
              <a:ext cx="1159031" cy="746226"/>
            </a:xfrm>
            <a:prstGeom prst="rect">
              <a:avLst/>
            </a:prstGeom>
            <a:noFill/>
            <a:ln>
              <a:noFill/>
            </a:ln>
            <a:effectLst>
              <a:innerShdw blurRad="165100" dist="76200" dir="5400000">
                <a:prstClr val="black">
                  <a:alpha val="33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prstClr val="white"/>
                  </a:solidFill>
                </a:rPr>
                <a:t>367 genes predict outcome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prstClr val="white"/>
                  </a:solidFill>
                </a:rPr>
                <a:t>(highest)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70519" y="2910834"/>
            <a:ext cx="4635500" cy="2844800"/>
            <a:chOff x="2270519" y="2910834"/>
            <a:chExt cx="4635500" cy="2844800"/>
          </a:xfrm>
        </p:grpSpPr>
        <p:sp>
          <p:nvSpPr>
            <p:cNvPr id="19" name="Oval 18"/>
            <p:cNvSpPr/>
            <p:nvPr/>
          </p:nvSpPr>
          <p:spPr>
            <a:xfrm>
              <a:off x="2405139" y="3050534"/>
              <a:ext cx="4358006" cy="1137920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Shape 61"/>
            <p:cNvSpPr/>
            <p:nvPr/>
          </p:nvSpPr>
          <p:spPr>
            <a:xfrm>
              <a:off x="2270519" y="2910834"/>
              <a:ext cx="4635500" cy="2844800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3" name="TextBox 62"/>
          <p:cNvSpPr txBox="1"/>
          <p:nvPr/>
        </p:nvSpPr>
        <p:spPr>
          <a:xfrm>
            <a:off x="2665212" y="6050205"/>
            <a:ext cx="3888060" cy="629436"/>
          </a:xfrm>
          <a:prstGeom prst="roundRect">
            <a:avLst/>
          </a:prstGeom>
          <a:solidFill>
            <a:srgbClr val="711471"/>
          </a:solidFill>
          <a:ln>
            <a:noFill/>
          </a:ln>
          <a:effectLst>
            <a:innerShdw blurRad="165100" dist="76200" dir="54000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defTabSz="457200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b="1" dirty="0" smtClean="0"/>
              <a:t>Final 17 GPS Genes</a:t>
            </a:r>
            <a:endParaRPr lang="en-US" sz="3200" b="1" dirty="0"/>
          </a:p>
        </p:txBody>
      </p:sp>
      <p:grpSp>
        <p:nvGrpSpPr>
          <p:cNvPr id="64" name="Group 63"/>
          <p:cNvGrpSpPr/>
          <p:nvPr/>
        </p:nvGrpSpPr>
        <p:grpSpPr>
          <a:xfrm>
            <a:off x="2932902" y="4182123"/>
            <a:ext cx="4136586" cy="1108512"/>
            <a:chOff x="2907814" y="3902664"/>
            <a:chExt cx="4136586" cy="1108512"/>
          </a:xfrm>
        </p:grpSpPr>
        <p:sp>
          <p:nvSpPr>
            <p:cNvPr id="65" name="TextBox 64"/>
            <p:cNvSpPr txBox="1"/>
            <p:nvPr/>
          </p:nvSpPr>
          <p:spPr>
            <a:xfrm>
              <a:off x="2907814" y="3902664"/>
              <a:ext cx="3491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buFont typeface="Arial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Consistent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performance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in biopsies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408530" y="4510441"/>
              <a:ext cx="3491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Represent </a:t>
              </a:r>
              <a:r>
                <a:rPr lang="en-US" sz="1400" b="1" dirty="0">
                  <a:solidFill>
                    <a:schemeClr val="bg1"/>
                  </a:solidFill>
                </a:rPr>
                <a:t>key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pathways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52777" y="4703399"/>
              <a:ext cx="3491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Analytical performance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88491" y="4113590"/>
              <a:ext cx="3491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Predict PC death, adv. path, BCR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31664" y="4323384"/>
              <a:ext cx="3491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Value </a:t>
              </a:r>
              <a:r>
                <a:rPr lang="en-US" sz="1400" b="1" dirty="0">
                  <a:solidFill>
                    <a:schemeClr val="bg1"/>
                  </a:solidFill>
                </a:rPr>
                <a:t>beyond existing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measures</a:t>
              </a:r>
            </a:p>
          </p:txBody>
        </p:sp>
      </p:grpSp>
      <p:grpSp>
        <p:nvGrpSpPr>
          <p:cNvPr id="40" name="Group 31"/>
          <p:cNvGrpSpPr>
            <a:grpSpLocks/>
          </p:cNvGrpSpPr>
          <p:nvPr/>
        </p:nvGrpSpPr>
        <p:grpSpPr bwMode="auto">
          <a:xfrm>
            <a:off x="3762767" y="2494910"/>
            <a:ext cx="1747837" cy="1665288"/>
            <a:chOff x="1643042" y="1571612"/>
            <a:chExt cx="1130454" cy="1130454"/>
          </a:xfrm>
        </p:grpSpPr>
        <p:grpSp>
          <p:nvGrpSpPr>
            <p:cNvPr id="41" name="Group 35"/>
            <p:cNvGrpSpPr>
              <a:grpSpLocks/>
            </p:cNvGrpSpPr>
            <p:nvPr/>
          </p:nvGrpSpPr>
          <p:grpSpPr bwMode="auto">
            <a:xfrm>
              <a:off x="1643042" y="1571612"/>
              <a:ext cx="1130454" cy="1130454"/>
              <a:chOff x="6096000" y="2667000"/>
              <a:chExt cx="2310888" cy="2310888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096000" y="2667000"/>
                <a:ext cx="2310888" cy="2310888"/>
              </a:xfrm>
              <a:prstGeom prst="ellipse">
                <a:avLst/>
              </a:prstGeom>
              <a:solidFill>
                <a:srgbClr val="755704"/>
              </a:solidFill>
              <a:ln>
                <a:noFill/>
              </a:ln>
              <a:effectLst>
                <a:innerShdw blurRad="165100" dist="76200" dir="5400000">
                  <a:prstClr val="black">
                    <a:alpha val="33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id-ID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 rot="690727">
                <a:off x="7027495" y="2696210"/>
                <a:ext cx="1009392" cy="41544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2000"/>
                    </a:schemeClr>
                  </a:gs>
                  <a:gs pos="100000">
                    <a:srgbClr val="9BC1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id-ID">
                  <a:solidFill>
                    <a:prstClr val="white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2" name="Rectangle 33"/>
            <p:cNvSpPr>
              <a:spLocks noChangeArrowheads="1"/>
            </p:cNvSpPr>
            <p:nvPr/>
          </p:nvSpPr>
          <p:spPr bwMode="auto">
            <a:xfrm>
              <a:off x="1662174" y="1616283"/>
              <a:ext cx="1110296" cy="89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</a:rPr>
                <a:t>288 genes predictive </a:t>
              </a: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</a:rPr>
                <a:t>regardless of sampled </a:t>
              </a: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</a:rPr>
                <a:t>Gleason pattern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0" y="6574907"/>
            <a:ext cx="6273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PC, prostate cancer; BCR</a:t>
            </a:r>
            <a:r>
              <a:rPr lang="en-US" sz="1000" dirty="0">
                <a:solidFill>
                  <a:srgbClr val="FFFFFF"/>
                </a:solidFill>
              </a:rPr>
              <a:t>, biochemical </a:t>
            </a:r>
            <a:r>
              <a:rPr lang="en-US" sz="1000" dirty="0" smtClean="0">
                <a:solidFill>
                  <a:srgbClr val="FFFFFF"/>
                </a:solidFill>
              </a:rPr>
              <a:t>recurrence.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6978" y="3704643"/>
            <a:ext cx="1738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288 Genes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84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22099E-6 3.00717E-6 C 0.05873 -0.0967 0.11745 -0.19316 0.17756 -0.19015 C 0.23767 -0.18714 0.33044 -0.01666 0.36102 0.01804 " pathEditMode="relative" ptsTypes="a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09659E-6 3.02105E-6 C -0.07418 -0.0694 -0.14819 -0.13879 -0.21056 -0.1337 C -0.27293 -0.12862 -0.34728 0.00347 -0.37456 0.03076 " pathEditMode="relative" ptsTypes="aaA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3261 L -0.00225 0.1448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88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86897" y="2153250"/>
            <a:ext cx="2819400" cy="2655951"/>
          </a:xfrm>
          <a:prstGeom prst="roundRect">
            <a:avLst/>
          </a:prstGeom>
          <a:noFill/>
          <a:ln w="28575" cmpd="sng">
            <a:solidFill>
              <a:srgbClr val="D4AF1C"/>
            </a:solidFill>
          </a:ln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b="1" dirty="0" smtClean="0">
              <a:solidFill>
                <a:srgbClr val="E4CC4D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E4CC4D"/>
              </a:solidFill>
            </a:endParaRPr>
          </a:p>
          <a:p>
            <a:pPr marL="0" indent="0" algn="ctr">
              <a:buNone/>
            </a:pPr>
            <a:endParaRPr lang="en-US" sz="2000" b="1" dirty="0" smtClean="0">
              <a:solidFill>
                <a:srgbClr val="E4CC4D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E4CC4D"/>
              </a:solidFill>
            </a:endParaRPr>
          </a:p>
          <a:p>
            <a:pPr marL="0" indent="0" algn="ctr">
              <a:buNone/>
            </a:pPr>
            <a:endParaRPr lang="en-US" sz="2000" b="1" dirty="0" smtClean="0">
              <a:solidFill>
                <a:srgbClr val="E4CC4D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400409" y="2128407"/>
            <a:ext cx="2675742" cy="3767426"/>
          </a:xfrm>
          <a:prstGeom prst="roundRect">
            <a:avLst/>
          </a:prstGeom>
          <a:noFill/>
          <a:ln w="28575" cmpd="sng">
            <a:solidFill>
              <a:srgbClr val="D4AF1C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32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2000" kern="0" dirty="0" smtClean="0"/>
          </a:p>
          <a:p>
            <a:pPr marL="0" indent="0">
              <a:buFontTx/>
              <a:buNone/>
            </a:pPr>
            <a:endParaRPr lang="en-US" sz="2000" kern="0" dirty="0" smtClean="0"/>
          </a:p>
          <a:p>
            <a:pPr marL="0" indent="0">
              <a:buFontTx/>
              <a:buNone/>
            </a:pPr>
            <a:endParaRPr lang="en-US" sz="2000" kern="0" dirty="0" smtClean="0"/>
          </a:p>
          <a:p>
            <a:pPr marL="0" indent="0">
              <a:buFontTx/>
              <a:buNone/>
            </a:pPr>
            <a:endParaRPr lang="en-US" sz="2000" kern="0" dirty="0" smtClean="0"/>
          </a:p>
          <a:p>
            <a:pPr marL="0" indent="0" algn="ctr">
              <a:buFontTx/>
              <a:buNone/>
            </a:pPr>
            <a:endParaRPr lang="en-US" sz="2000" b="1" kern="0" dirty="0" smtClean="0">
              <a:solidFill>
                <a:srgbClr val="E4CC4D"/>
              </a:solidFill>
            </a:endParaRPr>
          </a:p>
          <a:p>
            <a:pPr marL="0" indent="0" algn="ctr">
              <a:buFontTx/>
              <a:buNone/>
            </a:pPr>
            <a:endParaRPr lang="en-US" sz="2000" b="1" kern="0" dirty="0" smtClean="0">
              <a:solidFill>
                <a:srgbClr val="E4CC4D"/>
              </a:solidFill>
            </a:endParaRPr>
          </a:p>
          <a:p>
            <a:pPr marL="0" indent="0" algn="ctr">
              <a:buFontTx/>
              <a:buNone/>
            </a:pPr>
            <a:endParaRPr lang="en-US" sz="2000" b="1" kern="0" dirty="0" smtClean="0">
              <a:solidFill>
                <a:srgbClr val="E4CC4D"/>
              </a:solidFill>
            </a:endParaRPr>
          </a:p>
          <a:p>
            <a:pPr marL="0" indent="0" algn="ctr">
              <a:buFontTx/>
              <a:buNone/>
            </a:pPr>
            <a:endParaRPr lang="en-US" sz="2000" b="1" kern="0" dirty="0" smtClean="0">
              <a:solidFill>
                <a:srgbClr val="E4CC4D"/>
              </a:solidFill>
            </a:endParaRPr>
          </a:p>
          <a:p>
            <a:pPr marL="0" indent="0" algn="ctr">
              <a:buFontTx/>
              <a:buNone/>
            </a:pPr>
            <a:endParaRPr lang="en-US" sz="2000" b="1" kern="0" dirty="0" smtClean="0">
              <a:solidFill>
                <a:srgbClr val="E4CC4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GPS Incorporates Multiple Biologic Pathways </a:t>
            </a:r>
            <a:br>
              <a:rPr lang="en-US" b="0" dirty="0" smtClean="0"/>
            </a:br>
            <a:r>
              <a:rPr lang="en-US" dirty="0" smtClean="0"/>
              <a:t>Predictive of </a:t>
            </a:r>
            <a:r>
              <a:rPr lang="en-US" b="0" dirty="0" smtClean="0"/>
              <a:t>Prostate Cancer Aggressiveness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381750"/>
            <a:ext cx="762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683678-9E41-874A-A387-B04B0AA8841A}" type="slidenum">
              <a:rPr lang="en-US" smtClean="0">
                <a:latin typeface="Calibri"/>
              </a:rPr>
              <a:pPr>
                <a:defRPr/>
              </a:pPr>
              <a:t>14</a:t>
            </a:fld>
            <a:endParaRPr lang="en-US" dirty="0"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76969" y="2296854"/>
            <a:ext cx="2103120" cy="1301141"/>
          </a:xfrm>
          <a:prstGeom prst="roundRect">
            <a:avLst/>
          </a:prstGeom>
          <a:solidFill>
            <a:srgbClr val="FF0000">
              <a:alpha val="29000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Stromal </a:t>
            </a:r>
            <a:r>
              <a:rPr lang="en-US" sz="1800" b="1" u="sng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Response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BGN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COL1A1</a:t>
            </a:r>
            <a:endParaRPr lang="en-US" sz="18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SFRP4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6969" y="3808613"/>
            <a:ext cx="2103120" cy="670964"/>
          </a:xfrm>
          <a:prstGeom prst="roundRect">
            <a:avLst/>
          </a:prstGeom>
          <a:solidFill>
            <a:srgbClr val="FF0000">
              <a:alpha val="29000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Proliferation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TPX2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62658" y="2260483"/>
            <a:ext cx="2157712" cy="1524010"/>
          </a:xfrm>
          <a:prstGeom prst="roundRect">
            <a:avLst/>
          </a:prstGeom>
          <a:solidFill>
            <a:srgbClr val="0070C0">
              <a:alpha val="27000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Androgen Signaling</a:t>
            </a: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AZGP1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FAM13C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KLK2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SRD5A2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73291" y="3923737"/>
            <a:ext cx="2157712" cy="1785937"/>
          </a:xfrm>
          <a:prstGeom prst="roundRect">
            <a:avLst/>
          </a:prstGeom>
          <a:solidFill>
            <a:srgbClr val="0070C0">
              <a:alpha val="27000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u="sng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Cellular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kumimoji="0" lang="en-US" sz="1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Organization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FLNC</a:t>
            </a:r>
            <a:endParaRPr lang="en-US" sz="18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GSN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GSTM2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TPM2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97068" y="2533688"/>
            <a:ext cx="2199736" cy="1955756"/>
          </a:xfrm>
          <a:prstGeom prst="roundRect">
            <a:avLst>
              <a:gd name="adj" fmla="val 29649"/>
            </a:avLst>
          </a:prstGeom>
          <a:solidFill>
            <a:srgbClr val="E4CC4D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1B324D"/>
                </a:solidFill>
              </a:rPr>
              <a:t>The combination of </a:t>
            </a:r>
            <a:endParaRPr lang="en-US" b="1" dirty="0" smtClean="0">
              <a:solidFill>
                <a:srgbClr val="1B324D"/>
              </a:solidFill>
            </a:endParaRPr>
          </a:p>
          <a:p>
            <a:pPr algn="ctr"/>
            <a:r>
              <a:rPr lang="en-US" b="1" dirty="0" smtClean="0">
                <a:solidFill>
                  <a:srgbClr val="1B324D"/>
                </a:solidFill>
              </a:rPr>
              <a:t>multiple </a:t>
            </a:r>
            <a:r>
              <a:rPr lang="en-US" b="1" dirty="0">
                <a:solidFill>
                  <a:srgbClr val="1B324D"/>
                </a:solidFill>
              </a:rPr>
              <a:t>pathways </a:t>
            </a:r>
            <a:r>
              <a:rPr lang="en-US" b="1" dirty="0" smtClean="0">
                <a:solidFill>
                  <a:srgbClr val="1B324D"/>
                </a:solidFill>
              </a:rPr>
              <a:t/>
            </a:r>
            <a:br>
              <a:rPr lang="en-US" b="1" dirty="0" smtClean="0">
                <a:solidFill>
                  <a:srgbClr val="1B324D"/>
                </a:solidFill>
              </a:rPr>
            </a:br>
            <a:r>
              <a:rPr lang="en-US" b="1" dirty="0" smtClean="0">
                <a:solidFill>
                  <a:srgbClr val="1B324D"/>
                </a:solidFill>
              </a:rPr>
              <a:t>is more</a:t>
            </a:r>
            <a:br>
              <a:rPr lang="en-US" b="1" dirty="0" smtClean="0">
                <a:solidFill>
                  <a:srgbClr val="1B324D"/>
                </a:solidFill>
              </a:rPr>
            </a:br>
            <a:r>
              <a:rPr lang="en-US" b="1" dirty="0" smtClean="0">
                <a:solidFill>
                  <a:srgbClr val="1B324D"/>
                </a:solidFill>
              </a:rPr>
              <a:t>predictive </a:t>
            </a:r>
            <a:r>
              <a:rPr lang="en-US" b="1" dirty="0">
                <a:solidFill>
                  <a:srgbClr val="1B324D"/>
                </a:solidFill>
              </a:rPr>
              <a:t>than </a:t>
            </a:r>
            <a:endParaRPr lang="en-US" b="1" dirty="0" smtClean="0">
              <a:solidFill>
                <a:srgbClr val="1B324D"/>
              </a:solidFill>
            </a:endParaRPr>
          </a:p>
          <a:p>
            <a:pPr algn="ctr"/>
            <a:r>
              <a:rPr lang="en-US" b="1" dirty="0" smtClean="0">
                <a:solidFill>
                  <a:srgbClr val="1B324D"/>
                </a:solidFill>
              </a:rPr>
              <a:t>any </a:t>
            </a:r>
            <a:r>
              <a:rPr lang="en-US" b="1" dirty="0">
                <a:solidFill>
                  <a:srgbClr val="1B324D"/>
                </a:solidFill>
              </a:rPr>
              <a:t>single </a:t>
            </a:r>
            <a:r>
              <a:rPr lang="en-US" b="1" dirty="0" smtClean="0">
                <a:solidFill>
                  <a:srgbClr val="1B324D"/>
                </a:solidFill>
              </a:rPr>
              <a:t>pathway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36889" y="1400885"/>
            <a:ext cx="236495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E4CC4D"/>
                </a:solidFill>
              </a:rPr>
              <a:t>Genes Associated with </a:t>
            </a:r>
            <a:r>
              <a:rPr lang="en-US" b="1" dirty="0" smtClean="0">
                <a:solidFill>
                  <a:srgbClr val="E4CC4D"/>
                </a:solidFill>
              </a:rPr>
              <a:t>Better Outcome</a:t>
            </a:r>
            <a:endParaRPr lang="en-US" b="1" dirty="0">
              <a:solidFill>
                <a:srgbClr val="E4CC4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6031" y="1408562"/>
            <a:ext cx="2524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E4CC4D"/>
                </a:solidFill>
              </a:rPr>
              <a:t>Genes Associated with Worse Outcome</a:t>
            </a:r>
            <a:endParaRPr lang="en-US" b="1" dirty="0">
              <a:solidFill>
                <a:srgbClr val="E4CC4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9307" y="4995001"/>
            <a:ext cx="2687377" cy="1799490"/>
            <a:chOff x="203650" y="4995001"/>
            <a:chExt cx="2687377" cy="1799490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203650" y="5441049"/>
              <a:ext cx="2687377" cy="1353442"/>
            </a:xfrm>
            <a:prstGeom prst="roundRect">
              <a:avLst/>
            </a:prstGeom>
            <a:noFill/>
            <a:ln w="28575" cmpd="sng">
              <a:solidFill>
                <a:srgbClr val="D4AF1C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3200">
                  <a:solidFill>
                    <a:schemeClr val="bg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–"/>
                <a:defRPr sz="2800">
                  <a:solidFill>
                    <a:schemeClr val="bg1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400">
                  <a:solidFill>
                    <a:schemeClr val="bg1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–"/>
                <a:defRPr sz="2000">
                  <a:solidFill>
                    <a:schemeClr val="bg1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2000">
                  <a:solidFill>
                    <a:schemeClr val="bg1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endParaRPr lang="en-US" sz="2000" dirty="0" smtClean="0"/>
            </a:p>
            <a:p>
              <a:pPr marL="0" indent="0">
                <a:buFontTx/>
                <a:buNone/>
              </a:pPr>
              <a:endParaRPr lang="en-US" sz="2000" dirty="0" smtClean="0"/>
            </a:p>
            <a:p>
              <a:pPr marL="0" indent="0">
                <a:buFontTx/>
                <a:buNone/>
              </a:pPr>
              <a:endParaRPr lang="en-US" sz="2000" dirty="0" smtClean="0"/>
            </a:p>
            <a:p>
              <a:pPr marL="0" indent="0">
                <a:buFontTx/>
                <a:buNone/>
              </a:pPr>
              <a:endParaRPr lang="en-US" sz="2000" dirty="0" smtClean="0"/>
            </a:p>
            <a:p>
              <a:pPr marL="0" indent="0" algn="ctr">
                <a:buFontTx/>
                <a:buNone/>
              </a:pPr>
              <a:endParaRPr lang="en-US" sz="2000" b="1" dirty="0" smtClean="0">
                <a:solidFill>
                  <a:srgbClr val="E4CC4D"/>
                </a:solidFill>
              </a:endParaRPr>
            </a:p>
            <a:p>
              <a:pPr marL="0" indent="0" algn="ctr">
                <a:buFontTx/>
                <a:buNone/>
              </a:pPr>
              <a:endParaRPr lang="en-US" sz="2000" b="1" dirty="0" smtClean="0">
                <a:solidFill>
                  <a:srgbClr val="E4CC4D"/>
                </a:solidFill>
              </a:endParaRPr>
            </a:p>
            <a:p>
              <a:pPr marL="0" indent="0" algn="ctr">
                <a:buFontTx/>
                <a:buNone/>
              </a:pPr>
              <a:endParaRPr lang="en-US" sz="2000" b="1" dirty="0" smtClean="0">
                <a:solidFill>
                  <a:srgbClr val="E4CC4D"/>
                </a:solidFill>
              </a:endParaRPr>
            </a:p>
            <a:p>
              <a:pPr marL="0" indent="0" algn="ctr">
                <a:buFontTx/>
                <a:buNone/>
              </a:pPr>
              <a:endParaRPr lang="en-US" sz="2000" b="1" dirty="0" smtClean="0">
                <a:solidFill>
                  <a:srgbClr val="E4CC4D"/>
                </a:solidFill>
              </a:endParaRPr>
            </a:p>
            <a:p>
              <a:pPr marL="0" indent="0" algn="ctr">
                <a:buFontTx/>
                <a:buNone/>
              </a:pPr>
              <a:endParaRPr lang="en-US" sz="2000" b="1" dirty="0" smtClean="0">
                <a:solidFill>
                  <a:srgbClr val="E4CC4D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21311" y="5642377"/>
              <a:ext cx="2103121" cy="955295"/>
            </a:xfrm>
            <a:prstGeom prst="roundRect">
              <a:avLst/>
            </a:prstGeom>
            <a:solidFill>
              <a:srgbClr val="009999">
                <a:alpha val="26667"/>
              </a:srgb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2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ARF1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ATP5E</a:t>
              </a:r>
              <a:endParaRPr lang="en-US" sz="1600" dirty="0" smtClean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CLTC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GPS1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PGK1</a:t>
              </a:r>
              <a:endParaRPr lang="en-US" sz="1600" dirty="0" smtClean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6031" y="4995001"/>
              <a:ext cx="25249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E4CC4D"/>
                  </a:solidFill>
                </a:rPr>
                <a:t>Reference Genes</a:t>
              </a:r>
              <a:endParaRPr lang="en-US" b="1" dirty="0">
                <a:solidFill>
                  <a:srgbClr val="E4CC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1284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pPr>
              <a:defRPr/>
            </a:pPr>
            <a:fld id="{2C71A4C6-4305-4BB6-B218-D3567C6484BF}" type="slidenum">
              <a:rPr lang="en-US" smtClean="0">
                <a:solidFill>
                  <a:prstClr val="white"/>
                </a:solidFill>
                <a:latin typeface="Calibri"/>
              </a:rPr>
              <a:pPr>
                <a:defRPr/>
              </a:pPr>
              <a:t>15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85800" y="1473390"/>
            <a:ext cx="8163601" cy="1329997"/>
          </a:xfrm>
          <a:custGeom>
            <a:avLst/>
            <a:gdLst>
              <a:gd name="connsiteX0" fmla="*/ 0 w 5472684"/>
              <a:gd name="connsiteY0" fmla="*/ 0 h 1329996"/>
              <a:gd name="connsiteX1" fmla="*/ 4807686 w 5472684"/>
              <a:gd name="connsiteY1" fmla="*/ 0 h 1329996"/>
              <a:gd name="connsiteX2" fmla="*/ 5472684 w 5472684"/>
              <a:gd name="connsiteY2" fmla="*/ 664998 h 1329996"/>
              <a:gd name="connsiteX3" fmla="*/ 4807686 w 5472684"/>
              <a:gd name="connsiteY3" fmla="*/ 1329996 h 1329996"/>
              <a:gd name="connsiteX4" fmla="*/ 0 w 5472684"/>
              <a:gd name="connsiteY4" fmla="*/ 1329996 h 1329996"/>
              <a:gd name="connsiteX5" fmla="*/ 0 w 5472684"/>
              <a:gd name="connsiteY5" fmla="*/ 0 h 132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1329996">
                <a:moveTo>
                  <a:pt x="5472684" y="1329995"/>
                </a:moveTo>
                <a:lnTo>
                  <a:pt x="664998" y="1329995"/>
                </a:lnTo>
                <a:lnTo>
                  <a:pt x="0" y="664998"/>
                </a:lnTo>
                <a:lnTo>
                  <a:pt x="664998" y="1"/>
                </a:lnTo>
                <a:lnTo>
                  <a:pt x="5472684" y="1"/>
                </a:lnTo>
                <a:lnTo>
                  <a:pt x="5472684" y="1329995"/>
                </a:lnTo>
                <a:close/>
              </a:path>
            </a:pathLst>
          </a:custGeom>
          <a:solidFill>
            <a:srgbClr val="1B324D"/>
          </a:solidFill>
          <a:ln>
            <a:solidFill>
              <a:srgbClr val="FFFFFF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8991" tIns="232411" rIns="433832" bIns="232410" numCol="1" spcCol="1270" anchor="ctr" anchorCtr="0">
            <a:no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Development of </a:t>
            </a:r>
            <a:r>
              <a:rPr lang="en-US" sz="3000" dirty="0">
                <a:solidFill>
                  <a:schemeClr val="bg1"/>
                </a:solidFill>
              </a:rPr>
              <a:t>the Onco</a:t>
            </a:r>
            <a:r>
              <a:rPr lang="en-US" sz="3000" i="1" dirty="0">
                <a:solidFill>
                  <a:schemeClr val="bg1"/>
                </a:solidFill>
              </a:rPr>
              <a:t>type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DX</a:t>
            </a:r>
            <a:r>
              <a:rPr lang="en-US" sz="3200" baseline="30000" dirty="0">
                <a:solidFill>
                  <a:schemeClr val="bg1"/>
                </a:solidFill>
              </a:rPr>
              <a:t>®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Genomic Prostate Score 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85800" y="3200400"/>
            <a:ext cx="8178664" cy="1329997"/>
          </a:xfrm>
          <a:custGeom>
            <a:avLst/>
            <a:gdLst>
              <a:gd name="connsiteX0" fmla="*/ 0 w 5472684"/>
              <a:gd name="connsiteY0" fmla="*/ 0 h 1329996"/>
              <a:gd name="connsiteX1" fmla="*/ 4807686 w 5472684"/>
              <a:gd name="connsiteY1" fmla="*/ 0 h 1329996"/>
              <a:gd name="connsiteX2" fmla="*/ 5472684 w 5472684"/>
              <a:gd name="connsiteY2" fmla="*/ 664998 h 1329996"/>
              <a:gd name="connsiteX3" fmla="*/ 4807686 w 5472684"/>
              <a:gd name="connsiteY3" fmla="*/ 1329996 h 1329996"/>
              <a:gd name="connsiteX4" fmla="*/ 0 w 5472684"/>
              <a:gd name="connsiteY4" fmla="*/ 1329996 h 1329996"/>
              <a:gd name="connsiteX5" fmla="*/ 0 w 5472684"/>
              <a:gd name="connsiteY5" fmla="*/ 0 h 132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1329996">
                <a:moveTo>
                  <a:pt x="5472684" y="1329995"/>
                </a:moveTo>
                <a:lnTo>
                  <a:pt x="664998" y="1329995"/>
                </a:lnTo>
                <a:lnTo>
                  <a:pt x="0" y="664998"/>
                </a:lnTo>
                <a:lnTo>
                  <a:pt x="664998" y="1"/>
                </a:lnTo>
                <a:lnTo>
                  <a:pt x="5472684" y="1"/>
                </a:lnTo>
                <a:lnTo>
                  <a:pt x="5472684" y="1329995"/>
                </a:lnTo>
                <a:close/>
              </a:path>
            </a:pathLst>
          </a:custGeom>
          <a:solidFill>
            <a:srgbClr val="1B324D"/>
          </a:solidFill>
          <a:ln>
            <a:solidFill>
              <a:srgbClr val="FFFFFF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8991" tIns="232411" rIns="433833" bIns="232410" numCol="1" spcCol="1270" anchor="ctr" anchorCtr="0">
            <a:noAutofit/>
          </a:bodyPr>
          <a:lstStyle/>
          <a:p>
            <a:r>
              <a:rPr lang="en-US" sz="3000" dirty="0" smtClean="0">
                <a:solidFill>
                  <a:srgbClr val="E4CC4D"/>
                </a:solidFill>
              </a:rPr>
              <a:t>Validation of </a:t>
            </a:r>
            <a:r>
              <a:rPr lang="en-US" sz="3000" dirty="0">
                <a:solidFill>
                  <a:srgbClr val="E4CC4D"/>
                </a:solidFill>
              </a:rPr>
              <a:t>the Onco</a:t>
            </a:r>
            <a:r>
              <a:rPr lang="en-US" sz="3000" i="1" dirty="0">
                <a:solidFill>
                  <a:srgbClr val="E4CC4D"/>
                </a:solidFill>
              </a:rPr>
              <a:t>type</a:t>
            </a:r>
            <a:r>
              <a:rPr lang="en-US" sz="3000" dirty="0">
                <a:solidFill>
                  <a:srgbClr val="E4CC4D"/>
                </a:solidFill>
              </a:rPr>
              <a:t> DX</a:t>
            </a:r>
            <a:r>
              <a:rPr lang="en-US" sz="3200" baseline="30000" dirty="0">
                <a:solidFill>
                  <a:srgbClr val="E4CC4D"/>
                </a:solidFill>
              </a:rPr>
              <a:t>®</a:t>
            </a:r>
            <a:r>
              <a:rPr lang="en-US" sz="3000" dirty="0">
                <a:solidFill>
                  <a:srgbClr val="E4CC4D"/>
                </a:solidFill>
              </a:rPr>
              <a:t> Genomic Prostate Score </a:t>
            </a:r>
            <a:r>
              <a:rPr lang="en-US" sz="3000" dirty="0" smtClean="0">
                <a:solidFill>
                  <a:srgbClr val="E4CC4D"/>
                </a:solidFill>
              </a:rPr>
              <a:t> </a:t>
            </a:r>
            <a:endParaRPr lang="en-US" sz="3000" dirty="0">
              <a:solidFill>
                <a:srgbClr val="E4CC4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2367" y="1473391"/>
            <a:ext cx="1437752" cy="1329996"/>
          </a:xfrm>
          <a:prstGeom prst="ellipse">
            <a:avLst/>
          </a:prstGeom>
          <a:solidFill>
            <a:srgbClr val="D4AF1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142367" y="3200401"/>
            <a:ext cx="1437752" cy="1329996"/>
          </a:xfrm>
          <a:prstGeom prst="ellipse">
            <a:avLst/>
          </a:prstGeom>
          <a:solidFill>
            <a:srgbClr val="D4AF1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721659" y="4927410"/>
            <a:ext cx="8178664" cy="1329997"/>
          </a:xfrm>
          <a:custGeom>
            <a:avLst/>
            <a:gdLst>
              <a:gd name="connsiteX0" fmla="*/ 0 w 5472684"/>
              <a:gd name="connsiteY0" fmla="*/ 0 h 1329996"/>
              <a:gd name="connsiteX1" fmla="*/ 4807686 w 5472684"/>
              <a:gd name="connsiteY1" fmla="*/ 0 h 1329996"/>
              <a:gd name="connsiteX2" fmla="*/ 5472684 w 5472684"/>
              <a:gd name="connsiteY2" fmla="*/ 664998 h 1329996"/>
              <a:gd name="connsiteX3" fmla="*/ 4807686 w 5472684"/>
              <a:gd name="connsiteY3" fmla="*/ 1329996 h 1329996"/>
              <a:gd name="connsiteX4" fmla="*/ 0 w 5472684"/>
              <a:gd name="connsiteY4" fmla="*/ 1329996 h 1329996"/>
              <a:gd name="connsiteX5" fmla="*/ 0 w 5472684"/>
              <a:gd name="connsiteY5" fmla="*/ 0 h 132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1329996">
                <a:moveTo>
                  <a:pt x="5472684" y="1329995"/>
                </a:moveTo>
                <a:lnTo>
                  <a:pt x="664998" y="1329995"/>
                </a:lnTo>
                <a:lnTo>
                  <a:pt x="0" y="664998"/>
                </a:lnTo>
                <a:lnTo>
                  <a:pt x="664998" y="1"/>
                </a:lnTo>
                <a:lnTo>
                  <a:pt x="5472684" y="1"/>
                </a:lnTo>
                <a:lnTo>
                  <a:pt x="5472684" y="1329995"/>
                </a:lnTo>
                <a:close/>
              </a:path>
            </a:pathLst>
          </a:custGeom>
          <a:solidFill>
            <a:srgbClr val="1B324D"/>
          </a:solidFill>
          <a:ln>
            <a:solidFill>
              <a:srgbClr val="FFFFFF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8991" tIns="232411" rIns="433833" bIns="232410" numCol="1" spcCol="1270" anchor="ctr" anchorCtr="0">
            <a:noAutofit/>
          </a:bodyPr>
          <a:lstStyle/>
          <a:p>
            <a:r>
              <a:rPr lang="en-US" sz="3000" dirty="0" smtClean="0"/>
              <a:t>Utility of </a:t>
            </a:r>
            <a:r>
              <a:rPr lang="en-US" sz="3000" dirty="0"/>
              <a:t>the Onco</a:t>
            </a:r>
            <a:r>
              <a:rPr lang="en-US" sz="3000" i="1" dirty="0"/>
              <a:t>type</a:t>
            </a:r>
            <a:r>
              <a:rPr lang="en-US" sz="3000" dirty="0"/>
              <a:t> DX</a:t>
            </a:r>
            <a:r>
              <a:rPr lang="en-US" sz="3200" baseline="30000" dirty="0"/>
              <a:t>®</a:t>
            </a:r>
            <a:r>
              <a:rPr lang="en-US" sz="3000" dirty="0"/>
              <a:t> Genomic Prostate Score 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11" name="Oval 10"/>
          <p:cNvSpPr/>
          <p:nvPr/>
        </p:nvSpPr>
        <p:spPr>
          <a:xfrm>
            <a:off x="178226" y="4927411"/>
            <a:ext cx="1437752" cy="1329996"/>
          </a:xfrm>
          <a:prstGeom prst="ellipse">
            <a:avLst/>
          </a:prstGeom>
          <a:solidFill>
            <a:srgbClr val="D4AF1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901388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AB346"/>
                </a:solidFill>
              </a:rPr>
              <a:t>Clinical Validation Study #1</a:t>
            </a:r>
            <a:br>
              <a:rPr lang="en-US" dirty="0" smtClean="0">
                <a:solidFill>
                  <a:srgbClr val="CAB346"/>
                </a:solidFill>
              </a:rPr>
            </a:br>
            <a:r>
              <a:rPr lang="en-US" dirty="0" smtClean="0">
                <a:solidFill>
                  <a:srgbClr val="CAB346"/>
                </a:solidFill>
              </a:rPr>
              <a:t>University of California, San Francisco (UCSF)</a:t>
            </a:r>
            <a:endParaRPr lang="en-US" dirty="0">
              <a:solidFill>
                <a:srgbClr val="CAB34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7142"/>
            <a:ext cx="6083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Klein, </a:t>
            </a:r>
            <a:r>
              <a:rPr lang="en-US" sz="1000" dirty="0" err="1">
                <a:solidFill>
                  <a:srgbClr val="FFFFFF"/>
                </a:solidFill>
              </a:rPr>
              <a:t>Cooperberg</a:t>
            </a:r>
            <a:r>
              <a:rPr lang="en-US" sz="1000" dirty="0">
                <a:solidFill>
                  <a:srgbClr val="FFFFFF"/>
                </a:solidFill>
              </a:rPr>
              <a:t> et al, </a:t>
            </a:r>
            <a:r>
              <a:rPr lang="en-US" sz="1000" i="1" dirty="0">
                <a:solidFill>
                  <a:srgbClr val="FFFFFF"/>
                </a:solidFill>
              </a:rPr>
              <a:t>Euro </a:t>
            </a:r>
            <a:r>
              <a:rPr lang="en-US" sz="1000" i="1" dirty="0" err="1">
                <a:solidFill>
                  <a:srgbClr val="FFFFFF"/>
                </a:solidFill>
              </a:rPr>
              <a:t>Urol</a:t>
            </a:r>
            <a:r>
              <a:rPr lang="en-US" sz="1000" i="1" dirty="0">
                <a:solidFill>
                  <a:srgbClr val="FFFFFF"/>
                </a:solidFill>
              </a:rPr>
              <a:t> (2014</a:t>
            </a:r>
            <a:r>
              <a:rPr lang="en-US" sz="1000" i="1" dirty="0" smtClean="0">
                <a:solidFill>
                  <a:srgbClr val="FFFFFF"/>
                </a:solidFill>
              </a:rPr>
              <a:t>)</a:t>
            </a:r>
            <a:r>
              <a:rPr lang="en-US" sz="10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5" name="Rektangel 25"/>
          <p:cNvSpPr/>
          <p:nvPr/>
        </p:nvSpPr>
        <p:spPr bwMode="auto">
          <a:xfrm>
            <a:off x="4572000" y="1483366"/>
            <a:ext cx="2845872" cy="4279392"/>
          </a:xfrm>
          <a:prstGeom prst="roundRect">
            <a:avLst/>
          </a:prstGeom>
          <a:solidFill>
            <a:srgbClr val="E4CC4D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lvl="1">
              <a:lnSpc>
                <a:spcPct val="90000"/>
              </a:lnSpc>
              <a:buClr>
                <a:srgbClr val="1B324D"/>
              </a:buClr>
              <a:buSzPct val="100000"/>
            </a:pPr>
            <a:r>
              <a:rPr lang="en-US" b="1" dirty="0">
                <a:solidFill>
                  <a:srgbClr val="1B324D"/>
                </a:solidFill>
                <a:cs typeface="Calibri" pitchFamily="34" charset="0"/>
              </a:rPr>
              <a:t>Objectives</a:t>
            </a:r>
            <a:r>
              <a:rPr lang="en-US" b="1" dirty="0" smtClean="0">
                <a:solidFill>
                  <a:srgbClr val="1B324D"/>
                </a:solidFill>
                <a:cs typeface="Calibri" pitchFamily="34" charset="0"/>
              </a:rPr>
              <a:t>:</a:t>
            </a:r>
            <a:endParaRPr lang="en-US" b="1" dirty="0">
              <a:solidFill>
                <a:srgbClr val="1B324D"/>
              </a:solidFill>
              <a:cs typeface="Calibri" pitchFamily="34" charset="0"/>
            </a:endParaRPr>
          </a:p>
          <a:p>
            <a:pPr marL="166688" lvl="1" indent="-166688">
              <a:lnSpc>
                <a:spcPct val="90000"/>
              </a:lnSpc>
              <a:buClr>
                <a:srgbClr val="1B324D"/>
              </a:buClr>
              <a:buSzPct val="100000"/>
              <a:buFont typeface="Arial"/>
              <a:buChar char="•"/>
            </a:pPr>
            <a:endParaRPr lang="en-US" dirty="0">
              <a:solidFill>
                <a:srgbClr val="1B324D"/>
              </a:solidFill>
              <a:cs typeface="Calibri" pitchFamily="34" charset="0"/>
            </a:endParaRPr>
          </a:p>
          <a:p>
            <a:pPr marL="166688" lvl="1" indent="-166688">
              <a:lnSpc>
                <a:spcPct val="90000"/>
              </a:lnSpc>
              <a:buClr>
                <a:srgbClr val="1B324D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1B324D"/>
                </a:solidFill>
                <a:cs typeface="Calibri" pitchFamily="34" charset="0"/>
              </a:rPr>
              <a:t>To validate GPS as a predictor of adverse pathology in a contemporary </a:t>
            </a:r>
            <a:r>
              <a:rPr lang="en-US" dirty="0" smtClean="0">
                <a:solidFill>
                  <a:srgbClr val="1B324D"/>
                </a:solidFill>
                <a:cs typeface="Calibri" pitchFamily="34" charset="0"/>
              </a:rPr>
              <a:t>clinically low risk patient </a:t>
            </a:r>
            <a:r>
              <a:rPr lang="en-US" dirty="0">
                <a:solidFill>
                  <a:srgbClr val="1B324D"/>
                </a:solidFill>
                <a:cs typeface="Calibri" pitchFamily="34" charset="0"/>
              </a:rPr>
              <a:t>cohort</a:t>
            </a:r>
          </a:p>
          <a:p>
            <a:pPr marL="166688" lvl="1" indent="-166688">
              <a:lnSpc>
                <a:spcPct val="90000"/>
              </a:lnSpc>
              <a:buClr>
                <a:srgbClr val="1B324D"/>
              </a:buClr>
              <a:buSzPct val="100000"/>
              <a:buFont typeface="Arial"/>
              <a:buChar char="•"/>
            </a:pPr>
            <a:endParaRPr lang="en-US" b="1" dirty="0">
              <a:solidFill>
                <a:srgbClr val="1B324D"/>
              </a:solidFill>
              <a:cs typeface="Calibri" pitchFamily="34" charset="0"/>
            </a:endParaRPr>
          </a:p>
          <a:p>
            <a:pPr marL="166688" lvl="1" indent="-166688">
              <a:lnSpc>
                <a:spcPct val="90000"/>
              </a:lnSpc>
              <a:buClr>
                <a:srgbClr val="1B324D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rgbClr val="1B324D"/>
                </a:solidFill>
                <a:cs typeface="Calibri" pitchFamily="34" charset="0"/>
              </a:rPr>
              <a:t>To determine whether GPS adds independent predictive information beyond standard clinical and pathologic data</a:t>
            </a:r>
            <a:endParaRPr lang="en-US" dirty="0">
              <a:solidFill>
                <a:srgbClr val="1B324D"/>
              </a:solidFill>
              <a:cs typeface="Calibri" pitchFamily="34" charset="0"/>
            </a:endParaRPr>
          </a:p>
        </p:txBody>
      </p:sp>
      <p:sp>
        <p:nvSpPr>
          <p:cNvPr id="40" name="Rectangle 4"/>
          <p:cNvSpPr/>
          <p:nvPr/>
        </p:nvSpPr>
        <p:spPr>
          <a:xfrm>
            <a:off x="228600" y="1778107"/>
            <a:ext cx="4038600" cy="58763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Prostatectomy Study (n=441)</a:t>
            </a: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Endpoints: Clinical Recurrence, Biochemical Recurrence,</a:t>
            </a:r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</a:rPr>
              <a:t>Prostate Cancer Death, Adverse Pathology at </a:t>
            </a:r>
            <a:r>
              <a:rPr lang="en-US" sz="1300" dirty="0" smtClean="0">
                <a:solidFill>
                  <a:srgbClr val="FFFFFF"/>
                </a:solidFill>
              </a:rPr>
              <a:t>RP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43" name="Rectangle 5"/>
          <p:cNvSpPr/>
          <p:nvPr/>
        </p:nvSpPr>
        <p:spPr>
          <a:xfrm>
            <a:off x="228600" y="1338714"/>
            <a:ext cx="4038600" cy="280341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Prostatectomy Cancer Feasibility Studies (n=104</a:t>
            </a:r>
            <a:r>
              <a:rPr lang="en-US" sz="1300" dirty="0" smtClean="0">
                <a:solidFill>
                  <a:srgbClr val="FFFFFF"/>
                </a:solidFill>
              </a:rPr>
              <a:t>)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44" name="Straight Arrow Connector 43"/>
          <p:cNvCxnSpPr>
            <a:endCxn id="40" idx="0"/>
          </p:cNvCxnSpPr>
          <p:nvPr/>
        </p:nvCxnSpPr>
        <p:spPr>
          <a:xfrm>
            <a:off x="2247900" y="1600200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247900" y="2358656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1"/>
          <p:cNvSpPr/>
          <p:nvPr/>
        </p:nvSpPr>
        <p:spPr>
          <a:xfrm>
            <a:off x="228600" y="2536565"/>
            <a:ext cx="4038600" cy="43523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Biopsy Development Study #1 (n=167)</a:t>
            </a: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Endpoint: Prediction of Adverse Pathology at </a:t>
            </a:r>
            <a:r>
              <a:rPr lang="en-US" sz="1300" dirty="0" smtClean="0">
                <a:solidFill>
                  <a:srgbClr val="FFFFFF"/>
                </a:solidFill>
              </a:rPr>
              <a:t>RP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247900" y="2971800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3"/>
          <p:cNvSpPr/>
          <p:nvPr/>
        </p:nvSpPr>
        <p:spPr>
          <a:xfrm>
            <a:off x="228600" y="3160490"/>
            <a:ext cx="4038600" cy="26955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Selection of Final Gene List &amp; </a:t>
            </a:r>
            <a:r>
              <a:rPr lang="en-US" sz="1300" dirty="0" smtClean="0">
                <a:solidFill>
                  <a:srgbClr val="FFFFFF"/>
                </a:solidFill>
              </a:rPr>
              <a:t>Algorithm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47900" y="3435439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15"/>
          <p:cNvSpPr/>
          <p:nvPr/>
        </p:nvSpPr>
        <p:spPr>
          <a:xfrm>
            <a:off x="228600" y="3618737"/>
            <a:ext cx="4038600" cy="26955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Standardization and Validation of Analytical </a:t>
            </a:r>
            <a:r>
              <a:rPr lang="en-US" sz="1300" dirty="0" smtClean="0">
                <a:solidFill>
                  <a:srgbClr val="FFFFFF"/>
                </a:solidFill>
              </a:rPr>
              <a:t>Methods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247900" y="3893687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17"/>
          <p:cNvSpPr/>
          <p:nvPr/>
        </p:nvSpPr>
        <p:spPr>
          <a:xfrm>
            <a:off x="228600" y="4071593"/>
            <a:ext cx="4038600" cy="587635"/>
          </a:xfrm>
          <a:prstGeom prst="roundRect">
            <a:avLst/>
          </a:prstGeom>
          <a:solidFill>
            <a:srgbClr val="CAB346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b="1" dirty="0">
                <a:solidFill>
                  <a:srgbClr val="192C44"/>
                </a:solidFill>
              </a:rPr>
              <a:t>Clinical Validation Study #1 (n=395)</a:t>
            </a:r>
          </a:p>
          <a:p>
            <a:pPr algn="ctr">
              <a:lnSpc>
                <a:spcPct val="90000"/>
              </a:lnSpc>
            </a:pPr>
            <a:r>
              <a:rPr lang="en-US" sz="1300" b="1" dirty="0">
                <a:solidFill>
                  <a:srgbClr val="192C44"/>
                </a:solidFill>
              </a:rPr>
              <a:t>Endpoint: Prediction of Adverse Pathology at RP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247900" y="4664621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9"/>
          <p:cNvSpPr/>
          <p:nvPr/>
        </p:nvSpPr>
        <p:spPr>
          <a:xfrm>
            <a:off x="228600" y="4858701"/>
            <a:ext cx="4038600" cy="73858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Clinical Validation Study #2 (</a:t>
            </a:r>
            <a:r>
              <a:rPr lang="en-US" sz="1300" dirty="0" smtClean="0">
                <a:solidFill>
                  <a:srgbClr val="FFFFFF"/>
                </a:solidFill>
              </a:rPr>
              <a:t>n=402)</a:t>
            </a:r>
            <a:endParaRPr lang="en-US" sz="13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Endpoints: Biochemical Recurrence (n=402),</a:t>
            </a:r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</a:rPr>
              <a:t>Prediction of Adverse Pathology at RP (n=382),</a:t>
            </a:r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</a:rPr>
              <a:t>Metastasis (n=402</a:t>
            </a:r>
            <a:r>
              <a:rPr lang="en-US" sz="1300" dirty="0" smtClean="0">
                <a:solidFill>
                  <a:srgbClr val="FFFFFF"/>
                </a:solidFill>
              </a:rPr>
              <a:t>)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247900" y="5613466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21"/>
          <p:cNvSpPr/>
          <p:nvPr/>
        </p:nvSpPr>
        <p:spPr>
          <a:xfrm>
            <a:off x="228600" y="5754475"/>
            <a:ext cx="4038600" cy="274946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Clinical Utility Study #1: Decision Impact  (n=158</a:t>
            </a:r>
            <a:r>
              <a:rPr lang="en-US" sz="1300" dirty="0" smtClean="0">
                <a:solidFill>
                  <a:srgbClr val="FFFFFF"/>
                </a:solidFill>
              </a:rPr>
              <a:t>)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247900" y="6059275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21"/>
          <p:cNvSpPr/>
          <p:nvPr/>
        </p:nvSpPr>
        <p:spPr>
          <a:xfrm>
            <a:off x="228600" y="6220185"/>
            <a:ext cx="4038600" cy="274946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Clinical Utility Study #2: Chart Pull  (n=200)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3481" y="3979774"/>
            <a:ext cx="1878384" cy="282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456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Freeform 319"/>
          <p:cNvSpPr/>
          <p:nvPr/>
        </p:nvSpPr>
        <p:spPr bwMode="auto">
          <a:xfrm>
            <a:off x="2792851" y="2060535"/>
            <a:ext cx="1234212" cy="301752"/>
          </a:xfrm>
          <a:custGeom>
            <a:avLst/>
            <a:gdLst>
              <a:gd name="connsiteX0" fmla="*/ 0 w 1292225"/>
              <a:gd name="connsiteY0" fmla="*/ 0 h 431800"/>
              <a:gd name="connsiteX1" fmla="*/ 155575 w 1292225"/>
              <a:gd name="connsiteY1" fmla="*/ 41275 h 431800"/>
              <a:gd name="connsiteX2" fmla="*/ 352425 w 1292225"/>
              <a:gd name="connsiteY2" fmla="*/ 101600 h 431800"/>
              <a:gd name="connsiteX3" fmla="*/ 546100 w 1292225"/>
              <a:gd name="connsiteY3" fmla="*/ 155575 h 431800"/>
              <a:gd name="connsiteX4" fmla="*/ 796925 w 1292225"/>
              <a:gd name="connsiteY4" fmla="*/ 234950 h 431800"/>
              <a:gd name="connsiteX5" fmla="*/ 1006475 w 1292225"/>
              <a:gd name="connsiteY5" fmla="*/ 311150 h 431800"/>
              <a:gd name="connsiteX6" fmla="*/ 1206500 w 1292225"/>
              <a:gd name="connsiteY6" fmla="*/ 390525 h 431800"/>
              <a:gd name="connsiteX7" fmla="*/ 1292225 w 1292225"/>
              <a:gd name="connsiteY7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2225" h="431800">
                <a:moveTo>
                  <a:pt x="0" y="0"/>
                </a:moveTo>
                <a:cubicBezTo>
                  <a:pt x="48419" y="12171"/>
                  <a:pt x="96838" y="24342"/>
                  <a:pt x="155575" y="41275"/>
                </a:cubicBezTo>
                <a:cubicBezTo>
                  <a:pt x="214312" y="58208"/>
                  <a:pt x="287337" y="82550"/>
                  <a:pt x="352425" y="101600"/>
                </a:cubicBezTo>
                <a:cubicBezTo>
                  <a:pt x="417513" y="120650"/>
                  <a:pt x="472017" y="133350"/>
                  <a:pt x="546100" y="155575"/>
                </a:cubicBezTo>
                <a:cubicBezTo>
                  <a:pt x="620183" y="177800"/>
                  <a:pt x="720196" y="209021"/>
                  <a:pt x="796925" y="234950"/>
                </a:cubicBezTo>
                <a:cubicBezTo>
                  <a:pt x="873654" y="260879"/>
                  <a:pt x="938213" y="285221"/>
                  <a:pt x="1006475" y="311150"/>
                </a:cubicBezTo>
                <a:cubicBezTo>
                  <a:pt x="1074737" y="337079"/>
                  <a:pt x="1158875" y="370417"/>
                  <a:pt x="1206500" y="390525"/>
                </a:cubicBezTo>
                <a:cubicBezTo>
                  <a:pt x="1254125" y="410633"/>
                  <a:pt x="1273175" y="421216"/>
                  <a:pt x="1292225" y="431800"/>
                </a:cubicBezTo>
              </a:path>
            </a:pathLst>
          </a:custGeom>
          <a:noFill/>
          <a:ln w="28575" cap="flat" cmpd="sng" algn="ctr">
            <a:solidFill>
              <a:srgbClr val="F8CB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1" name="Picture 7" descr="C:\Users\smason\Documents\Clients\GHI\2013 Prostate\2013-05 speaker training reformat request\graphics\VeryLow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3262" y="5055007"/>
            <a:ext cx="3337560" cy="34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Validation of GPS:  Improved Risk Discrimination with Addition of GPS to NCCN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 flipH="1">
            <a:off x="4015726" y="2086111"/>
            <a:ext cx="106053" cy="109728"/>
          </a:xfrm>
          <a:prstGeom prst="ellipse">
            <a:avLst/>
          </a:prstGeom>
          <a:solidFill>
            <a:srgbClr val="63A8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flipH="1">
            <a:off x="3926989" y="2307354"/>
            <a:ext cx="109728" cy="109728"/>
          </a:xfrm>
          <a:prstGeom prst="ellipse">
            <a:avLst/>
          </a:prstGeom>
          <a:solidFill>
            <a:srgbClr val="EDAF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flipH="1">
            <a:off x="4283432" y="2877044"/>
            <a:ext cx="110883" cy="10972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49" name="Group 2048"/>
          <p:cNvGrpSpPr/>
          <p:nvPr/>
        </p:nvGrpSpPr>
        <p:grpSpPr>
          <a:xfrm>
            <a:off x="2595991" y="1601484"/>
            <a:ext cx="4626118" cy="3057682"/>
            <a:chOff x="3244454" y="1453355"/>
            <a:chExt cx="4626118" cy="422856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361775" y="1453355"/>
              <a:ext cx="0" cy="41148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361775" y="5563392"/>
              <a:ext cx="4508797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>
              <a:off x="3299318" y="1481041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>
              <a:off x="3299318" y="1875234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299318" y="2269427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>
              <a:off x="3299318" y="2663620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>
              <a:off x="3299318" y="3057813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>
              <a:off x="3299318" y="3452006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>
              <a:off x="3299318" y="3846199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>
              <a:off x="3299318" y="4240392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>
              <a:off x="3299318" y="4634585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>
              <a:off x="3299318" y="5028778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>
              <a:off x="3299318" y="5422969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454893" y="5572194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000539" y="5572194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4546185" y="5572194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5091831" y="5572194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637477" y="5572194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6183123" y="5572194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7274418" y="5572194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728769" y="5572194"/>
              <a:ext cx="0" cy="1097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2661041" y="4632887"/>
            <a:ext cx="29728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402498" y="4632887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70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120481" y="4632887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10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666426" y="4632887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210316" y="4632887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758316" y="4632887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4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304261" y="4632887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5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850206" y="4632887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60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201427" y="6250471"/>
            <a:ext cx="98205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GPS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86882" y="2613927"/>
            <a:ext cx="771878" cy="443597"/>
            <a:chOff x="6003356" y="3055517"/>
            <a:chExt cx="771878" cy="613463"/>
          </a:xfrm>
        </p:grpSpPr>
        <p:sp>
          <p:nvSpPr>
            <p:cNvPr id="3" name="TextBox 2"/>
            <p:cNvSpPr txBox="1"/>
            <p:nvPr/>
          </p:nvSpPr>
          <p:spPr>
            <a:xfrm>
              <a:off x="6188278" y="3285910"/>
              <a:ext cx="184731" cy="38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200" b="1" dirty="0">
                <a:solidFill>
                  <a:srgbClr val="69AD17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003356" y="3055517"/>
              <a:ext cx="771878" cy="38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Very Low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92809" y="2828910"/>
            <a:ext cx="448841" cy="436420"/>
            <a:chOff x="5609283" y="3352827"/>
            <a:chExt cx="448841" cy="603539"/>
          </a:xfrm>
        </p:grpSpPr>
        <p:sp>
          <p:nvSpPr>
            <p:cNvPr id="24" name="TextBox 23"/>
            <p:cNvSpPr txBox="1"/>
            <p:nvPr/>
          </p:nvSpPr>
          <p:spPr>
            <a:xfrm>
              <a:off x="5610886" y="3573295"/>
              <a:ext cx="184731" cy="383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200" b="1" dirty="0">
                <a:solidFill>
                  <a:srgbClr val="F8CB0C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09283" y="3352827"/>
              <a:ext cx="448841" cy="383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Low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87745" y="3603958"/>
            <a:ext cx="1016497" cy="438854"/>
            <a:chOff x="6304219" y="4424667"/>
            <a:chExt cx="1016497" cy="606905"/>
          </a:xfrm>
        </p:grpSpPr>
        <p:sp>
          <p:nvSpPr>
            <p:cNvPr id="25" name="TextBox 24"/>
            <p:cNvSpPr txBox="1"/>
            <p:nvPr/>
          </p:nvSpPr>
          <p:spPr>
            <a:xfrm>
              <a:off x="6607988" y="4648501"/>
              <a:ext cx="184731" cy="383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304219" y="4424667"/>
              <a:ext cx="1016497" cy="383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Intermediate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2187161" y="4090713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10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187161" y="1812429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90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187161" y="2097215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80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187161" y="2382000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70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187161" y="2666786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60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187161" y="2951571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50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187161" y="3236357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40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187161" y="3521142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30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187161" y="3805927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20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078448" y="1527644"/>
            <a:ext cx="57504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100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078448" y="4375495"/>
            <a:ext cx="57504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 rot="16200000">
            <a:off x="256393" y="2821546"/>
            <a:ext cx="330640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Likelihood of Favorable Pathology (%)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4075937" y="2122370"/>
            <a:ext cx="1968500" cy="599216"/>
          </a:xfrm>
          <a:custGeom>
            <a:avLst/>
            <a:gdLst>
              <a:gd name="connsiteX0" fmla="*/ 1968500 w 1968500"/>
              <a:gd name="connsiteY0" fmla="*/ 828675 h 828675"/>
              <a:gd name="connsiteX1" fmla="*/ 1857375 w 1968500"/>
              <a:gd name="connsiteY1" fmla="*/ 771525 h 828675"/>
              <a:gd name="connsiteX2" fmla="*/ 1660525 w 1968500"/>
              <a:gd name="connsiteY2" fmla="*/ 676275 h 828675"/>
              <a:gd name="connsiteX3" fmla="*/ 1476375 w 1968500"/>
              <a:gd name="connsiteY3" fmla="*/ 596900 h 828675"/>
              <a:gd name="connsiteX4" fmla="*/ 1184275 w 1968500"/>
              <a:gd name="connsiteY4" fmla="*/ 460375 h 828675"/>
              <a:gd name="connsiteX5" fmla="*/ 955675 w 1968500"/>
              <a:gd name="connsiteY5" fmla="*/ 352425 h 828675"/>
              <a:gd name="connsiteX6" fmla="*/ 711200 w 1968500"/>
              <a:gd name="connsiteY6" fmla="*/ 247650 h 828675"/>
              <a:gd name="connsiteX7" fmla="*/ 568325 w 1968500"/>
              <a:gd name="connsiteY7" fmla="*/ 190500 h 828675"/>
              <a:gd name="connsiteX8" fmla="*/ 393700 w 1968500"/>
              <a:gd name="connsiteY8" fmla="*/ 130175 h 828675"/>
              <a:gd name="connsiteX9" fmla="*/ 209550 w 1968500"/>
              <a:gd name="connsiteY9" fmla="*/ 69850 h 828675"/>
              <a:gd name="connsiteX10" fmla="*/ 69850 w 1968500"/>
              <a:gd name="connsiteY10" fmla="*/ 22225 h 828675"/>
              <a:gd name="connsiteX11" fmla="*/ 0 w 1968500"/>
              <a:gd name="connsiteY11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8500" h="828675">
                <a:moveTo>
                  <a:pt x="1968500" y="828675"/>
                </a:moveTo>
                <a:cubicBezTo>
                  <a:pt x="1938602" y="812800"/>
                  <a:pt x="1908704" y="796925"/>
                  <a:pt x="1857375" y="771525"/>
                </a:cubicBezTo>
                <a:cubicBezTo>
                  <a:pt x="1806046" y="746125"/>
                  <a:pt x="1724025" y="705379"/>
                  <a:pt x="1660525" y="676275"/>
                </a:cubicBezTo>
                <a:cubicBezTo>
                  <a:pt x="1597025" y="647171"/>
                  <a:pt x="1555750" y="632883"/>
                  <a:pt x="1476375" y="596900"/>
                </a:cubicBezTo>
                <a:cubicBezTo>
                  <a:pt x="1397000" y="560917"/>
                  <a:pt x="1184275" y="460375"/>
                  <a:pt x="1184275" y="460375"/>
                </a:cubicBezTo>
                <a:cubicBezTo>
                  <a:pt x="1097492" y="419629"/>
                  <a:pt x="1034521" y="387879"/>
                  <a:pt x="955675" y="352425"/>
                </a:cubicBezTo>
                <a:cubicBezTo>
                  <a:pt x="876829" y="316971"/>
                  <a:pt x="775758" y="274637"/>
                  <a:pt x="711200" y="247650"/>
                </a:cubicBezTo>
                <a:cubicBezTo>
                  <a:pt x="646642" y="220663"/>
                  <a:pt x="621241" y="210079"/>
                  <a:pt x="568325" y="190500"/>
                </a:cubicBezTo>
                <a:cubicBezTo>
                  <a:pt x="515409" y="170921"/>
                  <a:pt x="393700" y="130175"/>
                  <a:pt x="393700" y="130175"/>
                </a:cubicBezTo>
                <a:lnTo>
                  <a:pt x="209550" y="69850"/>
                </a:lnTo>
                <a:lnTo>
                  <a:pt x="69850" y="22225"/>
                </a:lnTo>
                <a:cubicBezTo>
                  <a:pt x="34925" y="10583"/>
                  <a:pt x="17462" y="5291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69AD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2974212" y="1934830"/>
            <a:ext cx="1117600" cy="192851"/>
          </a:xfrm>
          <a:custGeom>
            <a:avLst/>
            <a:gdLst>
              <a:gd name="connsiteX0" fmla="*/ 0 w 1117600"/>
              <a:gd name="connsiteY0" fmla="*/ 0 h 266700"/>
              <a:gd name="connsiteX1" fmla="*/ 174625 w 1117600"/>
              <a:gd name="connsiteY1" fmla="*/ 34925 h 266700"/>
              <a:gd name="connsiteX2" fmla="*/ 317500 w 1117600"/>
              <a:gd name="connsiteY2" fmla="*/ 60325 h 266700"/>
              <a:gd name="connsiteX3" fmla="*/ 492125 w 1117600"/>
              <a:gd name="connsiteY3" fmla="*/ 101600 h 266700"/>
              <a:gd name="connsiteX4" fmla="*/ 685800 w 1117600"/>
              <a:gd name="connsiteY4" fmla="*/ 149225 h 266700"/>
              <a:gd name="connsiteX5" fmla="*/ 939800 w 1117600"/>
              <a:gd name="connsiteY5" fmla="*/ 215900 h 266700"/>
              <a:gd name="connsiteX6" fmla="*/ 1117600 w 1117600"/>
              <a:gd name="connsiteY6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600" h="266700">
                <a:moveTo>
                  <a:pt x="0" y="0"/>
                </a:moveTo>
                <a:lnTo>
                  <a:pt x="174625" y="34925"/>
                </a:lnTo>
                <a:cubicBezTo>
                  <a:pt x="227542" y="44979"/>
                  <a:pt x="264583" y="49213"/>
                  <a:pt x="317500" y="60325"/>
                </a:cubicBezTo>
                <a:cubicBezTo>
                  <a:pt x="370417" y="71438"/>
                  <a:pt x="492125" y="101600"/>
                  <a:pt x="492125" y="101600"/>
                </a:cubicBezTo>
                <a:lnTo>
                  <a:pt x="685800" y="149225"/>
                </a:lnTo>
                <a:lnTo>
                  <a:pt x="939800" y="215900"/>
                </a:lnTo>
                <a:cubicBezTo>
                  <a:pt x="1011767" y="235479"/>
                  <a:pt x="1086908" y="259292"/>
                  <a:pt x="1117600" y="266700"/>
                </a:cubicBezTo>
              </a:path>
            </a:pathLst>
          </a:custGeom>
          <a:noFill/>
          <a:ln w="28575" cap="flat" cmpd="sng" algn="ctr">
            <a:solidFill>
              <a:srgbClr val="69AD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4015726" y="2355170"/>
            <a:ext cx="1647825" cy="590032"/>
          </a:xfrm>
          <a:custGeom>
            <a:avLst/>
            <a:gdLst>
              <a:gd name="connsiteX0" fmla="*/ 0 w 1647825"/>
              <a:gd name="connsiteY0" fmla="*/ 0 h 815975"/>
              <a:gd name="connsiteX1" fmla="*/ 155575 w 1647825"/>
              <a:gd name="connsiteY1" fmla="*/ 69850 h 815975"/>
              <a:gd name="connsiteX2" fmla="*/ 330200 w 1647825"/>
              <a:gd name="connsiteY2" fmla="*/ 146050 h 815975"/>
              <a:gd name="connsiteX3" fmla="*/ 523875 w 1647825"/>
              <a:gd name="connsiteY3" fmla="*/ 231775 h 815975"/>
              <a:gd name="connsiteX4" fmla="*/ 812800 w 1647825"/>
              <a:gd name="connsiteY4" fmla="*/ 371475 h 815975"/>
              <a:gd name="connsiteX5" fmla="*/ 1054100 w 1647825"/>
              <a:gd name="connsiteY5" fmla="*/ 495300 h 815975"/>
              <a:gd name="connsiteX6" fmla="*/ 1317625 w 1647825"/>
              <a:gd name="connsiteY6" fmla="*/ 631825 h 815975"/>
              <a:gd name="connsiteX7" fmla="*/ 1524000 w 1647825"/>
              <a:gd name="connsiteY7" fmla="*/ 746125 h 815975"/>
              <a:gd name="connsiteX8" fmla="*/ 1647825 w 1647825"/>
              <a:gd name="connsiteY8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7825" h="815975">
                <a:moveTo>
                  <a:pt x="0" y="0"/>
                </a:moveTo>
                <a:lnTo>
                  <a:pt x="155575" y="69850"/>
                </a:lnTo>
                <a:lnTo>
                  <a:pt x="330200" y="146050"/>
                </a:lnTo>
                <a:cubicBezTo>
                  <a:pt x="391583" y="173037"/>
                  <a:pt x="443442" y="194204"/>
                  <a:pt x="523875" y="231775"/>
                </a:cubicBezTo>
                <a:cubicBezTo>
                  <a:pt x="604308" y="269346"/>
                  <a:pt x="724429" y="327554"/>
                  <a:pt x="812800" y="371475"/>
                </a:cubicBezTo>
                <a:cubicBezTo>
                  <a:pt x="901171" y="415396"/>
                  <a:pt x="1054100" y="495300"/>
                  <a:pt x="1054100" y="495300"/>
                </a:cubicBezTo>
                <a:lnTo>
                  <a:pt x="1317625" y="631825"/>
                </a:lnTo>
                <a:cubicBezTo>
                  <a:pt x="1395942" y="673629"/>
                  <a:pt x="1524000" y="746125"/>
                  <a:pt x="1524000" y="746125"/>
                </a:cubicBezTo>
                <a:lnTo>
                  <a:pt x="1647825" y="815975"/>
                </a:lnTo>
              </a:path>
            </a:pathLst>
          </a:custGeom>
          <a:noFill/>
          <a:ln w="28575" cap="flat" cmpd="sng" algn="ctr">
            <a:solidFill>
              <a:srgbClr val="F8CB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2898890" y="2398590"/>
            <a:ext cx="1466850" cy="532636"/>
          </a:xfrm>
          <a:custGeom>
            <a:avLst/>
            <a:gdLst>
              <a:gd name="connsiteX0" fmla="*/ 0 w 1466850"/>
              <a:gd name="connsiteY0" fmla="*/ 0 h 736600"/>
              <a:gd name="connsiteX1" fmla="*/ 190500 w 1466850"/>
              <a:gd name="connsiteY1" fmla="*/ 82550 h 736600"/>
              <a:gd name="connsiteX2" fmla="*/ 409575 w 1466850"/>
              <a:gd name="connsiteY2" fmla="*/ 187325 h 736600"/>
              <a:gd name="connsiteX3" fmla="*/ 676275 w 1466850"/>
              <a:gd name="connsiteY3" fmla="*/ 311150 h 736600"/>
              <a:gd name="connsiteX4" fmla="*/ 930275 w 1466850"/>
              <a:gd name="connsiteY4" fmla="*/ 444500 h 736600"/>
              <a:gd name="connsiteX5" fmla="*/ 1187450 w 1466850"/>
              <a:gd name="connsiteY5" fmla="*/ 584200 h 736600"/>
              <a:gd name="connsiteX6" fmla="*/ 1330325 w 1466850"/>
              <a:gd name="connsiteY6" fmla="*/ 660400 h 736600"/>
              <a:gd name="connsiteX7" fmla="*/ 1466850 w 1466850"/>
              <a:gd name="connsiteY7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6850" h="736600">
                <a:moveTo>
                  <a:pt x="0" y="0"/>
                </a:moveTo>
                <a:cubicBezTo>
                  <a:pt x="61119" y="25664"/>
                  <a:pt x="122238" y="51329"/>
                  <a:pt x="190500" y="82550"/>
                </a:cubicBezTo>
                <a:cubicBezTo>
                  <a:pt x="258762" y="113771"/>
                  <a:pt x="409575" y="187325"/>
                  <a:pt x="409575" y="187325"/>
                </a:cubicBezTo>
                <a:cubicBezTo>
                  <a:pt x="490538" y="225425"/>
                  <a:pt x="589492" y="268288"/>
                  <a:pt x="676275" y="311150"/>
                </a:cubicBezTo>
                <a:cubicBezTo>
                  <a:pt x="763058" y="354012"/>
                  <a:pt x="930275" y="444500"/>
                  <a:pt x="930275" y="444500"/>
                </a:cubicBezTo>
                <a:lnTo>
                  <a:pt x="1187450" y="584200"/>
                </a:lnTo>
                <a:lnTo>
                  <a:pt x="1330325" y="660400"/>
                </a:lnTo>
                <a:cubicBezTo>
                  <a:pt x="1376892" y="685800"/>
                  <a:pt x="1421871" y="711200"/>
                  <a:pt x="1466850" y="7366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4344866" y="2925055"/>
            <a:ext cx="1993900" cy="778292"/>
          </a:xfrm>
          <a:custGeom>
            <a:avLst/>
            <a:gdLst>
              <a:gd name="connsiteX0" fmla="*/ 1993900 w 1993900"/>
              <a:gd name="connsiteY0" fmla="*/ 1076325 h 1076325"/>
              <a:gd name="connsiteX1" fmla="*/ 1724025 w 1993900"/>
              <a:gd name="connsiteY1" fmla="*/ 939800 h 1076325"/>
              <a:gd name="connsiteX2" fmla="*/ 1504950 w 1993900"/>
              <a:gd name="connsiteY2" fmla="*/ 835025 h 1076325"/>
              <a:gd name="connsiteX3" fmla="*/ 1346200 w 1993900"/>
              <a:gd name="connsiteY3" fmla="*/ 749300 h 1076325"/>
              <a:gd name="connsiteX4" fmla="*/ 1101725 w 1993900"/>
              <a:gd name="connsiteY4" fmla="*/ 615950 h 1076325"/>
              <a:gd name="connsiteX5" fmla="*/ 863600 w 1993900"/>
              <a:gd name="connsiteY5" fmla="*/ 485775 h 1076325"/>
              <a:gd name="connsiteX6" fmla="*/ 711200 w 1993900"/>
              <a:gd name="connsiteY6" fmla="*/ 400050 h 1076325"/>
              <a:gd name="connsiteX7" fmla="*/ 501650 w 1993900"/>
              <a:gd name="connsiteY7" fmla="*/ 282575 h 1076325"/>
              <a:gd name="connsiteX8" fmla="*/ 311150 w 1993900"/>
              <a:gd name="connsiteY8" fmla="*/ 174625 h 1076325"/>
              <a:gd name="connsiteX9" fmla="*/ 92075 w 1993900"/>
              <a:gd name="connsiteY9" fmla="*/ 50800 h 1076325"/>
              <a:gd name="connsiteX10" fmla="*/ 0 w 1993900"/>
              <a:gd name="connsiteY10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3900" h="1076325">
                <a:moveTo>
                  <a:pt x="1993900" y="1076325"/>
                </a:moveTo>
                <a:lnTo>
                  <a:pt x="1724025" y="939800"/>
                </a:lnTo>
                <a:cubicBezTo>
                  <a:pt x="1642533" y="899583"/>
                  <a:pt x="1567921" y="866775"/>
                  <a:pt x="1504950" y="835025"/>
                </a:cubicBezTo>
                <a:cubicBezTo>
                  <a:pt x="1441979" y="803275"/>
                  <a:pt x="1346200" y="749300"/>
                  <a:pt x="1346200" y="749300"/>
                </a:cubicBezTo>
                <a:lnTo>
                  <a:pt x="1101725" y="615950"/>
                </a:lnTo>
                <a:lnTo>
                  <a:pt x="863600" y="485775"/>
                </a:lnTo>
                <a:lnTo>
                  <a:pt x="711200" y="400050"/>
                </a:lnTo>
                <a:lnTo>
                  <a:pt x="501650" y="282575"/>
                </a:lnTo>
                <a:lnTo>
                  <a:pt x="311150" y="174625"/>
                </a:lnTo>
                <a:lnTo>
                  <a:pt x="92075" y="5080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657480" y="5030252"/>
            <a:ext cx="4563394" cy="1331108"/>
            <a:chOff x="2667597" y="5298441"/>
            <a:chExt cx="4563394" cy="1331108"/>
          </a:xfrm>
        </p:grpSpPr>
        <p:grpSp>
          <p:nvGrpSpPr>
            <p:cNvPr id="110" name="Group 109"/>
            <p:cNvGrpSpPr/>
            <p:nvPr/>
          </p:nvGrpSpPr>
          <p:grpSpPr>
            <a:xfrm>
              <a:off x="2722194" y="5298441"/>
              <a:ext cx="4508797" cy="1023331"/>
              <a:chOff x="3361775" y="4266725"/>
              <a:chExt cx="4508797" cy="1415197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3361775" y="4266725"/>
                <a:ext cx="0" cy="130143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3361775" y="5563392"/>
                <a:ext cx="450879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V="1">
                <a:off x="3454893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4000539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4546185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5091831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V="1">
                <a:off x="5637477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V="1">
                <a:off x="6183123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7274418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V="1">
                <a:off x="6728769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Rectangle 139"/>
            <p:cNvSpPr/>
            <p:nvPr/>
          </p:nvSpPr>
          <p:spPr>
            <a:xfrm>
              <a:off x="2667597" y="6321772"/>
              <a:ext cx="2972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409054" y="6321772"/>
              <a:ext cx="466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70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127037" y="6321772"/>
              <a:ext cx="466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10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672982" y="6321772"/>
              <a:ext cx="466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216872" y="6321772"/>
              <a:ext cx="466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764872" y="6321772"/>
              <a:ext cx="466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charset="0"/>
                </a:rPr>
                <a:t>4</a:t>
              </a: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310817" y="6321772"/>
              <a:ext cx="466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charset="0"/>
                </a:rPr>
                <a:t>5</a:t>
              </a: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856762" y="6321772"/>
              <a:ext cx="466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60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1032" name="Picture 8" descr="C:\Users\smason\Documents\Clients\GHI\2013 Prostate\2013-05 speaker training reformat request\graphics\Low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8107" y="5381425"/>
            <a:ext cx="3154680" cy="27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mason\Documents\Clients\GHI\2013 Prostate\2013-05 speaker training reformat request\graphics\Int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7940" y="5639677"/>
            <a:ext cx="3474720" cy="28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Rectangle 166"/>
          <p:cNvSpPr/>
          <p:nvPr/>
        </p:nvSpPr>
        <p:spPr>
          <a:xfrm>
            <a:off x="1460875" y="5071761"/>
            <a:ext cx="124690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Very Low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460875" y="5353459"/>
            <a:ext cx="124690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Low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850605" y="5635157"/>
            <a:ext cx="185717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Low-Intermediate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28838" y="1890658"/>
            <a:ext cx="2439729" cy="1054420"/>
            <a:chOff x="2645312" y="2040592"/>
            <a:chExt cx="2439729" cy="1458192"/>
          </a:xfrm>
        </p:grpSpPr>
        <p:grpSp>
          <p:nvGrpSpPr>
            <p:cNvPr id="5" name="Group 4"/>
            <p:cNvGrpSpPr/>
            <p:nvPr/>
          </p:nvGrpSpPr>
          <p:grpSpPr>
            <a:xfrm>
              <a:off x="2729786" y="2382554"/>
              <a:ext cx="1582272" cy="1098412"/>
              <a:chOff x="2729786" y="2382554"/>
              <a:chExt cx="1582272" cy="1098412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2740269" y="2382554"/>
                <a:ext cx="128287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2750561" y="2674126"/>
                <a:ext cx="115916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2729786" y="3480965"/>
                <a:ext cx="1582272" cy="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2645312" y="2040592"/>
              <a:ext cx="2439729" cy="1458192"/>
              <a:chOff x="2645312" y="2040592"/>
              <a:chExt cx="2439729" cy="145819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660979" y="3115713"/>
                <a:ext cx="2424062" cy="383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FFFFFF"/>
                    </a:solidFill>
                    <a:latin typeface="Arial" charset="0"/>
                  </a:rPr>
                  <a:t>  NCCN Low-Intermediate </a:t>
                </a: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= 56%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645312" y="2040592"/>
                <a:ext cx="1870577" cy="383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FFFFFF"/>
                    </a:solidFill>
                    <a:latin typeface="Arial" charset="0"/>
                  </a:rPr>
                  <a:t>  NCCN </a:t>
                </a: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Very Low = 84%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648510" y="2345005"/>
                <a:ext cx="1519968" cy="383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FFFFFF"/>
                    </a:solidFill>
                    <a:latin typeface="Arial" charset="0"/>
                  </a:rPr>
                  <a:t>  NCCN </a:t>
                </a: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Low = </a:t>
                </a:r>
                <a:r>
                  <a:rPr lang="en-US" sz="1200" dirty="0" smtClean="0">
                    <a:solidFill>
                      <a:srgbClr val="FFFFFF"/>
                    </a:solidFill>
                    <a:latin typeface="Arial" charset="0"/>
                  </a:rPr>
                  <a:t>75%</a:t>
                </a:r>
                <a:endParaRPr lang="en-US" sz="12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1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381750"/>
            <a:ext cx="762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4FA097-00B9-0B49-9D17-3BA3D1295C1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0" y="6599904"/>
            <a:ext cx="3648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FFFF"/>
                </a:solidFill>
              </a:rPr>
              <a:t>Cooperberg</a:t>
            </a:r>
            <a:r>
              <a:rPr lang="en-US" sz="1000" dirty="0">
                <a:solidFill>
                  <a:srgbClr val="FFFFFF"/>
                </a:solidFill>
              </a:rPr>
              <a:t> et al, AUA 2013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306771" y="1611664"/>
            <a:ext cx="222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Multivariate Analysis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NCCN p-value = 0.002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GPS p-value = 0.001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53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89" grpId="0" animBg="1"/>
      <p:bldP spid="90" grpId="0" animBg="1"/>
      <p:bldP spid="92" grpId="0" animBg="1"/>
      <p:bldP spid="96" grpId="0" animBg="1"/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Combining Biologic &amp; Clinical </a:t>
            </a:r>
            <a:r>
              <a:rPr lang="en-US" dirty="0" smtClean="0"/>
              <a:t>Information Refines Risk Stratification for Individual Patients</a:t>
            </a:r>
            <a:endParaRPr lang="en-US" sz="3200" dirty="0"/>
          </a:p>
        </p:txBody>
      </p:sp>
      <p:sp>
        <p:nvSpPr>
          <p:cNvPr id="62" name="Rounded Rectangle 61"/>
          <p:cNvSpPr/>
          <p:nvPr/>
        </p:nvSpPr>
        <p:spPr>
          <a:xfrm>
            <a:off x="6115055" y="2626447"/>
            <a:ext cx="2754964" cy="2924241"/>
          </a:xfrm>
          <a:prstGeom prst="roundRect">
            <a:avLst>
              <a:gd name="adj" fmla="val 3597"/>
            </a:avLst>
          </a:prstGeom>
          <a:solidFill>
            <a:srgbClr val="1B324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9551" y="5012534"/>
            <a:ext cx="383670" cy="990835"/>
            <a:chOff x="518599" y="5219675"/>
            <a:chExt cx="383670" cy="990835"/>
          </a:xfrm>
          <a:solidFill>
            <a:srgbClr val="63A844"/>
          </a:solidFill>
        </p:grpSpPr>
        <p:grpSp>
          <p:nvGrpSpPr>
            <p:cNvPr id="1057" name="Group 1056"/>
            <p:cNvGrpSpPr/>
            <p:nvPr/>
          </p:nvGrpSpPr>
          <p:grpSpPr>
            <a:xfrm>
              <a:off x="518599" y="5219675"/>
              <a:ext cx="73152" cy="990835"/>
              <a:chOff x="5265793" y="4142837"/>
              <a:chExt cx="73152" cy="990835"/>
            </a:xfrm>
            <a:grpFill/>
          </p:grpSpPr>
          <p:sp>
            <p:nvSpPr>
              <p:cNvPr id="1373" name="Oval 1372"/>
              <p:cNvSpPr/>
              <p:nvPr/>
            </p:nvSpPr>
            <p:spPr bwMode="auto">
              <a:xfrm>
                <a:off x="5265793" y="414283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4" name="Oval 1373"/>
              <p:cNvSpPr/>
              <p:nvPr/>
            </p:nvSpPr>
            <p:spPr bwMode="auto">
              <a:xfrm>
                <a:off x="5265793" y="434676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5" name="Oval 1374"/>
              <p:cNvSpPr/>
              <p:nvPr/>
            </p:nvSpPr>
            <p:spPr bwMode="auto">
              <a:xfrm>
                <a:off x="5265793" y="455069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7" name="Oval 1376"/>
              <p:cNvSpPr/>
              <p:nvPr/>
            </p:nvSpPr>
            <p:spPr bwMode="auto">
              <a:xfrm>
                <a:off x="5265793" y="475462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8" name="Oval 1377"/>
              <p:cNvSpPr/>
              <p:nvPr/>
            </p:nvSpPr>
            <p:spPr bwMode="auto">
              <a:xfrm>
                <a:off x="5265793" y="485659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9" name="Oval 1378"/>
              <p:cNvSpPr/>
              <p:nvPr/>
            </p:nvSpPr>
            <p:spPr bwMode="auto">
              <a:xfrm>
                <a:off x="5265793" y="465266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0" name="Oval 1379"/>
              <p:cNvSpPr/>
              <p:nvPr/>
            </p:nvSpPr>
            <p:spPr bwMode="auto">
              <a:xfrm>
                <a:off x="5265793" y="444873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1" name="Oval 1380"/>
              <p:cNvSpPr/>
              <p:nvPr/>
            </p:nvSpPr>
            <p:spPr bwMode="auto">
              <a:xfrm>
                <a:off x="5265793" y="424480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2" name="Oval 1381"/>
              <p:cNvSpPr/>
              <p:nvPr/>
            </p:nvSpPr>
            <p:spPr bwMode="auto">
              <a:xfrm>
                <a:off x="5265793" y="506052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3" name="Oval 1382"/>
              <p:cNvSpPr/>
              <p:nvPr/>
            </p:nvSpPr>
            <p:spPr bwMode="auto">
              <a:xfrm>
                <a:off x="5265793" y="495855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58" name="Group 1057"/>
            <p:cNvGrpSpPr/>
            <p:nvPr/>
          </p:nvGrpSpPr>
          <p:grpSpPr>
            <a:xfrm>
              <a:off x="725611" y="5219675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364" name="Oval 1363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5" name="Oval 1364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6" name="Oval 1365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7" name="Oval 1366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8" name="Oval 1367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9" name="Oval 1368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0" name="Oval 1369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1" name="Oval 1370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2" name="Oval 1371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829117" y="5219675"/>
              <a:ext cx="73152" cy="585612"/>
              <a:chOff x="829117" y="5219675"/>
              <a:chExt cx="73152" cy="585612"/>
            </a:xfrm>
            <a:grpFill/>
          </p:grpSpPr>
          <p:sp>
            <p:nvSpPr>
              <p:cNvPr id="1059" name="Oval 1058"/>
              <p:cNvSpPr/>
              <p:nvPr/>
            </p:nvSpPr>
            <p:spPr bwMode="auto">
              <a:xfrm>
                <a:off x="829117" y="52196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Oval 1059"/>
              <p:cNvSpPr/>
              <p:nvPr/>
            </p:nvSpPr>
            <p:spPr bwMode="auto">
              <a:xfrm>
                <a:off x="829117" y="5424659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Oval 1060"/>
              <p:cNvSpPr/>
              <p:nvPr/>
            </p:nvSpPr>
            <p:spPr bwMode="auto">
              <a:xfrm>
                <a:off x="829117" y="56296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Oval 1061"/>
              <p:cNvSpPr/>
              <p:nvPr/>
            </p:nvSpPr>
            <p:spPr bwMode="auto">
              <a:xfrm>
                <a:off x="829117" y="573213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Oval 1062"/>
              <p:cNvSpPr/>
              <p:nvPr/>
            </p:nvSpPr>
            <p:spPr bwMode="auto">
              <a:xfrm>
                <a:off x="829117" y="552715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Oval 1063"/>
              <p:cNvSpPr/>
              <p:nvPr/>
            </p:nvSpPr>
            <p:spPr bwMode="auto">
              <a:xfrm>
                <a:off x="829117" y="532216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65" name="Group 1064"/>
            <p:cNvGrpSpPr/>
            <p:nvPr/>
          </p:nvGrpSpPr>
          <p:grpSpPr>
            <a:xfrm>
              <a:off x="622105" y="5219675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355" name="Oval 1354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6" name="Oval 1355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7" name="Oval 1356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8" name="Oval 1357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9" name="Oval 1358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0" name="Oval 1359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1" name="Oval 1360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2" name="Oval 1361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3" name="Oval 1362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828678" y="5012534"/>
            <a:ext cx="1315224" cy="893091"/>
            <a:chOff x="1755209" y="5219675"/>
            <a:chExt cx="1315224" cy="893091"/>
          </a:xfrm>
          <a:solidFill>
            <a:srgbClr val="FFFF00"/>
          </a:solidFill>
        </p:grpSpPr>
        <p:grpSp>
          <p:nvGrpSpPr>
            <p:cNvPr id="5" name="Group 4"/>
            <p:cNvGrpSpPr/>
            <p:nvPr/>
          </p:nvGrpSpPr>
          <p:grpSpPr>
            <a:xfrm>
              <a:off x="2997281" y="5219675"/>
              <a:ext cx="73152" cy="278166"/>
              <a:chOff x="2997281" y="5219675"/>
              <a:chExt cx="73152" cy="278166"/>
            </a:xfrm>
            <a:grpFill/>
          </p:grpSpPr>
          <p:sp>
            <p:nvSpPr>
              <p:cNvPr id="1066" name="Oval 1065"/>
              <p:cNvSpPr/>
              <p:nvPr/>
            </p:nvSpPr>
            <p:spPr bwMode="auto">
              <a:xfrm>
                <a:off x="2997281" y="52196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Oval 1066"/>
              <p:cNvSpPr/>
              <p:nvPr/>
            </p:nvSpPr>
            <p:spPr bwMode="auto">
              <a:xfrm>
                <a:off x="2997281" y="5424689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Oval 1067"/>
              <p:cNvSpPr/>
              <p:nvPr/>
            </p:nvSpPr>
            <p:spPr bwMode="auto">
              <a:xfrm>
                <a:off x="2997281" y="53221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69" name="Group 1068"/>
            <p:cNvGrpSpPr/>
            <p:nvPr/>
          </p:nvGrpSpPr>
          <p:grpSpPr>
            <a:xfrm>
              <a:off x="2893775" y="5219675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347" name="Oval 1346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8" name="Oval 1347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9" name="Oval 1348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0" name="Oval 1349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1" name="Oval 1350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2" name="Oval 1351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3" name="Oval 1352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4" name="Oval 1353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70" name="Group 1069"/>
            <p:cNvGrpSpPr/>
            <p:nvPr/>
          </p:nvGrpSpPr>
          <p:grpSpPr>
            <a:xfrm>
              <a:off x="2790269" y="5219675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339" name="Oval 1338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0" name="Oval 1339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1" name="Oval 1340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2" name="Oval 1341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3" name="Oval 1342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4" name="Oval 1343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5" name="Oval 1344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6" name="Oval 1345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2686763" y="5219675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331" name="Oval 1330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" name="Oval 1331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3" name="Oval 1332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4" name="Oval 1333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5" name="Oval 1334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6" name="Oval 1335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7" name="Oval 1336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8" name="Oval 1337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72" name="Group 1071"/>
            <p:cNvGrpSpPr/>
            <p:nvPr/>
          </p:nvGrpSpPr>
          <p:grpSpPr>
            <a:xfrm>
              <a:off x="2583257" y="5219675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323" name="Oval 1322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4" name="Oval 1323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5" name="Oval 1324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6" name="Oval 1325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7" name="Oval 1326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8" name="Oval 1327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9" name="Oval 1328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0" name="Oval 1329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73" name="Group 1072"/>
            <p:cNvGrpSpPr/>
            <p:nvPr/>
          </p:nvGrpSpPr>
          <p:grpSpPr>
            <a:xfrm>
              <a:off x="2479751" y="5219675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315" name="Oval 1314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6" name="Oval 1315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7" name="Oval 1316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8" name="Oval 1317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9" name="Oval 1318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0" name="Oval 1319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1" name="Oval 1320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2" name="Oval 1321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755209" y="5322167"/>
              <a:ext cx="73152" cy="790599"/>
              <a:chOff x="1755209" y="5322167"/>
              <a:chExt cx="73152" cy="790599"/>
            </a:xfrm>
            <a:grpFill/>
          </p:grpSpPr>
          <p:sp>
            <p:nvSpPr>
              <p:cNvPr id="1074" name="Oval 1073"/>
              <p:cNvSpPr/>
              <p:nvPr/>
            </p:nvSpPr>
            <p:spPr bwMode="auto">
              <a:xfrm>
                <a:off x="1755209" y="5424659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Oval 1074"/>
              <p:cNvSpPr/>
              <p:nvPr/>
            </p:nvSpPr>
            <p:spPr bwMode="auto">
              <a:xfrm>
                <a:off x="1755209" y="56296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Oval 1075"/>
              <p:cNvSpPr/>
              <p:nvPr/>
            </p:nvSpPr>
            <p:spPr bwMode="auto">
              <a:xfrm>
                <a:off x="1755209" y="583462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Oval 1076"/>
              <p:cNvSpPr/>
              <p:nvPr/>
            </p:nvSpPr>
            <p:spPr bwMode="auto">
              <a:xfrm>
                <a:off x="1755209" y="5937119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Oval 1077"/>
              <p:cNvSpPr/>
              <p:nvPr/>
            </p:nvSpPr>
            <p:spPr bwMode="auto">
              <a:xfrm>
                <a:off x="1755209" y="573213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Oval 1078"/>
              <p:cNvSpPr/>
              <p:nvPr/>
            </p:nvSpPr>
            <p:spPr bwMode="auto">
              <a:xfrm>
                <a:off x="1755209" y="552715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Oval 1079"/>
              <p:cNvSpPr/>
              <p:nvPr/>
            </p:nvSpPr>
            <p:spPr bwMode="auto">
              <a:xfrm>
                <a:off x="1755209" y="532216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Oval 1080"/>
              <p:cNvSpPr/>
              <p:nvPr/>
            </p:nvSpPr>
            <p:spPr bwMode="auto">
              <a:xfrm>
                <a:off x="1755209" y="603961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82" name="Group 1081"/>
            <p:cNvGrpSpPr/>
            <p:nvPr/>
          </p:nvGrpSpPr>
          <p:grpSpPr>
            <a:xfrm>
              <a:off x="1858715" y="5219675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306" name="Oval 1305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7" name="Oval 1306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8" name="Oval 1307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9" name="Oval 1308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0" name="Oval 1309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1" name="Oval 1310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2" name="Oval 1311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3" name="Oval 1312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4" name="Oval 1313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83" name="Group 1082"/>
            <p:cNvGrpSpPr/>
            <p:nvPr/>
          </p:nvGrpSpPr>
          <p:grpSpPr>
            <a:xfrm>
              <a:off x="1962221" y="5219675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297" name="Oval 1296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8" name="Oval 1297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9" name="Oval 1298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0" name="Oval 1299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1" name="Oval 1300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2" name="Oval 1301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3" name="Oval 1302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4" name="Oval 1303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5" name="Oval 1304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84" name="Group 1083"/>
            <p:cNvGrpSpPr/>
            <p:nvPr/>
          </p:nvGrpSpPr>
          <p:grpSpPr>
            <a:xfrm>
              <a:off x="2065727" y="5219675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288" name="Oval 1287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9" name="Oval 1288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0" name="Oval 1289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1" name="Oval 1290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2" name="Oval 1291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3" name="Oval 1292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4" name="Oval 1293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5" name="Oval 1294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6" name="Oval 1295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85" name="Group 1084"/>
            <p:cNvGrpSpPr/>
            <p:nvPr/>
          </p:nvGrpSpPr>
          <p:grpSpPr>
            <a:xfrm>
              <a:off x="2169233" y="5219675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279" name="Oval 1278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0" name="Oval 1279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1" name="Oval 1280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2" name="Oval 1281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3" name="Oval 1282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4" name="Oval 1283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5" name="Oval 1284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6" name="Oval 1285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7" name="Oval 1286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86" name="Group 1085"/>
            <p:cNvGrpSpPr/>
            <p:nvPr/>
          </p:nvGrpSpPr>
          <p:grpSpPr>
            <a:xfrm>
              <a:off x="2272739" y="5219675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270" name="Oval 1269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1" name="Oval 1270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2" name="Oval 1271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3" name="Oval 1272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4" name="Oval 1273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5" name="Oval 1274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6" name="Oval 1275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7" name="Oval 1276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8" name="Oval 1277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87" name="Group 1086"/>
            <p:cNvGrpSpPr/>
            <p:nvPr/>
          </p:nvGrpSpPr>
          <p:grpSpPr>
            <a:xfrm>
              <a:off x="2376245" y="5219675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261" name="Oval 1260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2" name="Oval 1261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3" name="Oval 1262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4" name="Oval 1263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5" name="Oval 1264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6" name="Oval 1265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7" name="Oval 1266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8" name="Oval 1267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" name="Oval 1268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795269" y="5012534"/>
            <a:ext cx="1832744" cy="893091"/>
            <a:chOff x="3495379" y="5219675"/>
            <a:chExt cx="1832744" cy="893091"/>
          </a:xfrm>
          <a:solidFill>
            <a:srgbClr val="FF0000"/>
          </a:solidFill>
        </p:grpSpPr>
        <p:grpSp>
          <p:nvGrpSpPr>
            <p:cNvPr id="8" name="Group 7"/>
            <p:cNvGrpSpPr/>
            <p:nvPr/>
          </p:nvGrpSpPr>
          <p:grpSpPr>
            <a:xfrm>
              <a:off x="3495379" y="5629643"/>
              <a:ext cx="73152" cy="483123"/>
              <a:chOff x="3495379" y="5629643"/>
              <a:chExt cx="73152" cy="483123"/>
            </a:xfrm>
            <a:grpFill/>
          </p:grpSpPr>
          <p:sp>
            <p:nvSpPr>
              <p:cNvPr id="1088" name="Oval 1087"/>
              <p:cNvSpPr/>
              <p:nvPr/>
            </p:nvSpPr>
            <p:spPr bwMode="auto">
              <a:xfrm>
                <a:off x="3495379" y="56296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Oval 1088"/>
              <p:cNvSpPr/>
              <p:nvPr/>
            </p:nvSpPr>
            <p:spPr bwMode="auto">
              <a:xfrm>
                <a:off x="3495379" y="583462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Oval 1089"/>
              <p:cNvSpPr/>
              <p:nvPr/>
            </p:nvSpPr>
            <p:spPr bwMode="auto">
              <a:xfrm>
                <a:off x="3495379" y="5937119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Oval 1090"/>
              <p:cNvSpPr/>
              <p:nvPr/>
            </p:nvSpPr>
            <p:spPr bwMode="auto">
              <a:xfrm>
                <a:off x="3495379" y="573213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Oval 1091"/>
              <p:cNvSpPr/>
              <p:nvPr/>
            </p:nvSpPr>
            <p:spPr bwMode="auto">
              <a:xfrm>
                <a:off x="3495379" y="603961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93" name="Group 1092"/>
            <p:cNvGrpSpPr/>
            <p:nvPr/>
          </p:nvGrpSpPr>
          <p:grpSpPr>
            <a:xfrm>
              <a:off x="3598885" y="5219675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252" name="Oval 1251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3" name="Oval 1252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4" name="Oval 1253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5" name="Oval 1254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6" name="Oval 1255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7" name="Oval 1256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8" name="Oval 1257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9" name="Oval 1258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0" name="Oval 1259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94" name="Group 1093"/>
            <p:cNvGrpSpPr/>
            <p:nvPr/>
          </p:nvGrpSpPr>
          <p:grpSpPr>
            <a:xfrm>
              <a:off x="3702391" y="5219675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243" name="Oval 1242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4" name="Oval 1243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5" name="Oval 1244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6" name="Oval 1245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7" name="Oval 1246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8" name="Oval 1247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9" name="Oval 1248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0" name="Oval 1249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1" name="Oval 1250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95" name="Group 1094"/>
            <p:cNvGrpSpPr/>
            <p:nvPr/>
          </p:nvGrpSpPr>
          <p:grpSpPr>
            <a:xfrm>
              <a:off x="3805897" y="5219675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234" name="Oval 1233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5" name="Oval 1234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6" name="Oval 1235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7" name="Oval 1236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8" name="Oval 1237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" name="Oval 1238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0" name="Oval 1239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1" name="Oval 1240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2" name="Oval 1241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96" name="Group 1095"/>
            <p:cNvGrpSpPr/>
            <p:nvPr/>
          </p:nvGrpSpPr>
          <p:grpSpPr>
            <a:xfrm>
              <a:off x="3909403" y="5219675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225" name="Oval 1224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6" name="Oval 1225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7" name="Oval 1226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8" name="Oval 1227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" name="Oval 1228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" name="Oval 1229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" name="Oval 1230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" name="Oval 1231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" name="Oval 1232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97" name="Group 1096"/>
            <p:cNvGrpSpPr/>
            <p:nvPr/>
          </p:nvGrpSpPr>
          <p:grpSpPr>
            <a:xfrm>
              <a:off x="4012909" y="5219675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216" name="Oval 1215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7" name="Oval 1216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8" name="Oval 1217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9" name="Oval 1218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0" name="Oval 1219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1" name="Oval 1220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2" name="Oval 1221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3" name="Oval 1222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4" name="Oval 1223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98" name="Group 1097"/>
            <p:cNvGrpSpPr/>
            <p:nvPr/>
          </p:nvGrpSpPr>
          <p:grpSpPr>
            <a:xfrm>
              <a:off x="4116415" y="5219675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207" name="Oval 1206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8" name="Oval 1207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9" name="Oval 1208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0" name="Oval 1209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1" name="Oval 1210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2" name="Oval 1211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3" name="Oval 1212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4" name="Oval 1213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5" name="Oval 1214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99" name="Group 1098"/>
            <p:cNvGrpSpPr/>
            <p:nvPr/>
          </p:nvGrpSpPr>
          <p:grpSpPr>
            <a:xfrm>
              <a:off x="4840957" y="5219675"/>
              <a:ext cx="73152" cy="790702"/>
              <a:chOff x="5339280" y="2279940"/>
              <a:chExt cx="73152" cy="790702"/>
            </a:xfrm>
            <a:grpFill/>
          </p:grpSpPr>
          <p:sp>
            <p:nvSpPr>
              <p:cNvPr id="1199" name="Oval 1198"/>
              <p:cNvSpPr/>
              <p:nvPr/>
            </p:nvSpPr>
            <p:spPr bwMode="auto">
              <a:xfrm>
                <a:off x="5339280" y="22799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0" name="Oval 1199"/>
              <p:cNvSpPr/>
              <p:nvPr/>
            </p:nvSpPr>
            <p:spPr bwMode="auto">
              <a:xfrm>
                <a:off x="5339280" y="24849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1" name="Oval 1200"/>
              <p:cNvSpPr/>
              <p:nvPr/>
            </p:nvSpPr>
            <p:spPr bwMode="auto">
              <a:xfrm>
                <a:off x="5339280" y="26899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2" name="Oval 1201"/>
              <p:cNvSpPr/>
              <p:nvPr/>
            </p:nvSpPr>
            <p:spPr bwMode="auto">
              <a:xfrm>
                <a:off x="5339280" y="28949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3" name="Oval 1202"/>
              <p:cNvSpPr/>
              <p:nvPr/>
            </p:nvSpPr>
            <p:spPr bwMode="auto">
              <a:xfrm>
                <a:off x="5339280" y="29974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4" name="Oval 1203"/>
              <p:cNvSpPr/>
              <p:nvPr/>
            </p:nvSpPr>
            <p:spPr bwMode="auto">
              <a:xfrm>
                <a:off x="5339280" y="27924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5" name="Oval 1204"/>
              <p:cNvSpPr/>
              <p:nvPr/>
            </p:nvSpPr>
            <p:spPr bwMode="auto">
              <a:xfrm>
                <a:off x="5339280" y="25874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6" name="Oval 1205"/>
              <p:cNvSpPr/>
              <p:nvPr/>
            </p:nvSpPr>
            <p:spPr bwMode="auto">
              <a:xfrm>
                <a:off x="5339280" y="23824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00" name="Group 1099"/>
            <p:cNvGrpSpPr/>
            <p:nvPr/>
          </p:nvGrpSpPr>
          <p:grpSpPr>
            <a:xfrm>
              <a:off x="4737451" y="5219675"/>
              <a:ext cx="73152" cy="790702"/>
              <a:chOff x="5491680" y="2432340"/>
              <a:chExt cx="73152" cy="790702"/>
            </a:xfrm>
            <a:grpFill/>
          </p:grpSpPr>
          <p:sp>
            <p:nvSpPr>
              <p:cNvPr id="1191" name="Oval 1190"/>
              <p:cNvSpPr/>
              <p:nvPr/>
            </p:nvSpPr>
            <p:spPr bwMode="auto">
              <a:xfrm>
                <a:off x="5491680" y="24323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2" name="Oval 1191"/>
              <p:cNvSpPr/>
              <p:nvPr/>
            </p:nvSpPr>
            <p:spPr bwMode="auto">
              <a:xfrm>
                <a:off x="5491680" y="26373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3" name="Oval 1192"/>
              <p:cNvSpPr/>
              <p:nvPr/>
            </p:nvSpPr>
            <p:spPr bwMode="auto">
              <a:xfrm>
                <a:off x="5491680" y="28423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4" name="Oval 1193"/>
              <p:cNvSpPr/>
              <p:nvPr/>
            </p:nvSpPr>
            <p:spPr bwMode="auto">
              <a:xfrm>
                <a:off x="5491680" y="30473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5" name="Oval 1194"/>
              <p:cNvSpPr/>
              <p:nvPr/>
            </p:nvSpPr>
            <p:spPr bwMode="auto">
              <a:xfrm>
                <a:off x="5491680" y="31498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6" name="Oval 1195"/>
              <p:cNvSpPr/>
              <p:nvPr/>
            </p:nvSpPr>
            <p:spPr bwMode="auto">
              <a:xfrm>
                <a:off x="5491680" y="29448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7" name="Oval 1196"/>
              <p:cNvSpPr/>
              <p:nvPr/>
            </p:nvSpPr>
            <p:spPr bwMode="auto">
              <a:xfrm>
                <a:off x="5491680" y="27398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" name="Oval 1197"/>
              <p:cNvSpPr/>
              <p:nvPr/>
            </p:nvSpPr>
            <p:spPr bwMode="auto">
              <a:xfrm>
                <a:off x="5491680" y="25348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01" name="Group 1100"/>
            <p:cNvGrpSpPr/>
            <p:nvPr/>
          </p:nvGrpSpPr>
          <p:grpSpPr>
            <a:xfrm>
              <a:off x="4633945" y="5219675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183" name="Oval 1182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4" name="Oval 1183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5" name="Oval 1184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6" name="Oval 1185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7" name="Oval 1186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8" name="Oval 1187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9" name="Oval 1188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0" name="Oval 1189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02" name="Group 1101"/>
            <p:cNvGrpSpPr/>
            <p:nvPr/>
          </p:nvGrpSpPr>
          <p:grpSpPr>
            <a:xfrm>
              <a:off x="4530439" y="5219675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175" name="Oval 1174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Oval 1175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Oval 1176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Oval 1177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Oval 1178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Oval 1179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Oval 1180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2" name="Oval 1181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03" name="Group 1102"/>
            <p:cNvGrpSpPr/>
            <p:nvPr/>
          </p:nvGrpSpPr>
          <p:grpSpPr>
            <a:xfrm>
              <a:off x="4426933" y="5219675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167" name="Oval 1166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Oval 1167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Oval 1168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Oval 1169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Oval 1170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Oval 1171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Oval 1172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Oval 1173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04" name="Group 1103"/>
            <p:cNvGrpSpPr/>
            <p:nvPr/>
          </p:nvGrpSpPr>
          <p:grpSpPr>
            <a:xfrm>
              <a:off x="4323427" y="5219675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159" name="Oval 1158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Oval 1159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Oval 1160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Oval 1161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Oval 1162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Oval 1163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Oval 1164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Oval 1165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05" name="Group 1104"/>
            <p:cNvGrpSpPr/>
            <p:nvPr/>
          </p:nvGrpSpPr>
          <p:grpSpPr>
            <a:xfrm>
              <a:off x="4219921" y="5219675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151" name="Oval 1150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Oval 1151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Oval 1152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Oval 1153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Oval 1154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Oval 1155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Oval 1156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Oval 1157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06" name="Group 1105"/>
            <p:cNvGrpSpPr/>
            <p:nvPr/>
          </p:nvGrpSpPr>
          <p:grpSpPr>
            <a:xfrm>
              <a:off x="5254971" y="5219675"/>
              <a:ext cx="73152" cy="790702"/>
              <a:chOff x="5339280" y="2279940"/>
              <a:chExt cx="73152" cy="790702"/>
            </a:xfrm>
            <a:grpFill/>
          </p:grpSpPr>
          <p:sp>
            <p:nvSpPr>
              <p:cNvPr id="1143" name="Oval 1142"/>
              <p:cNvSpPr/>
              <p:nvPr/>
            </p:nvSpPr>
            <p:spPr bwMode="auto">
              <a:xfrm>
                <a:off x="5339280" y="22799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Oval 1143"/>
              <p:cNvSpPr/>
              <p:nvPr/>
            </p:nvSpPr>
            <p:spPr bwMode="auto">
              <a:xfrm>
                <a:off x="5339280" y="24849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Oval 1144"/>
              <p:cNvSpPr/>
              <p:nvPr/>
            </p:nvSpPr>
            <p:spPr bwMode="auto">
              <a:xfrm>
                <a:off x="5339280" y="26899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Oval 1145"/>
              <p:cNvSpPr/>
              <p:nvPr/>
            </p:nvSpPr>
            <p:spPr bwMode="auto">
              <a:xfrm>
                <a:off x="5339280" y="28949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Oval 1146"/>
              <p:cNvSpPr/>
              <p:nvPr/>
            </p:nvSpPr>
            <p:spPr bwMode="auto">
              <a:xfrm>
                <a:off x="5339280" y="29974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Oval 1147"/>
              <p:cNvSpPr/>
              <p:nvPr/>
            </p:nvSpPr>
            <p:spPr bwMode="auto">
              <a:xfrm>
                <a:off x="5339280" y="27924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Oval 1148"/>
              <p:cNvSpPr/>
              <p:nvPr/>
            </p:nvSpPr>
            <p:spPr bwMode="auto">
              <a:xfrm>
                <a:off x="5339280" y="25874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Oval 1149"/>
              <p:cNvSpPr/>
              <p:nvPr/>
            </p:nvSpPr>
            <p:spPr bwMode="auto">
              <a:xfrm>
                <a:off x="5339280" y="23824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07" name="Group 1106"/>
            <p:cNvGrpSpPr/>
            <p:nvPr/>
          </p:nvGrpSpPr>
          <p:grpSpPr>
            <a:xfrm>
              <a:off x="5151475" y="5219675"/>
              <a:ext cx="73152" cy="790702"/>
              <a:chOff x="5491680" y="2432340"/>
              <a:chExt cx="73152" cy="790702"/>
            </a:xfrm>
            <a:grpFill/>
          </p:grpSpPr>
          <p:sp>
            <p:nvSpPr>
              <p:cNvPr id="1135" name="Oval 1134"/>
              <p:cNvSpPr/>
              <p:nvPr/>
            </p:nvSpPr>
            <p:spPr bwMode="auto">
              <a:xfrm>
                <a:off x="5491680" y="24323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Oval 1135"/>
              <p:cNvSpPr/>
              <p:nvPr/>
            </p:nvSpPr>
            <p:spPr bwMode="auto">
              <a:xfrm>
                <a:off x="5491680" y="26373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Oval 1136"/>
              <p:cNvSpPr/>
              <p:nvPr/>
            </p:nvSpPr>
            <p:spPr bwMode="auto">
              <a:xfrm>
                <a:off x="5491680" y="28423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Oval 1137"/>
              <p:cNvSpPr/>
              <p:nvPr/>
            </p:nvSpPr>
            <p:spPr bwMode="auto">
              <a:xfrm>
                <a:off x="5491680" y="30473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Oval 1138"/>
              <p:cNvSpPr/>
              <p:nvPr/>
            </p:nvSpPr>
            <p:spPr bwMode="auto">
              <a:xfrm>
                <a:off x="5491680" y="31498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Oval 1139"/>
              <p:cNvSpPr/>
              <p:nvPr/>
            </p:nvSpPr>
            <p:spPr bwMode="auto">
              <a:xfrm>
                <a:off x="5491680" y="29448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Oval 1140"/>
              <p:cNvSpPr/>
              <p:nvPr/>
            </p:nvSpPr>
            <p:spPr bwMode="auto">
              <a:xfrm>
                <a:off x="5491680" y="27398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Oval 1141"/>
              <p:cNvSpPr/>
              <p:nvPr/>
            </p:nvSpPr>
            <p:spPr bwMode="auto">
              <a:xfrm>
                <a:off x="5491680" y="25348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08" name="Group 1107"/>
            <p:cNvGrpSpPr/>
            <p:nvPr/>
          </p:nvGrpSpPr>
          <p:grpSpPr>
            <a:xfrm>
              <a:off x="5047969" y="5219675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127" name="Oval 1126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Oval 1127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Oval 1128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Oval 1129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Oval 1130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Oval 1131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Oval 1132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Oval 1133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09" name="Group 1108"/>
            <p:cNvGrpSpPr/>
            <p:nvPr/>
          </p:nvGrpSpPr>
          <p:grpSpPr>
            <a:xfrm>
              <a:off x="4944463" y="5219675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119" name="Oval 1118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Oval 1119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Oval 1120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Oval 1121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Oval 1122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Oval 1123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Oval 1124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Oval 1125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51334" y="4195252"/>
            <a:ext cx="5492750" cy="2467737"/>
            <a:chOff x="351334" y="4402393"/>
            <a:chExt cx="5492750" cy="2467737"/>
          </a:xfrm>
        </p:grpSpPr>
        <p:sp>
          <p:nvSpPr>
            <p:cNvPr id="1052" name="Rectangle 1051"/>
            <p:cNvSpPr/>
            <p:nvPr/>
          </p:nvSpPr>
          <p:spPr bwMode="auto">
            <a:xfrm>
              <a:off x="1697702" y="4765860"/>
              <a:ext cx="1673352" cy="1504401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54" name="Rectangle 1053"/>
            <p:cNvSpPr/>
            <p:nvPr/>
          </p:nvSpPr>
          <p:spPr bwMode="auto">
            <a:xfrm>
              <a:off x="3378289" y="4765860"/>
              <a:ext cx="2452696" cy="150440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55" name="Rectangle 1054"/>
            <p:cNvSpPr/>
            <p:nvPr/>
          </p:nvSpPr>
          <p:spPr bwMode="auto">
            <a:xfrm>
              <a:off x="351334" y="4765860"/>
              <a:ext cx="1336813" cy="1504401"/>
            </a:xfrm>
            <a:prstGeom prst="rect">
              <a:avLst/>
            </a:prstGeom>
            <a:noFill/>
            <a:ln w="9525">
              <a:solidFill>
                <a:srgbClr val="63A844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10" name="TextBox 1109"/>
            <p:cNvSpPr txBox="1"/>
            <p:nvPr/>
          </p:nvSpPr>
          <p:spPr>
            <a:xfrm>
              <a:off x="414998" y="4790206"/>
              <a:ext cx="12221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FFFF"/>
                  </a:solidFill>
                </a:rPr>
                <a:t>VERY LOW RISK</a:t>
              </a:r>
            </a:p>
          </p:txBody>
        </p:sp>
        <p:sp>
          <p:nvSpPr>
            <p:cNvPr id="1111" name="TextBox 1110"/>
            <p:cNvSpPr txBox="1"/>
            <p:nvPr/>
          </p:nvSpPr>
          <p:spPr>
            <a:xfrm>
              <a:off x="1927858" y="4790206"/>
              <a:ext cx="12221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FFFF"/>
                  </a:solidFill>
                </a:rPr>
                <a:t>LOW RISK</a:t>
              </a:r>
            </a:p>
          </p:txBody>
        </p:sp>
        <p:sp>
          <p:nvSpPr>
            <p:cNvPr id="1112" name="TextBox 1111"/>
            <p:cNvSpPr txBox="1"/>
            <p:nvPr/>
          </p:nvSpPr>
          <p:spPr>
            <a:xfrm>
              <a:off x="3866779" y="4790206"/>
              <a:ext cx="19578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FFFF"/>
                  </a:solidFill>
                </a:rPr>
                <a:t>LOW-INTERMEDIATE RISK</a:t>
              </a:r>
            </a:p>
          </p:txBody>
        </p:sp>
        <p:sp>
          <p:nvSpPr>
            <p:cNvPr id="1113" name="Rounded Rectangle 1112"/>
            <p:cNvSpPr/>
            <p:nvPr/>
          </p:nvSpPr>
          <p:spPr>
            <a:xfrm>
              <a:off x="357684" y="4402393"/>
              <a:ext cx="5486400" cy="274320"/>
            </a:xfrm>
            <a:prstGeom prst="roundRect">
              <a:avLst/>
            </a:prstGeom>
            <a:solidFill>
              <a:srgbClr val="1B324D"/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FFFF"/>
                  </a:solidFill>
                </a:rPr>
                <a:t>More Individualized </a:t>
              </a:r>
              <a:r>
                <a:rPr lang="en-US" sz="1400" b="1" dirty="0">
                  <a:solidFill>
                    <a:srgbClr val="FFFFFF"/>
                  </a:solidFill>
                </a:rPr>
                <a:t>Biologic and Clinical Risk Assessment</a:t>
              </a:r>
            </a:p>
          </p:txBody>
        </p:sp>
        <p:grpSp>
          <p:nvGrpSpPr>
            <p:cNvPr id="1114" name="Group 1113"/>
            <p:cNvGrpSpPr/>
            <p:nvPr/>
          </p:nvGrpSpPr>
          <p:grpSpPr>
            <a:xfrm>
              <a:off x="357684" y="6391104"/>
              <a:ext cx="5486400" cy="479026"/>
              <a:chOff x="4162621" y="6560820"/>
              <a:chExt cx="5486400" cy="479026"/>
            </a:xfrm>
          </p:grpSpPr>
          <p:cxnSp>
            <p:nvCxnSpPr>
              <p:cNvPr id="1115" name="Straight Arrow Connector 1114"/>
              <p:cNvCxnSpPr/>
              <p:nvPr/>
            </p:nvCxnSpPr>
            <p:spPr>
              <a:xfrm>
                <a:off x="4162621" y="6560820"/>
                <a:ext cx="5486400" cy="0"/>
              </a:xfrm>
              <a:prstGeom prst="straightConnector1">
                <a:avLst/>
              </a:prstGeom>
              <a:ln w="28575">
                <a:solidFill>
                  <a:schemeClr val="accent3">
                    <a:lumMod val="20000"/>
                    <a:lumOff val="8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6" name="TextBox 1115"/>
              <p:cNvSpPr txBox="1"/>
              <p:nvPr/>
            </p:nvSpPr>
            <p:spPr>
              <a:xfrm>
                <a:off x="5407942" y="6762847"/>
                <a:ext cx="29957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</a:rPr>
                  <a:t>Likelihood of Favorable Pathology</a:t>
                </a:r>
                <a:endParaRPr lang="en-US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TextBox 1116"/>
              <p:cNvSpPr txBox="1"/>
              <p:nvPr/>
            </p:nvSpPr>
            <p:spPr>
              <a:xfrm>
                <a:off x="4162621" y="6581519"/>
                <a:ext cx="7040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FFFF"/>
                    </a:solidFill>
                  </a:rPr>
                  <a:t>100%</a:t>
                </a:r>
                <a:endParaRPr lang="en-US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TextBox 1117"/>
              <p:cNvSpPr txBox="1"/>
              <p:nvPr/>
            </p:nvSpPr>
            <p:spPr>
              <a:xfrm>
                <a:off x="8944977" y="6581519"/>
                <a:ext cx="7040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 smtClean="0">
                    <a:solidFill>
                      <a:srgbClr val="FFFFFF"/>
                    </a:solidFill>
                  </a:rPr>
                  <a:t>30%</a:t>
                </a:r>
                <a:endParaRPr lang="en-US" sz="1200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384" name="Rounded Rectangle 1383"/>
          <p:cNvSpPr/>
          <p:nvPr/>
        </p:nvSpPr>
        <p:spPr>
          <a:xfrm>
            <a:off x="357683" y="1600200"/>
            <a:ext cx="5486400" cy="274320"/>
          </a:xfrm>
          <a:prstGeom prst="roundRect">
            <a:avLst/>
          </a:prstGeom>
          <a:solidFill>
            <a:srgbClr val="1B324D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Population-Based Clinical Risk Assessment</a:t>
            </a:r>
          </a:p>
        </p:txBody>
      </p:sp>
      <p:sp>
        <p:nvSpPr>
          <p:cNvPr id="1385" name="Rectangle 1384"/>
          <p:cNvSpPr/>
          <p:nvPr/>
        </p:nvSpPr>
        <p:spPr bwMode="auto">
          <a:xfrm>
            <a:off x="346793" y="1990108"/>
            <a:ext cx="880997" cy="1417320"/>
          </a:xfrm>
          <a:prstGeom prst="rect">
            <a:avLst/>
          </a:prstGeom>
          <a:noFill/>
          <a:ln w="9525">
            <a:solidFill>
              <a:srgbClr val="63A844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86" name="Rectangle 1385"/>
          <p:cNvSpPr/>
          <p:nvPr/>
        </p:nvSpPr>
        <p:spPr bwMode="auto">
          <a:xfrm>
            <a:off x="1227074" y="1990109"/>
            <a:ext cx="2503192" cy="141732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87" name="Rectangle 1386"/>
          <p:cNvSpPr/>
          <p:nvPr/>
        </p:nvSpPr>
        <p:spPr bwMode="auto">
          <a:xfrm>
            <a:off x="3733055" y="1990108"/>
            <a:ext cx="2091580" cy="141732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388" name="Group 1387"/>
          <p:cNvGrpSpPr/>
          <p:nvPr/>
        </p:nvGrpSpPr>
        <p:grpSpPr>
          <a:xfrm>
            <a:off x="543703" y="2471337"/>
            <a:ext cx="487176" cy="790702"/>
            <a:chOff x="269093" y="2453409"/>
            <a:chExt cx="487176" cy="790702"/>
          </a:xfrm>
          <a:solidFill>
            <a:srgbClr val="63A844"/>
          </a:solidFill>
        </p:grpSpPr>
        <p:grpSp>
          <p:nvGrpSpPr>
            <p:cNvPr id="1389" name="Group 1388"/>
            <p:cNvGrpSpPr/>
            <p:nvPr/>
          </p:nvGrpSpPr>
          <p:grpSpPr>
            <a:xfrm>
              <a:off x="269093" y="2453409"/>
              <a:ext cx="73152" cy="790702"/>
              <a:chOff x="5186880" y="2127540"/>
              <a:chExt cx="73152" cy="790702"/>
            </a:xfrm>
            <a:grpFill/>
          </p:grpSpPr>
          <p:sp>
            <p:nvSpPr>
              <p:cNvPr id="1424" name="Oval 1423"/>
              <p:cNvSpPr/>
              <p:nvPr/>
            </p:nvSpPr>
            <p:spPr bwMode="auto">
              <a:xfrm>
                <a:off x="5186880" y="21275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5" name="Oval 1424"/>
              <p:cNvSpPr/>
              <p:nvPr/>
            </p:nvSpPr>
            <p:spPr bwMode="auto">
              <a:xfrm>
                <a:off x="5186880" y="23325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6" name="Oval 1425"/>
              <p:cNvSpPr/>
              <p:nvPr/>
            </p:nvSpPr>
            <p:spPr bwMode="auto">
              <a:xfrm>
                <a:off x="5186880" y="25375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7" name="Oval 1426"/>
              <p:cNvSpPr/>
              <p:nvPr/>
            </p:nvSpPr>
            <p:spPr bwMode="auto">
              <a:xfrm>
                <a:off x="5186880" y="27425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8" name="Oval 1427"/>
              <p:cNvSpPr/>
              <p:nvPr/>
            </p:nvSpPr>
            <p:spPr bwMode="auto">
              <a:xfrm>
                <a:off x="5186880" y="28450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9" name="Oval 1428"/>
              <p:cNvSpPr/>
              <p:nvPr/>
            </p:nvSpPr>
            <p:spPr bwMode="auto">
              <a:xfrm>
                <a:off x="5186880" y="26400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0" name="Oval 1429"/>
              <p:cNvSpPr/>
              <p:nvPr/>
            </p:nvSpPr>
            <p:spPr bwMode="auto">
              <a:xfrm>
                <a:off x="5186880" y="24350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1" name="Oval 1430"/>
              <p:cNvSpPr/>
              <p:nvPr/>
            </p:nvSpPr>
            <p:spPr bwMode="auto">
              <a:xfrm>
                <a:off x="5186880" y="22300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90" name="Group 1389"/>
            <p:cNvGrpSpPr/>
            <p:nvPr/>
          </p:nvGrpSpPr>
          <p:grpSpPr>
            <a:xfrm>
              <a:off x="372599" y="2453409"/>
              <a:ext cx="73152" cy="790702"/>
              <a:chOff x="5339280" y="2279940"/>
              <a:chExt cx="73152" cy="790702"/>
            </a:xfrm>
            <a:grpFill/>
          </p:grpSpPr>
          <p:sp>
            <p:nvSpPr>
              <p:cNvPr id="1416" name="Oval 1415"/>
              <p:cNvSpPr/>
              <p:nvPr/>
            </p:nvSpPr>
            <p:spPr bwMode="auto">
              <a:xfrm>
                <a:off x="5339280" y="22799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7" name="Oval 1416"/>
              <p:cNvSpPr/>
              <p:nvPr/>
            </p:nvSpPr>
            <p:spPr bwMode="auto">
              <a:xfrm>
                <a:off x="5339280" y="24849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8" name="Oval 1417"/>
              <p:cNvSpPr/>
              <p:nvPr/>
            </p:nvSpPr>
            <p:spPr bwMode="auto">
              <a:xfrm>
                <a:off x="5339280" y="26899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9" name="Oval 1418"/>
              <p:cNvSpPr/>
              <p:nvPr/>
            </p:nvSpPr>
            <p:spPr bwMode="auto">
              <a:xfrm>
                <a:off x="5339280" y="28949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0" name="Oval 1419"/>
              <p:cNvSpPr/>
              <p:nvPr/>
            </p:nvSpPr>
            <p:spPr bwMode="auto">
              <a:xfrm>
                <a:off x="5339280" y="29974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1" name="Oval 1420"/>
              <p:cNvSpPr/>
              <p:nvPr/>
            </p:nvSpPr>
            <p:spPr bwMode="auto">
              <a:xfrm>
                <a:off x="5339280" y="27924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2" name="Oval 1421"/>
              <p:cNvSpPr/>
              <p:nvPr/>
            </p:nvSpPr>
            <p:spPr bwMode="auto">
              <a:xfrm>
                <a:off x="5339280" y="25874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3" name="Oval 1422"/>
              <p:cNvSpPr/>
              <p:nvPr/>
            </p:nvSpPr>
            <p:spPr bwMode="auto">
              <a:xfrm>
                <a:off x="5339280" y="23824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91" name="Group 1390"/>
            <p:cNvGrpSpPr/>
            <p:nvPr/>
          </p:nvGrpSpPr>
          <p:grpSpPr>
            <a:xfrm>
              <a:off x="476105" y="2453409"/>
              <a:ext cx="73152" cy="790702"/>
              <a:chOff x="5491680" y="2432340"/>
              <a:chExt cx="73152" cy="790702"/>
            </a:xfrm>
            <a:grpFill/>
          </p:grpSpPr>
          <p:sp>
            <p:nvSpPr>
              <p:cNvPr id="1408" name="Oval 1407"/>
              <p:cNvSpPr/>
              <p:nvPr/>
            </p:nvSpPr>
            <p:spPr bwMode="auto">
              <a:xfrm>
                <a:off x="5491680" y="24323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9" name="Oval 1408"/>
              <p:cNvSpPr/>
              <p:nvPr/>
            </p:nvSpPr>
            <p:spPr bwMode="auto">
              <a:xfrm>
                <a:off x="5491680" y="26373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0" name="Oval 1409"/>
              <p:cNvSpPr/>
              <p:nvPr/>
            </p:nvSpPr>
            <p:spPr bwMode="auto">
              <a:xfrm>
                <a:off x="5491680" y="28423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1" name="Oval 1410"/>
              <p:cNvSpPr/>
              <p:nvPr/>
            </p:nvSpPr>
            <p:spPr bwMode="auto">
              <a:xfrm>
                <a:off x="5491680" y="30473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2" name="Oval 1411"/>
              <p:cNvSpPr/>
              <p:nvPr/>
            </p:nvSpPr>
            <p:spPr bwMode="auto">
              <a:xfrm>
                <a:off x="5491680" y="31498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3" name="Oval 1412"/>
              <p:cNvSpPr/>
              <p:nvPr/>
            </p:nvSpPr>
            <p:spPr bwMode="auto">
              <a:xfrm>
                <a:off x="5491680" y="29448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4" name="Oval 1413"/>
              <p:cNvSpPr/>
              <p:nvPr/>
            </p:nvSpPr>
            <p:spPr bwMode="auto">
              <a:xfrm>
                <a:off x="5491680" y="27398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5" name="Oval 1414"/>
              <p:cNvSpPr/>
              <p:nvPr/>
            </p:nvSpPr>
            <p:spPr bwMode="auto">
              <a:xfrm>
                <a:off x="5491680" y="25348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93" name="Group 1392"/>
            <p:cNvGrpSpPr/>
            <p:nvPr/>
          </p:nvGrpSpPr>
          <p:grpSpPr>
            <a:xfrm>
              <a:off x="579611" y="2453409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400" name="Oval 1399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1" name="Oval 1400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2" name="Oval 1401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3" name="Oval 1402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4" name="Oval 1403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5" name="Oval 1404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6" name="Oval 1405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7" name="Oval 1406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94" name="Group 1393"/>
            <p:cNvGrpSpPr/>
            <p:nvPr/>
          </p:nvGrpSpPr>
          <p:grpSpPr>
            <a:xfrm>
              <a:off x="683117" y="2453409"/>
              <a:ext cx="73152" cy="483180"/>
              <a:chOff x="5644080" y="2584740"/>
              <a:chExt cx="73152" cy="483180"/>
            </a:xfrm>
            <a:grpFill/>
          </p:grpSpPr>
          <p:sp>
            <p:nvSpPr>
              <p:cNvPr id="1395" name="Oval 1394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6" name="Oval 1395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7" name="Oval 1396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8" name="Oval 1397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9" name="Oval 1398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432" name="Group 1431"/>
          <p:cNvGrpSpPr/>
          <p:nvPr/>
        </p:nvGrpSpPr>
        <p:grpSpPr>
          <a:xfrm>
            <a:off x="1356547" y="2471337"/>
            <a:ext cx="2246778" cy="893091"/>
            <a:chOff x="862355" y="2453409"/>
            <a:chExt cx="2246778" cy="893091"/>
          </a:xfrm>
          <a:solidFill>
            <a:srgbClr val="FFFF00"/>
          </a:solidFill>
        </p:grpSpPr>
        <p:grpSp>
          <p:nvGrpSpPr>
            <p:cNvPr id="1433" name="Group 1432"/>
            <p:cNvGrpSpPr/>
            <p:nvPr/>
          </p:nvGrpSpPr>
          <p:grpSpPr>
            <a:xfrm>
              <a:off x="3035981" y="2453409"/>
              <a:ext cx="73152" cy="790702"/>
              <a:chOff x="5339280" y="2279940"/>
              <a:chExt cx="73152" cy="790702"/>
            </a:xfrm>
            <a:grpFill/>
          </p:grpSpPr>
          <p:sp>
            <p:nvSpPr>
              <p:cNvPr id="1650" name="Oval 1649"/>
              <p:cNvSpPr/>
              <p:nvPr/>
            </p:nvSpPr>
            <p:spPr bwMode="auto">
              <a:xfrm>
                <a:off x="5339280" y="22799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" name="Oval 1650"/>
              <p:cNvSpPr/>
              <p:nvPr/>
            </p:nvSpPr>
            <p:spPr bwMode="auto">
              <a:xfrm>
                <a:off x="5339280" y="24849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" name="Oval 1651"/>
              <p:cNvSpPr/>
              <p:nvPr/>
            </p:nvSpPr>
            <p:spPr bwMode="auto">
              <a:xfrm>
                <a:off x="5339280" y="26899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3" name="Oval 1652"/>
              <p:cNvSpPr/>
              <p:nvPr/>
            </p:nvSpPr>
            <p:spPr bwMode="auto">
              <a:xfrm>
                <a:off x="5339280" y="28949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4" name="Oval 1653"/>
              <p:cNvSpPr/>
              <p:nvPr/>
            </p:nvSpPr>
            <p:spPr bwMode="auto">
              <a:xfrm>
                <a:off x="5339280" y="29974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5" name="Oval 1654"/>
              <p:cNvSpPr/>
              <p:nvPr/>
            </p:nvSpPr>
            <p:spPr bwMode="auto">
              <a:xfrm>
                <a:off x="5339280" y="27924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6" name="Oval 1655"/>
              <p:cNvSpPr/>
              <p:nvPr/>
            </p:nvSpPr>
            <p:spPr bwMode="auto">
              <a:xfrm>
                <a:off x="5339280" y="25874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7" name="Oval 1656"/>
              <p:cNvSpPr/>
              <p:nvPr/>
            </p:nvSpPr>
            <p:spPr bwMode="auto">
              <a:xfrm>
                <a:off x="5339280" y="23824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34" name="Group 1433"/>
            <p:cNvGrpSpPr/>
            <p:nvPr/>
          </p:nvGrpSpPr>
          <p:grpSpPr>
            <a:xfrm>
              <a:off x="2932475" y="2453409"/>
              <a:ext cx="73152" cy="790702"/>
              <a:chOff x="5491680" y="2432340"/>
              <a:chExt cx="73152" cy="790702"/>
            </a:xfrm>
            <a:grpFill/>
          </p:grpSpPr>
          <p:sp>
            <p:nvSpPr>
              <p:cNvPr id="1642" name="Oval 1641"/>
              <p:cNvSpPr/>
              <p:nvPr/>
            </p:nvSpPr>
            <p:spPr bwMode="auto">
              <a:xfrm>
                <a:off x="5491680" y="24323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" name="Oval 1642"/>
              <p:cNvSpPr/>
              <p:nvPr/>
            </p:nvSpPr>
            <p:spPr bwMode="auto">
              <a:xfrm>
                <a:off x="5491680" y="26373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" name="Oval 1643"/>
              <p:cNvSpPr/>
              <p:nvPr/>
            </p:nvSpPr>
            <p:spPr bwMode="auto">
              <a:xfrm>
                <a:off x="5491680" y="28423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" name="Oval 1644"/>
              <p:cNvSpPr/>
              <p:nvPr/>
            </p:nvSpPr>
            <p:spPr bwMode="auto">
              <a:xfrm>
                <a:off x="5491680" y="30473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" name="Oval 1645"/>
              <p:cNvSpPr/>
              <p:nvPr/>
            </p:nvSpPr>
            <p:spPr bwMode="auto">
              <a:xfrm>
                <a:off x="5491680" y="31498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" name="Oval 1646"/>
              <p:cNvSpPr/>
              <p:nvPr/>
            </p:nvSpPr>
            <p:spPr bwMode="auto">
              <a:xfrm>
                <a:off x="5491680" y="29448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" name="Oval 1647"/>
              <p:cNvSpPr/>
              <p:nvPr/>
            </p:nvSpPr>
            <p:spPr bwMode="auto">
              <a:xfrm>
                <a:off x="5491680" y="27398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" name="Oval 1648"/>
              <p:cNvSpPr/>
              <p:nvPr/>
            </p:nvSpPr>
            <p:spPr bwMode="auto">
              <a:xfrm>
                <a:off x="5491680" y="25348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35" name="Group 1434"/>
            <p:cNvGrpSpPr/>
            <p:nvPr/>
          </p:nvGrpSpPr>
          <p:grpSpPr>
            <a:xfrm>
              <a:off x="2828969" y="2453409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634" name="Oval 1633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5" name="Oval 1634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6" name="Oval 1635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7" name="Oval 1636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8" name="Oval 1637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" name="Oval 1638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" name="Oval 1639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" name="Oval 1640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36" name="Group 1435"/>
            <p:cNvGrpSpPr/>
            <p:nvPr/>
          </p:nvGrpSpPr>
          <p:grpSpPr>
            <a:xfrm>
              <a:off x="862355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625" name="Oval 1624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6" name="Oval 1625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7" name="Oval 1626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" name="Oval 1627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9" name="Oval 1628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0" name="Oval 1629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1" name="Oval 1630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2" name="Oval 1631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3" name="Oval 1632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37" name="Group 1436"/>
            <p:cNvGrpSpPr/>
            <p:nvPr/>
          </p:nvGrpSpPr>
          <p:grpSpPr>
            <a:xfrm>
              <a:off x="2725463" y="2453409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617" name="Oval 1616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8" name="Oval 1617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9" name="Oval 1618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0" name="Oval 1619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1" name="Oval 1620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2" name="Oval 1621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3" name="Oval 1622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4" name="Oval 1623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38" name="Group 1437"/>
            <p:cNvGrpSpPr/>
            <p:nvPr/>
          </p:nvGrpSpPr>
          <p:grpSpPr>
            <a:xfrm>
              <a:off x="2621957" y="2453409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609" name="Oval 1608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0" name="Oval 1609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1" name="Oval 1610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2" name="Oval 1611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3" name="Oval 1612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4" name="Oval 1613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5" name="Oval 1614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6" name="Oval 1615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39" name="Group 1438"/>
            <p:cNvGrpSpPr/>
            <p:nvPr/>
          </p:nvGrpSpPr>
          <p:grpSpPr>
            <a:xfrm>
              <a:off x="2518451" y="2453409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601" name="Oval 1600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2" name="Oval 1601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3" name="Oval 1602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4" name="Oval 1603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5" name="Oval 1604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6" name="Oval 1605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7" name="Oval 1606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8" name="Oval 1607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40" name="Group 1439"/>
            <p:cNvGrpSpPr/>
            <p:nvPr/>
          </p:nvGrpSpPr>
          <p:grpSpPr>
            <a:xfrm>
              <a:off x="2414945" y="2453409"/>
              <a:ext cx="73152" cy="790702"/>
              <a:chOff x="5644080" y="2584740"/>
              <a:chExt cx="73152" cy="790702"/>
            </a:xfrm>
            <a:grpFill/>
          </p:grpSpPr>
          <p:sp>
            <p:nvSpPr>
              <p:cNvPr id="1593" name="Oval 1592"/>
              <p:cNvSpPr/>
              <p:nvPr/>
            </p:nvSpPr>
            <p:spPr bwMode="auto">
              <a:xfrm>
                <a:off x="5644080" y="25847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4" name="Oval 1593"/>
              <p:cNvSpPr/>
              <p:nvPr/>
            </p:nvSpPr>
            <p:spPr bwMode="auto">
              <a:xfrm>
                <a:off x="5644080" y="27897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5" name="Oval 1594"/>
              <p:cNvSpPr/>
              <p:nvPr/>
            </p:nvSpPr>
            <p:spPr bwMode="auto">
              <a:xfrm>
                <a:off x="5644080" y="29947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6" name="Oval 1595"/>
              <p:cNvSpPr/>
              <p:nvPr/>
            </p:nvSpPr>
            <p:spPr bwMode="auto">
              <a:xfrm>
                <a:off x="5644080" y="31997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7" name="Oval 1596"/>
              <p:cNvSpPr/>
              <p:nvPr/>
            </p:nvSpPr>
            <p:spPr bwMode="auto">
              <a:xfrm>
                <a:off x="5644080" y="33022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8" name="Oval 1597"/>
              <p:cNvSpPr/>
              <p:nvPr/>
            </p:nvSpPr>
            <p:spPr bwMode="auto">
              <a:xfrm>
                <a:off x="5644080" y="30972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9" name="Oval 1598"/>
              <p:cNvSpPr/>
              <p:nvPr/>
            </p:nvSpPr>
            <p:spPr bwMode="auto">
              <a:xfrm>
                <a:off x="5644080" y="28922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0" name="Oval 1599"/>
              <p:cNvSpPr/>
              <p:nvPr/>
            </p:nvSpPr>
            <p:spPr bwMode="auto">
              <a:xfrm>
                <a:off x="5644080" y="26872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41" name="Group 1440"/>
            <p:cNvGrpSpPr/>
            <p:nvPr/>
          </p:nvGrpSpPr>
          <p:grpSpPr>
            <a:xfrm>
              <a:off x="965861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584" name="Oval 1583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5" name="Oval 1584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6" name="Oval 1585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7" name="Oval 1586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8" name="Oval 1587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9" name="Oval 1588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0" name="Oval 1589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1" name="Oval 1590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2" name="Oval 1591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42" name="Group 1441"/>
            <p:cNvGrpSpPr/>
            <p:nvPr/>
          </p:nvGrpSpPr>
          <p:grpSpPr>
            <a:xfrm>
              <a:off x="1069367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575" name="Oval 1574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6" name="Oval 1575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7" name="Oval 1576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8" name="Oval 1577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9" name="Oval 1578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0" name="Oval 1579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1" name="Oval 1580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2" name="Oval 1581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3" name="Oval 1582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43" name="Group 1442"/>
            <p:cNvGrpSpPr/>
            <p:nvPr/>
          </p:nvGrpSpPr>
          <p:grpSpPr>
            <a:xfrm>
              <a:off x="1172873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566" name="Oval 1565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7" name="Oval 1566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8" name="Oval 1567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9" name="Oval 1568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0" name="Oval 1569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1" name="Oval 1570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2" name="Oval 1571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3" name="Oval 1572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4" name="Oval 1573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44" name="Group 1443"/>
            <p:cNvGrpSpPr/>
            <p:nvPr/>
          </p:nvGrpSpPr>
          <p:grpSpPr>
            <a:xfrm>
              <a:off x="1276379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557" name="Oval 1556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8" name="Oval 1557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9" name="Oval 1558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0" name="Oval 1559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1" name="Oval 1560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2" name="Oval 1561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3" name="Oval 1562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4" name="Oval 1563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5" name="Oval 1564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45" name="Group 1444"/>
            <p:cNvGrpSpPr/>
            <p:nvPr/>
          </p:nvGrpSpPr>
          <p:grpSpPr>
            <a:xfrm>
              <a:off x="1379885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548" name="Oval 1547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9" name="Oval 1548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0" name="Oval 1549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1" name="Oval 1550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2" name="Oval 1551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3" name="Oval 1552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4" name="Oval 1553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5" name="Oval 1554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6" name="Oval 1555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46" name="Group 1445"/>
            <p:cNvGrpSpPr/>
            <p:nvPr/>
          </p:nvGrpSpPr>
          <p:grpSpPr>
            <a:xfrm>
              <a:off x="1483391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539" name="Oval 1538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0" name="Oval 1539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1" name="Oval 1540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2" name="Oval 1541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3" name="Oval 1542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4" name="Oval 1543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5" name="Oval 1544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6" name="Oval 1545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7" name="Oval 1546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47" name="Group 1446"/>
            <p:cNvGrpSpPr/>
            <p:nvPr/>
          </p:nvGrpSpPr>
          <p:grpSpPr>
            <a:xfrm>
              <a:off x="1586897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530" name="Oval 1529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1" name="Oval 1530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2" name="Oval 1531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3" name="Oval 1532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4" name="Oval 1533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5" name="Oval 1534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" name="Oval 1535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" name="Oval 1536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" name="Oval 1537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48" name="Group 1447"/>
            <p:cNvGrpSpPr/>
            <p:nvPr/>
          </p:nvGrpSpPr>
          <p:grpSpPr>
            <a:xfrm>
              <a:off x="1690403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515" name="Oval 1514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6" name="Oval 1515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9" name="Oval 1518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2" name="Oval 1521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3" name="Oval 1522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4" name="Oval 1523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7" name="Oval 1526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8" name="Oval 1527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" name="Oval 1528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49" name="Group 1448"/>
            <p:cNvGrpSpPr/>
            <p:nvPr/>
          </p:nvGrpSpPr>
          <p:grpSpPr>
            <a:xfrm>
              <a:off x="1793909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500" name="Oval 1499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1" name="Oval 1500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2" name="Oval 1501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3" name="Oval 1502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4" name="Oval 1503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1" name="Oval 1510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2" name="Oval 1511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3" name="Oval 1512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4" name="Oval 1513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50" name="Group 1449"/>
            <p:cNvGrpSpPr/>
            <p:nvPr/>
          </p:nvGrpSpPr>
          <p:grpSpPr>
            <a:xfrm>
              <a:off x="1897415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491" name="Oval 1490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2" name="Oval 1491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3" name="Oval 1492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4" name="Oval 1493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5" name="Oval 1494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6" name="Oval 1495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7" name="Oval 1496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8" name="Oval 1497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9" name="Oval 1498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51" name="Group 1450"/>
            <p:cNvGrpSpPr/>
            <p:nvPr/>
          </p:nvGrpSpPr>
          <p:grpSpPr>
            <a:xfrm>
              <a:off x="2000921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482" name="Oval 1481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3" name="Oval 1482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4" name="Oval 1483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5" name="Oval 1484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6" name="Oval 1485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7" name="Oval 1486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8" name="Oval 1487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9" name="Oval 1488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0" name="Oval 1489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52" name="Group 1451"/>
            <p:cNvGrpSpPr/>
            <p:nvPr/>
          </p:nvGrpSpPr>
          <p:grpSpPr>
            <a:xfrm>
              <a:off x="2104427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473" name="Oval 1472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4" name="Oval 1473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5" name="Oval 1474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6" name="Oval 1475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7" name="Oval 1476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8" name="Oval 1477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9" name="Oval 1478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0" name="Oval 1479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1" name="Oval 1480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53" name="Group 1452"/>
            <p:cNvGrpSpPr/>
            <p:nvPr/>
          </p:nvGrpSpPr>
          <p:grpSpPr>
            <a:xfrm>
              <a:off x="2207933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464" name="Oval 1463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5" name="Oval 1464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6" name="Oval 1465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7" name="Oval 1466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8" name="Oval 1467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9" name="Oval 1468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0" name="Oval 1469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1" name="Oval 1470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2" name="Oval 1471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54" name="Group 1453"/>
            <p:cNvGrpSpPr/>
            <p:nvPr/>
          </p:nvGrpSpPr>
          <p:grpSpPr>
            <a:xfrm>
              <a:off x="2311439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455" name="Oval 1454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" name="Oval 1455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7" name="Oval 1456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8" name="Oval 1457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9" name="Oval 1458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0" name="Oval 1459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1" name="Oval 1460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2" name="Oval 1461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" name="Oval 1462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658" name="Group 1657"/>
          <p:cNvGrpSpPr/>
          <p:nvPr/>
        </p:nvGrpSpPr>
        <p:grpSpPr>
          <a:xfrm>
            <a:off x="3868818" y="2447209"/>
            <a:ext cx="1832754" cy="893091"/>
            <a:chOff x="3215220" y="2453409"/>
            <a:chExt cx="1832754" cy="893091"/>
          </a:xfrm>
          <a:solidFill>
            <a:srgbClr val="FF0000"/>
          </a:solidFill>
        </p:grpSpPr>
        <p:grpSp>
          <p:nvGrpSpPr>
            <p:cNvPr id="1659" name="Group 1658"/>
            <p:cNvGrpSpPr/>
            <p:nvPr/>
          </p:nvGrpSpPr>
          <p:grpSpPr>
            <a:xfrm>
              <a:off x="4974822" y="2453409"/>
              <a:ext cx="73152" cy="790702"/>
              <a:chOff x="5339280" y="2279940"/>
              <a:chExt cx="73152" cy="790702"/>
            </a:xfrm>
            <a:grpFill/>
          </p:grpSpPr>
          <p:sp>
            <p:nvSpPr>
              <p:cNvPr id="1829" name="Oval 1828"/>
              <p:cNvSpPr/>
              <p:nvPr/>
            </p:nvSpPr>
            <p:spPr bwMode="auto">
              <a:xfrm>
                <a:off x="5339280" y="22799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0" name="Oval 1829"/>
              <p:cNvSpPr/>
              <p:nvPr/>
            </p:nvSpPr>
            <p:spPr bwMode="auto">
              <a:xfrm>
                <a:off x="5339280" y="24849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1" name="Oval 1830"/>
              <p:cNvSpPr/>
              <p:nvPr/>
            </p:nvSpPr>
            <p:spPr bwMode="auto">
              <a:xfrm>
                <a:off x="5339280" y="26899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2" name="Oval 1831"/>
              <p:cNvSpPr/>
              <p:nvPr/>
            </p:nvSpPr>
            <p:spPr bwMode="auto">
              <a:xfrm>
                <a:off x="5339280" y="28949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3" name="Oval 1832"/>
              <p:cNvSpPr/>
              <p:nvPr/>
            </p:nvSpPr>
            <p:spPr bwMode="auto">
              <a:xfrm>
                <a:off x="5339280" y="29974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4" name="Oval 1833"/>
              <p:cNvSpPr/>
              <p:nvPr/>
            </p:nvSpPr>
            <p:spPr bwMode="auto">
              <a:xfrm>
                <a:off x="5339280" y="27924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5" name="Oval 1834"/>
              <p:cNvSpPr/>
              <p:nvPr/>
            </p:nvSpPr>
            <p:spPr bwMode="auto">
              <a:xfrm>
                <a:off x="5339280" y="25874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6" name="Oval 1835"/>
              <p:cNvSpPr/>
              <p:nvPr/>
            </p:nvSpPr>
            <p:spPr bwMode="auto">
              <a:xfrm>
                <a:off x="5339280" y="23824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60" name="Group 1659"/>
            <p:cNvGrpSpPr/>
            <p:nvPr/>
          </p:nvGrpSpPr>
          <p:grpSpPr>
            <a:xfrm>
              <a:off x="4871316" y="2453409"/>
              <a:ext cx="73152" cy="790702"/>
              <a:chOff x="5491680" y="2432340"/>
              <a:chExt cx="73152" cy="790702"/>
            </a:xfrm>
            <a:grpFill/>
          </p:grpSpPr>
          <p:sp>
            <p:nvSpPr>
              <p:cNvPr id="1821" name="Oval 1820"/>
              <p:cNvSpPr/>
              <p:nvPr/>
            </p:nvSpPr>
            <p:spPr bwMode="auto">
              <a:xfrm>
                <a:off x="5491680" y="243234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22" name="Oval 1821"/>
              <p:cNvSpPr/>
              <p:nvPr/>
            </p:nvSpPr>
            <p:spPr bwMode="auto">
              <a:xfrm>
                <a:off x="5491680" y="263735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23" name="Oval 1822"/>
              <p:cNvSpPr/>
              <p:nvPr/>
            </p:nvSpPr>
            <p:spPr bwMode="auto">
              <a:xfrm>
                <a:off x="5491680" y="284236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24" name="Oval 1823"/>
              <p:cNvSpPr/>
              <p:nvPr/>
            </p:nvSpPr>
            <p:spPr bwMode="auto">
              <a:xfrm>
                <a:off x="5491680" y="304738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25" name="Oval 1824"/>
              <p:cNvSpPr/>
              <p:nvPr/>
            </p:nvSpPr>
            <p:spPr bwMode="auto">
              <a:xfrm>
                <a:off x="5491680" y="314989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26" name="Oval 1825"/>
              <p:cNvSpPr/>
              <p:nvPr/>
            </p:nvSpPr>
            <p:spPr bwMode="auto">
              <a:xfrm>
                <a:off x="5491680" y="2944875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27" name="Oval 1826"/>
              <p:cNvSpPr/>
              <p:nvPr/>
            </p:nvSpPr>
            <p:spPr bwMode="auto">
              <a:xfrm>
                <a:off x="5491680" y="2739861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28" name="Oval 1827"/>
              <p:cNvSpPr/>
              <p:nvPr/>
            </p:nvSpPr>
            <p:spPr bwMode="auto">
              <a:xfrm>
                <a:off x="5491680" y="2534847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61" name="Group 1660"/>
            <p:cNvGrpSpPr/>
            <p:nvPr/>
          </p:nvGrpSpPr>
          <p:grpSpPr>
            <a:xfrm>
              <a:off x="3215220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812" name="Oval 1811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3" name="Oval 1812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4" name="Oval 1813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5" name="Oval 1814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6" name="Oval 1815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7" name="Oval 1816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8" name="Oval 1817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9" name="Oval 1818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20" name="Oval 1819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62" name="Group 1661"/>
            <p:cNvGrpSpPr/>
            <p:nvPr/>
          </p:nvGrpSpPr>
          <p:grpSpPr>
            <a:xfrm>
              <a:off x="3318726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803" name="Oval 1802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4" name="Oval 1803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5" name="Oval 1804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6" name="Oval 1805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7" name="Oval 1806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8" name="Oval 1807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9" name="Oval 1808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0" name="Oval 1809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1" name="Oval 1810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63" name="Group 1662"/>
            <p:cNvGrpSpPr/>
            <p:nvPr/>
          </p:nvGrpSpPr>
          <p:grpSpPr>
            <a:xfrm>
              <a:off x="3422232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794" name="Oval 1793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5" name="Oval 1794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6" name="Oval 1795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7" name="Oval 1796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8" name="Oval 1797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9" name="Oval 1798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0" name="Oval 1799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1" name="Oval 1800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2" name="Oval 1801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64" name="Group 1663"/>
            <p:cNvGrpSpPr/>
            <p:nvPr/>
          </p:nvGrpSpPr>
          <p:grpSpPr>
            <a:xfrm>
              <a:off x="3525738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785" name="Oval 1784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6" name="Oval 1785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7" name="Oval 1786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8" name="Oval 1787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9" name="Oval 1788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0" name="Oval 1789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1" name="Oval 1790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2" name="Oval 1791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3" name="Oval 1792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65" name="Group 1664"/>
            <p:cNvGrpSpPr/>
            <p:nvPr/>
          </p:nvGrpSpPr>
          <p:grpSpPr>
            <a:xfrm>
              <a:off x="3629244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776" name="Oval 1775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7" name="Oval 1776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8" name="Oval 1777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9" name="Oval 1778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0" name="Oval 1779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1" name="Oval 1780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2" name="Oval 1781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3" name="Oval 1782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4" name="Oval 1783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66" name="Group 1665"/>
            <p:cNvGrpSpPr/>
            <p:nvPr/>
          </p:nvGrpSpPr>
          <p:grpSpPr>
            <a:xfrm>
              <a:off x="3732750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767" name="Oval 1766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8" name="Oval 1767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9" name="Oval 1768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0" name="Oval 1769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1" name="Oval 1770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2" name="Oval 1771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3" name="Oval 1772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4" name="Oval 1773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5" name="Oval 1774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67" name="Group 1666"/>
            <p:cNvGrpSpPr/>
            <p:nvPr/>
          </p:nvGrpSpPr>
          <p:grpSpPr>
            <a:xfrm>
              <a:off x="3836256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758" name="Oval 1757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9" name="Oval 1758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0" name="Oval 1759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1" name="Oval 1760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2" name="Oval 1761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3" name="Oval 1762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4" name="Oval 1763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5" name="Oval 1764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6" name="Oval 1765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68" name="Group 1667"/>
            <p:cNvGrpSpPr/>
            <p:nvPr/>
          </p:nvGrpSpPr>
          <p:grpSpPr>
            <a:xfrm>
              <a:off x="3939762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749" name="Oval 1748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" name="Oval 1749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" name="Oval 1750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" name="Oval 1751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" name="Oval 1752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" name="Oval 1753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" name="Oval 1754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6" name="Oval 1755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7" name="Oval 1756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69" name="Group 1668"/>
            <p:cNvGrpSpPr/>
            <p:nvPr/>
          </p:nvGrpSpPr>
          <p:grpSpPr>
            <a:xfrm>
              <a:off x="4043268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740" name="Oval 1739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" name="Oval 1740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" name="Oval 1741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" name="Oval 1742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" name="Oval 1743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" name="Oval 1744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" name="Oval 1745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" name="Oval 1746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" name="Oval 1747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70" name="Group 1669"/>
            <p:cNvGrpSpPr/>
            <p:nvPr/>
          </p:nvGrpSpPr>
          <p:grpSpPr>
            <a:xfrm>
              <a:off x="4146774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731" name="Oval 1730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2" name="Oval 1731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3" name="Oval 1732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4" name="Oval 1733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5" name="Oval 1734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6" name="Oval 1735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7" name="Oval 1736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8" name="Oval 1737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9" name="Oval 1738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71" name="Group 1670"/>
            <p:cNvGrpSpPr/>
            <p:nvPr/>
          </p:nvGrpSpPr>
          <p:grpSpPr>
            <a:xfrm>
              <a:off x="4250280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722" name="Oval 1721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3" name="Oval 1722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4" name="Oval 1723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5" name="Oval 1724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6" name="Oval 1725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7" name="Oval 1726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8" name="Oval 1727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9" name="Oval 1728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0" name="Oval 1729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72" name="Group 1671"/>
            <p:cNvGrpSpPr/>
            <p:nvPr/>
          </p:nvGrpSpPr>
          <p:grpSpPr>
            <a:xfrm>
              <a:off x="4353786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713" name="Oval 1712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4" name="Oval 1713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5" name="Oval 1714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6" name="Oval 1715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7" name="Oval 1716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8" name="Oval 1717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9" name="Oval 1718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0" name="Oval 1719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1" name="Oval 1720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73" name="Group 1672"/>
            <p:cNvGrpSpPr/>
            <p:nvPr/>
          </p:nvGrpSpPr>
          <p:grpSpPr>
            <a:xfrm>
              <a:off x="4457292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704" name="Oval 1703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5" name="Oval 1704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6" name="Oval 1705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7" name="Oval 1706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8" name="Oval 1707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9" name="Oval 1708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0" name="Oval 1709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1" name="Oval 1710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2" name="Oval 1711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74" name="Group 1673"/>
            <p:cNvGrpSpPr/>
            <p:nvPr/>
          </p:nvGrpSpPr>
          <p:grpSpPr>
            <a:xfrm>
              <a:off x="4560798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695" name="Oval 1694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6" name="Oval 1695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7" name="Oval 1696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8" name="Oval 1697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9" name="Oval 1698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0" name="Oval 1699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1" name="Oval 1700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2" name="Oval 1701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3" name="Oval 1702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75" name="Group 1674"/>
            <p:cNvGrpSpPr/>
            <p:nvPr/>
          </p:nvGrpSpPr>
          <p:grpSpPr>
            <a:xfrm>
              <a:off x="4664304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686" name="Oval 1685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7" name="Oval 1686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8" name="Oval 1687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9" name="Oval 1688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0" name="Oval 1689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1" name="Oval 1690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2" name="Oval 1691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3" name="Oval 1692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4" name="Oval 1693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76" name="Group 1675"/>
            <p:cNvGrpSpPr/>
            <p:nvPr/>
          </p:nvGrpSpPr>
          <p:grpSpPr>
            <a:xfrm>
              <a:off x="4767810" y="2453409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677" name="Oval 1676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78" name="Oval 1677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79" name="Oval 1678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0" name="Oval 1679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1" name="Oval 1680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2" name="Oval 1681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3" name="Oval 1682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4" name="Oval 1683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5" name="Oval 1684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37" name="TextBox 1836"/>
          <p:cNvSpPr txBox="1"/>
          <p:nvPr/>
        </p:nvSpPr>
        <p:spPr>
          <a:xfrm>
            <a:off x="324649" y="1966346"/>
            <a:ext cx="92528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</a:rPr>
              <a:t>VERY LOW RISK</a:t>
            </a:r>
          </a:p>
        </p:txBody>
      </p:sp>
      <p:sp>
        <p:nvSpPr>
          <p:cNvPr id="1838" name="TextBox 1837"/>
          <p:cNvSpPr txBox="1"/>
          <p:nvPr/>
        </p:nvSpPr>
        <p:spPr>
          <a:xfrm>
            <a:off x="1931834" y="2043290"/>
            <a:ext cx="110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</a:rPr>
              <a:t>LOW RISK</a:t>
            </a:r>
          </a:p>
        </p:txBody>
      </p:sp>
      <p:sp>
        <p:nvSpPr>
          <p:cNvPr id="1839" name="TextBox 1838"/>
          <p:cNvSpPr txBox="1"/>
          <p:nvPr/>
        </p:nvSpPr>
        <p:spPr>
          <a:xfrm>
            <a:off x="3882452" y="2043290"/>
            <a:ext cx="1805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</a:rPr>
              <a:t>LOW-INTERMEDIATE RISK</a:t>
            </a:r>
          </a:p>
        </p:txBody>
      </p:sp>
      <p:grpSp>
        <p:nvGrpSpPr>
          <p:cNvPr id="1840" name="Group 1839"/>
          <p:cNvGrpSpPr/>
          <p:nvPr/>
        </p:nvGrpSpPr>
        <p:grpSpPr>
          <a:xfrm>
            <a:off x="1356449" y="2470536"/>
            <a:ext cx="797694" cy="893091"/>
            <a:chOff x="5422706" y="3848550"/>
            <a:chExt cx="797694" cy="893091"/>
          </a:xfrm>
          <a:solidFill>
            <a:srgbClr val="FFFF00"/>
          </a:solidFill>
        </p:grpSpPr>
        <p:grpSp>
          <p:nvGrpSpPr>
            <p:cNvPr id="1841" name="Group 1840"/>
            <p:cNvGrpSpPr/>
            <p:nvPr/>
          </p:nvGrpSpPr>
          <p:grpSpPr>
            <a:xfrm>
              <a:off x="5526212" y="3848550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905" name="Oval 1904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6" name="Oval 1905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7" name="Oval 1906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8" name="Oval 1907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9" name="Oval 1908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10" name="Oval 1909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11" name="Oval 1910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12" name="Oval 1911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13" name="Oval 1912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42" name="Group 1841"/>
            <p:cNvGrpSpPr/>
            <p:nvPr/>
          </p:nvGrpSpPr>
          <p:grpSpPr>
            <a:xfrm>
              <a:off x="5733224" y="3848550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896" name="Oval 1895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7" name="Oval 1896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8" name="Oval 1897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9" name="Oval 1898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0" name="Oval 1899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1" name="Oval 1900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2" name="Oval 1901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3" name="Oval 1902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4" name="Oval 1903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43" name="Group 1842"/>
            <p:cNvGrpSpPr/>
            <p:nvPr/>
          </p:nvGrpSpPr>
          <p:grpSpPr>
            <a:xfrm>
              <a:off x="5836730" y="3848550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887" name="Oval 1886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8" name="Oval 1887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9" name="Oval 1888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0" name="Oval 1889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1" name="Oval 1890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2" name="Oval 1891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3" name="Oval 1892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4" name="Oval 1893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5" name="Oval 1894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44" name="Group 1843"/>
            <p:cNvGrpSpPr/>
            <p:nvPr/>
          </p:nvGrpSpPr>
          <p:grpSpPr>
            <a:xfrm>
              <a:off x="5940236" y="3848550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878" name="Oval 1877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9" name="Oval 1878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0" name="Oval 1879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1" name="Oval 1880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2" name="Oval 1881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3" name="Oval 1882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4" name="Oval 1883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5" name="Oval 1884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6" name="Oval 1885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45" name="Group 1844"/>
            <p:cNvGrpSpPr/>
            <p:nvPr/>
          </p:nvGrpSpPr>
          <p:grpSpPr>
            <a:xfrm>
              <a:off x="6043742" y="3848550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869" name="Oval 1868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0" name="Oval 1869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1" name="Oval 1870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2" name="Oval 1871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3" name="Oval 1872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4" name="Oval 1873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5" name="Oval 1874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6" name="Oval 1875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7" name="Oval 1876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46" name="Group 1845"/>
            <p:cNvGrpSpPr/>
            <p:nvPr/>
          </p:nvGrpSpPr>
          <p:grpSpPr>
            <a:xfrm>
              <a:off x="6147248" y="3848550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860" name="Oval 1859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1" name="Oval 1860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2" name="Oval 1861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3" name="Oval 1862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4" name="Oval 1863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5" name="Oval 1864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6" name="Oval 1865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7" name="Oval 1866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8" name="Oval 1867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47" name="Group 1846"/>
            <p:cNvGrpSpPr/>
            <p:nvPr/>
          </p:nvGrpSpPr>
          <p:grpSpPr>
            <a:xfrm>
              <a:off x="5629718" y="3848550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851" name="Oval 1850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2" name="Oval 1851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3" name="Oval 1852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4" name="Oval 1853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5" name="Oval 1854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6" name="Oval 1855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7" name="Oval 1856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8" name="Oval 1857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9" name="Oval 1858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48" name="Oval 1847"/>
            <p:cNvSpPr/>
            <p:nvPr/>
          </p:nvSpPr>
          <p:spPr bwMode="auto">
            <a:xfrm>
              <a:off x="5422706" y="4463502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49" name="Oval 1848"/>
            <p:cNvSpPr/>
            <p:nvPr/>
          </p:nvSpPr>
          <p:spPr bwMode="auto">
            <a:xfrm>
              <a:off x="5422706" y="4565994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50" name="Oval 1849"/>
            <p:cNvSpPr/>
            <p:nvPr/>
          </p:nvSpPr>
          <p:spPr bwMode="auto">
            <a:xfrm>
              <a:off x="5422706" y="4668489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14" name="Group 1913"/>
          <p:cNvGrpSpPr/>
          <p:nvPr/>
        </p:nvGrpSpPr>
        <p:grpSpPr>
          <a:xfrm>
            <a:off x="4283080" y="2446590"/>
            <a:ext cx="73152" cy="790702"/>
            <a:chOff x="5339280" y="2279940"/>
            <a:chExt cx="73152" cy="790702"/>
          </a:xfrm>
          <a:solidFill>
            <a:srgbClr val="FF0000"/>
          </a:solidFill>
        </p:grpSpPr>
        <p:sp>
          <p:nvSpPr>
            <p:cNvPr id="1915" name="Oval 1914"/>
            <p:cNvSpPr/>
            <p:nvPr/>
          </p:nvSpPr>
          <p:spPr bwMode="auto">
            <a:xfrm>
              <a:off x="5339280" y="2279940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16" name="Oval 1915"/>
            <p:cNvSpPr/>
            <p:nvPr/>
          </p:nvSpPr>
          <p:spPr bwMode="auto">
            <a:xfrm>
              <a:off x="5339280" y="2484954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17" name="Oval 1916"/>
            <p:cNvSpPr/>
            <p:nvPr/>
          </p:nvSpPr>
          <p:spPr bwMode="auto">
            <a:xfrm>
              <a:off x="5339280" y="2689968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18" name="Oval 1917"/>
            <p:cNvSpPr/>
            <p:nvPr/>
          </p:nvSpPr>
          <p:spPr bwMode="auto">
            <a:xfrm>
              <a:off x="5339280" y="2894982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19" name="Oval 1918"/>
            <p:cNvSpPr/>
            <p:nvPr/>
          </p:nvSpPr>
          <p:spPr bwMode="auto">
            <a:xfrm>
              <a:off x="5339280" y="2997490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20" name="Oval 1919"/>
            <p:cNvSpPr/>
            <p:nvPr/>
          </p:nvSpPr>
          <p:spPr bwMode="auto">
            <a:xfrm>
              <a:off x="5339280" y="2792475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21" name="Oval 1920"/>
            <p:cNvSpPr/>
            <p:nvPr/>
          </p:nvSpPr>
          <p:spPr bwMode="auto">
            <a:xfrm>
              <a:off x="5339280" y="2587461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22" name="Oval 1921"/>
            <p:cNvSpPr/>
            <p:nvPr/>
          </p:nvSpPr>
          <p:spPr bwMode="auto">
            <a:xfrm>
              <a:off x="5339280" y="2382447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23" name="Group 1922"/>
          <p:cNvGrpSpPr/>
          <p:nvPr/>
        </p:nvGrpSpPr>
        <p:grpSpPr>
          <a:xfrm>
            <a:off x="4176026" y="2754111"/>
            <a:ext cx="73152" cy="483181"/>
            <a:chOff x="7478647" y="4436167"/>
            <a:chExt cx="73152" cy="483181"/>
          </a:xfrm>
          <a:solidFill>
            <a:srgbClr val="FF0000"/>
          </a:solidFill>
        </p:grpSpPr>
        <p:sp>
          <p:nvSpPr>
            <p:cNvPr id="1924" name="Oval 1923"/>
            <p:cNvSpPr/>
            <p:nvPr/>
          </p:nvSpPr>
          <p:spPr bwMode="auto">
            <a:xfrm>
              <a:off x="7478647" y="4538674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25" name="Oval 1924"/>
            <p:cNvSpPr/>
            <p:nvPr/>
          </p:nvSpPr>
          <p:spPr bwMode="auto">
            <a:xfrm>
              <a:off x="7478647" y="4743688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26" name="Oval 1925"/>
            <p:cNvSpPr/>
            <p:nvPr/>
          </p:nvSpPr>
          <p:spPr bwMode="auto">
            <a:xfrm>
              <a:off x="7478647" y="4846196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27" name="Oval 1926"/>
            <p:cNvSpPr/>
            <p:nvPr/>
          </p:nvSpPr>
          <p:spPr bwMode="auto">
            <a:xfrm>
              <a:off x="7478647" y="4641181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28" name="Oval 1927"/>
            <p:cNvSpPr/>
            <p:nvPr/>
          </p:nvSpPr>
          <p:spPr bwMode="auto">
            <a:xfrm>
              <a:off x="7478647" y="4436167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929" name="Oval 1928"/>
          <p:cNvSpPr/>
          <p:nvPr/>
        </p:nvSpPr>
        <p:spPr bwMode="auto">
          <a:xfrm>
            <a:off x="959211" y="2674881"/>
            <a:ext cx="73152" cy="73152"/>
          </a:xfrm>
          <a:prstGeom prst="ellipse">
            <a:avLst/>
          </a:prstGeom>
          <a:solidFill>
            <a:srgbClr val="63A844"/>
          </a:soli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930" name="Group 1929"/>
          <p:cNvGrpSpPr/>
          <p:nvPr/>
        </p:nvGrpSpPr>
        <p:grpSpPr>
          <a:xfrm>
            <a:off x="958324" y="2778610"/>
            <a:ext cx="73152" cy="175644"/>
            <a:chOff x="8299884" y="4047841"/>
            <a:chExt cx="73152" cy="175644"/>
          </a:xfrm>
          <a:solidFill>
            <a:srgbClr val="63A844"/>
          </a:solidFill>
        </p:grpSpPr>
        <p:sp>
          <p:nvSpPr>
            <p:cNvPr id="1931" name="Oval 1930"/>
            <p:cNvSpPr/>
            <p:nvPr/>
          </p:nvSpPr>
          <p:spPr bwMode="auto">
            <a:xfrm>
              <a:off x="8299884" y="4047841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32" name="Oval 1931"/>
            <p:cNvSpPr/>
            <p:nvPr/>
          </p:nvSpPr>
          <p:spPr bwMode="auto">
            <a:xfrm>
              <a:off x="8299884" y="4150333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33" name="Group 1932"/>
          <p:cNvGrpSpPr/>
          <p:nvPr/>
        </p:nvGrpSpPr>
        <p:grpSpPr>
          <a:xfrm>
            <a:off x="2704114" y="2470536"/>
            <a:ext cx="280164" cy="893091"/>
            <a:chOff x="8299884" y="4047841"/>
            <a:chExt cx="280164" cy="893091"/>
          </a:xfrm>
          <a:solidFill>
            <a:srgbClr val="FFFF00"/>
          </a:solidFill>
        </p:grpSpPr>
        <p:sp>
          <p:nvSpPr>
            <p:cNvPr id="1934" name="Oval 1933"/>
            <p:cNvSpPr/>
            <p:nvPr/>
          </p:nvSpPr>
          <p:spPr bwMode="auto">
            <a:xfrm>
              <a:off x="8299884" y="4252825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35" name="Oval 1934"/>
            <p:cNvSpPr/>
            <p:nvPr/>
          </p:nvSpPr>
          <p:spPr bwMode="auto">
            <a:xfrm>
              <a:off x="8299884" y="4457809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36" name="Oval 1935"/>
            <p:cNvSpPr/>
            <p:nvPr/>
          </p:nvSpPr>
          <p:spPr bwMode="auto">
            <a:xfrm>
              <a:off x="8299884" y="4662733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37" name="Oval 1936"/>
            <p:cNvSpPr/>
            <p:nvPr/>
          </p:nvSpPr>
          <p:spPr bwMode="auto">
            <a:xfrm>
              <a:off x="8299884" y="4765225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38" name="Oval 1937"/>
            <p:cNvSpPr/>
            <p:nvPr/>
          </p:nvSpPr>
          <p:spPr bwMode="auto">
            <a:xfrm>
              <a:off x="8299884" y="4560241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39" name="Oval 1938"/>
            <p:cNvSpPr/>
            <p:nvPr/>
          </p:nvSpPr>
          <p:spPr bwMode="auto">
            <a:xfrm>
              <a:off x="8299884" y="4355317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40" name="Oval 1939"/>
            <p:cNvSpPr/>
            <p:nvPr/>
          </p:nvSpPr>
          <p:spPr bwMode="auto">
            <a:xfrm>
              <a:off x="8299884" y="4867720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941" name="Group 1940"/>
            <p:cNvGrpSpPr/>
            <p:nvPr/>
          </p:nvGrpSpPr>
          <p:grpSpPr>
            <a:xfrm>
              <a:off x="8403390" y="4047841"/>
              <a:ext cx="73152" cy="893091"/>
              <a:chOff x="1831691" y="2125204"/>
              <a:chExt cx="73152" cy="893091"/>
            </a:xfrm>
            <a:grpFill/>
          </p:grpSpPr>
          <p:sp>
            <p:nvSpPr>
              <p:cNvPr id="1946" name="Oval 1945"/>
              <p:cNvSpPr/>
              <p:nvPr/>
            </p:nvSpPr>
            <p:spPr bwMode="auto">
              <a:xfrm>
                <a:off x="1831691" y="212520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47" name="Oval 1946"/>
              <p:cNvSpPr/>
              <p:nvPr/>
            </p:nvSpPr>
            <p:spPr bwMode="auto">
              <a:xfrm>
                <a:off x="1831691" y="233018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48" name="Oval 1947"/>
              <p:cNvSpPr/>
              <p:nvPr/>
            </p:nvSpPr>
            <p:spPr bwMode="auto">
              <a:xfrm>
                <a:off x="1831691" y="2535172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49" name="Oval 1948"/>
              <p:cNvSpPr/>
              <p:nvPr/>
            </p:nvSpPr>
            <p:spPr bwMode="auto">
              <a:xfrm>
                <a:off x="1831691" y="274015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50" name="Oval 1949"/>
              <p:cNvSpPr/>
              <p:nvPr/>
            </p:nvSpPr>
            <p:spPr bwMode="auto">
              <a:xfrm>
                <a:off x="1831691" y="2842648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51" name="Oval 1950"/>
              <p:cNvSpPr/>
              <p:nvPr/>
            </p:nvSpPr>
            <p:spPr bwMode="auto">
              <a:xfrm>
                <a:off x="1831691" y="2637664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52" name="Oval 1951"/>
              <p:cNvSpPr/>
              <p:nvPr/>
            </p:nvSpPr>
            <p:spPr bwMode="auto">
              <a:xfrm>
                <a:off x="1831691" y="2432680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53" name="Oval 1952"/>
              <p:cNvSpPr/>
              <p:nvPr/>
            </p:nvSpPr>
            <p:spPr bwMode="auto">
              <a:xfrm>
                <a:off x="1831691" y="2227696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54" name="Oval 1953"/>
              <p:cNvSpPr/>
              <p:nvPr/>
            </p:nvSpPr>
            <p:spPr bwMode="auto">
              <a:xfrm>
                <a:off x="1831691" y="2945143"/>
                <a:ext cx="73152" cy="7315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42" name="Oval 1941"/>
            <p:cNvSpPr/>
            <p:nvPr/>
          </p:nvSpPr>
          <p:spPr bwMode="auto">
            <a:xfrm>
              <a:off x="8506896" y="4047841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43" name="Oval 1942"/>
            <p:cNvSpPr/>
            <p:nvPr/>
          </p:nvSpPr>
          <p:spPr bwMode="auto">
            <a:xfrm>
              <a:off x="8506896" y="4252825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44" name="Oval 1943"/>
            <p:cNvSpPr/>
            <p:nvPr/>
          </p:nvSpPr>
          <p:spPr bwMode="auto">
            <a:xfrm>
              <a:off x="8506896" y="4355317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45" name="Oval 1944"/>
            <p:cNvSpPr/>
            <p:nvPr/>
          </p:nvSpPr>
          <p:spPr bwMode="auto">
            <a:xfrm>
              <a:off x="8506896" y="4150333"/>
              <a:ext cx="73152" cy="73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963" name="Isosceles Triangle 1962"/>
          <p:cNvSpPr/>
          <p:nvPr/>
        </p:nvSpPr>
        <p:spPr bwMode="auto">
          <a:xfrm rot="902338">
            <a:off x="1608024" y="2583788"/>
            <a:ext cx="120650" cy="285750"/>
          </a:xfrm>
          <a:prstGeom prst="triangle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65" name="Rectangle 1502"/>
          <p:cNvSpPr/>
          <p:nvPr/>
        </p:nvSpPr>
        <p:spPr bwMode="auto">
          <a:xfrm>
            <a:off x="1561740" y="2794572"/>
            <a:ext cx="137160" cy="271753"/>
          </a:xfrm>
          <a:custGeom>
            <a:avLst/>
            <a:gdLst/>
            <a:ahLst/>
            <a:cxnLst/>
            <a:rect l="l" t="t" r="r" b="b"/>
            <a:pathLst>
              <a:path w="137160" h="271753">
                <a:moveTo>
                  <a:pt x="27432" y="0"/>
                </a:moveTo>
                <a:lnTo>
                  <a:pt x="109728" y="0"/>
                </a:lnTo>
                <a:lnTo>
                  <a:pt x="109728" y="54864"/>
                </a:lnTo>
                <a:lnTo>
                  <a:pt x="137160" y="54864"/>
                </a:lnTo>
                <a:lnTo>
                  <a:pt x="137160" y="164592"/>
                </a:lnTo>
                <a:lnTo>
                  <a:pt x="127628" y="164592"/>
                </a:lnTo>
                <a:lnTo>
                  <a:pt x="127628" y="271753"/>
                </a:lnTo>
                <a:lnTo>
                  <a:pt x="9532" y="271753"/>
                </a:lnTo>
                <a:lnTo>
                  <a:pt x="9532" y="164592"/>
                </a:lnTo>
                <a:lnTo>
                  <a:pt x="0" y="164592"/>
                </a:lnTo>
                <a:lnTo>
                  <a:pt x="0" y="54864"/>
                </a:lnTo>
                <a:lnTo>
                  <a:pt x="27432" y="5486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66" name="Oval 1496"/>
          <p:cNvSpPr/>
          <p:nvPr/>
        </p:nvSpPr>
        <p:spPr bwMode="auto">
          <a:xfrm>
            <a:off x="1583169" y="2808492"/>
            <a:ext cx="91440" cy="245918"/>
          </a:xfrm>
          <a:custGeom>
            <a:avLst/>
            <a:gdLst/>
            <a:ahLst/>
            <a:cxnLst/>
            <a:rect l="l" t="t" r="r" b="b"/>
            <a:pathLst>
              <a:path w="91440" h="245918">
                <a:moveTo>
                  <a:pt x="45720" y="0"/>
                </a:moveTo>
                <a:cubicBezTo>
                  <a:pt x="58345" y="0"/>
                  <a:pt x="68580" y="10235"/>
                  <a:pt x="68580" y="22860"/>
                </a:cubicBezTo>
                <a:cubicBezTo>
                  <a:pt x="68580" y="35466"/>
                  <a:pt x="58377" y="45689"/>
                  <a:pt x="45778" y="45696"/>
                </a:cubicBezTo>
                <a:lnTo>
                  <a:pt x="91440" y="45696"/>
                </a:lnTo>
                <a:lnTo>
                  <a:pt x="91440" y="137136"/>
                </a:lnTo>
                <a:lnTo>
                  <a:pt x="73152" y="137136"/>
                </a:lnTo>
                <a:lnTo>
                  <a:pt x="73152" y="245918"/>
                </a:lnTo>
                <a:lnTo>
                  <a:pt x="18288" y="245918"/>
                </a:lnTo>
                <a:lnTo>
                  <a:pt x="18288" y="137136"/>
                </a:lnTo>
                <a:lnTo>
                  <a:pt x="0" y="137136"/>
                </a:lnTo>
                <a:lnTo>
                  <a:pt x="0" y="45696"/>
                </a:lnTo>
                <a:lnTo>
                  <a:pt x="45662" y="45696"/>
                </a:lnTo>
                <a:cubicBezTo>
                  <a:pt x="33064" y="45689"/>
                  <a:pt x="22860" y="35466"/>
                  <a:pt x="22860" y="22860"/>
                </a:cubicBezTo>
                <a:cubicBezTo>
                  <a:pt x="22860" y="10235"/>
                  <a:pt x="33095" y="0"/>
                  <a:pt x="4572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59" name="Isosceles Triangle 1958"/>
          <p:cNvSpPr/>
          <p:nvPr/>
        </p:nvSpPr>
        <p:spPr bwMode="auto">
          <a:xfrm rot="20239315">
            <a:off x="2933400" y="2483487"/>
            <a:ext cx="120650" cy="285750"/>
          </a:xfrm>
          <a:prstGeom prst="triangle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61" name="Rectangle 1502"/>
          <p:cNvSpPr/>
          <p:nvPr/>
        </p:nvSpPr>
        <p:spPr bwMode="auto">
          <a:xfrm>
            <a:off x="2976372" y="2682218"/>
            <a:ext cx="137160" cy="271753"/>
          </a:xfrm>
          <a:custGeom>
            <a:avLst/>
            <a:gdLst/>
            <a:ahLst/>
            <a:cxnLst/>
            <a:rect l="l" t="t" r="r" b="b"/>
            <a:pathLst>
              <a:path w="137160" h="271753">
                <a:moveTo>
                  <a:pt x="27432" y="0"/>
                </a:moveTo>
                <a:lnTo>
                  <a:pt x="109728" y="0"/>
                </a:lnTo>
                <a:lnTo>
                  <a:pt x="109728" y="54864"/>
                </a:lnTo>
                <a:lnTo>
                  <a:pt x="137160" y="54864"/>
                </a:lnTo>
                <a:lnTo>
                  <a:pt x="137160" y="164592"/>
                </a:lnTo>
                <a:lnTo>
                  <a:pt x="127628" y="164592"/>
                </a:lnTo>
                <a:lnTo>
                  <a:pt x="127628" y="271753"/>
                </a:lnTo>
                <a:lnTo>
                  <a:pt x="9532" y="271753"/>
                </a:lnTo>
                <a:lnTo>
                  <a:pt x="9532" y="164592"/>
                </a:lnTo>
                <a:lnTo>
                  <a:pt x="0" y="164592"/>
                </a:lnTo>
                <a:lnTo>
                  <a:pt x="0" y="54864"/>
                </a:lnTo>
                <a:lnTo>
                  <a:pt x="27432" y="5486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62" name="Oval 1496"/>
          <p:cNvSpPr/>
          <p:nvPr/>
        </p:nvSpPr>
        <p:spPr bwMode="auto">
          <a:xfrm>
            <a:off x="3003430" y="2696138"/>
            <a:ext cx="91440" cy="245918"/>
          </a:xfrm>
          <a:custGeom>
            <a:avLst/>
            <a:gdLst/>
            <a:ahLst/>
            <a:cxnLst/>
            <a:rect l="l" t="t" r="r" b="b"/>
            <a:pathLst>
              <a:path w="91440" h="245918">
                <a:moveTo>
                  <a:pt x="45720" y="0"/>
                </a:moveTo>
                <a:cubicBezTo>
                  <a:pt x="58345" y="0"/>
                  <a:pt x="68580" y="10235"/>
                  <a:pt x="68580" y="22860"/>
                </a:cubicBezTo>
                <a:cubicBezTo>
                  <a:pt x="68580" y="35466"/>
                  <a:pt x="58377" y="45689"/>
                  <a:pt x="45778" y="45696"/>
                </a:cubicBezTo>
                <a:lnTo>
                  <a:pt x="91440" y="45696"/>
                </a:lnTo>
                <a:lnTo>
                  <a:pt x="91440" y="137136"/>
                </a:lnTo>
                <a:lnTo>
                  <a:pt x="73152" y="137136"/>
                </a:lnTo>
                <a:lnTo>
                  <a:pt x="73152" y="245918"/>
                </a:lnTo>
                <a:lnTo>
                  <a:pt x="18288" y="245918"/>
                </a:lnTo>
                <a:lnTo>
                  <a:pt x="18288" y="137136"/>
                </a:lnTo>
                <a:lnTo>
                  <a:pt x="0" y="137136"/>
                </a:lnTo>
                <a:lnTo>
                  <a:pt x="0" y="45696"/>
                </a:lnTo>
                <a:lnTo>
                  <a:pt x="45662" y="45696"/>
                </a:lnTo>
                <a:cubicBezTo>
                  <a:pt x="33064" y="45689"/>
                  <a:pt x="22860" y="35466"/>
                  <a:pt x="22860" y="22860"/>
                </a:cubicBezTo>
                <a:cubicBezTo>
                  <a:pt x="22860" y="10235"/>
                  <a:pt x="33095" y="0"/>
                  <a:pt x="4572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70" name="Rectangle 1969"/>
          <p:cNvSpPr/>
          <p:nvPr/>
        </p:nvSpPr>
        <p:spPr bwMode="auto">
          <a:xfrm>
            <a:off x="770289" y="5601030"/>
            <a:ext cx="667512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AAAAAA">
                    <a:lumMod val="50000"/>
                  </a:srgbClr>
                </a:solidFill>
              </a:rPr>
              <a:t>GPS=8</a:t>
            </a:r>
          </a:p>
          <a:p>
            <a:pPr algn="ctr"/>
            <a:r>
              <a:rPr lang="en-US" sz="1000" b="1" dirty="0" smtClean="0">
                <a:solidFill>
                  <a:srgbClr val="AAAAAA">
                    <a:lumMod val="50000"/>
                  </a:srgbClr>
                </a:solidFill>
              </a:rPr>
              <a:t>84%</a:t>
            </a:r>
            <a:endParaRPr lang="en-US" sz="1000" b="1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971" name="Rectangle 1970"/>
          <p:cNvSpPr/>
          <p:nvPr/>
        </p:nvSpPr>
        <p:spPr bwMode="auto">
          <a:xfrm>
            <a:off x="3608117" y="5501406"/>
            <a:ext cx="667512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AAAAAA">
                    <a:lumMod val="50000"/>
                  </a:srgbClr>
                </a:solidFill>
              </a:rPr>
              <a:t>GPS=51</a:t>
            </a:r>
          </a:p>
          <a:p>
            <a:pPr algn="ctr"/>
            <a:r>
              <a:rPr lang="en-US" sz="1000" b="1" dirty="0" smtClean="0">
                <a:solidFill>
                  <a:srgbClr val="AAAAAA">
                    <a:lumMod val="50000"/>
                  </a:srgbClr>
                </a:solidFill>
              </a:rPr>
              <a:t>57%</a:t>
            </a:r>
            <a:endParaRPr lang="en-US" sz="1000" b="1" dirty="0">
              <a:solidFill>
                <a:srgbClr val="AAAAAA">
                  <a:lumMod val="50000"/>
                </a:srgbClr>
              </a:solidFill>
            </a:endParaRPr>
          </a:p>
        </p:txBody>
      </p:sp>
      <p:grpSp>
        <p:nvGrpSpPr>
          <p:cNvPr id="930" name="Group 929"/>
          <p:cNvGrpSpPr/>
          <p:nvPr/>
        </p:nvGrpSpPr>
        <p:grpSpPr>
          <a:xfrm>
            <a:off x="1561740" y="2579770"/>
            <a:ext cx="166934" cy="482537"/>
            <a:chOff x="1988909" y="2690628"/>
            <a:chExt cx="166934" cy="482537"/>
          </a:xfrm>
        </p:grpSpPr>
        <p:sp>
          <p:nvSpPr>
            <p:cNvPr id="931" name="Isosceles Triangle 930"/>
            <p:cNvSpPr/>
            <p:nvPr/>
          </p:nvSpPr>
          <p:spPr bwMode="auto">
            <a:xfrm rot="902338">
              <a:off x="2035193" y="2690628"/>
              <a:ext cx="120650" cy="28575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932" name="Group 931"/>
            <p:cNvGrpSpPr/>
            <p:nvPr/>
          </p:nvGrpSpPr>
          <p:grpSpPr>
            <a:xfrm>
              <a:off x="1988909" y="2901412"/>
              <a:ext cx="137160" cy="271753"/>
              <a:chOff x="4618011" y="1831085"/>
              <a:chExt cx="137160" cy="271753"/>
            </a:xfrm>
          </p:grpSpPr>
          <p:sp>
            <p:nvSpPr>
              <p:cNvPr id="933" name="Rectangle 1502"/>
              <p:cNvSpPr/>
              <p:nvPr/>
            </p:nvSpPr>
            <p:spPr bwMode="auto">
              <a:xfrm>
                <a:off x="4618011" y="1831085"/>
                <a:ext cx="137160" cy="271753"/>
              </a:xfrm>
              <a:custGeom>
                <a:avLst/>
                <a:gdLst/>
                <a:ahLst/>
                <a:cxnLst/>
                <a:rect l="l" t="t" r="r" b="b"/>
                <a:pathLst>
                  <a:path w="137160" h="271753">
                    <a:moveTo>
                      <a:pt x="27432" y="0"/>
                    </a:moveTo>
                    <a:lnTo>
                      <a:pt x="109728" y="0"/>
                    </a:lnTo>
                    <a:lnTo>
                      <a:pt x="109728" y="54864"/>
                    </a:lnTo>
                    <a:lnTo>
                      <a:pt x="137160" y="54864"/>
                    </a:lnTo>
                    <a:lnTo>
                      <a:pt x="137160" y="164592"/>
                    </a:lnTo>
                    <a:lnTo>
                      <a:pt x="127628" y="164592"/>
                    </a:lnTo>
                    <a:lnTo>
                      <a:pt x="127628" y="271753"/>
                    </a:lnTo>
                    <a:lnTo>
                      <a:pt x="9532" y="271753"/>
                    </a:lnTo>
                    <a:lnTo>
                      <a:pt x="9532" y="164592"/>
                    </a:lnTo>
                    <a:lnTo>
                      <a:pt x="0" y="164592"/>
                    </a:lnTo>
                    <a:lnTo>
                      <a:pt x="0" y="54864"/>
                    </a:lnTo>
                    <a:lnTo>
                      <a:pt x="27432" y="548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4" name="Oval 1496"/>
              <p:cNvSpPr/>
              <p:nvPr/>
            </p:nvSpPr>
            <p:spPr bwMode="auto">
              <a:xfrm>
                <a:off x="4639440" y="1845005"/>
                <a:ext cx="91440" cy="245918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245918">
                    <a:moveTo>
                      <a:pt x="45720" y="0"/>
                    </a:moveTo>
                    <a:cubicBezTo>
                      <a:pt x="58345" y="0"/>
                      <a:pt x="68580" y="10235"/>
                      <a:pt x="68580" y="22860"/>
                    </a:cubicBezTo>
                    <a:cubicBezTo>
                      <a:pt x="68580" y="35466"/>
                      <a:pt x="58377" y="45689"/>
                      <a:pt x="45778" y="45696"/>
                    </a:cubicBezTo>
                    <a:lnTo>
                      <a:pt x="91440" y="45696"/>
                    </a:lnTo>
                    <a:lnTo>
                      <a:pt x="91440" y="137136"/>
                    </a:lnTo>
                    <a:lnTo>
                      <a:pt x="73152" y="137136"/>
                    </a:lnTo>
                    <a:lnTo>
                      <a:pt x="73152" y="245918"/>
                    </a:lnTo>
                    <a:lnTo>
                      <a:pt x="18288" y="245918"/>
                    </a:lnTo>
                    <a:lnTo>
                      <a:pt x="18288" y="137136"/>
                    </a:lnTo>
                    <a:lnTo>
                      <a:pt x="0" y="137136"/>
                    </a:lnTo>
                    <a:lnTo>
                      <a:pt x="0" y="45696"/>
                    </a:lnTo>
                    <a:lnTo>
                      <a:pt x="45662" y="45696"/>
                    </a:lnTo>
                    <a:cubicBezTo>
                      <a:pt x="33064" y="45689"/>
                      <a:pt x="22860" y="35466"/>
                      <a:pt x="22860" y="22860"/>
                    </a:cubicBezTo>
                    <a:cubicBezTo>
                      <a:pt x="22860" y="10235"/>
                      <a:pt x="33095" y="0"/>
                      <a:pt x="457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5" name="Group 934"/>
          <p:cNvGrpSpPr/>
          <p:nvPr/>
        </p:nvGrpSpPr>
        <p:grpSpPr>
          <a:xfrm>
            <a:off x="2933400" y="2483487"/>
            <a:ext cx="180132" cy="470484"/>
            <a:chOff x="3196291" y="2409381"/>
            <a:chExt cx="180132" cy="470484"/>
          </a:xfrm>
        </p:grpSpPr>
        <p:sp>
          <p:nvSpPr>
            <p:cNvPr id="936" name="Isosceles Triangle 935"/>
            <p:cNvSpPr/>
            <p:nvPr/>
          </p:nvSpPr>
          <p:spPr bwMode="auto">
            <a:xfrm rot="20239315">
              <a:off x="3196291" y="2409381"/>
              <a:ext cx="120650" cy="28575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937" name="Group 936"/>
            <p:cNvGrpSpPr/>
            <p:nvPr/>
          </p:nvGrpSpPr>
          <p:grpSpPr>
            <a:xfrm>
              <a:off x="3239263" y="2608112"/>
              <a:ext cx="137160" cy="271753"/>
              <a:chOff x="5865787" y="1844575"/>
              <a:chExt cx="137160" cy="271753"/>
            </a:xfrm>
          </p:grpSpPr>
          <p:sp>
            <p:nvSpPr>
              <p:cNvPr id="938" name="Rectangle 1502"/>
              <p:cNvSpPr/>
              <p:nvPr/>
            </p:nvSpPr>
            <p:spPr bwMode="auto">
              <a:xfrm>
                <a:off x="5865787" y="1844575"/>
                <a:ext cx="137160" cy="271753"/>
              </a:xfrm>
              <a:custGeom>
                <a:avLst/>
                <a:gdLst/>
                <a:ahLst/>
                <a:cxnLst/>
                <a:rect l="l" t="t" r="r" b="b"/>
                <a:pathLst>
                  <a:path w="137160" h="271753">
                    <a:moveTo>
                      <a:pt x="27432" y="0"/>
                    </a:moveTo>
                    <a:lnTo>
                      <a:pt x="109728" y="0"/>
                    </a:lnTo>
                    <a:lnTo>
                      <a:pt x="109728" y="54864"/>
                    </a:lnTo>
                    <a:lnTo>
                      <a:pt x="137160" y="54864"/>
                    </a:lnTo>
                    <a:lnTo>
                      <a:pt x="137160" y="164592"/>
                    </a:lnTo>
                    <a:lnTo>
                      <a:pt x="127628" y="164592"/>
                    </a:lnTo>
                    <a:lnTo>
                      <a:pt x="127628" y="271753"/>
                    </a:lnTo>
                    <a:lnTo>
                      <a:pt x="9532" y="271753"/>
                    </a:lnTo>
                    <a:lnTo>
                      <a:pt x="9532" y="164592"/>
                    </a:lnTo>
                    <a:lnTo>
                      <a:pt x="0" y="164592"/>
                    </a:lnTo>
                    <a:lnTo>
                      <a:pt x="0" y="54864"/>
                    </a:lnTo>
                    <a:lnTo>
                      <a:pt x="27432" y="548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9" name="Oval 1496"/>
              <p:cNvSpPr/>
              <p:nvPr/>
            </p:nvSpPr>
            <p:spPr bwMode="auto">
              <a:xfrm>
                <a:off x="5892845" y="1858495"/>
                <a:ext cx="91440" cy="245918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245918">
                    <a:moveTo>
                      <a:pt x="45720" y="0"/>
                    </a:moveTo>
                    <a:cubicBezTo>
                      <a:pt x="58345" y="0"/>
                      <a:pt x="68580" y="10235"/>
                      <a:pt x="68580" y="22860"/>
                    </a:cubicBezTo>
                    <a:cubicBezTo>
                      <a:pt x="68580" y="35466"/>
                      <a:pt x="58377" y="45689"/>
                      <a:pt x="45778" y="45696"/>
                    </a:cubicBezTo>
                    <a:lnTo>
                      <a:pt x="91440" y="45696"/>
                    </a:lnTo>
                    <a:lnTo>
                      <a:pt x="91440" y="137136"/>
                    </a:lnTo>
                    <a:lnTo>
                      <a:pt x="73152" y="137136"/>
                    </a:lnTo>
                    <a:lnTo>
                      <a:pt x="73152" y="245918"/>
                    </a:lnTo>
                    <a:lnTo>
                      <a:pt x="18288" y="245918"/>
                    </a:lnTo>
                    <a:lnTo>
                      <a:pt x="18288" y="137136"/>
                    </a:lnTo>
                    <a:lnTo>
                      <a:pt x="0" y="137136"/>
                    </a:lnTo>
                    <a:lnTo>
                      <a:pt x="0" y="45696"/>
                    </a:lnTo>
                    <a:lnTo>
                      <a:pt x="45662" y="45696"/>
                    </a:lnTo>
                    <a:cubicBezTo>
                      <a:pt x="33064" y="45689"/>
                      <a:pt x="22860" y="35466"/>
                      <a:pt x="22860" y="22860"/>
                    </a:cubicBezTo>
                    <a:cubicBezTo>
                      <a:pt x="22860" y="10235"/>
                      <a:pt x="33095" y="0"/>
                      <a:pt x="457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030299" y="5125939"/>
            <a:ext cx="164331" cy="485027"/>
            <a:chOff x="1435857" y="5233456"/>
            <a:chExt cx="164331" cy="485027"/>
          </a:xfrm>
        </p:grpSpPr>
        <p:sp>
          <p:nvSpPr>
            <p:cNvPr id="929" name="Isosceles Triangle 928"/>
            <p:cNvSpPr/>
            <p:nvPr/>
          </p:nvSpPr>
          <p:spPr bwMode="auto">
            <a:xfrm rot="902338">
              <a:off x="1479538" y="5233456"/>
              <a:ext cx="120650" cy="285750"/>
            </a:xfrm>
            <a:prstGeom prst="triangle">
              <a:avLst/>
            </a:prstGeom>
            <a:solidFill>
              <a:srgbClr val="63A844">
                <a:alpha val="75000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40" name="Rectangle 1502"/>
            <p:cNvSpPr/>
            <p:nvPr/>
          </p:nvSpPr>
          <p:spPr bwMode="auto">
            <a:xfrm>
              <a:off x="1435857" y="5446730"/>
              <a:ext cx="137160" cy="271753"/>
            </a:xfrm>
            <a:custGeom>
              <a:avLst/>
              <a:gdLst/>
              <a:ahLst/>
              <a:cxnLst/>
              <a:rect l="l" t="t" r="r" b="b"/>
              <a:pathLst>
                <a:path w="137160" h="271753">
                  <a:moveTo>
                    <a:pt x="27432" y="0"/>
                  </a:moveTo>
                  <a:lnTo>
                    <a:pt x="109728" y="0"/>
                  </a:lnTo>
                  <a:lnTo>
                    <a:pt x="109728" y="54864"/>
                  </a:lnTo>
                  <a:lnTo>
                    <a:pt x="137160" y="54864"/>
                  </a:lnTo>
                  <a:lnTo>
                    <a:pt x="137160" y="164592"/>
                  </a:lnTo>
                  <a:lnTo>
                    <a:pt x="127628" y="164592"/>
                  </a:lnTo>
                  <a:lnTo>
                    <a:pt x="127628" y="271753"/>
                  </a:lnTo>
                  <a:lnTo>
                    <a:pt x="9532" y="271753"/>
                  </a:lnTo>
                  <a:lnTo>
                    <a:pt x="9532" y="164592"/>
                  </a:lnTo>
                  <a:lnTo>
                    <a:pt x="0" y="164592"/>
                  </a:lnTo>
                  <a:lnTo>
                    <a:pt x="0" y="54864"/>
                  </a:lnTo>
                  <a:lnTo>
                    <a:pt x="27432" y="5486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27" name="Oval 1496"/>
            <p:cNvSpPr/>
            <p:nvPr/>
          </p:nvSpPr>
          <p:spPr bwMode="auto">
            <a:xfrm>
              <a:off x="1455567" y="5459648"/>
              <a:ext cx="91440" cy="245918"/>
            </a:xfrm>
            <a:custGeom>
              <a:avLst/>
              <a:gdLst/>
              <a:ahLst/>
              <a:cxnLst/>
              <a:rect l="l" t="t" r="r" b="b"/>
              <a:pathLst>
                <a:path w="91440" h="245918">
                  <a:moveTo>
                    <a:pt x="45720" y="0"/>
                  </a:moveTo>
                  <a:cubicBezTo>
                    <a:pt x="58345" y="0"/>
                    <a:pt x="68580" y="10235"/>
                    <a:pt x="68580" y="22860"/>
                  </a:cubicBezTo>
                  <a:cubicBezTo>
                    <a:pt x="68580" y="35466"/>
                    <a:pt x="58377" y="45689"/>
                    <a:pt x="45778" y="45696"/>
                  </a:cubicBezTo>
                  <a:lnTo>
                    <a:pt x="91440" y="45696"/>
                  </a:lnTo>
                  <a:lnTo>
                    <a:pt x="91440" y="137136"/>
                  </a:lnTo>
                  <a:lnTo>
                    <a:pt x="73152" y="137136"/>
                  </a:lnTo>
                  <a:lnTo>
                    <a:pt x="73152" y="245918"/>
                  </a:lnTo>
                  <a:lnTo>
                    <a:pt x="18288" y="245918"/>
                  </a:lnTo>
                  <a:lnTo>
                    <a:pt x="18288" y="137136"/>
                  </a:lnTo>
                  <a:lnTo>
                    <a:pt x="0" y="137136"/>
                  </a:lnTo>
                  <a:lnTo>
                    <a:pt x="0" y="45696"/>
                  </a:lnTo>
                  <a:lnTo>
                    <a:pt x="45662" y="45696"/>
                  </a:lnTo>
                  <a:cubicBezTo>
                    <a:pt x="33064" y="45689"/>
                    <a:pt x="22860" y="35466"/>
                    <a:pt x="22860" y="22860"/>
                  </a:cubicBezTo>
                  <a:cubicBezTo>
                    <a:pt x="22860" y="10235"/>
                    <a:pt x="33095" y="0"/>
                    <a:pt x="45720" y="0"/>
                  </a:cubicBezTo>
                  <a:close/>
                </a:path>
              </a:pathLst>
            </a:custGeom>
            <a:solidFill>
              <a:srgbClr val="63A844"/>
            </a:soli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41" name="Group 940"/>
          <p:cNvGrpSpPr/>
          <p:nvPr/>
        </p:nvGrpSpPr>
        <p:grpSpPr>
          <a:xfrm>
            <a:off x="3834204" y="5021406"/>
            <a:ext cx="180132" cy="470484"/>
            <a:chOff x="3196291" y="2409381"/>
            <a:chExt cx="180132" cy="470484"/>
          </a:xfrm>
        </p:grpSpPr>
        <p:sp>
          <p:nvSpPr>
            <p:cNvPr id="942" name="Isosceles Triangle 941"/>
            <p:cNvSpPr/>
            <p:nvPr/>
          </p:nvSpPr>
          <p:spPr bwMode="auto">
            <a:xfrm rot="20239315">
              <a:off x="3196291" y="2409381"/>
              <a:ext cx="120650" cy="285750"/>
            </a:xfrm>
            <a:prstGeom prst="triangle">
              <a:avLst/>
            </a:prstGeom>
            <a:solidFill>
              <a:srgbClr val="FF0000">
                <a:alpha val="75000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943" name="Group 942"/>
            <p:cNvGrpSpPr/>
            <p:nvPr/>
          </p:nvGrpSpPr>
          <p:grpSpPr>
            <a:xfrm>
              <a:off x="3239263" y="2608112"/>
              <a:ext cx="137160" cy="271753"/>
              <a:chOff x="5865787" y="1844575"/>
              <a:chExt cx="137160" cy="271753"/>
            </a:xfrm>
          </p:grpSpPr>
          <p:sp>
            <p:nvSpPr>
              <p:cNvPr id="944" name="Rectangle 1502"/>
              <p:cNvSpPr/>
              <p:nvPr/>
            </p:nvSpPr>
            <p:spPr bwMode="auto">
              <a:xfrm>
                <a:off x="5865787" y="1844575"/>
                <a:ext cx="137160" cy="271753"/>
              </a:xfrm>
              <a:custGeom>
                <a:avLst/>
                <a:gdLst/>
                <a:ahLst/>
                <a:cxnLst/>
                <a:rect l="l" t="t" r="r" b="b"/>
                <a:pathLst>
                  <a:path w="137160" h="271753">
                    <a:moveTo>
                      <a:pt x="27432" y="0"/>
                    </a:moveTo>
                    <a:lnTo>
                      <a:pt x="109728" y="0"/>
                    </a:lnTo>
                    <a:lnTo>
                      <a:pt x="109728" y="54864"/>
                    </a:lnTo>
                    <a:lnTo>
                      <a:pt x="137160" y="54864"/>
                    </a:lnTo>
                    <a:lnTo>
                      <a:pt x="137160" y="164592"/>
                    </a:lnTo>
                    <a:lnTo>
                      <a:pt x="127628" y="164592"/>
                    </a:lnTo>
                    <a:lnTo>
                      <a:pt x="127628" y="271753"/>
                    </a:lnTo>
                    <a:lnTo>
                      <a:pt x="9532" y="271753"/>
                    </a:lnTo>
                    <a:lnTo>
                      <a:pt x="9532" y="164592"/>
                    </a:lnTo>
                    <a:lnTo>
                      <a:pt x="0" y="164592"/>
                    </a:lnTo>
                    <a:lnTo>
                      <a:pt x="0" y="54864"/>
                    </a:lnTo>
                    <a:lnTo>
                      <a:pt x="27432" y="5486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5" name="Oval 1496"/>
              <p:cNvSpPr/>
              <p:nvPr/>
            </p:nvSpPr>
            <p:spPr bwMode="auto">
              <a:xfrm>
                <a:off x="5892845" y="1858495"/>
                <a:ext cx="91440" cy="245918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245918">
                    <a:moveTo>
                      <a:pt x="45720" y="0"/>
                    </a:moveTo>
                    <a:cubicBezTo>
                      <a:pt x="58345" y="0"/>
                      <a:pt x="68580" y="10235"/>
                      <a:pt x="68580" y="22860"/>
                    </a:cubicBezTo>
                    <a:cubicBezTo>
                      <a:pt x="68580" y="35466"/>
                      <a:pt x="58377" y="45689"/>
                      <a:pt x="45778" y="45696"/>
                    </a:cubicBezTo>
                    <a:lnTo>
                      <a:pt x="91440" y="45696"/>
                    </a:lnTo>
                    <a:lnTo>
                      <a:pt x="91440" y="137136"/>
                    </a:lnTo>
                    <a:lnTo>
                      <a:pt x="73152" y="137136"/>
                    </a:lnTo>
                    <a:lnTo>
                      <a:pt x="73152" y="245918"/>
                    </a:lnTo>
                    <a:lnTo>
                      <a:pt x="18288" y="245918"/>
                    </a:lnTo>
                    <a:lnTo>
                      <a:pt x="18288" y="137136"/>
                    </a:lnTo>
                    <a:lnTo>
                      <a:pt x="0" y="137136"/>
                    </a:lnTo>
                    <a:lnTo>
                      <a:pt x="0" y="45696"/>
                    </a:lnTo>
                    <a:lnTo>
                      <a:pt x="45662" y="45696"/>
                    </a:lnTo>
                    <a:cubicBezTo>
                      <a:pt x="33064" y="45689"/>
                      <a:pt x="22860" y="35466"/>
                      <a:pt x="22860" y="22860"/>
                    </a:cubicBezTo>
                    <a:cubicBezTo>
                      <a:pt x="22860" y="10235"/>
                      <a:pt x="33095" y="0"/>
                      <a:pt x="4572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391189" y="2260983"/>
            <a:ext cx="7922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10% (N=37</a:t>
            </a:r>
            <a:r>
              <a:rPr lang="en-US" sz="1000" dirty="0" smtClean="0">
                <a:solidFill>
                  <a:srgbClr val="FFFFFF"/>
                </a:solidFill>
              </a:rPr>
              <a:t>)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327" y="2190417"/>
            <a:ext cx="857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49% (N=191)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6232" y="2190417"/>
            <a:ext cx="857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41% (N=160)</a:t>
            </a:r>
          </a:p>
        </p:txBody>
      </p:sp>
      <p:sp>
        <p:nvSpPr>
          <p:cNvPr id="948" name="Rectangle 947"/>
          <p:cNvSpPr/>
          <p:nvPr/>
        </p:nvSpPr>
        <p:spPr>
          <a:xfrm>
            <a:off x="4172468" y="4727466"/>
            <a:ext cx="8643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EDAF0B"/>
                </a:solidFill>
              </a:rPr>
              <a:t>44% </a:t>
            </a:r>
            <a:r>
              <a:rPr lang="en-US" sz="1000" b="1" dirty="0">
                <a:solidFill>
                  <a:srgbClr val="EDAF0B"/>
                </a:solidFill>
              </a:rPr>
              <a:t>(</a:t>
            </a:r>
            <a:r>
              <a:rPr lang="en-US" sz="1000" b="1" dirty="0" smtClean="0">
                <a:solidFill>
                  <a:srgbClr val="EDAF0B"/>
                </a:solidFill>
              </a:rPr>
              <a:t>N=169)</a:t>
            </a:r>
            <a:endParaRPr lang="en-US" sz="1000" b="1" dirty="0">
              <a:solidFill>
                <a:srgbClr val="EDAF0B"/>
              </a:solidFill>
            </a:endParaRPr>
          </a:p>
        </p:txBody>
      </p:sp>
      <p:sp>
        <p:nvSpPr>
          <p:cNvPr id="949" name="Rectangle 948"/>
          <p:cNvSpPr/>
          <p:nvPr/>
        </p:nvSpPr>
        <p:spPr>
          <a:xfrm>
            <a:off x="2102209" y="4727466"/>
            <a:ext cx="8643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EDAF0B"/>
                </a:solidFill>
              </a:rPr>
              <a:t>31% </a:t>
            </a:r>
            <a:r>
              <a:rPr lang="en-US" sz="1000" b="1" dirty="0">
                <a:solidFill>
                  <a:srgbClr val="EDAF0B"/>
                </a:solidFill>
              </a:rPr>
              <a:t>(</a:t>
            </a:r>
            <a:r>
              <a:rPr lang="en-US" sz="1000" b="1" dirty="0" smtClean="0">
                <a:solidFill>
                  <a:srgbClr val="EDAF0B"/>
                </a:solidFill>
              </a:rPr>
              <a:t>N=119)</a:t>
            </a:r>
            <a:endParaRPr lang="en-US" sz="1000" b="1" dirty="0">
              <a:solidFill>
                <a:srgbClr val="EDAF0B"/>
              </a:solidFill>
            </a:endParaRPr>
          </a:p>
        </p:txBody>
      </p:sp>
      <p:sp>
        <p:nvSpPr>
          <p:cNvPr id="94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381750"/>
            <a:ext cx="762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4FA097-00B9-0B49-9D17-3BA3D1295C17}" type="slidenum">
              <a:rPr lang="en-US" smtClean="0">
                <a:latin typeface="Calibri"/>
              </a:rPr>
              <a:pPr>
                <a:defRPr/>
              </a:pPr>
              <a:t>18</a:t>
            </a:fld>
            <a:endParaRPr lang="en-US" dirty="0">
              <a:latin typeface="Calibri"/>
            </a:endParaRPr>
          </a:p>
        </p:txBody>
      </p:sp>
      <p:grpSp>
        <p:nvGrpSpPr>
          <p:cNvPr id="951" name="Group 950"/>
          <p:cNvGrpSpPr/>
          <p:nvPr/>
        </p:nvGrpSpPr>
        <p:grpSpPr>
          <a:xfrm>
            <a:off x="2209800" y="2677556"/>
            <a:ext cx="180132" cy="470484"/>
            <a:chOff x="3196291" y="2409381"/>
            <a:chExt cx="180132" cy="470484"/>
          </a:xfrm>
        </p:grpSpPr>
        <p:sp>
          <p:nvSpPr>
            <p:cNvPr id="952" name="Isosceles Triangle 951"/>
            <p:cNvSpPr/>
            <p:nvPr/>
          </p:nvSpPr>
          <p:spPr bwMode="auto">
            <a:xfrm rot="20239315">
              <a:off x="3196291" y="2409381"/>
              <a:ext cx="120650" cy="28575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54" name="Rectangle 1502"/>
            <p:cNvSpPr/>
            <p:nvPr/>
          </p:nvSpPr>
          <p:spPr bwMode="auto">
            <a:xfrm>
              <a:off x="3239263" y="2608112"/>
              <a:ext cx="137160" cy="271753"/>
            </a:xfrm>
            <a:custGeom>
              <a:avLst/>
              <a:gdLst/>
              <a:ahLst/>
              <a:cxnLst/>
              <a:rect l="l" t="t" r="r" b="b"/>
              <a:pathLst>
                <a:path w="137160" h="271753">
                  <a:moveTo>
                    <a:pt x="27432" y="0"/>
                  </a:moveTo>
                  <a:lnTo>
                    <a:pt x="109728" y="0"/>
                  </a:lnTo>
                  <a:lnTo>
                    <a:pt x="109728" y="54864"/>
                  </a:lnTo>
                  <a:lnTo>
                    <a:pt x="137160" y="54864"/>
                  </a:lnTo>
                  <a:lnTo>
                    <a:pt x="137160" y="164592"/>
                  </a:lnTo>
                  <a:lnTo>
                    <a:pt x="127628" y="164592"/>
                  </a:lnTo>
                  <a:lnTo>
                    <a:pt x="127628" y="271753"/>
                  </a:lnTo>
                  <a:lnTo>
                    <a:pt x="9532" y="271753"/>
                  </a:lnTo>
                  <a:lnTo>
                    <a:pt x="9532" y="164592"/>
                  </a:lnTo>
                  <a:lnTo>
                    <a:pt x="0" y="164592"/>
                  </a:lnTo>
                  <a:lnTo>
                    <a:pt x="0" y="54864"/>
                  </a:lnTo>
                  <a:lnTo>
                    <a:pt x="27432" y="548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56" name="Group 955"/>
          <p:cNvGrpSpPr/>
          <p:nvPr/>
        </p:nvGrpSpPr>
        <p:grpSpPr>
          <a:xfrm>
            <a:off x="2210640" y="2677262"/>
            <a:ext cx="180132" cy="470484"/>
            <a:chOff x="3196291" y="2409381"/>
            <a:chExt cx="180132" cy="470484"/>
          </a:xfrm>
        </p:grpSpPr>
        <p:sp>
          <p:nvSpPr>
            <p:cNvPr id="957" name="Isosceles Triangle 956"/>
            <p:cNvSpPr/>
            <p:nvPr/>
          </p:nvSpPr>
          <p:spPr bwMode="auto">
            <a:xfrm rot="20239315">
              <a:off x="3196291" y="2409381"/>
              <a:ext cx="120650" cy="28575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958" name="Group 957"/>
            <p:cNvGrpSpPr/>
            <p:nvPr/>
          </p:nvGrpSpPr>
          <p:grpSpPr>
            <a:xfrm>
              <a:off x="3239263" y="2608112"/>
              <a:ext cx="137160" cy="271753"/>
              <a:chOff x="5865787" y="1844575"/>
              <a:chExt cx="137160" cy="271753"/>
            </a:xfrm>
          </p:grpSpPr>
          <p:sp>
            <p:nvSpPr>
              <p:cNvPr id="959" name="Rectangle 1502"/>
              <p:cNvSpPr/>
              <p:nvPr/>
            </p:nvSpPr>
            <p:spPr bwMode="auto">
              <a:xfrm>
                <a:off x="5865787" y="1844575"/>
                <a:ext cx="137160" cy="271753"/>
              </a:xfrm>
              <a:custGeom>
                <a:avLst/>
                <a:gdLst/>
                <a:ahLst/>
                <a:cxnLst/>
                <a:rect l="l" t="t" r="r" b="b"/>
                <a:pathLst>
                  <a:path w="137160" h="271753">
                    <a:moveTo>
                      <a:pt x="27432" y="0"/>
                    </a:moveTo>
                    <a:lnTo>
                      <a:pt x="109728" y="0"/>
                    </a:lnTo>
                    <a:lnTo>
                      <a:pt x="109728" y="54864"/>
                    </a:lnTo>
                    <a:lnTo>
                      <a:pt x="137160" y="54864"/>
                    </a:lnTo>
                    <a:lnTo>
                      <a:pt x="137160" y="164592"/>
                    </a:lnTo>
                    <a:lnTo>
                      <a:pt x="127628" y="164592"/>
                    </a:lnTo>
                    <a:lnTo>
                      <a:pt x="127628" y="271753"/>
                    </a:lnTo>
                    <a:lnTo>
                      <a:pt x="9532" y="271753"/>
                    </a:lnTo>
                    <a:lnTo>
                      <a:pt x="9532" y="164592"/>
                    </a:lnTo>
                    <a:lnTo>
                      <a:pt x="0" y="164592"/>
                    </a:lnTo>
                    <a:lnTo>
                      <a:pt x="0" y="54864"/>
                    </a:lnTo>
                    <a:lnTo>
                      <a:pt x="27432" y="548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0" name="Oval 1496"/>
              <p:cNvSpPr/>
              <p:nvPr/>
            </p:nvSpPr>
            <p:spPr bwMode="auto">
              <a:xfrm>
                <a:off x="5892845" y="1858495"/>
                <a:ext cx="91440" cy="245918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245918">
                    <a:moveTo>
                      <a:pt x="45720" y="0"/>
                    </a:moveTo>
                    <a:cubicBezTo>
                      <a:pt x="58345" y="0"/>
                      <a:pt x="68580" y="10235"/>
                      <a:pt x="68580" y="22860"/>
                    </a:cubicBezTo>
                    <a:cubicBezTo>
                      <a:pt x="68580" y="35466"/>
                      <a:pt x="58377" y="45689"/>
                      <a:pt x="45778" y="45696"/>
                    </a:cubicBezTo>
                    <a:lnTo>
                      <a:pt x="91440" y="45696"/>
                    </a:lnTo>
                    <a:lnTo>
                      <a:pt x="91440" y="137136"/>
                    </a:lnTo>
                    <a:lnTo>
                      <a:pt x="73152" y="137136"/>
                    </a:lnTo>
                    <a:lnTo>
                      <a:pt x="73152" y="245918"/>
                    </a:lnTo>
                    <a:lnTo>
                      <a:pt x="18288" y="245918"/>
                    </a:lnTo>
                    <a:lnTo>
                      <a:pt x="18288" y="137136"/>
                    </a:lnTo>
                    <a:lnTo>
                      <a:pt x="0" y="137136"/>
                    </a:lnTo>
                    <a:lnTo>
                      <a:pt x="0" y="45696"/>
                    </a:lnTo>
                    <a:lnTo>
                      <a:pt x="45662" y="45696"/>
                    </a:lnTo>
                    <a:cubicBezTo>
                      <a:pt x="33064" y="45689"/>
                      <a:pt x="22860" y="35466"/>
                      <a:pt x="22860" y="22860"/>
                    </a:cubicBezTo>
                    <a:cubicBezTo>
                      <a:pt x="22860" y="10235"/>
                      <a:pt x="33095" y="0"/>
                      <a:pt x="457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61" name="Oval 1496"/>
          <p:cNvSpPr/>
          <p:nvPr/>
        </p:nvSpPr>
        <p:spPr bwMode="auto">
          <a:xfrm>
            <a:off x="2275632" y="2892254"/>
            <a:ext cx="91440" cy="245918"/>
          </a:xfrm>
          <a:custGeom>
            <a:avLst/>
            <a:gdLst/>
            <a:ahLst/>
            <a:cxnLst/>
            <a:rect l="l" t="t" r="r" b="b"/>
            <a:pathLst>
              <a:path w="91440" h="245918">
                <a:moveTo>
                  <a:pt x="45720" y="0"/>
                </a:moveTo>
                <a:cubicBezTo>
                  <a:pt x="58345" y="0"/>
                  <a:pt x="68580" y="10235"/>
                  <a:pt x="68580" y="22860"/>
                </a:cubicBezTo>
                <a:cubicBezTo>
                  <a:pt x="68580" y="35466"/>
                  <a:pt x="58377" y="45689"/>
                  <a:pt x="45778" y="45696"/>
                </a:cubicBezTo>
                <a:lnTo>
                  <a:pt x="91440" y="45696"/>
                </a:lnTo>
                <a:lnTo>
                  <a:pt x="91440" y="137136"/>
                </a:lnTo>
                <a:lnTo>
                  <a:pt x="73152" y="137136"/>
                </a:lnTo>
                <a:lnTo>
                  <a:pt x="73152" y="245918"/>
                </a:lnTo>
                <a:lnTo>
                  <a:pt x="18288" y="245918"/>
                </a:lnTo>
                <a:lnTo>
                  <a:pt x="18288" y="137136"/>
                </a:lnTo>
                <a:lnTo>
                  <a:pt x="0" y="137136"/>
                </a:lnTo>
                <a:lnTo>
                  <a:pt x="0" y="45696"/>
                </a:lnTo>
                <a:lnTo>
                  <a:pt x="45662" y="45696"/>
                </a:lnTo>
                <a:cubicBezTo>
                  <a:pt x="33064" y="45689"/>
                  <a:pt x="22860" y="35466"/>
                  <a:pt x="22860" y="22860"/>
                </a:cubicBezTo>
                <a:cubicBezTo>
                  <a:pt x="22860" y="10235"/>
                  <a:pt x="33095" y="0"/>
                  <a:pt x="4572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962" name="Group 961"/>
          <p:cNvGrpSpPr/>
          <p:nvPr/>
        </p:nvGrpSpPr>
        <p:grpSpPr>
          <a:xfrm>
            <a:off x="1849697" y="5219726"/>
            <a:ext cx="180132" cy="470484"/>
            <a:chOff x="3196291" y="2409381"/>
            <a:chExt cx="180132" cy="470484"/>
          </a:xfrm>
        </p:grpSpPr>
        <p:sp>
          <p:nvSpPr>
            <p:cNvPr id="963" name="Isosceles Triangle 962"/>
            <p:cNvSpPr/>
            <p:nvPr/>
          </p:nvSpPr>
          <p:spPr bwMode="auto">
            <a:xfrm rot="20239315">
              <a:off x="3196291" y="2409381"/>
              <a:ext cx="120650" cy="285750"/>
            </a:xfrm>
            <a:prstGeom prst="triangl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964" name="Group 963"/>
            <p:cNvGrpSpPr/>
            <p:nvPr/>
          </p:nvGrpSpPr>
          <p:grpSpPr>
            <a:xfrm>
              <a:off x="3239263" y="2608112"/>
              <a:ext cx="137160" cy="271753"/>
              <a:chOff x="5865787" y="1844575"/>
              <a:chExt cx="137160" cy="271753"/>
            </a:xfrm>
          </p:grpSpPr>
          <p:sp>
            <p:nvSpPr>
              <p:cNvPr id="965" name="Rectangle 1502"/>
              <p:cNvSpPr/>
              <p:nvPr/>
            </p:nvSpPr>
            <p:spPr bwMode="auto">
              <a:xfrm>
                <a:off x="5865787" y="1844575"/>
                <a:ext cx="137160" cy="271753"/>
              </a:xfrm>
              <a:custGeom>
                <a:avLst/>
                <a:gdLst/>
                <a:ahLst/>
                <a:cxnLst/>
                <a:rect l="l" t="t" r="r" b="b"/>
                <a:pathLst>
                  <a:path w="137160" h="271753">
                    <a:moveTo>
                      <a:pt x="27432" y="0"/>
                    </a:moveTo>
                    <a:lnTo>
                      <a:pt x="109728" y="0"/>
                    </a:lnTo>
                    <a:lnTo>
                      <a:pt x="109728" y="54864"/>
                    </a:lnTo>
                    <a:lnTo>
                      <a:pt x="137160" y="54864"/>
                    </a:lnTo>
                    <a:lnTo>
                      <a:pt x="137160" y="164592"/>
                    </a:lnTo>
                    <a:lnTo>
                      <a:pt x="127628" y="164592"/>
                    </a:lnTo>
                    <a:lnTo>
                      <a:pt x="127628" y="271753"/>
                    </a:lnTo>
                    <a:lnTo>
                      <a:pt x="9532" y="271753"/>
                    </a:lnTo>
                    <a:lnTo>
                      <a:pt x="9532" y="164592"/>
                    </a:lnTo>
                    <a:lnTo>
                      <a:pt x="0" y="164592"/>
                    </a:lnTo>
                    <a:lnTo>
                      <a:pt x="0" y="54864"/>
                    </a:lnTo>
                    <a:lnTo>
                      <a:pt x="27432" y="5486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6" name="Oval 1496"/>
              <p:cNvSpPr/>
              <p:nvPr/>
            </p:nvSpPr>
            <p:spPr bwMode="auto">
              <a:xfrm>
                <a:off x="5888083" y="1858495"/>
                <a:ext cx="91440" cy="245918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245918">
                    <a:moveTo>
                      <a:pt x="45720" y="0"/>
                    </a:moveTo>
                    <a:cubicBezTo>
                      <a:pt x="58345" y="0"/>
                      <a:pt x="68580" y="10235"/>
                      <a:pt x="68580" y="22860"/>
                    </a:cubicBezTo>
                    <a:cubicBezTo>
                      <a:pt x="68580" y="35466"/>
                      <a:pt x="58377" y="45689"/>
                      <a:pt x="45778" y="45696"/>
                    </a:cubicBezTo>
                    <a:lnTo>
                      <a:pt x="91440" y="45696"/>
                    </a:lnTo>
                    <a:lnTo>
                      <a:pt x="91440" y="137136"/>
                    </a:lnTo>
                    <a:lnTo>
                      <a:pt x="73152" y="137136"/>
                    </a:lnTo>
                    <a:lnTo>
                      <a:pt x="73152" y="245918"/>
                    </a:lnTo>
                    <a:lnTo>
                      <a:pt x="18288" y="245918"/>
                    </a:lnTo>
                    <a:lnTo>
                      <a:pt x="18288" y="137136"/>
                    </a:lnTo>
                    <a:lnTo>
                      <a:pt x="0" y="137136"/>
                    </a:lnTo>
                    <a:lnTo>
                      <a:pt x="0" y="45696"/>
                    </a:lnTo>
                    <a:lnTo>
                      <a:pt x="45662" y="45696"/>
                    </a:lnTo>
                    <a:cubicBezTo>
                      <a:pt x="33064" y="45689"/>
                      <a:pt x="22860" y="35466"/>
                      <a:pt x="22860" y="22860"/>
                    </a:cubicBezTo>
                    <a:cubicBezTo>
                      <a:pt x="22860" y="10235"/>
                      <a:pt x="33095" y="0"/>
                      <a:pt x="45720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67" name="Rectangle 966"/>
          <p:cNvSpPr/>
          <p:nvPr/>
        </p:nvSpPr>
        <p:spPr bwMode="auto">
          <a:xfrm>
            <a:off x="1634801" y="5684286"/>
            <a:ext cx="667512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AAAAAA">
                    <a:lumMod val="50000"/>
                  </a:srgbClr>
                </a:solidFill>
              </a:rPr>
              <a:t>GPS=25</a:t>
            </a:r>
          </a:p>
          <a:p>
            <a:pPr algn="ctr"/>
            <a:r>
              <a:rPr lang="en-US" sz="1000" b="1" dirty="0" smtClean="0">
                <a:solidFill>
                  <a:srgbClr val="AAAAAA">
                    <a:lumMod val="50000"/>
                  </a:srgbClr>
                </a:solidFill>
              </a:rPr>
              <a:t>75%</a:t>
            </a:r>
            <a:endParaRPr lang="en-US" sz="1000" b="1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4658" y="2640242"/>
            <a:ext cx="28906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</a:rPr>
              <a:t>UCSF Validation Study NCCN Risk </a:t>
            </a:r>
            <a:r>
              <a:rPr lang="en-US" sz="2000" b="1" u="sng" dirty="0" smtClean="0">
                <a:solidFill>
                  <a:schemeClr val="bg1"/>
                </a:solidFill>
              </a:rPr>
              <a:t>Classification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dirty="0">
                <a:solidFill>
                  <a:schemeClr val="bg1"/>
                </a:solidFill>
              </a:rPr>
              <a:t>% Very </a:t>
            </a:r>
            <a:r>
              <a:rPr lang="en-US" dirty="0" smtClean="0">
                <a:solidFill>
                  <a:schemeClr val="bg1"/>
                </a:solidFill>
              </a:rPr>
              <a:t>Low-risk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49</a:t>
            </a:r>
            <a:r>
              <a:rPr lang="en-US" dirty="0">
                <a:solidFill>
                  <a:schemeClr val="bg1"/>
                </a:solidFill>
              </a:rPr>
              <a:t>% </a:t>
            </a:r>
            <a:r>
              <a:rPr lang="en-US" dirty="0" smtClean="0">
                <a:solidFill>
                  <a:schemeClr val="bg1"/>
                </a:solidFill>
              </a:rPr>
              <a:t>Low-risk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41</a:t>
            </a:r>
            <a:r>
              <a:rPr lang="en-US" dirty="0">
                <a:solidFill>
                  <a:schemeClr val="bg1"/>
                </a:solidFill>
              </a:rPr>
              <a:t>% Intermediate </a:t>
            </a:r>
            <a:r>
              <a:rPr lang="en-US" dirty="0" smtClean="0">
                <a:solidFill>
                  <a:schemeClr val="bg1"/>
                </a:solidFill>
              </a:rPr>
              <a:t>Risk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69" name="Rounded Rectangle 968"/>
          <p:cNvSpPr/>
          <p:nvPr/>
        </p:nvSpPr>
        <p:spPr>
          <a:xfrm>
            <a:off x="346793" y="3641511"/>
            <a:ext cx="5486400" cy="274320"/>
          </a:xfrm>
          <a:prstGeom prst="roundRect">
            <a:avLst/>
          </a:prstGeom>
          <a:solidFill>
            <a:srgbClr val="1B324D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GPS Provides Biologic Risk Information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974" name="Rectangle 973"/>
          <p:cNvSpPr/>
          <p:nvPr/>
        </p:nvSpPr>
        <p:spPr>
          <a:xfrm>
            <a:off x="7059387" y="2635299"/>
            <a:ext cx="6058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FFFFFF"/>
                </a:solidFill>
              </a:rPr>
              <a:t>GPS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75" name="Rectangle 974"/>
          <p:cNvSpPr/>
          <p:nvPr/>
        </p:nvSpPr>
        <p:spPr>
          <a:xfrm>
            <a:off x="6095692" y="3164883"/>
            <a:ext cx="2715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Adds more accurate risk assessment by combining biological and clinical risk factors</a:t>
            </a:r>
          </a:p>
        </p:txBody>
      </p:sp>
      <p:sp>
        <p:nvSpPr>
          <p:cNvPr id="976" name="Rectangle 975"/>
          <p:cNvSpPr/>
          <p:nvPr/>
        </p:nvSpPr>
        <p:spPr>
          <a:xfrm>
            <a:off x="6095688" y="3162855"/>
            <a:ext cx="2715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Predicted which patients have risk consistent with their NCCN clinical risk group</a:t>
            </a:r>
          </a:p>
        </p:txBody>
      </p:sp>
      <p:sp>
        <p:nvSpPr>
          <p:cNvPr id="953" name="Rectangle 952"/>
          <p:cNvSpPr/>
          <p:nvPr/>
        </p:nvSpPr>
        <p:spPr>
          <a:xfrm>
            <a:off x="600418" y="4729460"/>
            <a:ext cx="8643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EDAF0B"/>
                </a:solidFill>
              </a:rPr>
              <a:t>26% (N=100)</a:t>
            </a:r>
          </a:p>
        </p:txBody>
      </p:sp>
      <p:sp>
        <p:nvSpPr>
          <p:cNvPr id="955" name="Rectangle 954"/>
          <p:cNvSpPr/>
          <p:nvPr/>
        </p:nvSpPr>
        <p:spPr>
          <a:xfrm>
            <a:off x="6095691" y="3161827"/>
            <a:ext cx="280750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35% of men in the NCCN Low-risk group had more indolent biology and likelihood of favorable pathology consistent with Very Low-risk </a:t>
            </a:r>
          </a:p>
        </p:txBody>
      </p:sp>
      <p:sp>
        <p:nvSpPr>
          <p:cNvPr id="968" name="Rectangle 967"/>
          <p:cNvSpPr/>
          <p:nvPr/>
        </p:nvSpPr>
        <p:spPr>
          <a:xfrm>
            <a:off x="6098539" y="3167342"/>
            <a:ext cx="27156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10% of men in the NCCN Low-risk group had more aggressive biology and likelihood of favorable pathology consistent with Intermediate risk</a:t>
            </a:r>
          </a:p>
        </p:txBody>
      </p:sp>
      <p:sp>
        <p:nvSpPr>
          <p:cNvPr id="970" name="Rectangle 969"/>
          <p:cNvSpPr/>
          <p:nvPr/>
        </p:nvSpPr>
        <p:spPr>
          <a:xfrm>
            <a:off x="6098752" y="3183828"/>
            <a:ext cx="2774808" cy="2340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Identified patients in the NCCN Very Low-risk group who had more aggressive biology, with likelihood of favorable pathology consistent with Low and Intermediate risk disease </a:t>
            </a:r>
          </a:p>
        </p:txBody>
      </p:sp>
      <p:sp>
        <p:nvSpPr>
          <p:cNvPr id="971" name="Rectangle 970"/>
          <p:cNvSpPr/>
          <p:nvPr/>
        </p:nvSpPr>
        <p:spPr>
          <a:xfrm>
            <a:off x="6098955" y="3214377"/>
            <a:ext cx="2837316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163" indent="-28416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Identified patients with Intermediate risk who had more indolent biology, predicted to be consistent with </a:t>
            </a:r>
            <a:r>
              <a:rPr lang="en-US" dirty="0" smtClean="0">
                <a:solidFill>
                  <a:srgbClr val="FFFFFF"/>
                </a:solidFill>
              </a:rPr>
              <a:t>Low-risk </a:t>
            </a:r>
            <a:r>
              <a:rPr lang="en-US" dirty="0">
                <a:solidFill>
                  <a:srgbClr val="FFFFFF"/>
                </a:solidFill>
              </a:rPr>
              <a:t>disease </a:t>
            </a:r>
          </a:p>
        </p:txBody>
      </p:sp>
      <p:sp>
        <p:nvSpPr>
          <p:cNvPr id="972" name="Rectangle 971"/>
          <p:cNvSpPr/>
          <p:nvPr/>
        </p:nvSpPr>
        <p:spPr>
          <a:xfrm>
            <a:off x="6095692" y="3159365"/>
            <a:ext cx="273216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Enables more accurate identification of a larger population of patients who can more confidently choose active surveillance </a:t>
            </a:r>
          </a:p>
        </p:txBody>
      </p:sp>
      <p:sp>
        <p:nvSpPr>
          <p:cNvPr id="973" name="Rectangle 972"/>
          <p:cNvSpPr/>
          <p:nvPr/>
        </p:nvSpPr>
        <p:spPr>
          <a:xfrm>
            <a:off x="6087905" y="3167341"/>
            <a:ext cx="28075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Precisely identifies a patient’s tumor biology and refines the population-based clinical risk assessment with a more personalized risk assessment </a:t>
            </a:r>
          </a:p>
        </p:txBody>
      </p:sp>
      <p:sp>
        <p:nvSpPr>
          <p:cNvPr id="977" name="TextBox 976"/>
          <p:cNvSpPr txBox="1"/>
          <p:nvPr/>
        </p:nvSpPr>
        <p:spPr>
          <a:xfrm>
            <a:off x="0" y="6578638"/>
            <a:ext cx="3648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FFFF"/>
                </a:solidFill>
              </a:rPr>
              <a:t>Cooperberg</a:t>
            </a:r>
            <a:r>
              <a:rPr lang="en-US" sz="1000" dirty="0">
                <a:solidFill>
                  <a:srgbClr val="FFFFFF"/>
                </a:solidFill>
              </a:rPr>
              <a:t> et al, AUA 2013</a:t>
            </a:r>
          </a:p>
        </p:txBody>
      </p:sp>
    </p:spTree>
    <p:extLst>
      <p:ext uri="{BB962C8B-B14F-4D97-AF65-F5344CB8AC3E}">
        <p14:creationId xmlns:p14="http://schemas.microsoft.com/office/powerpoint/2010/main" xmlns="" val="124413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93 L -0.0592 0.3710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858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92 L 0.09635 0.37083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849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2.96296E-6 L 0.09514 0.34098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170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1.85185E-6 L 0.2875 0.32523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1625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93 L -0.12153 0.37399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1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865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48854E-8 L -0.12048 0.37445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1872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5781 0.3703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1851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03906 0.3708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1854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09895 0.3703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1851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9" grpId="0" animBg="1"/>
      <p:bldP spid="1963" grpId="0" animBg="1"/>
      <p:bldP spid="1965" grpId="0" animBg="1"/>
      <p:bldP spid="1966" grpId="0" animBg="1"/>
      <p:bldP spid="1966" grpId="1" animBg="1"/>
      <p:bldP spid="1959" grpId="0" animBg="1"/>
      <p:bldP spid="1961" grpId="0" animBg="1"/>
      <p:bldP spid="1962" grpId="0" animBg="1"/>
      <p:bldP spid="1962" grpId="1" animBg="1"/>
      <p:bldP spid="1970" grpId="0" animBg="1"/>
      <p:bldP spid="1971" grpId="0" animBg="1"/>
      <p:bldP spid="948" grpId="0"/>
      <p:bldP spid="949" grpId="0"/>
      <p:bldP spid="961" grpId="0" animBg="1"/>
      <p:bldP spid="961" grpId="1" animBg="1"/>
      <p:bldP spid="967" grpId="0" animBg="1"/>
      <p:bldP spid="15" grpId="0"/>
      <p:bldP spid="969" grpId="0" animBg="1"/>
      <p:bldP spid="974" grpId="0"/>
      <p:bldP spid="975" grpId="0"/>
      <p:bldP spid="975" grpId="1"/>
      <p:bldP spid="976" grpId="0"/>
      <p:bldP spid="976" grpId="1"/>
      <p:bldP spid="953" grpId="0"/>
      <p:bldP spid="955" grpId="0"/>
      <p:bldP spid="955" grpId="1"/>
      <p:bldP spid="968" grpId="0"/>
      <p:bldP spid="968" grpId="1"/>
      <p:bldP spid="970" grpId="0"/>
      <p:bldP spid="970" grpId="1"/>
      <p:bldP spid="971" grpId="0"/>
      <p:bldP spid="971" grpId="1"/>
      <p:bldP spid="972" grpId="0"/>
      <p:bldP spid="972" grpId="1"/>
      <p:bldP spid="9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25"/>
          <p:cNvSpPr/>
          <p:nvPr/>
        </p:nvSpPr>
        <p:spPr bwMode="auto">
          <a:xfrm>
            <a:off x="4572000" y="1387653"/>
            <a:ext cx="3391375" cy="4968083"/>
          </a:xfrm>
          <a:prstGeom prst="roundRect">
            <a:avLst/>
          </a:prstGeom>
          <a:solidFill>
            <a:srgbClr val="E4CC4D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r>
              <a:rPr lang="en-US" b="1" dirty="0">
                <a:solidFill>
                  <a:srgbClr val="192C44"/>
                </a:solidFill>
              </a:rPr>
              <a:t>Primary </a:t>
            </a:r>
            <a:r>
              <a:rPr lang="en-US" b="1" dirty="0" smtClean="0">
                <a:solidFill>
                  <a:srgbClr val="192C44"/>
                </a:solidFill>
              </a:rPr>
              <a:t>objective: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2C44"/>
                </a:solidFill>
              </a:rPr>
              <a:t>D</a:t>
            </a:r>
            <a:r>
              <a:rPr lang="en-US" sz="1600" dirty="0" smtClean="0">
                <a:solidFill>
                  <a:srgbClr val="192C44"/>
                </a:solidFill>
              </a:rPr>
              <a:t>etermine </a:t>
            </a:r>
            <a:r>
              <a:rPr lang="en-US" sz="1600" dirty="0">
                <a:solidFill>
                  <a:srgbClr val="192C44"/>
                </a:solidFill>
              </a:rPr>
              <a:t>if GPS can predict the time to biochemical recurrence (BCR) after RP 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192C44"/>
              </a:solidFill>
            </a:endParaRPr>
          </a:p>
          <a:p>
            <a:r>
              <a:rPr lang="en-US" b="1" dirty="0" smtClean="0">
                <a:solidFill>
                  <a:srgbClr val="192C44"/>
                </a:solidFill>
              </a:rPr>
              <a:t>Secondary </a:t>
            </a:r>
            <a:r>
              <a:rPr lang="en-US" b="1" dirty="0">
                <a:solidFill>
                  <a:srgbClr val="192C44"/>
                </a:solidFill>
              </a:rPr>
              <a:t>objectives: </a:t>
            </a:r>
            <a:endParaRPr lang="en-US" b="1" dirty="0" smtClean="0">
              <a:solidFill>
                <a:srgbClr val="192C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2C44"/>
                </a:solidFill>
              </a:rPr>
              <a:t>C</a:t>
            </a:r>
            <a:r>
              <a:rPr lang="en-US" sz="1600" dirty="0" smtClean="0">
                <a:solidFill>
                  <a:srgbClr val="192C44"/>
                </a:solidFill>
              </a:rPr>
              <a:t>onfirm </a:t>
            </a:r>
            <a:r>
              <a:rPr lang="en-US" sz="1600" dirty="0">
                <a:solidFill>
                  <a:srgbClr val="192C44"/>
                </a:solidFill>
              </a:rPr>
              <a:t>that GPS can predict the likelihood of adverse pathology (AP) at </a:t>
            </a:r>
            <a:r>
              <a:rPr lang="en-US" sz="1600" dirty="0" smtClean="0">
                <a:solidFill>
                  <a:srgbClr val="192C44"/>
                </a:solidFill>
              </a:rPr>
              <a:t>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92C44"/>
                </a:solidFill>
              </a:rPr>
              <a:t>Determine </a:t>
            </a:r>
            <a:r>
              <a:rPr lang="en-US" sz="1600" dirty="0">
                <a:solidFill>
                  <a:srgbClr val="192C44"/>
                </a:solidFill>
              </a:rPr>
              <a:t>if GPS is associated with </a:t>
            </a:r>
            <a:r>
              <a:rPr lang="en-US" sz="1600" dirty="0" smtClean="0">
                <a:solidFill>
                  <a:srgbClr val="192C44"/>
                </a:solidFill>
              </a:rPr>
              <a:t>development </a:t>
            </a:r>
            <a:r>
              <a:rPr lang="en-US" sz="1600" dirty="0">
                <a:solidFill>
                  <a:srgbClr val="192C44"/>
                </a:solidFill>
              </a:rPr>
              <a:t>of </a:t>
            </a:r>
            <a:br>
              <a:rPr lang="en-US" sz="1600" dirty="0">
                <a:solidFill>
                  <a:srgbClr val="192C44"/>
                </a:solidFill>
              </a:rPr>
            </a:br>
            <a:r>
              <a:rPr lang="en-US" sz="1600" dirty="0">
                <a:solidFill>
                  <a:srgbClr val="192C44"/>
                </a:solidFill>
              </a:rPr>
              <a:t>metastatic disease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192C44"/>
              </a:solidFill>
            </a:endParaRPr>
          </a:p>
          <a:p>
            <a:r>
              <a:rPr lang="en-US" b="1" dirty="0" smtClean="0">
                <a:solidFill>
                  <a:srgbClr val="192C44"/>
                </a:solidFill>
              </a:rPr>
              <a:t>Key </a:t>
            </a:r>
            <a:r>
              <a:rPr lang="en-US" b="1" dirty="0">
                <a:solidFill>
                  <a:srgbClr val="192C44"/>
                </a:solidFill>
              </a:rPr>
              <a:t>Exploratory </a:t>
            </a:r>
            <a:r>
              <a:rPr lang="en-US" b="1" dirty="0" smtClean="0">
                <a:solidFill>
                  <a:srgbClr val="192C44"/>
                </a:solidFill>
              </a:rPr>
              <a:t>objective: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2C44"/>
                </a:solidFill>
              </a:rPr>
              <a:t>C</a:t>
            </a:r>
            <a:r>
              <a:rPr lang="en-US" sz="1600" dirty="0" smtClean="0">
                <a:solidFill>
                  <a:srgbClr val="192C44"/>
                </a:solidFill>
              </a:rPr>
              <a:t>ompare </a:t>
            </a:r>
            <a:r>
              <a:rPr lang="en-US" sz="1600" dirty="0">
                <a:solidFill>
                  <a:srgbClr val="192C44"/>
                </a:solidFill>
              </a:rPr>
              <a:t>the performance of GPS in African-American and </a:t>
            </a:r>
            <a:br>
              <a:rPr lang="en-US" sz="1600" dirty="0">
                <a:solidFill>
                  <a:srgbClr val="192C44"/>
                </a:solidFill>
              </a:rPr>
            </a:br>
            <a:r>
              <a:rPr lang="en-US" sz="1600" dirty="0">
                <a:solidFill>
                  <a:srgbClr val="192C44"/>
                </a:solidFill>
              </a:rPr>
              <a:t>Caucasian patients </a:t>
            </a:r>
            <a:endParaRPr lang="en-US" sz="1600" strike="sngStrike" dirty="0">
              <a:solidFill>
                <a:srgbClr val="192C4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9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AB346"/>
                </a:solidFill>
              </a:rPr>
              <a:t>Clinical </a:t>
            </a:r>
            <a:r>
              <a:rPr lang="en-US" dirty="0" smtClean="0">
                <a:solidFill>
                  <a:srgbClr val="CAB346"/>
                </a:solidFill>
              </a:rPr>
              <a:t>Validation Study #2</a:t>
            </a:r>
            <a:br>
              <a:rPr lang="en-US" dirty="0" smtClean="0">
                <a:solidFill>
                  <a:srgbClr val="CAB346"/>
                </a:solidFill>
              </a:rPr>
            </a:br>
            <a:r>
              <a:rPr lang="en-US" dirty="0" smtClean="0">
                <a:solidFill>
                  <a:srgbClr val="CAB346"/>
                </a:solidFill>
              </a:rPr>
              <a:t>Center for Prostate Disease Research (CPDR)</a:t>
            </a:r>
            <a:endParaRPr lang="en-US" dirty="0">
              <a:solidFill>
                <a:srgbClr val="CAB34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" y="6599904"/>
            <a:ext cx="6083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Cullen </a:t>
            </a:r>
            <a:r>
              <a:rPr lang="en-US" sz="1000" dirty="0">
                <a:solidFill>
                  <a:srgbClr val="FFFFFF"/>
                </a:solidFill>
              </a:rPr>
              <a:t>J</a:t>
            </a:r>
            <a:r>
              <a:rPr lang="en-US" sz="1000" dirty="0">
                <a:solidFill>
                  <a:srgbClr val="FFFFFF"/>
                </a:solidFill>
                <a:cs typeface="Calibri"/>
              </a:rPr>
              <a:t>, et al. </a:t>
            </a:r>
            <a:r>
              <a:rPr lang="en-US" sz="1000" i="1" dirty="0">
                <a:solidFill>
                  <a:srgbClr val="FFFFFF"/>
                </a:solidFill>
                <a:cs typeface="Calibri"/>
              </a:rPr>
              <a:t>Eur Urol. </a:t>
            </a:r>
            <a:r>
              <a:rPr lang="en-US" sz="1000" dirty="0">
                <a:solidFill>
                  <a:srgbClr val="FFFFFF"/>
                </a:solidFill>
                <a:cs typeface="Calibri"/>
              </a:rPr>
              <a:t>2014</a:t>
            </a:r>
            <a:r>
              <a:rPr lang="en-US" sz="1000" dirty="0" smtClean="0">
                <a:solidFill>
                  <a:srgbClr val="FFFFFF"/>
                </a:solidFill>
                <a:cs typeface="Calibri"/>
              </a:rPr>
              <a:t>.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0" name="Rectangle 4"/>
          <p:cNvSpPr/>
          <p:nvPr/>
        </p:nvSpPr>
        <p:spPr>
          <a:xfrm>
            <a:off x="228600" y="1778107"/>
            <a:ext cx="4038600" cy="58763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Prostatectomy Study (n=441)</a:t>
            </a: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Endpoints: Clinical Recurrence, Biochemical Recurrence,</a:t>
            </a:r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</a:rPr>
              <a:t>Prostate Cancer Death, Adverse Pathology at </a:t>
            </a:r>
            <a:r>
              <a:rPr lang="en-US" sz="1300" dirty="0" smtClean="0">
                <a:solidFill>
                  <a:srgbClr val="FFFFFF"/>
                </a:solidFill>
              </a:rPr>
              <a:t>RP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46" name="Rectangle 5"/>
          <p:cNvSpPr/>
          <p:nvPr/>
        </p:nvSpPr>
        <p:spPr>
          <a:xfrm>
            <a:off x="228600" y="1338714"/>
            <a:ext cx="4038600" cy="280341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Prostatectomy Cancer Feasibility Studies (n=104</a:t>
            </a:r>
            <a:r>
              <a:rPr lang="en-US" sz="1300" dirty="0" smtClean="0">
                <a:solidFill>
                  <a:srgbClr val="FFFFFF"/>
                </a:solidFill>
              </a:rPr>
              <a:t>)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47" name="Straight Arrow Connector 46"/>
          <p:cNvCxnSpPr>
            <a:endCxn id="40" idx="0"/>
          </p:cNvCxnSpPr>
          <p:nvPr/>
        </p:nvCxnSpPr>
        <p:spPr>
          <a:xfrm>
            <a:off x="2247900" y="1600200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247900" y="2358656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11"/>
          <p:cNvSpPr/>
          <p:nvPr/>
        </p:nvSpPr>
        <p:spPr>
          <a:xfrm>
            <a:off x="228600" y="2536565"/>
            <a:ext cx="4038600" cy="43523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Biopsy Development Study #1 (n=167)</a:t>
            </a: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Endpoint: Prediction of Adverse Pathology at </a:t>
            </a:r>
            <a:r>
              <a:rPr lang="en-US" sz="1300" dirty="0" smtClean="0">
                <a:solidFill>
                  <a:srgbClr val="FFFFFF"/>
                </a:solidFill>
              </a:rPr>
              <a:t>RP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247900" y="2971800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3"/>
          <p:cNvSpPr/>
          <p:nvPr/>
        </p:nvSpPr>
        <p:spPr>
          <a:xfrm>
            <a:off x="228600" y="3160490"/>
            <a:ext cx="4038600" cy="26955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Selection of Final Gene List &amp; </a:t>
            </a:r>
            <a:r>
              <a:rPr lang="en-US" sz="1300" dirty="0" smtClean="0">
                <a:solidFill>
                  <a:srgbClr val="FFFFFF"/>
                </a:solidFill>
              </a:rPr>
              <a:t>Algorithm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247900" y="3435439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5"/>
          <p:cNvSpPr/>
          <p:nvPr/>
        </p:nvSpPr>
        <p:spPr>
          <a:xfrm>
            <a:off x="228600" y="3618737"/>
            <a:ext cx="4038600" cy="26955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Standardization and Validation of Analytical </a:t>
            </a:r>
            <a:r>
              <a:rPr lang="en-US" sz="1300" dirty="0" smtClean="0">
                <a:solidFill>
                  <a:srgbClr val="FFFFFF"/>
                </a:solidFill>
              </a:rPr>
              <a:t>Methods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247900" y="3893687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17"/>
          <p:cNvSpPr/>
          <p:nvPr/>
        </p:nvSpPr>
        <p:spPr>
          <a:xfrm>
            <a:off x="228600" y="4071593"/>
            <a:ext cx="4038600" cy="58763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Clinical Validation Study #1 (n=395)</a:t>
            </a: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Endpoint: Prediction of Adverse Pathology at </a:t>
            </a:r>
            <a:r>
              <a:rPr lang="en-US" sz="1300" dirty="0" smtClean="0">
                <a:solidFill>
                  <a:srgbClr val="FFFFFF"/>
                </a:solidFill>
              </a:rPr>
              <a:t>RP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247900" y="4664621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19"/>
          <p:cNvSpPr/>
          <p:nvPr/>
        </p:nvSpPr>
        <p:spPr>
          <a:xfrm>
            <a:off x="228600" y="4858701"/>
            <a:ext cx="4038600" cy="738585"/>
          </a:xfrm>
          <a:prstGeom prst="roundRect">
            <a:avLst/>
          </a:prstGeom>
          <a:solidFill>
            <a:srgbClr val="CAB346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b="1" dirty="0">
                <a:solidFill>
                  <a:srgbClr val="192C44"/>
                </a:solidFill>
              </a:rPr>
              <a:t>Clinical Validation Study #2 (</a:t>
            </a:r>
            <a:r>
              <a:rPr lang="en-US" sz="1300" b="1" dirty="0" smtClean="0">
                <a:solidFill>
                  <a:srgbClr val="192C44"/>
                </a:solidFill>
              </a:rPr>
              <a:t>n=402)</a:t>
            </a:r>
            <a:endParaRPr lang="en-US" sz="1300" b="1" dirty="0">
              <a:solidFill>
                <a:srgbClr val="192C44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300" b="1" dirty="0">
                <a:solidFill>
                  <a:srgbClr val="192C44"/>
                </a:solidFill>
              </a:rPr>
              <a:t>Endpoints: Biochemical Recurrence (n=402),</a:t>
            </a:r>
            <a:br>
              <a:rPr lang="en-US" sz="1300" b="1" dirty="0">
                <a:solidFill>
                  <a:srgbClr val="192C44"/>
                </a:solidFill>
              </a:rPr>
            </a:br>
            <a:r>
              <a:rPr lang="en-US" sz="1300" b="1" dirty="0">
                <a:solidFill>
                  <a:srgbClr val="192C44"/>
                </a:solidFill>
              </a:rPr>
              <a:t>Prediction of Adverse Pathology at RP (n=382),</a:t>
            </a:r>
            <a:br>
              <a:rPr lang="en-US" sz="1300" b="1" dirty="0">
                <a:solidFill>
                  <a:srgbClr val="192C44"/>
                </a:solidFill>
              </a:rPr>
            </a:br>
            <a:r>
              <a:rPr lang="en-US" sz="1300" b="1" dirty="0">
                <a:solidFill>
                  <a:srgbClr val="192C44"/>
                </a:solidFill>
              </a:rPr>
              <a:t>Metastasis (n=402)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247900" y="5613466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21"/>
          <p:cNvSpPr/>
          <p:nvPr/>
        </p:nvSpPr>
        <p:spPr>
          <a:xfrm>
            <a:off x="228600" y="5754475"/>
            <a:ext cx="4038600" cy="274946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Clinical Utility Study #1: Decision Impact  (n=158</a:t>
            </a:r>
            <a:r>
              <a:rPr lang="en-US" sz="1300" dirty="0" smtClean="0">
                <a:solidFill>
                  <a:srgbClr val="FFFFFF"/>
                </a:solidFill>
              </a:rPr>
              <a:t>)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247900" y="6059275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21"/>
          <p:cNvSpPr/>
          <p:nvPr/>
        </p:nvSpPr>
        <p:spPr>
          <a:xfrm>
            <a:off x="228600" y="6220185"/>
            <a:ext cx="4038600" cy="274946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Clinical Utility Study #2: Chart Pull  (n=200)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4473" y="4191000"/>
            <a:ext cx="1917253" cy="24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227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51939">
            <a:off x="7236553" y="1848242"/>
            <a:ext cx="1410376" cy="1396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22254">
            <a:off x="6584156" y="4537507"/>
            <a:ext cx="4205287" cy="2213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8108">
            <a:off x="4556386" y="4242265"/>
            <a:ext cx="2713851" cy="2804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944562"/>
          </a:xfrm>
        </p:spPr>
        <p:txBody>
          <a:bodyPr/>
          <a:lstStyle/>
          <a:p>
            <a:r>
              <a:rPr lang="en-US" sz="2800" dirty="0" smtClean="0"/>
              <a:t>Now that Active Surveillance is part of Urology Practice – How do you identify appropriate patients?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96033">
            <a:off x="-184148" y="4755760"/>
            <a:ext cx="3721096" cy="2322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48511">
            <a:off x="1575565" y="4375574"/>
            <a:ext cx="3872284" cy="225132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883920" y="3276600"/>
            <a:ext cx="3657600" cy="1371600"/>
          </a:xfrm>
          <a:prstGeom prst="leftArrow">
            <a:avLst/>
          </a:prstGeom>
          <a:solidFill>
            <a:srgbClr val="77AE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Lower Risk</a:t>
            </a:r>
            <a:endParaRPr lang="en-US" sz="2400" b="1" dirty="0"/>
          </a:p>
        </p:txBody>
      </p:sp>
      <p:sp>
        <p:nvSpPr>
          <p:cNvPr id="4" name="Right Arrow 3"/>
          <p:cNvSpPr/>
          <p:nvPr/>
        </p:nvSpPr>
        <p:spPr>
          <a:xfrm>
            <a:off x="4572000" y="3276600"/>
            <a:ext cx="3200400" cy="1371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Higher Risk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1732753"/>
            <a:ext cx="1371600" cy="1152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0858" y="296862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67350">
            <a:off x="6789777" y="1442550"/>
            <a:ext cx="1611987" cy="1096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99079">
            <a:off x="6057254" y="1737324"/>
            <a:ext cx="1535145" cy="11530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49832" y="2927557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78562" y="15450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5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ug_plot0_RiskProfile_gps_base5_of_derived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39" y="1447800"/>
            <a:ext cx="3733800" cy="3042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429" y="274638"/>
            <a:ext cx="8812271" cy="944562"/>
          </a:xfrm>
        </p:spPr>
        <p:txBody>
          <a:bodyPr/>
          <a:lstStyle/>
          <a:p>
            <a:r>
              <a:rPr lang="en-US" dirty="0" smtClean="0">
                <a:solidFill>
                  <a:srgbClr val="CAB346"/>
                </a:solidFill>
              </a:rPr>
              <a:t>GPS correlates with risk of b</a:t>
            </a:r>
            <a:r>
              <a:rPr lang="en-US" sz="3200" dirty="0" smtClean="0">
                <a:solidFill>
                  <a:srgbClr val="CAB346"/>
                </a:solidFill>
              </a:rPr>
              <a:t>iochemical </a:t>
            </a:r>
            <a:r>
              <a:rPr lang="en-US" dirty="0">
                <a:solidFill>
                  <a:srgbClr val="CAB346"/>
                </a:solidFill>
              </a:rPr>
              <a:t>r</a:t>
            </a:r>
            <a:r>
              <a:rPr lang="en-US" sz="3200" dirty="0" smtClean="0">
                <a:solidFill>
                  <a:srgbClr val="CAB346"/>
                </a:solidFill>
              </a:rPr>
              <a:t>ecurrence </a:t>
            </a:r>
            <a:r>
              <a:rPr lang="en-US" sz="3200" dirty="0">
                <a:solidFill>
                  <a:srgbClr val="CAB346"/>
                </a:solidFill>
              </a:rPr>
              <a:t>(BCR) </a:t>
            </a:r>
            <a:r>
              <a:rPr lang="en-US" dirty="0" smtClean="0">
                <a:solidFill>
                  <a:srgbClr val="CAB346"/>
                </a:solidFill>
              </a:rPr>
              <a:t>and development of metastatic disease</a:t>
            </a:r>
            <a:endParaRPr lang="en-US" sz="3200" dirty="0">
              <a:solidFill>
                <a:srgbClr val="CAB34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7429" y="4419600"/>
            <a:ext cx="4414571" cy="2971796"/>
          </a:xfrm>
        </p:spPr>
        <p:txBody>
          <a:bodyPr/>
          <a:lstStyle/>
          <a:p>
            <a:endParaRPr lang="en-US" sz="800" dirty="0"/>
          </a:p>
          <a:p>
            <a:r>
              <a:rPr lang="en-US" sz="1800" dirty="0"/>
              <a:t>The average 5-year risk of BCR was </a:t>
            </a:r>
            <a:r>
              <a:rPr lang="en-US" sz="1800" dirty="0">
                <a:solidFill>
                  <a:srgbClr val="E4CC4D"/>
                </a:solidFill>
              </a:rPr>
              <a:t>7.5%</a:t>
            </a:r>
            <a:r>
              <a:rPr lang="en-US" sz="1800" dirty="0"/>
              <a:t> in men in </a:t>
            </a:r>
            <a:r>
              <a:rPr lang="en-US" sz="1800" dirty="0" smtClean="0"/>
              <a:t>the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/>
              <a:t>lowest GPS quartile (GPS </a:t>
            </a:r>
            <a:r>
              <a:rPr lang="en-US" sz="1800" u="sng" dirty="0" smtClean="0"/>
              <a:t>&lt;</a:t>
            </a:r>
            <a:r>
              <a:rPr lang="en-US" sz="1800" dirty="0" smtClean="0"/>
              <a:t>23)</a:t>
            </a:r>
          </a:p>
          <a:p>
            <a:endParaRPr lang="en-US" sz="800" dirty="0"/>
          </a:p>
          <a:p>
            <a:r>
              <a:rPr lang="en-US" sz="1800" dirty="0"/>
              <a:t>The average 5-year risk of BCR was </a:t>
            </a:r>
            <a:r>
              <a:rPr lang="en-US" sz="1800" dirty="0">
                <a:solidFill>
                  <a:srgbClr val="E4CC4D"/>
                </a:solidFill>
              </a:rPr>
              <a:t>33.6%</a:t>
            </a:r>
            <a:r>
              <a:rPr lang="en-US" sz="1800" dirty="0"/>
              <a:t> in men in the highest GPS quartile (</a:t>
            </a:r>
            <a:r>
              <a:rPr lang="en-US" sz="1800" dirty="0" smtClean="0"/>
              <a:t>GPS</a:t>
            </a:r>
            <a:r>
              <a:rPr lang="en-US" sz="1800" u="sng" dirty="0" smtClean="0"/>
              <a:t> &gt;</a:t>
            </a:r>
            <a:r>
              <a:rPr lang="en-US" sz="1800" dirty="0" smtClean="0"/>
              <a:t>39)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176400" y="6468523"/>
            <a:ext cx="8235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Cullen J</a:t>
            </a:r>
            <a:r>
              <a:rPr lang="en-US" sz="1000" dirty="0" smtClean="0">
                <a:solidFill>
                  <a:srgbClr val="FFFFFF"/>
                </a:solidFill>
                <a:cs typeface="Calibri"/>
              </a:rPr>
              <a:t>, </a:t>
            </a:r>
            <a:r>
              <a:rPr lang="en-US" sz="1000" dirty="0">
                <a:solidFill>
                  <a:srgbClr val="FFFFFF"/>
                </a:solidFill>
                <a:cs typeface="Calibri"/>
              </a:rPr>
              <a:t>et al. </a:t>
            </a:r>
            <a:r>
              <a:rPr lang="en-US" sz="1000" i="1" dirty="0">
                <a:solidFill>
                  <a:srgbClr val="FFFFFF"/>
                </a:solidFill>
                <a:cs typeface="Calibri"/>
              </a:rPr>
              <a:t>Eur Urol. </a:t>
            </a:r>
            <a:r>
              <a:rPr lang="en-US" sz="1000" dirty="0" smtClean="0">
                <a:solidFill>
                  <a:srgbClr val="FFFFFF"/>
                </a:solidFill>
                <a:cs typeface="Calibri"/>
              </a:rPr>
              <a:t>2014.</a:t>
            </a:r>
            <a:endParaRPr lang="en-US" sz="1000" dirty="0">
              <a:solidFill>
                <a:srgbClr val="FFFFF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90458" y="2099817"/>
          <a:ext cx="4397700" cy="1079119"/>
        </p:xfrm>
        <a:graphic>
          <a:graphicData uri="http://schemas.openxmlformats.org/drawingml/2006/table">
            <a:tbl>
              <a:tblPr/>
              <a:tblGrid>
                <a:gridCol w="1620250"/>
                <a:gridCol w="822629"/>
                <a:gridCol w="1120389"/>
                <a:gridCol w="834432"/>
              </a:tblGrid>
              <a:tr h="466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en-US" sz="1800" b="1" dirty="0">
                          <a:solidFill>
                            <a:srgbClr val="192C44"/>
                          </a:solidFill>
                          <a:effectLst/>
                          <a:latin typeface="+mn-lt"/>
                          <a:ea typeface="SimSun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1800" dirty="0">
                        <a:solidFill>
                          <a:srgbClr val="192C44"/>
                        </a:solidFill>
                        <a:effectLst/>
                        <a:latin typeface="+mn-lt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3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en-US" sz="1800" b="1" dirty="0">
                          <a:solidFill>
                            <a:srgbClr val="192C44"/>
                          </a:solidFill>
                          <a:effectLst/>
                          <a:latin typeface="+mn-lt"/>
                          <a:ea typeface="SimSun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="1" dirty="0" smtClean="0">
                          <a:solidFill>
                            <a:srgbClr val="192C44"/>
                          </a:solidFill>
                          <a:effectLst/>
                          <a:latin typeface="+mn-lt"/>
                          <a:ea typeface="SimSun"/>
                          <a:cs typeface="Times New Roman" panose="02020603050405020304" pitchFamily="18" charset="0"/>
                        </a:rPr>
                        <a:t>R</a:t>
                      </a:r>
                      <a:endParaRPr lang="en-US" sz="1800" dirty="0">
                        <a:solidFill>
                          <a:srgbClr val="192C44"/>
                        </a:solidFill>
                        <a:effectLst/>
                        <a:latin typeface="+mn-lt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3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en-US" sz="1800" b="1" dirty="0">
                          <a:solidFill>
                            <a:srgbClr val="192C44"/>
                          </a:solidFill>
                          <a:effectLst/>
                          <a:latin typeface="+mn-lt"/>
                          <a:ea typeface="SimSun"/>
                          <a:cs typeface="Times New Roman" panose="02020603050405020304" pitchFamily="18" charset="0"/>
                        </a:rPr>
                        <a:t>95% CI</a:t>
                      </a:r>
                      <a:endParaRPr lang="en-US" sz="1800" dirty="0">
                        <a:solidFill>
                          <a:srgbClr val="192C44"/>
                        </a:solidFill>
                        <a:effectLst/>
                        <a:latin typeface="+mn-lt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3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en-US" sz="1800" b="1" dirty="0">
                          <a:solidFill>
                            <a:srgbClr val="192C44"/>
                          </a:solidFill>
                          <a:effectLst/>
                          <a:latin typeface="+mn-lt"/>
                          <a:ea typeface="SimSun"/>
                          <a:cs typeface="Times New Roman" panose="02020603050405020304" pitchFamily="18" charset="0"/>
                        </a:rPr>
                        <a:t> P-value</a:t>
                      </a:r>
                      <a:endParaRPr lang="en-US" sz="1800" dirty="0">
                        <a:solidFill>
                          <a:srgbClr val="192C44"/>
                        </a:solidFill>
                        <a:effectLst/>
                        <a:latin typeface="+mn-lt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346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 panose="02020603050405020304" pitchFamily="18" charset="0"/>
                        </a:rPr>
                        <a:t>GPS per 20 Units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3.83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(1.13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-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12.60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0.032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6"/>
          <p:cNvSpPr>
            <a:spLocks noGrp="1"/>
          </p:cNvSpPr>
          <p:nvPr>
            <p:ph sz="half" idx="1"/>
          </p:nvPr>
        </p:nvSpPr>
        <p:spPr>
          <a:xfrm>
            <a:off x="4545635" y="3366568"/>
            <a:ext cx="4414571" cy="2971796"/>
          </a:xfrm>
        </p:spPr>
        <p:txBody>
          <a:bodyPr/>
          <a:lstStyle/>
          <a:p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GPS was strongly associated with time to metastasis in </a:t>
            </a:r>
            <a:r>
              <a:rPr lang="en-US" sz="1800" dirty="0" err="1">
                <a:solidFill>
                  <a:srgbClr val="FFFFFF"/>
                </a:solidFill>
              </a:rPr>
              <a:t>univariable</a:t>
            </a:r>
            <a:r>
              <a:rPr lang="en-US" sz="1800" dirty="0">
                <a:solidFill>
                  <a:srgbClr val="FFFFFF"/>
                </a:solidFill>
              </a:rPr>
              <a:t>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The small number of events (n=5) precluded multivariable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35035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Validation Study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686800" cy="539331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In </a:t>
            </a:r>
            <a:r>
              <a:rPr lang="en-US" sz="2200" dirty="0" smtClean="0">
                <a:latin typeface="Calibri"/>
                <a:cs typeface="Calibri"/>
              </a:rPr>
              <a:t>patients with very low, low and low-intermediate risk prostate cancer, the GPS has </a:t>
            </a:r>
            <a:r>
              <a:rPr lang="en-US" sz="2200" dirty="0">
                <a:latin typeface="Calibri"/>
                <a:cs typeface="Calibri"/>
              </a:rPr>
              <a:t>been prospectively validated as a </a:t>
            </a:r>
            <a:r>
              <a:rPr lang="en-US" sz="2200" dirty="0" smtClean="0">
                <a:latin typeface="Calibri"/>
                <a:cs typeface="Calibri"/>
              </a:rPr>
              <a:t>biopsy-based predictor </a:t>
            </a:r>
            <a:r>
              <a:rPr lang="en-US" sz="2200" dirty="0">
                <a:latin typeface="Calibri"/>
                <a:cs typeface="Calibri"/>
              </a:rPr>
              <a:t>of adverse </a:t>
            </a:r>
            <a:r>
              <a:rPr lang="en-US" sz="2200" dirty="0" smtClean="0">
                <a:latin typeface="Calibri"/>
                <a:cs typeface="Calibri"/>
              </a:rPr>
              <a:t>pathology</a:t>
            </a:r>
            <a:endParaRPr lang="en-US" sz="2200" dirty="0">
              <a:latin typeface="Calibri"/>
              <a:cs typeface="Calibri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The GPS adds independent predictive information beyond standard clinical and pathological measures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The GPS assesses underlying </a:t>
            </a:r>
            <a:r>
              <a:rPr lang="en-US" sz="2200" dirty="0">
                <a:latin typeface="Calibri"/>
                <a:cs typeface="Calibri"/>
              </a:rPr>
              <a:t>biology from very small </a:t>
            </a:r>
            <a:r>
              <a:rPr lang="en-US" sz="2200" dirty="0" smtClean="0">
                <a:latin typeface="Calibri"/>
                <a:cs typeface="Calibri"/>
              </a:rPr>
              <a:t>biopsy tumor volumes, addressing issues of  tumor heterogeneity and biopsy under-sampling to more accurately predict disease aggressiveness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Incorporation </a:t>
            </a:r>
            <a:r>
              <a:rPr lang="en-US" sz="2200" dirty="0">
                <a:latin typeface="Calibri"/>
                <a:cs typeface="Calibri"/>
              </a:rPr>
              <a:t>of </a:t>
            </a:r>
            <a:r>
              <a:rPr lang="en-US" sz="2200" dirty="0" smtClean="0">
                <a:latin typeface="Calibri"/>
                <a:cs typeface="Calibri"/>
              </a:rPr>
              <a:t>the GPS </a:t>
            </a:r>
            <a:r>
              <a:rPr lang="en-US" sz="2200" dirty="0">
                <a:latin typeface="Calibri"/>
                <a:cs typeface="Calibri"/>
              </a:rPr>
              <a:t>enables more accurate identification of a larger population of patients who can more confidently choose active </a:t>
            </a:r>
            <a:r>
              <a:rPr lang="en-US" sz="2200" dirty="0" smtClean="0">
                <a:latin typeface="Calibri"/>
                <a:cs typeface="Calibri"/>
              </a:rPr>
              <a:t>surveillance or immediate therapy as </a:t>
            </a:r>
            <a:r>
              <a:rPr lang="en-US" sz="2200" dirty="0">
                <a:latin typeface="Calibri"/>
                <a:cs typeface="Calibri"/>
              </a:rPr>
              <a:t>an initial management strategy</a:t>
            </a:r>
          </a:p>
          <a:p>
            <a:pPr>
              <a:buFont typeface="Arial"/>
              <a:buChar char="•"/>
            </a:pP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81750"/>
            <a:ext cx="762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683678-9E41-874A-A387-B04B0AA884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12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GPS Case Study  </a:t>
            </a:r>
            <a:endParaRPr lang="en-US" sz="4400" dirty="0" smtClean="0">
              <a:solidFill>
                <a:srgbClr val="00B050"/>
              </a:solidFill>
            </a:endParaRPr>
          </a:p>
        </p:txBody>
      </p:sp>
      <p:sp>
        <p:nvSpPr>
          <p:cNvPr id="7782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381750"/>
            <a:ext cx="762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None/>
            </a:pPr>
            <a:fld id="{26380D25-DC38-4300-A2FA-02DE99E4EEFF}" type="slidenum">
              <a:rPr lang="en-US" smtClean="0">
                <a:solidFill>
                  <a:srgbClr val="FFFFFF"/>
                </a:solidFill>
                <a:latin typeface="Calibri" pitchFamily="34" charset="0"/>
              </a:rPr>
              <a:pPr eaLnBrk="1" hangingPunct="1">
                <a:buFont typeface="Arial" charset="0"/>
                <a:buNone/>
              </a:pPr>
              <a:t>22</a:t>
            </a:fld>
            <a:endParaRPr 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0660" name="Rectangle 1"/>
          <p:cNvSpPr>
            <a:spLocks noChangeArrowheads="1"/>
          </p:cNvSpPr>
          <p:nvPr/>
        </p:nvSpPr>
        <p:spPr bwMode="auto">
          <a:xfrm>
            <a:off x="46038" y="1311234"/>
            <a:ext cx="43434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  <a:tabLst>
                <a:tab pos="1371600" algn="l"/>
              </a:tabLst>
              <a:defRPr/>
            </a:pPr>
            <a:r>
              <a:rPr lang="en-US" sz="2000" b="1" dirty="0" smtClean="0">
                <a:solidFill>
                  <a:srgbClr val="E4CC4D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endParaRPr lang="en-US" sz="2000" b="1" dirty="0">
              <a:solidFill>
                <a:srgbClr val="E4CC4D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>
              <a:lnSpc>
                <a:spcPts val="2400"/>
              </a:lnSpc>
              <a:tabLst>
                <a:tab pos="1371600" algn="l"/>
              </a:tabLst>
              <a:defRPr/>
            </a:pPr>
            <a:r>
              <a:rPr lang="en-US" sz="2000" b="1" dirty="0">
                <a:solidFill>
                  <a:srgbClr val="E4CC4D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59 year-old patient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rPr>
              <a:t>PSA: </a:t>
            </a:r>
            <a:r>
              <a:rPr lang="en-US" b="1" dirty="0">
                <a:solidFill>
                  <a:srgbClr val="E4CC4D"/>
                </a:solidFill>
                <a:latin typeface="+mn-lt"/>
                <a:ea typeface="ＭＳ Ｐゴシック" pitchFamily="34" charset="-128"/>
                <a:cs typeface="+mn-cs"/>
              </a:rPr>
              <a:t>5.8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rPr>
              <a:t>Gleason Score: </a:t>
            </a:r>
            <a:r>
              <a:rPr lang="en-US" b="1" dirty="0">
                <a:solidFill>
                  <a:srgbClr val="E4CC4D"/>
                </a:solidFill>
                <a:latin typeface="+mn-lt"/>
                <a:ea typeface="ＭＳ Ｐゴシック" pitchFamily="34" charset="-128"/>
                <a:cs typeface="+mn-cs"/>
              </a:rPr>
              <a:t>3+3=6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rPr>
              <a:t>Number of cores positive/collected:  </a:t>
            </a:r>
            <a:r>
              <a:rPr lang="en-US" b="1" dirty="0">
                <a:solidFill>
                  <a:srgbClr val="E4CC4D"/>
                </a:solidFill>
                <a:latin typeface="+mn-lt"/>
                <a:ea typeface="ＭＳ Ｐゴシック" pitchFamily="34" charset="-128"/>
                <a:cs typeface="+mn-cs"/>
              </a:rPr>
              <a:t>3/12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rPr>
              <a:t>&gt;50% tumor involvement in any core:  </a:t>
            </a:r>
            <a:r>
              <a:rPr lang="en-US" b="1" dirty="0">
                <a:solidFill>
                  <a:srgbClr val="E4CC4D"/>
                </a:solidFill>
                <a:latin typeface="+mn-lt"/>
                <a:ea typeface="ＭＳ Ｐゴシック" pitchFamily="34" charset="-128"/>
                <a:cs typeface="+mn-cs"/>
              </a:rPr>
              <a:t>No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rPr>
              <a:t>Stage:  </a:t>
            </a:r>
            <a:r>
              <a:rPr lang="en-US" b="1" dirty="0">
                <a:solidFill>
                  <a:srgbClr val="E4CC4D"/>
                </a:solidFill>
                <a:latin typeface="+mn-lt"/>
                <a:ea typeface="ＭＳ Ｐゴシック" pitchFamily="34" charset="-128"/>
                <a:cs typeface="+mn-cs"/>
              </a:rPr>
              <a:t>T1c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rPr>
              <a:t>PSA Density: </a:t>
            </a:r>
            <a:r>
              <a:rPr lang="en-US" b="1" dirty="0">
                <a:solidFill>
                  <a:srgbClr val="E4CC4D"/>
                </a:solidFill>
                <a:latin typeface="+mn-lt"/>
                <a:ea typeface="ＭＳ Ｐゴシック" pitchFamily="34" charset="-128"/>
                <a:cs typeface="+mn-cs"/>
              </a:rPr>
              <a:t>0.13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rPr>
              <a:t>Life Expectancy:  </a:t>
            </a:r>
            <a:r>
              <a:rPr lang="en-US" b="1" dirty="0">
                <a:solidFill>
                  <a:srgbClr val="E4CC4D"/>
                </a:solidFill>
                <a:latin typeface="+mn-lt"/>
                <a:ea typeface="ＭＳ Ｐゴシック" pitchFamily="34" charset="-128"/>
                <a:cs typeface="+mn-cs"/>
              </a:rPr>
              <a:t>25 yrs.</a:t>
            </a:r>
          </a:p>
          <a:p>
            <a:pPr>
              <a:defRPr/>
            </a:pPr>
            <a:endParaRPr lang="en-US" b="1" dirty="0">
              <a:solidFill>
                <a:srgbClr val="E4CC4D"/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rPr>
              <a:t>Initial Clinical Risk (NCCN):  </a:t>
            </a:r>
            <a:r>
              <a:rPr lang="en-US" b="1" dirty="0">
                <a:solidFill>
                  <a:srgbClr val="E4CC4D"/>
                </a:solidFill>
                <a:latin typeface="+mn-lt"/>
                <a:ea typeface="ＭＳ Ｐゴシック" pitchFamily="34" charset="-128"/>
                <a:cs typeface="+mn-cs"/>
              </a:rPr>
              <a:t>Low</a:t>
            </a:r>
            <a:endParaRPr lang="en-US" sz="1600" dirty="0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>
              <a:lnSpc>
                <a:spcPts val="1900"/>
              </a:lnSpc>
              <a:tabLst>
                <a:tab pos="1371600" algn="l"/>
              </a:tabLst>
              <a:defRPr/>
            </a:pPr>
            <a:endParaRPr lang="en-US" sz="1600" b="1" dirty="0">
              <a:solidFill>
                <a:schemeClr val="bg1"/>
              </a:solidFill>
              <a:ea typeface="ＭＳ Ｐゴシック" pitchFamily="34" charset="-128"/>
              <a:cs typeface="+mn-cs"/>
            </a:endParaRPr>
          </a:p>
          <a:p>
            <a:pPr>
              <a:lnSpc>
                <a:spcPts val="1900"/>
              </a:lnSpc>
              <a:tabLst>
                <a:tab pos="13716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  <a:ea typeface="ＭＳ Ｐゴシック" pitchFamily="34" charset="-128"/>
                <a:cs typeface="+mn-cs"/>
              </a:rPr>
              <a:t>Pre GPS Recommendation: </a:t>
            </a:r>
            <a:r>
              <a:rPr lang="en-US" sz="1600" b="1" dirty="0">
                <a:solidFill>
                  <a:srgbClr val="E4CC4D"/>
                </a:solidFill>
                <a:ea typeface="ＭＳ Ｐゴシック" pitchFamily="34" charset="-128"/>
                <a:cs typeface="+mn-cs"/>
              </a:rPr>
              <a:t>Undecided</a:t>
            </a:r>
            <a:endParaRPr lang="en-US" sz="1600" b="1" dirty="0">
              <a:solidFill>
                <a:srgbClr val="FFFFFF"/>
              </a:solidFill>
              <a:ea typeface="ＭＳ Ｐゴシック" pitchFamily="34" charset="-128"/>
              <a:cs typeface="+mn-cs"/>
            </a:endParaRPr>
          </a:p>
          <a:p>
            <a:pPr>
              <a:lnSpc>
                <a:spcPts val="1900"/>
              </a:lnSpc>
              <a:tabLst>
                <a:tab pos="1371600" algn="l"/>
              </a:tabLst>
              <a:defRPr/>
            </a:pPr>
            <a:endParaRPr lang="en-US" sz="1600" dirty="0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>
              <a:tabLst>
                <a:tab pos="1371600" algn="l"/>
              </a:tabLst>
              <a:defRPr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____________________________________</a:t>
            </a:r>
          </a:p>
          <a:p>
            <a:pPr>
              <a:tabLst>
                <a:tab pos="1371600" algn="l"/>
              </a:tabLst>
              <a:defRPr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CASE SUBMITTED BY:</a:t>
            </a:r>
          </a:p>
          <a:p>
            <a:pPr>
              <a:tabLst>
                <a:tab pos="13716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</a:rPr>
              <a:t>Peter </a:t>
            </a:r>
            <a:r>
              <a:rPr lang="en-US" sz="1600" b="1" dirty="0" err="1">
                <a:solidFill>
                  <a:schemeClr val="bg1"/>
                </a:solidFill>
              </a:rPr>
              <a:t>Scardino</a:t>
            </a:r>
            <a:r>
              <a:rPr lang="en-US" sz="1600" b="1" dirty="0">
                <a:solidFill>
                  <a:schemeClr val="bg1"/>
                </a:solidFill>
              </a:rPr>
              <a:t>, M.D.</a:t>
            </a:r>
          </a:p>
          <a:p>
            <a:pPr>
              <a:tabLst>
                <a:tab pos="13716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</a:rPr>
              <a:t>MSKCC, NY</a:t>
            </a:r>
            <a:endParaRPr lang="en-US" sz="15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7829" name="Rectangle 1"/>
          <p:cNvSpPr>
            <a:spLocks noChangeArrowheads="1"/>
          </p:cNvSpPr>
          <p:nvPr/>
        </p:nvSpPr>
        <p:spPr bwMode="auto">
          <a:xfrm>
            <a:off x="4406900" y="1401763"/>
            <a:ext cx="43434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  <a:tabLst>
                <a:tab pos="1371600" algn="l"/>
              </a:tabLst>
            </a:pPr>
            <a:r>
              <a:rPr lang="en-US" sz="1900" b="1" dirty="0">
                <a:solidFill>
                  <a:srgbClr val="E4CC4D"/>
                </a:solidFill>
                <a:latin typeface="Calibri" pitchFamily="34" charset="0"/>
              </a:rPr>
              <a:t>GPS RESULTS</a:t>
            </a:r>
          </a:p>
          <a:p>
            <a:pPr>
              <a:lnSpc>
                <a:spcPts val="2200"/>
              </a:lnSpc>
              <a:tabLst>
                <a:tab pos="1371600" algn="l"/>
              </a:tabLst>
            </a:pPr>
            <a:r>
              <a:rPr lang="en-US" sz="1900" dirty="0">
                <a:solidFill>
                  <a:srgbClr val="FFFFFF"/>
                </a:solidFill>
                <a:latin typeface="Calibri" pitchFamily="34" charset="0"/>
              </a:rPr>
              <a:t>GPS of </a:t>
            </a:r>
            <a:r>
              <a:rPr lang="en-US" sz="1900" b="1" dirty="0">
                <a:solidFill>
                  <a:srgbClr val="E4CC4D"/>
                </a:solidFill>
                <a:latin typeface="Calibri" pitchFamily="34" charset="0"/>
              </a:rPr>
              <a:t>10: NCCN Very Low</a:t>
            </a:r>
          </a:p>
          <a:p>
            <a:pPr>
              <a:lnSpc>
                <a:spcPts val="2200"/>
              </a:lnSpc>
              <a:tabLst>
                <a:tab pos="1371600" algn="l"/>
              </a:tabLst>
            </a:pPr>
            <a:r>
              <a:rPr lang="en-US" sz="1900" dirty="0">
                <a:solidFill>
                  <a:srgbClr val="FFFFFF"/>
                </a:solidFill>
                <a:latin typeface="Calibri" pitchFamily="34" charset="0"/>
              </a:rPr>
              <a:t>Likelihood of favorable pathology: </a:t>
            </a:r>
            <a:r>
              <a:rPr lang="en-US" sz="1900" b="1" dirty="0">
                <a:solidFill>
                  <a:srgbClr val="E4CC4D"/>
                </a:solidFill>
                <a:latin typeface="Calibri" pitchFamily="34" charset="0"/>
              </a:rPr>
              <a:t>83%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267200" y="1295400"/>
            <a:ext cx="0" cy="556260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89438" y="4800600"/>
            <a:ext cx="3954462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rPr>
              <a:t>Post GPS Recommendation</a:t>
            </a:r>
            <a:r>
              <a:rPr lang="en-US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rPr>
              <a:t>:  </a:t>
            </a:r>
            <a:r>
              <a:rPr lang="en-US" sz="1600" b="1" dirty="0">
                <a:solidFill>
                  <a:srgbClr val="E4CC4D"/>
                </a:solidFill>
                <a:ea typeface="ＭＳ Ｐゴシック" pitchFamily="34" charset="-128"/>
                <a:cs typeface="+mn-cs"/>
              </a:rPr>
              <a:t>AS and patient agreed</a:t>
            </a:r>
            <a:r>
              <a:rPr lang="en-US" sz="1600" b="1" dirty="0">
                <a:solidFill>
                  <a:srgbClr val="E4CC4D"/>
                </a:solidFill>
              </a:rPr>
              <a:t>.</a:t>
            </a:r>
            <a:endParaRPr lang="en-US" sz="1600" b="1" dirty="0">
              <a:solidFill>
                <a:srgbClr val="E4CC4D"/>
              </a:solidFill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lang="en-US" sz="1600" b="1" dirty="0">
                <a:solidFill>
                  <a:srgbClr val="E4CC4D"/>
                </a:solidFill>
                <a:ea typeface="ＭＳ Ｐゴシック" pitchFamily="34" charset="-128"/>
                <a:cs typeface="+mn-cs"/>
              </a:rPr>
              <a:t> </a:t>
            </a:r>
            <a:endParaRPr lang="en-US" sz="1400" b="1" dirty="0">
              <a:solidFill>
                <a:srgbClr val="FFCC66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778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590800"/>
            <a:ext cx="42576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823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roup 2060"/>
          <p:cNvGrpSpPr/>
          <p:nvPr/>
        </p:nvGrpSpPr>
        <p:grpSpPr>
          <a:xfrm>
            <a:off x="3011602" y="2271480"/>
            <a:ext cx="2870700" cy="884667"/>
            <a:chOff x="2433253" y="2060535"/>
            <a:chExt cx="2870700" cy="884667"/>
          </a:xfrm>
        </p:grpSpPr>
        <p:sp>
          <p:nvSpPr>
            <p:cNvPr id="320" name="Freeform 319"/>
            <p:cNvSpPr/>
            <p:nvPr/>
          </p:nvSpPr>
          <p:spPr bwMode="auto">
            <a:xfrm>
              <a:off x="2433253" y="2060535"/>
              <a:ext cx="1234212" cy="301752"/>
            </a:xfrm>
            <a:custGeom>
              <a:avLst/>
              <a:gdLst>
                <a:gd name="connsiteX0" fmla="*/ 0 w 1292225"/>
                <a:gd name="connsiteY0" fmla="*/ 0 h 431800"/>
                <a:gd name="connsiteX1" fmla="*/ 155575 w 1292225"/>
                <a:gd name="connsiteY1" fmla="*/ 41275 h 431800"/>
                <a:gd name="connsiteX2" fmla="*/ 352425 w 1292225"/>
                <a:gd name="connsiteY2" fmla="*/ 101600 h 431800"/>
                <a:gd name="connsiteX3" fmla="*/ 546100 w 1292225"/>
                <a:gd name="connsiteY3" fmla="*/ 155575 h 431800"/>
                <a:gd name="connsiteX4" fmla="*/ 796925 w 1292225"/>
                <a:gd name="connsiteY4" fmla="*/ 234950 h 431800"/>
                <a:gd name="connsiteX5" fmla="*/ 1006475 w 1292225"/>
                <a:gd name="connsiteY5" fmla="*/ 311150 h 431800"/>
                <a:gd name="connsiteX6" fmla="*/ 1206500 w 1292225"/>
                <a:gd name="connsiteY6" fmla="*/ 390525 h 431800"/>
                <a:gd name="connsiteX7" fmla="*/ 1292225 w 1292225"/>
                <a:gd name="connsiteY7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2225" h="431800">
                  <a:moveTo>
                    <a:pt x="0" y="0"/>
                  </a:moveTo>
                  <a:cubicBezTo>
                    <a:pt x="48419" y="12171"/>
                    <a:pt x="96838" y="24342"/>
                    <a:pt x="155575" y="41275"/>
                  </a:cubicBezTo>
                  <a:cubicBezTo>
                    <a:pt x="214312" y="58208"/>
                    <a:pt x="287337" y="82550"/>
                    <a:pt x="352425" y="101600"/>
                  </a:cubicBezTo>
                  <a:cubicBezTo>
                    <a:pt x="417513" y="120650"/>
                    <a:pt x="472017" y="133350"/>
                    <a:pt x="546100" y="155575"/>
                  </a:cubicBezTo>
                  <a:cubicBezTo>
                    <a:pt x="620183" y="177800"/>
                    <a:pt x="720196" y="209021"/>
                    <a:pt x="796925" y="234950"/>
                  </a:cubicBezTo>
                  <a:cubicBezTo>
                    <a:pt x="873654" y="260879"/>
                    <a:pt x="938213" y="285221"/>
                    <a:pt x="1006475" y="311150"/>
                  </a:cubicBezTo>
                  <a:cubicBezTo>
                    <a:pt x="1074737" y="337079"/>
                    <a:pt x="1158875" y="370417"/>
                    <a:pt x="1206500" y="390525"/>
                  </a:cubicBezTo>
                  <a:cubicBezTo>
                    <a:pt x="1254125" y="410633"/>
                    <a:pt x="1273175" y="421216"/>
                    <a:pt x="1292225" y="431800"/>
                  </a:cubicBezTo>
                </a:path>
              </a:pathLst>
            </a:custGeom>
            <a:noFill/>
            <a:ln w="28575" cap="flat" cmpd="sng" algn="ctr">
              <a:solidFill>
                <a:srgbClr val="F8CB0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3656128" y="2355170"/>
              <a:ext cx="1647825" cy="590032"/>
            </a:xfrm>
            <a:custGeom>
              <a:avLst/>
              <a:gdLst>
                <a:gd name="connsiteX0" fmla="*/ 0 w 1647825"/>
                <a:gd name="connsiteY0" fmla="*/ 0 h 815975"/>
                <a:gd name="connsiteX1" fmla="*/ 155575 w 1647825"/>
                <a:gd name="connsiteY1" fmla="*/ 69850 h 815975"/>
                <a:gd name="connsiteX2" fmla="*/ 330200 w 1647825"/>
                <a:gd name="connsiteY2" fmla="*/ 146050 h 815975"/>
                <a:gd name="connsiteX3" fmla="*/ 523875 w 1647825"/>
                <a:gd name="connsiteY3" fmla="*/ 231775 h 815975"/>
                <a:gd name="connsiteX4" fmla="*/ 812800 w 1647825"/>
                <a:gd name="connsiteY4" fmla="*/ 371475 h 815975"/>
                <a:gd name="connsiteX5" fmla="*/ 1054100 w 1647825"/>
                <a:gd name="connsiteY5" fmla="*/ 495300 h 815975"/>
                <a:gd name="connsiteX6" fmla="*/ 1317625 w 1647825"/>
                <a:gd name="connsiteY6" fmla="*/ 631825 h 815975"/>
                <a:gd name="connsiteX7" fmla="*/ 1524000 w 1647825"/>
                <a:gd name="connsiteY7" fmla="*/ 746125 h 815975"/>
                <a:gd name="connsiteX8" fmla="*/ 1647825 w 1647825"/>
                <a:gd name="connsiteY8" fmla="*/ 815975 h 81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7825" h="815975">
                  <a:moveTo>
                    <a:pt x="0" y="0"/>
                  </a:moveTo>
                  <a:lnTo>
                    <a:pt x="155575" y="69850"/>
                  </a:lnTo>
                  <a:lnTo>
                    <a:pt x="330200" y="146050"/>
                  </a:lnTo>
                  <a:cubicBezTo>
                    <a:pt x="391583" y="173037"/>
                    <a:pt x="443442" y="194204"/>
                    <a:pt x="523875" y="231775"/>
                  </a:cubicBezTo>
                  <a:cubicBezTo>
                    <a:pt x="604308" y="269346"/>
                    <a:pt x="724429" y="327554"/>
                    <a:pt x="812800" y="371475"/>
                  </a:cubicBezTo>
                  <a:cubicBezTo>
                    <a:pt x="901171" y="415396"/>
                    <a:pt x="1054100" y="495300"/>
                    <a:pt x="1054100" y="495300"/>
                  </a:cubicBezTo>
                  <a:lnTo>
                    <a:pt x="1317625" y="631825"/>
                  </a:lnTo>
                  <a:cubicBezTo>
                    <a:pt x="1395942" y="673629"/>
                    <a:pt x="1524000" y="746125"/>
                    <a:pt x="1524000" y="746125"/>
                  </a:cubicBezTo>
                  <a:lnTo>
                    <a:pt x="1647825" y="815975"/>
                  </a:lnTo>
                </a:path>
              </a:pathLst>
            </a:custGeom>
            <a:noFill/>
            <a:ln w="28575" cap="flat" cmpd="sng" algn="ctr">
              <a:solidFill>
                <a:srgbClr val="F8CB0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058" name="Group 2057"/>
          <p:cNvGrpSpPr/>
          <p:nvPr/>
        </p:nvGrpSpPr>
        <p:grpSpPr>
          <a:xfrm>
            <a:off x="3192963" y="2145775"/>
            <a:ext cx="3070225" cy="786756"/>
            <a:chOff x="2614614" y="1934830"/>
            <a:chExt cx="3070225" cy="786756"/>
          </a:xfrm>
        </p:grpSpPr>
        <p:sp>
          <p:nvSpPr>
            <p:cNvPr id="89" name="Freeform 88"/>
            <p:cNvSpPr/>
            <p:nvPr/>
          </p:nvSpPr>
          <p:spPr bwMode="auto">
            <a:xfrm>
              <a:off x="3716339" y="2122370"/>
              <a:ext cx="1968500" cy="599216"/>
            </a:xfrm>
            <a:custGeom>
              <a:avLst/>
              <a:gdLst>
                <a:gd name="connsiteX0" fmla="*/ 1968500 w 1968500"/>
                <a:gd name="connsiteY0" fmla="*/ 828675 h 828675"/>
                <a:gd name="connsiteX1" fmla="*/ 1857375 w 1968500"/>
                <a:gd name="connsiteY1" fmla="*/ 771525 h 828675"/>
                <a:gd name="connsiteX2" fmla="*/ 1660525 w 1968500"/>
                <a:gd name="connsiteY2" fmla="*/ 676275 h 828675"/>
                <a:gd name="connsiteX3" fmla="*/ 1476375 w 1968500"/>
                <a:gd name="connsiteY3" fmla="*/ 596900 h 828675"/>
                <a:gd name="connsiteX4" fmla="*/ 1184275 w 1968500"/>
                <a:gd name="connsiteY4" fmla="*/ 460375 h 828675"/>
                <a:gd name="connsiteX5" fmla="*/ 955675 w 1968500"/>
                <a:gd name="connsiteY5" fmla="*/ 352425 h 828675"/>
                <a:gd name="connsiteX6" fmla="*/ 711200 w 1968500"/>
                <a:gd name="connsiteY6" fmla="*/ 247650 h 828675"/>
                <a:gd name="connsiteX7" fmla="*/ 568325 w 1968500"/>
                <a:gd name="connsiteY7" fmla="*/ 190500 h 828675"/>
                <a:gd name="connsiteX8" fmla="*/ 393700 w 1968500"/>
                <a:gd name="connsiteY8" fmla="*/ 130175 h 828675"/>
                <a:gd name="connsiteX9" fmla="*/ 209550 w 1968500"/>
                <a:gd name="connsiteY9" fmla="*/ 69850 h 828675"/>
                <a:gd name="connsiteX10" fmla="*/ 69850 w 1968500"/>
                <a:gd name="connsiteY10" fmla="*/ 22225 h 828675"/>
                <a:gd name="connsiteX11" fmla="*/ 0 w 1968500"/>
                <a:gd name="connsiteY11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8500" h="828675">
                  <a:moveTo>
                    <a:pt x="1968500" y="828675"/>
                  </a:moveTo>
                  <a:cubicBezTo>
                    <a:pt x="1938602" y="812800"/>
                    <a:pt x="1908704" y="796925"/>
                    <a:pt x="1857375" y="771525"/>
                  </a:cubicBezTo>
                  <a:cubicBezTo>
                    <a:pt x="1806046" y="746125"/>
                    <a:pt x="1724025" y="705379"/>
                    <a:pt x="1660525" y="676275"/>
                  </a:cubicBezTo>
                  <a:cubicBezTo>
                    <a:pt x="1597025" y="647171"/>
                    <a:pt x="1555750" y="632883"/>
                    <a:pt x="1476375" y="596900"/>
                  </a:cubicBezTo>
                  <a:cubicBezTo>
                    <a:pt x="1397000" y="560917"/>
                    <a:pt x="1184275" y="460375"/>
                    <a:pt x="1184275" y="460375"/>
                  </a:cubicBezTo>
                  <a:cubicBezTo>
                    <a:pt x="1097492" y="419629"/>
                    <a:pt x="1034521" y="387879"/>
                    <a:pt x="955675" y="352425"/>
                  </a:cubicBezTo>
                  <a:cubicBezTo>
                    <a:pt x="876829" y="316971"/>
                    <a:pt x="775758" y="274637"/>
                    <a:pt x="711200" y="247650"/>
                  </a:cubicBezTo>
                  <a:cubicBezTo>
                    <a:pt x="646642" y="220663"/>
                    <a:pt x="621241" y="210079"/>
                    <a:pt x="568325" y="190500"/>
                  </a:cubicBezTo>
                  <a:cubicBezTo>
                    <a:pt x="515409" y="170921"/>
                    <a:pt x="393700" y="130175"/>
                    <a:pt x="393700" y="130175"/>
                  </a:cubicBezTo>
                  <a:lnTo>
                    <a:pt x="209550" y="69850"/>
                  </a:lnTo>
                  <a:lnTo>
                    <a:pt x="69850" y="22225"/>
                  </a:lnTo>
                  <a:cubicBezTo>
                    <a:pt x="34925" y="10583"/>
                    <a:pt x="17462" y="5291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69AD1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614614" y="1934830"/>
              <a:ext cx="1117600" cy="192851"/>
            </a:xfrm>
            <a:custGeom>
              <a:avLst/>
              <a:gdLst>
                <a:gd name="connsiteX0" fmla="*/ 0 w 1117600"/>
                <a:gd name="connsiteY0" fmla="*/ 0 h 266700"/>
                <a:gd name="connsiteX1" fmla="*/ 174625 w 1117600"/>
                <a:gd name="connsiteY1" fmla="*/ 34925 h 266700"/>
                <a:gd name="connsiteX2" fmla="*/ 317500 w 1117600"/>
                <a:gd name="connsiteY2" fmla="*/ 60325 h 266700"/>
                <a:gd name="connsiteX3" fmla="*/ 492125 w 1117600"/>
                <a:gd name="connsiteY3" fmla="*/ 101600 h 266700"/>
                <a:gd name="connsiteX4" fmla="*/ 685800 w 1117600"/>
                <a:gd name="connsiteY4" fmla="*/ 149225 h 266700"/>
                <a:gd name="connsiteX5" fmla="*/ 939800 w 1117600"/>
                <a:gd name="connsiteY5" fmla="*/ 215900 h 266700"/>
                <a:gd name="connsiteX6" fmla="*/ 1117600 w 1117600"/>
                <a:gd name="connsiteY6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600" h="266700">
                  <a:moveTo>
                    <a:pt x="0" y="0"/>
                  </a:moveTo>
                  <a:lnTo>
                    <a:pt x="174625" y="34925"/>
                  </a:lnTo>
                  <a:cubicBezTo>
                    <a:pt x="227542" y="44979"/>
                    <a:pt x="264583" y="49213"/>
                    <a:pt x="317500" y="60325"/>
                  </a:cubicBezTo>
                  <a:cubicBezTo>
                    <a:pt x="370417" y="71438"/>
                    <a:pt x="492125" y="101600"/>
                    <a:pt x="492125" y="101600"/>
                  </a:cubicBezTo>
                  <a:lnTo>
                    <a:pt x="685800" y="149225"/>
                  </a:lnTo>
                  <a:lnTo>
                    <a:pt x="939800" y="215900"/>
                  </a:lnTo>
                  <a:cubicBezTo>
                    <a:pt x="1011767" y="235479"/>
                    <a:pt x="1086908" y="259292"/>
                    <a:pt x="1117600" y="266700"/>
                  </a:cubicBezTo>
                </a:path>
              </a:pathLst>
            </a:custGeom>
            <a:noFill/>
            <a:ln w="28575" cap="flat" cmpd="sng" algn="ctr">
              <a:solidFill>
                <a:srgbClr val="69AD1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05633" y="2824872"/>
            <a:ext cx="771878" cy="443597"/>
            <a:chOff x="6003356" y="3055517"/>
            <a:chExt cx="771878" cy="613463"/>
          </a:xfrm>
        </p:grpSpPr>
        <p:sp>
          <p:nvSpPr>
            <p:cNvPr id="3" name="TextBox 2"/>
            <p:cNvSpPr txBox="1"/>
            <p:nvPr/>
          </p:nvSpPr>
          <p:spPr>
            <a:xfrm>
              <a:off x="6188278" y="3285910"/>
              <a:ext cx="184731" cy="38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200" b="1" dirty="0">
                <a:solidFill>
                  <a:srgbClr val="69AD17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003356" y="3055517"/>
              <a:ext cx="771878" cy="38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Very Low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11560" y="3039855"/>
            <a:ext cx="448841" cy="436420"/>
            <a:chOff x="5609283" y="3352827"/>
            <a:chExt cx="448841" cy="603539"/>
          </a:xfrm>
        </p:grpSpPr>
        <p:sp>
          <p:nvSpPr>
            <p:cNvPr id="24" name="TextBox 23"/>
            <p:cNvSpPr txBox="1"/>
            <p:nvPr/>
          </p:nvSpPr>
          <p:spPr>
            <a:xfrm>
              <a:off x="5610886" y="3573295"/>
              <a:ext cx="184731" cy="383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200" b="1" dirty="0">
                <a:solidFill>
                  <a:srgbClr val="F8CB0C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09283" y="3352827"/>
              <a:ext cx="448841" cy="383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Low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06496" y="3814903"/>
            <a:ext cx="1016497" cy="438854"/>
            <a:chOff x="6304219" y="4424667"/>
            <a:chExt cx="1016497" cy="606905"/>
          </a:xfrm>
        </p:grpSpPr>
        <p:sp>
          <p:nvSpPr>
            <p:cNvPr id="25" name="TextBox 24"/>
            <p:cNvSpPr txBox="1"/>
            <p:nvPr/>
          </p:nvSpPr>
          <p:spPr>
            <a:xfrm>
              <a:off x="6607988" y="4648501"/>
              <a:ext cx="184731" cy="383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304219" y="4424667"/>
              <a:ext cx="1016497" cy="383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Intermediate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2405912" y="4301658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10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405912" y="2023374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90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405912" y="2308160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80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405912" y="2592945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70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405912" y="2877731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60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405912" y="3162516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50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405912" y="3447302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40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405912" y="3732087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30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405912" y="4016872"/>
            <a:ext cx="46633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20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297199" y="1738589"/>
            <a:ext cx="57504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100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297199" y="4586440"/>
            <a:ext cx="57504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0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 rot="16200000">
            <a:off x="88000" y="3032491"/>
            <a:ext cx="330640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Likelihood of Favorable Pathology (%)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63" name="Group 2062"/>
          <p:cNvGrpSpPr/>
          <p:nvPr/>
        </p:nvGrpSpPr>
        <p:grpSpPr>
          <a:xfrm>
            <a:off x="3117641" y="2609535"/>
            <a:ext cx="3439876" cy="1299994"/>
            <a:chOff x="2539292" y="2398590"/>
            <a:chExt cx="3439876" cy="1299994"/>
          </a:xfrm>
        </p:grpSpPr>
        <p:sp>
          <p:nvSpPr>
            <p:cNvPr id="96" name="Freeform 95"/>
            <p:cNvSpPr/>
            <p:nvPr/>
          </p:nvSpPr>
          <p:spPr bwMode="auto">
            <a:xfrm>
              <a:off x="2539292" y="2398590"/>
              <a:ext cx="1466850" cy="532636"/>
            </a:xfrm>
            <a:custGeom>
              <a:avLst/>
              <a:gdLst>
                <a:gd name="connsiteX0" fmla="*/ 0 w 1466850"/>
                <a:gd name="connsiteY0" fmla="*/ 0 h 736600"/>
                <a:gd name="connsiteX1" fmla="*/ 190500 w 1466850"/>
                <a:gd name="connsiteY1" fmla="*/ 82550 h 736600"/>
                <a:gd name="connsiteX2" fmla="*/ 409575 w 1466850"/>
                <a:gd name="connsiteY2" fmla="*/ 187325 h 736600"/>
                <a:gd name="connsiteX3" fmla="*/ 676275 w 1466850"/>
                <a:gd name="connsiteY3" fmla="*/ 311150 h 736600"/>
                <a:gd name="connsiteX4" fmla="*/ 930275 w 1466850"/>
                <a:gd name="connsiteY4" fmla="*/ 444500 h 736600"/>
                <a:gd name="connsiteX5" fmla="*/ 1187450 w 1466850"/>
                <a:gd name="connsiteY5" fmla="*/ 584200 h 736600"/>
                <a:gd name="connsiteX6" fmla="*/ 1330325 w 1466850"/>
                <a:gd name="connsiteY6" fmla="*/ 660400 h 736600"/>
                <a:gd name="connsiteX7" fmla="*/ 1466850 w 1466850"/>
                <a:gd name="connsiteY7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6850" h="736600">
                  <a:moveTo>
                    <a:pt x="0" y="0"/>
                  </a:moveTo>
                  <a:cubicBezTo>
                    <a:pt x="61119" y="25664"/>
                    <a:pt x="122238" y="51329"/>
                    <a:pt x="190500" y="82550"/>
                  </a:cubicBezTo>
                  <a:cubicBezTo>
                    <a:pt x="258762" y="113771"/>
                    <a:pt x="409575" y="187325"/>
                    <a:pt x="409575" y="187325"/>
                  </a:cubicBezTo>
                  <a:cubicBezTo>
                    <a:pt x="490538" y="225425"/>
                    <a:pt x="589492" y="268288"/>
                    <a:pt x="676275" y="311150"/>
                  </a:cubicBezTo>
                  <a:cubicBezTo>
                    <a:pt x="763058" y="354012"/>
                    <a:pt x="930275" y="444500"/>
                    <a:pt x="930275" y="444500"/>
                  </a:cubicBezTo>
                  <a:lnTo>
                    <a:pt x="1187450" y="584200"/>
                  </a:lnTo>
                  <a:lnTo>
                    <a:pt x="1330325" y="660400"/>
                  </a:lnTo>
                  <a:cubicBezTo>
                    <a:pt x="1376892" y="685800"/>
                    <a:pt x="1421871" y="711200"/>
                    <a:pt x="1466850" y="73660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985268" y="2920292"/>
              <a:ext cx="1993900" cy="778292"/>
            </a:xfrm>
            <a:custGeom>
              <a:avLst/>
              <a:gdLst>
                <a:gd name="connsiteX0" fmla="*/ 1993900 w 1993900"/>
                <a:gd name="connsiteY0" fmla="*/ 1076325 h 1076325"/>
                <a:gd name="connsiteX1" fmla="*/ 1724025 w 1993900"/>
                <a:gd name="connsiteY1" fmla="*/ 939800 h 1076325"/>
                <a:gd name="connsiteX2" fmla="*/ 1504950 w 1993900"/>
                <a:gd name="connsiteY2" fmla="*/ 835025 h 1076325"/>
                <a:gd name="connsiteX3" fmla="*/ 1346200 w 1993900"/>
                <a:gd name="connsiteY3" fmla="*/ 749300 h 1076325"/>
                <a:gd name="connsiteX4" fmla="*/ 1101725 w 1993900"/>
                <a:gd name="connsiteY4" fmla="*/ 615950 h 1076325"/>
                <a:gd name="connsiteX5" fmla="*/ 863600 w 1993900"/>
                <a:gd name="connsiteY5" fmla="*/ 485775 h 1076325"/>
                <a:gd name="connsiteX6" fmla="*/ 711200 w 1993900"/>
                <a:gd name="connsiteY6" fmla="*/ 400050 h 1076325"/>
                <a:gd name="connsiteX7" fmla="*/ 501650 w 1993900"/>
                <a:gd name="connsiteY7" fmla="*/ 282575 h 1076325"/>
                <a:gd name="connsiteX8" fmla="*/ 311150 w 1993900"/>
                <a:gd name="connsiteY8" fmla="*/ 174625 h 1076325"/>
                <a:gd name="connsiteX9" fmla="*/ 92075 w 1993900"/>
                <a:gd name="connsiteY9" fmla="*/ 50800 h 1076325"/>
                <a:gd name="connsiteX10" fmla="*/ 0 w 1993900"/>
                <a:gd name="connsiteY10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3900" h="1076325">
                  <a:moveTo>
                    <a:pt x="1993900" y="1076325"/>
                  </a:moveTo>
                  <a:lnTo>
                    <a:pt x="1724025" y="939800"/>
                  </a:lnTo>
                  <a:cubicBezTo>
                    <a:pt x="1642533" y="899583"/>
                    <a:pt x="1567921" y="866775"/>
                    <a:pt x="1504950" y="835025"/>
                  </a:cubicBezTo>
                  <a:cubicBezTo>
                    <a:pt x="1441979" y="803275"/>
                    <a:pt x="1346200" y="749300"/>
                    <a:pt x="1346200" y="749300"/>
                  </a:cubicBezTo>
                  <a:lnTo>
                    <a:pt x="1101725" y="615950"/>
                  </a:lnTo>
                  <a:lnTo>
                    <a:pt x="863600" y="485775"/>
                  </a:lnTo>
                  <a:lnTo>
                    <a:pt x="711200" y="400050"/>
                  </a:lnTo>
                  <a:lnTo>
                    <a:pt x="501650" y="282575"/>
                  </a:lnTo>
                  <a:lnTo>
                    <a:pt x="311150" y="174625"/>
                  </a:lnTo>
                  <a:lnTo>
                    <a:pt x="92075" y="5080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51779" y="213544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69AD17"/>
                </a:solidFill>
                <a:latin typeface="Arial" charset="0"/>
              </a:rPr>
              <a:t>83%</a:t>
            </a:r>
            <a:endParaRPr lang="en-US" sz="1200" dirty="0">
              <a:solidFill>
                <a:srgbClr val="69AD17"/>
              </a:solidFill>
              <a:latin typeface="Arial" charset="0"/>
            </a:endParaRPr>
          </a:p>
        </p:txBody>
      </p:sp>
      <p:sp>
        <p:nvSpPr>
          <p:cNvPr id="11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381750"/>
            <a:ext cx="762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4FA097-00B9-0B49-9D17-3BA3D1295C1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0" y="6611779"/>
            <a:ext cx="3648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FFFF"/>
                </a:solidFill>
              </a:rPr>
              <a:t>Cooperberg</a:t>
            </a:r>
            <a:r>
              <a:rPr lang="en-US" sz="1000" dirty="0">
                <a:solidFill>
                  <a:srgbClr val="FFFFFF"/>
                </a:solidFill>
              </a:rPr>
              <a:t> et al, AUA 2013</a:t>
            </a:r>
          </a:p>
          <a:p>
            <a:endParaRPr lang="en-US" sz="10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14743" y="1812429"/>
            <a:ext cx="3836882" cy="3690070"/>
            <a:chOff x="2814742" y="1812429"/>
            <a:chExt cx="4626118" cy="3690070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2814742" y="1812429"/>
              <a:ext cx="4626118" cy="3057682"/>
              <a:chOff x="3244454" y="1453355"/>
              <a:chExt cx="4626118" cy="4228567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361775" y="1453355"/>
                <a:ext cx="0" cy="41148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3361775" y="5563392"/>
                <a:ext cx="450879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3299318" y="1481041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3299318" y="187523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>
                <a:off x="3299318" y="2269427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>
                <a:off x="3299318" y="2663620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3299318" y="3057813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>
                <a:off x="3299318" y="3452006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>
                <a:off x="3299318" y="3846199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>
                <a:off x="3299318" y="4240392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>
                <a:off x="3299318" y="4634585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>
                <a:off x="3299318" y="5028778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>
                <a:off x="3299318" y="5422969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3454893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4000539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4546185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5091831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5637477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6183123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7274418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6728769" y="5572194"/>
                <a:ext cx="0" cy="1097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Rectangle 79"/>
            <p:cNvSpPr/>
            <p:nvPr/>
          </p:nvSpPr>
          <p:spPr>
            <a:xfrm>
              <a:off x="2895667" y="4843832"/>
              <a:ext cx="2972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637124" y="4843832"/>
              <a:ext cx="466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70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355107" y="4843832"/>
              <a:ext cx="466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10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901052" y="4843832"/>
              <a:ext cx="466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444942" y="4843832"/>
              <a:ext cx="466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992942" y="4843832"/>
              <a:ext cx="466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charset="0"/>
                </a:rPr>
                <a:t>4</a:t>
              </a: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538887" y="4843832"/>
              <a:ext cx="466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charset="0"/>
                </a:rPr>
                <a:t>5</a:t>
              </a: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084832" y="4843832"/>
              <a:ext cx="466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</a:rPr>
                <a:t>60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505235" y="5163945"/>
              <a:ext cx="33064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Arial" charset="0"/>
                </a:rPr>
                <a:t>GPS</a:t>
              </a:r>
              <a:endParaRPr lang="en-US" sz="16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219703" y="4324656"/>
            <a:ext cx="455573" cy="461665"/>
            <a:chOff x="369614" y="3015209"/>
            <a:chExt cx="455573" cy="461665"/>
          </a:xfrm>
        </p:grpSpPr>
        <p:sp>
          <p:nvSpPr>
            <p:cNvPr id="112" name="Oval 111"/>
            <p:cNvSpPr/>
            <p:nvPr/>
          </p:nvSpPr>
          <p:spPr>
            <a:xfrm>
              <a:off x="383582" y="3045617"/>
              <a:ext cx="420624" cy="420624"/>
            </a:xfrm>
            <a:prstGeom prst="ellipse">
              <a:avLst/>
            </a:prstGeom>
            <a:pattFill prst="ltDnDiag">
              <a:fgClr>
                <a:srgbClr val="71147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69614" y="3015209"/>
              <a:ext cx="45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Rounded MT Bold" pitchFamily="34" charset="0"/>
                </a:rPr>
                <a:t>GPS</a:t>
              </a: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Arial Rounded MT Bold" pitchFamily="34" charset="0"/>
                </a:rPr>
                <a:t>10</a:t>
              </a:r>
              <a:endParaRPr lang="en-US" sz="1400" b="1" dirty="0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 flipV="1">
            <a:off x="3443754" y="2390107"/>
            <a:ext cx="0" cy="1946161"/>
          </a:xfrm>
          <a:prstGeom prst="line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itle 1"/>
          <p:cNvSpPr>
            <a:spLocks noGrp="1"/>
          </p:cNvSpPr>
          <p:nvPr>
            <p:ph type="title"/>
          </p:nvPr>
        </p:nvSpPr>
        <p:spPr>
          <a:xfrm>
            <a:off x="308337" y="44450"/>
            <a:ext cx="8516679" cy="11430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115" name="Oval 114"/>
          <p:cNvSpPr/>
          <p:nvPr/>
        </p:nvSpPr>
        <p:spPr bwMode="auto">
          <a:xfrm flipH="1">
            <a:off x="3378099" y="2286231"/>
            <a:ext cx="127135" cy="14022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557517" y="1415423"/>
            <a:ext cx="2235609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tabLst>
                <a:tab pos="1371600" algn="l"/>
              </a:tabLst>
              <a:defRPr/>
            </a:pPr>
            <a:r>
              <a:rPr lang="en-US" sz="1600" b="1" dirty="0" smtClean="0">
                <a:solidFill>
                  <a:srgbClr val="E4CC4D"/>
                </a:solidFill>
              </a:rPr>
              <a:t>59 </a:t>
            </a:r>
            <a:r>
              <a:rPr lang="en-US" sz="1600" b="1" dirty="0">
                <a:solidFill>
                  <a:srgbClr val="E4CC4D"/>
                </a:solidFill>
              </a:rPr>
              <a:t>year-old patient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PSA: </a:t>
            </a:r>
            <a:r>
              <a:rPr lang="en-US" sz="1200" b="1" dirty="0" smtClean="0">
                <a:solidFill>
                  <a:srgbClr val="E4CC4D"/>
                </a:solidFill>
              </a:rPr>
              <a:t>5.8</a:t>
            </a:r>
            <a:endParaRPr lang="en-US" sz="1200" b="1" dirty="0">
              <a:solidFill>
                <a:srgbClr val="E4CC4D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Gleason Score: </a:t>
            </a:r>
            <a:r>
              <a:rPr lang="en-US" sz="1200" b="1" dirty="0">
                <a:solidFill>
                  <a:srgbClr val="E4CC4D"/>
                </a:solidFill>
              </a:rPr>
              <a:t>3+3=6</a:t>
            </a:r>
          </a:p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Initial </a:t>
            </a:r>
            <a:r>
              <a:rPr lang="en-US" sz="1200" dirty="0">
                <a:solidFill>
                  <a:schemeClr val="bg1"/>
                </a:solidFill>
              </a:rPr>
              <a:t>Clinical Risk (NCCN):  </a:t>
            </a:r>
            <a:r>
              <a:rPr lang="en-US" sz="1200" b="1" dirty="0">
                <a:solidFill>
                  <a:srgbClr val="E4CC4D"/>
                </a:solidFill>
              </a:rPr>
              <a:t>Low</a:t>
            </a:r>
          </a:p>
        </p:txBody>
      </p:sp>
      <p:cxnSp>
        <p:nvCxnSpPr>
          <p:cNvPr id="125" name="Straight Arrow Connector 124"/>
          <p:cNvCxnSpPr/>
          <p:nvPr/>
        </p:nvCxnSpPr>
        <p:spPr bwMode="auto">
          <a:xfrm flipH="1">
            <a:off x="2914164" y="2338626"/>
            <a:ext cx="51637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41383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pPr>
              <a:defRPr/>
            </a:pPr>
            <a:fld id="{2C71A4C6-4305-4BB6-B218-D3567C6484BF}" type="slidenum">
              <a:rPr lang="en-US" smtClean="0">
                <a:solidFill>
                  <a:prstClr val="white"/>
                </a:solidFill>
                <a:latin typeface="Calibri"/>
              </a:rPr>
              <a:pPr>
                <a:defRPr/>
              </a:pPr>
              <a:t>24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85800" y="1473390"/>
            <a:ext cx="8163601" cy="1329997"/>
          </a:xfrm>
          <a:custGeom>
            <a:avLst/>
            <a:gdLst>
              <a:gd name="connsiteX0" fmla="*/ 0 w 5472684"/>
              <a:gd name="connsiteY0" fmla="*/ 0 h 1329996"/>
              <a:gd name="connsiteX1" fmla="*/ 4807686 w 5472684"/>
              <a:gd name="connsiteY1" fmla="*/ 0 h 1329996"/>
              <a:gd name="connsiteX2" fmla="*/ 5472684 w 5472684"/>
              <a:gd name="connsiteY2" fmla="*/ 664998 h 1329996"/>
              <a:gd name="connsiteX3" fmla="*/ 4807686 w 5472684"/>
              <a:gd name="connsiteY3" fmla="*/ 1329996 h 1329996"/>
              <a:gd name="connsiteX4" fmla="*/ 0 w 5472684"/>
              <a:gd name="connsiteY4" fmla="*/ 1329996 h 1329996"/>
              <a:gd name="connsiteX5" fmla="*/ 0 w 5472684"/>
              <a:gd name="connsiteY5" fmla="*/ 0 h 132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1329996">
                <a:moveTo>
                  <a:pt x="5472684" y="1329995"/>
                </a:moveTo>
                <a:lnTo>
                  <a:pt x="664998" y="1329995"/>
                </a:lnTo>
                <a:lnTo>
                  <a:pt x="0" y="664998"/>
                </a:lnTo>
                <a:lnTo>
                  <a:pt x="664998" y="1"/>
                </a:lnTo>
                <a:lnTo>
                  <a:pt x="5472684" y="1"/>
                </a:lnTo>
                <a:lnTo>
                  <a:pt x="5472684" y="1329995"/>
                </a:lnTo>
                <a:close/>
              </a:path>
            </a:pathLst>
          </a:custGeom>
          <a:solidFill>
            <a:srgbClr val="1B324D"/>
          </a:solidFill>
          <a:ln>
            <a:solidFill>
              <a:srgbClr val="FFFFFF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8991" tIns="232411" rIns="433832" bIns="232410" numCol="1" spcCol="1270" anchor="ctr" anchorCtr="0">
            <a:no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Development of </a:t>
            </a:r>
            <a:r>
              <a:rPr lang="en-US" sz="3000" dirty="0">
                <a:solidFill>
                  <a:schemeClr val="bg1"/>
                </a:solidFill>
              </a:rPr>
              <a:t>the Onco</a:t>
            </a:r>
            <a:r>
              <a:rPr lang="en-US" sz="3000" i="1" dirty="0">
                <a:solidFill>
                  <a:schemeClr val="bg1"/>
                </a:solidFill>
              </a:rPr>
              <a:t>type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DX</a:t>
            </a:r>
            <a:r>
              <a:rPr lang="en-US" sz="3200" baseline="30000" dirty="0">
                <a:solidFill>
                  <a:schemeClr val="bg1"/>
                </a:solidFill>
              </a:rPr>
              <a:t>®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Genomic Prostate Score 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85800" y="3200400"/>
            <a:ext cx="8178664" cy="1329997"/>
          </a:xfrm>
          <a:custGeom>
            <a:avLst/>
            <a:gdLst>
              <a:gd name="connsiteX0" fmla="*/ 0 w 5472684"/>
              <a:gd name="connsiteY0" fmla="*/ 0 h 1329996"/>
              <a:gd name="connsiteX1" fmla="*/ 4807686 w 5472684"/>
              <a:gd name="connsiteY1" fmla="*/ 0 h 1329996"/>
              <a:gd name="connsiteX2" fmla="*/ 5472684 w 5472684"/>
              <a:gd name="connsiteY2" fmla="*/ 664998 h 1329996"/>
              <a:gd name="connsiteX3" fmla="*/ 4807686 w 5472684"/>
              <a:gd name="connsiteY3" fmla="*/ 1329996 h 1329996"/>
              <a:gd name="connsiteX4" fmla="*/ 0 w 5472684"/>
              <a:gd name="connsiteY4" fmla="*/ 1329996 h 1329996"/>
              <a:gd name="connsiteX5" fmla="*/ 0 w 5472684"/>
              <a:gd name="connsiteY5" fmla="*/ 0 h 132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1329996">
                <a:moveTo>
                  <a:pt x="5472684" y="1329995"/>
                </a:moveTo>
                <a:lnTo>
                  <a:pt x="664998" y="1329995"/>
                </a:lnTo>
                <a:lnTo>
                  <a:pt x="0" y="664998"/>
                </a:lnTo>
                <a:lnTo>
                  <a:pt x="664998" y="1"/>
                </a:lnTo>
                <a:lnTo>
                  <a:pt x="5472684" y="1"/>
                </a:lnTo>
                <a:lnTo>
                  <a:pt x="5472684" y="1329995"/>
                </a:lnTo>
                <a:close/>
              </a:path>
            </a:pathLst>
          </a:custGeom>
          <a:solidFill>
            <a:srgbClr val="1B324D"/>
          </a:solidFill>
          <a:ln>
            <a:solidFill>
              <a:srgbClr val="FFFFFF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8991" tIns="232411" rIns="433833" bIns="232410" numCol="1" spcCol="1270" anchor="ctr" anchorCtr="0">
            <a:no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Validation of </a:t>
            </a:r>
            <a:r>
              <a:rPr lang="en-US" sz="3000" dirty="0">
                <a:solidFill>
                  <a:schemeClr val="bg1"/>
                </a:solidFill>
              </a:rPr>
              <a:t>the Onco</a:t>
            </a:r>
            <a:r>
              <a:rPr lang="en-US" sz="3000" i="1" dirty="0">
                <a:solidFill>
                  <a:schemeClr val="bg1"/>
                </a:solidFill>
              </a:rPr>
              <a:t>type</a:t>
            </a:r>
            <a:r>
              <a:rPr lang="en-US" sz="3000" dirty="0">
                <a:solidFill>
                  <a:schemeClr val="bg1"/>
                </a:solidFill>
              </a:rPr>
              <a:t> DX</a:t>
            </a:r>
            <a:r>
              <a:rPr lang="en-US" sz="3200" baseline="30000" dirty="0">
                <a:solidFill>
                  <a:schemeClr val="bg1"/>
                </a:solidFill>
              </a:rPr>
              <a:t>®</a:t>
            </a:r>
            <a:r>
              <a:rPr lang="en-US" sz="3000" dirty="0">
                <a:solidFill>
                  <a:schemeClr val="bg1"/>
                </a:solidFill>
              </a:rPr>
              <a:t> Genomic Prostate Score 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2367" y="1473391"/>
            <a:ext cx="1437752" cy="1329996"/>
          </a:xfrm>
          <a:prstGeom prst="ellipse">
            <a:avLst/>
          </a:prstGeom>
          <a:solidFill>
            <a:srgbClr val="D4AF1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142367" y="3200401"/>
            <a:ext cx="1437752" cy="1329996"/>
          </a:xfrm>
          <a:prstGeom prst="ellipse">
            <a:avLst/>
          </a:prstGeom>
          <a:solidFill>
            <a:srgbClr val="D4AF1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721659" y="4927410"/>
            <a:ext cx="8178664" cy="1329997"/>
          </a:xfrm>
          <a:custGeom>
            <a:avLst/>
            <a:gdLst>
              <a:gd name="connsiteX0" fmla="*/ 0 w 5472684"/>
              <a:gd name="connsiteY0" fmla="*/ 0 h 1329996"/>
              <a:gd name="connsiteX1" fmla="*/ 4807686 w 5472684"/>
              <a:gd name="connsiteY1" fmla="*/ 0 h 1329996"/>
              <a:gd name="connsiteX2" fmla="*/ 5472684 w 5472684"/>
              <a:gd name="connsiteY2" fmla="*/ 664998 h 1329996"/>
              <a:gd name="connsiteX3" fmla="*/ 4807686 w 5472684"/>
              <a:gd name="connsiteY3" fmla="*/ 1329996 h 1329996"/>
              <a:gd name="connsiteX4" fmla="*/ 0 w 5472684"/>
              <a:gd name="connsiteY4" fmla="*/ 1329996 h 1329996"/>
              <a:gd name="connsiteX5" fmla="*/ 0 w 5472684"/>
              <a:gd name="connsiteY5" fmla="*/ 0 h 132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1329996">
                <a:moveTo>
                  <a:pt x="5472684" y="1329995"/>
                </a:moveTo>
                <a:lnTo>
                  <a:pt x="664998" y="1329995"/>
                </a:lnTo>
                <a:lnTo>
                  <a:pt x="0" y="664998"/>
                </a:lnTo>
                <a:lnTo>
                  <a:pt x="664998" y="1"/>
                </a:lnTo>
                <a:lnTo>
                  <a:pt x="5472684" y="1"/>
                </a:lnTo>
                <a:lnTo>
                  <a:pt x="5472684" y="1329995"/>
                </a:lnTo>
                <a:close/>
              </a:path>
            </a:pathLst>
          </a:custGeom>
          <a:solidFill>
            <a:srgbClr val="1B324D"/>
          </a:solidFill>
          <a:ln>
            <a:solidFill>
              <a:srgbClr val="FFFFFF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8991" tIns="232411" rIns="433833" bIns="232410" numCol="1" spcCol="1270" anchor="ctr" anchorCtr="0">
            <a:noAutofit/>
          </a:bodyPr>
          <a:lstStyle/>
          <a:p>
            <a:r>
              <a:rPr lang="en-US" sz="3000" dirty="0" smtClean="0">
                <a:solidFill>
                  <a:srgbClr val="E4CC4D"/>
                </a:solidFill>
              </a:rPr>
              <a:t>Utility of </a:t>
            </a:r>
            <a:r>
              <a:rPr lang="en-US" sz="3000" dirty="0">
                <a:solidFill>
                  <a:srgbClr val="E4CC4D"/>
                </a:solidFill>
              </a:rPr>
              <a:t>the Onco</a:t>
            </a:r>
            <a:r>
              <a:rPr lang="en-US" sz="3000" i="1" dirty="0">
                <a:solidFill>
                  <a:srgbClr val="E4CC4D"/>
                </a:solidFill>
              </a:rPr>
              <a:t>type</a:t>
            </a:r>
            <a:r>
              <a:rPr lang="en-US" sz="3000" dirty="0">
                <a:solidFill>
                  <a:srgbClr val="E4CC4D"/>
                </a:solidFill>
              </a:rPr>
              <a:t> DX</a:t>
            </a:r>
            <a:r>
              <a:rPr lang="en-US" sz="3200" baseline="30000" dirty="0">
                <a:solidFill>
                  <a:srgbClr val="E4CC4D"/>
                </a:solidFill>
              </a:rPr>
              <a:t>®</a:t>
            </a:r>
            <a:r>
              <a:rPr lang="en-US" sz="3000" dirty="0">
                <a:solidFill>
                  <a:srgbClr val="E4CC4D"/>
                </a:solidFill>
              </a:rPr>
              <a:t> Genomic Prostate Score </a:t>
            </a:r>
            <a:r>
              <a:rPr lang="en-US" sz="3000" dirty="0" smtClean="0">
                <a:solidFill>
                  <a:srgbClr val="E4CC4D"/>
                </a:solidFill>
              </a:rPr>
              <a:t> </a:t>
            </a:r>
            <a:endParaRPr lang="en-US" sz="3000" dirty="0">
              <a:solidFill>
                <a:srgbClr val="E4CC4D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8226" y="4927411"/>
            <a:ext cx="1437752" cy="1329996"/>
          </a:xfrm>
          <a:prstGeom prst="ellipse">
            <a:avLst/>
          </a:prstGeom>
          <a:solidFill>
            <a:srgbClr val="D4AF1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500766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Utility Framework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2090" y="6251101"/>
            <a:ext cx="472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Building toward Patient Benefit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4664597" y="1187450"/>
            <a:ext cx="4479403" cy="4894590"/>
          </a:xfrm>
          <a:prstGeom prst="rtTriangle">
            <a:avLst/>
          </a:prstGeom>
          <a:solidFill>
            <a:srgbClr val="E5D2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flipH="1">
            <a:off x="144684" y="1178593"/>
            <a:ext cx="4519912" cy="4903447"/>
          </a:xfrm>
          <a:prstGeom prst="rtTriangle">
            <a:avLst/>
          </a:prstGeom>
          <a:solidFill>
            <a:srgbClr val="B7E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21796" y="5601074"/>
            <a:ext cx="2989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Health Care Utilization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8202" y="5591614"/>
            <a:ext cx="380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Treatment Related Morbidity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01884" y="1198603"/>
          <a:ext cx="9045616" cy="447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765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77800"/>
            <a:ext cx="8229600" cy="1143000"/>
          </a:xfrm>
        </p:spPr>
        <p:txBody>
          <a:bodyPr/>
          <a:lstStyle/>
          <a:p>
            <a:r>
              <a:rPr lang="en-US" dirty="0" smtClean="0"/>
              <a:t>Ordering Process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26" y="1448197"/>
            <a:ext cx="9196838" cy="4983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Order through </a:t>
            </a:r>
            <a:r>
              <a:rPr lang="en-US" sz="2400" dirty="0"/>
              <a:t>the </a:t>
            </a:r>
            <a:r>
              <a:rPr lang="en-US" sz="2400" dirty="0" smtClean="0"/>
              <a:t>portal (online.genomichealth.com) or </a:t>
            </a:r>
            <a:r>
              <a:rPr lang="en-US" sz="2400" dirty="0"/>
              <a:t>via </a:t>
            </a:r>
            <a:r>
              <a:rPr lang="en-US" sz="2400" dirty="0" smtClean="0"/>
              <a:t>fax</a:t>
            </a:r>
          </a:p>
          <a:p>
            <a:endParaRPr lang="en-US" sz="11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portal offers several advantages: </a:t>
            </a:r>
          </a:p>
          <a:p>
            <a:pPr lvl="1"/>
            <a:r>
              <a:rPr lang="en-US" sz="2000" dirty="0"/>
              <a:t>Orders may be viewed online, printed,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or </a:t>
            </a:r>
            <a:r>
              <a:rPr lang="en-US" sz="2000" dirty="0"/>
              <a:t>downloaded as PDFs. </a:t>
            </a:r>
          </a:p>
          <a:p>
            <a:pPr lvl="1"/>
            <a:r>
              <a:rPr lang="en-US" sz="2000" dirty="0"/>
              <a:t>All patient orders and reports are easily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viewed</a:t>
            </a:r>
            <a:r>
              <a:rPr lang="en-US" sz="2000" dirty="0"/>
              <a:t>, tracked and sorted quickly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     and </a:t>
            </a:r>
            <a:r>
              <a:rPr lang="en-US" sz="2000" dirty="0"/>
              <a:t>efficiently. </a:t>
            </a:r>
          </a:p>
          <a:p>
            <a:pPr lvl="1"/>
            <a:r>
              <a:rPr lang="en-US" sz="2000" dirty="0"/>
              <a:t>Fewer errors result in fewer call backs,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less </a:t>
            </a:r>
            <a:r>
              <a:rPr lang="en-US" sz="2000" dirty="0"/>
              <a:t>hassle and no wasted time. </a:t>
            </a:r>
          </a:p>
          <a:p>
            <a:endParaRPr lang="en-US" sz="11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register for the physician </a:t>
            </a:r>
            <a:r>
              <a:rPr lang="en-US" sz="2400" dirty="0" smtClean="0"/>
              <a:t>portal:</a:t>
            </a:r>
          </a:p>
          <a:p>
            <a:pPr lvl="1"/>
            <a:r>
              <a:rPr lang="en-US" sz="2000" dirty="0" smtClean="0"/>
              <a:t>877-ONCOTYPE </a:t>
            </a:r>
            <a:r>
              <a:rPr lang="en-US" sz="2000" dirty="0"/>
              <a:t>/ </a:t>
            </a:r>
            <a:r>
              <a:rPr lang="en-US" sz="2000" dirty="0" smtClean="0"/>
              <a:t>877-662-6897 or </a:t>
            </a:r>
          </a:p>
          <a:p>
            <a:pPr lvl="1"/>
            <a:r>
              <a:rPr lang="en-US" sz="2000" dirty="0" smtClean="0"/>
              <a:t>customerservice@genomichealth.com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81750"/>
            <a:ext cx="762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683678-9E41-874A-A387-B04B0AA8841A}" type="slidenum">
              <a:rPr lang="en-US" smtClean="0">
                <a:latin typeface="Calibri"/>
              </a:rPr>
              <a:pPr>
                <a:defRPr/>
              </a:pPr>
              <a:t>26</a:t>
            </a:fld>
            <a:endParaRPr lang="en-US" dirty="0">
              <a:latin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483" y="2014353"/>
            <a:ext cx="3311003" cy="41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823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State-of-the-Art Central Laboratory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11377" y="1503948"/>
            <a:ext cx="2592288" cy="1728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6240336" y="3600972"/>
            <a:ext cx="2592288" cy="172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6240336" y="1503948"/>
            <a:ext cx="2592288" cy="1728000"/>
          </a:xfrm>
          <a:prstGeom prst="roundRect">
            <a:avLst/>
          </a:prstGeom>
          <a:solidFill>
            <a:schemeClr val="accent6"/>
          </a:solidFill>
          <a:effectLst>
            <a:outerShdw blurRad="40000" dist="23000" dir="5400000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200"/>
              </a:spcBef>
            </a:pPr>
            <a:r>
              <a:rPr lang="en-GB" sz="1600" b="1" dirty="0" smtClean="0">
                <a:solidFill>
                  <a:schemeClr val="bg1"/>
                </a:solidFill>
              </a:rPr>
              <a:t>Central state-of-the-art laboratory with highly regulated quality control processes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1377" y="3600972"/>
            <a:ext cx="2592288" cy="1728000"/>
          </a:xfrm>
          <a:prstGeom prst="roundRect">
            <a:avLst/>
          </a:prstGeom>
          <a:solidFill>
            <a:schemeClr val="accent6"/>
          </a:solidFill>
          <a:effectLst>
            <a:outerShdw blurRad="40000" dist="23000" dir="5400000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200"/>
              </a:spcBef>
            </a:pPr>
            <a:r>
              <a:rPr lang="en-GB" sz="1600" b="1" dirty="0" smtClean="0">
                <a:solidFill>
                  <a:schemeClr val="bg1"/>
                </a:solidFill>
              </a:rPr>
              <a:t>High reproducibility</a:t>
            </a:r>
            <a:r>
              <a:rPr lang="en-GB" sz="1400" baseline="30000" dirty="0" smtClean="0">
                <a:solidFill>
                  <a:schemeClr val="bg1"/>
                </a:solidFill>
              </a:rPr>
              <a:t>1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</a:rPr>
              <a:t>and low variability of test results over time</a:t>
            </a:r>
            <a:r>
              <a:rPr lang="en-GB" sz="1400" baseline="30000" dirty="0" smtClean="0">
                <a:solidFill>
                  <a:schemeClr val="bg1"/>
                </a:solidFill>
              </a:rPr>
              <a:t>2</a:t>
            </a:r>
            <a:endParaRPr lang="en-GB" sz="1400" baseline="300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89319" y="1503948"/>
            <a:ext cx="2592288" cy="17280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3279638" y="3600972"/>
            <a:ext cx="2592288" cy="17280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31222" y="6490156"/>
            <a:ext cx="5873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aseline="30000" dirty="0" smtClean="0">
                <a:solidFill>
                  <a:prstClr val="white"/>
                </a:solidFill>
              </a:rPr>
              <a:t>1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fr-FR" sz="1000" dirty="0">
                <a:solidFill>
                  <a:prstClr val="white"/>
                </a:solidFill>
              </a:rPr>
              <a:t>Cronin M, et al. Clin </a:t>
            </a:r>
            <a:r>
              <a:rPr lang="fr-FR" sz="1000" dirty="0" err="1">
                <a:solidFill>
                  <a:prstClr val="white"/>
                </a:solidFill>
              </a:rPr>
              <a:t>Chem</a:t>
            </a:r>
            <a:r>
              <a:rPr lang="fr-FR" sz="1000" dirty="0">
                <a:solidFill>
                  <a:prstClr val="white"/>
                </a:solidFill>
              </a:rPr>
              <a:t>. </a:t>
            </a:r>
            <a:r>
              <a:rPr lang="fr-FR" sz="1000" dirty="0" smtClean="0">
                <a:solidFill>
                  <a:prstClr val="white"/>
                </a:solidFill>
              </a:rPr>
              <a:t>2007. </a:t>
            </a:r>
            <a:r>
              <a:rPr lang="fr-FR" sz="1000" baseline="30000" dirty="0" smtClean="0">
                <a:solidFill>
                  <a:prstClr val="white"/>
                </a:solidFill>
              </a:rPr>
              <a:t>2 </a:t>
            </a:r>
            <a:r>
              <a:rPr lang="en-US" sz="1000" dirty="0" err="1" smtClean="0">
                <a:solidFill>
                  <a:prstClr val="white"/>
                </a:solidFill>
              </a:rPr>
              <a:t>Baehner</a:t>
            </a:r>
            <a:r>
              <a:rPr lang="en-US" sz="1000" dirty="0" smtClean="0">
                <a:solidFill>
                  <a:prstClr val="white"/>
                </a:solidFill>
              </a:rPr>
              <a:t> </a:t>
            </a:r>
            <a:r>
              <a:rPr lang="en-US" sz="1000" dirty="0">
                <a:solidFill>
                  <a:prstClr val="white"/>
                </a:solidFill>
              </a:rPr>
              <a:t>FL et al, </a:t>
            </a:r>
            <a:r>
              <a:rPr lang="en-US" sz="1000" i="1" dirty="0">
                <a:solidFill>
                  <a:prstClr val="white"/>
                </a:solidFill>
              </a:rPr>
              <a:t>San Antonio Breast Cancer Symposium  </a:t>
            </a:r>
            <a:r>
              <a:rPr lang="en-US" sz="1000" dirty="0">
                <a:solidFill>
                  <a:prstClr val="white"/>
                </a:solidFill>
              </a:rPr>
              <a:t>2011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246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of Tumor for </a:t>
            </a:r>
            <a:r>
              <a:rPr lang="en-US" dirty="0" err="1"/>
              <a:t>M</a:t>
            </a:r>
            <a:r>
              <a:rPr lang="en-US" dirty="0" err="1" smtClean="0"/>
              <a:t>icrodissection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81750"/>
            <a:ext cx="762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683678-9E41-874A-A387-B04B0AA8841A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" t="40256"/>
          <a:stretch/>
        </p:blipFill>
        <p:spPr bwMode="auto">
          <a:xfrm>
            <a:off x="1143000" y="3886653"/>
            <a:ext cx="6858000" cy="228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5400000">
            <a:off x="1241582" y="3103282"/>
            <a:ext cx="746234" cy="463769"/>
          </a:xfrm>
          <a:prstGeom prst="rightArrow">
            <a:avLst/>
          </a:prstGeom>
          <a:solidFill>
            <a:srgbClr val="E4CC4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3895942" y="827665"/>
            <a:ext cx="1371600" cy="4724398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0952" y="1828800"/>
            <a:ext cx="1676400" cy="646331"/>
          </a:xfrm>
          <a:prstGeom prst="rect">
            <a:avLst/>
          </a:prstGeom>
          <a:solidFill>
            <a:srgbClr val="E4CC4D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Intervening unstained slides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388" y="2360780"/>
            <a:ext cx="1981200" cy="369332"/>
          </a:xfrm>
          <a:prstGeom prst="rect">
            <a:avLst/>
          </a:prstGeom>
          <a:solidFill>
            <a:srgbClr val="E4CC4D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Top H&amp;E slide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6549" y="2360780"/>
            <a:ext cx="1905000" cy="369332"/>
          </a:xfrm>
          <a:prstGeom prst="rect">
            <a:avLst/>
          </a:prstGeom>
          <a:solidFill>
            <a:srgbClr val="E4CC4D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Bottom H&amp;E slide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7105932" y="3112161"/>
            <a:ext cx="746234" cy="463769"/>
          </a:xfrm>
          <a:prstGeom prst="rightArrow">
            <a:avLst/>
          </a:prstGeom>
          <a:solidFill>
            <a:srgbClr val="E4CC4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0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874604" y="1450046"/>
            <a:ext cx="3578583" cy="5018305"/>
            <a:chOff x="6484749" y="1801357"/>
            <a:chExt cx="2331755" cy="3939361"/>
          </a:xfrm>
        </p:grpSpPr>
        <p:sp>
          <p:nvSpPr>
            <p:cNvPr id="36" name="Rektangel 25"/>
            <p:cNvSpPr/>
            <p:nvPr/>
          </p:nvSpPr>
          <p:spPr bwMode="auto">
            <a:xfrm>
              <a:off x="6484749" y="1801357"/>
              <a:ext cx="2328458" cy="3939361"/>
            </a:xfrm>
            <a:prstGeom prst="roundRect">
              <a:avLst/>
            </a:prstGeom>
            <a:solidFill>
              <a:srgbClr val="E4CC4D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endParaRPr lang="en-US" sz="1700" b="1" dirty="0">
                <a:solidFill>
                  <a:srgbClr val="192C44"/>
                </a:solidFill>
              </a:endParaRPr>
            </a:p>
            <a:p>
              <a:pPr marL="0" lvl="1"/>
              <a:r>
                <a:rPr lang="en-US" sz="1700" b="1" dirty="0" smtClean="0">
                  <a:solidFill>
                    <a:srgbClr val="192C44"/>
                  </a:solidFill>
                </a:rPr>
                <a:t>Objective: 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1700" dirty="0">
                  <a:solidFill>
                    <a:srgbClr val="192C44"/>
                  </a:solidFill>
                </a:rPr>
                <a:t>A</a:t>
              </a:r>
              <a:r>
                <a:rPr lang="en-US" sz="1700" dirty="0" smtClean="0">
                  <a:solidFill>
                    <a:srgbClr val="192C44"/>
                  </a:solidFill>
                </a:rPr>
                <a:t>ssess </a:t>
              </a:r>
              <a:r>
                <a:rPr lang="en-US" sz="1700" dirty="0">
                  <a:solidFill>
                    <a:srgbClr val="192C44"/>
                  </a:solidFill>
                </a:rPr>
                <a:t>the utility of the GPS by evaluating changes in urologist’s treatment recommendations </a:t>
              </a:r>
              <a:r>
                <a:rPr lang="en-US" sz="1700" dirty="0" smtClean="0">
                  <a:solidFill>
                    <a:srgbClr val="192C44"/>
                  </a:solidFill>
                </a:rPr>
                <a:t>or actual treatment received before </a:t>
              </a:r>
              <a:r>
                <a:rPr lang="en-US" sz="1700" dirty="0">
                  <a:solidFill>
                    <a:srgbClr val="192C44"/>
                  </a:solidFill>
                </a:rPr>
                <a:t>and after receiving GPS results </a:t>
              </a:r>
            </a:p>
            <a:p>
              <a:pPr marL="285750" lvl="1" indent="-285750">
                <a:buFont typeface="Arial"/>
                <a:buChar char="•"/>
              </a:pPr>
              <a:endParaRPr lang="en-US" sz="1700" dirty="0">
                <a:solidFill>
                  <a:srgbClr val="192C44"/>
                </a:solidFill>
              </a:endParaRPr>
            </a:p>
            <a:p>
              <a:pPr marL="0" lvl="1"/>
              <a:r>
                <a:rPr lang="en-US" sz="1700" b="1" dirty="0">
                  <a:solidFill>
                    <a:srgbClr val="192C44"/>
                  </a:solidFill>
                </a:rPr>
                <a:t>Primary </a:t>
              </a:r>
              <a:r>
                <a:rPr lang="en-US" sz="1700" b="1" dirty="0" smtClean="0">
                  <a:solidFill>
                    <a:srgbClr val="192C44"/>
                  </a:solidFill>
                </a:rPr>
                <a:t>objectives</a:t>
              </a:r>
              <a:r>
                <a:rPr lang="en-US" sz="1700" dirty="0" smtClean="0">
                  <a:solidFill>
                    <a:srgbClr val="192C44"/>
                  </a:solidFill>
                </a:rPr>
                <a:t>: 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1700" dirty="0">
                  <a:solidFill>
                    <a:srgbClr val="192C44"/>
                  </a:solidFill>
                </a:rPr>
                <a:t>A</a:t>
              </a:r>
              <a:r>
                <a:rPr lang="en-US" sz="1700" dirty="0" smtClean="0">
                  <a:solidFill>
                    <a:srgbClr val="192C44"/>
                  </a:solidFill>
                </a:rPr>
                <a:t>ssess </a:t>
              </a:r>
              <a:r>
                <a:rPr lang="en-US" sz="1700" dirty="0">
                  <a:solidFill>
                    <a:srgbClr val="192C44"/>
                  </a:solidFill>
                </a:rPr>
                <a:t>all changes in treatment modality and/or treatment intensity recommendations post-GPS</a:t>
              </a:r>
            </a:p>
            <a:p>
              <a:pPr marL="285750" lvl="1" indent="-285750">
                <a:buFont typeface="Arial"/>
                <a:buChar char="•"/>
              </a:pPr>
              <a:endParaRPr lang="en-US" sz="1700" dirty="0">
                <a:solidFill>
                  <a:srgbClr val="192C44"/>
                </a:solidFill>
              </a:endParaRPr>
            </a:p>
            <a:p>
              <a:pPr algn="ctr">
                <a:defRPr/>
              </a:pPr>
              <a:endParaRPr lang="da-DK" sz="1700" kern="0" dirty="0">
                <a:solidFill>
                  <a:srgbClr val="192C44"/>
                </a:solidFill>
              </a:endParaRPr>
            </a:p>
          </p:txBody>
        </p:sp>
        <p:sp>
          <p:nvSpPr>
            <p:cNvPr id="37" name="Text Box 52"/>
            <p:cNvSpPr txBox="1">
              <a:spLocks noChangeArrowheads="1"/>
            </p:cNvSpPr>
            <p:nvPr/>
          </p:nvSpPr>
          <p:spPr bwMode="gray">
            <a:xfrm>
              <a:off x="6519392" y="1809498"/>
              <a:ext cx="2297112" cy="28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>
                <a:solidFill>
                  <a:srgbClr val="192C44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AB346"/>
                </a:solidFill>
              </a:rPr>
              <a:t>Clinical Utility Study #1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-1" y="6599904"/>
            <a:ext cx="6083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FFFF"/>
                </a:solidFill>
              </a:rPr>
              <a:t>Badani</a:t>
            </a:r>
            <a:r>
              <a:rPr lang="en-US" sz="1000" dirty="0" smtClean="0">
                <a:solidFill>
                  <a:srgbClr val="FFFFFF"/>
                </a:solidFill>
              </a:rPr>
              <a:t> et </a:t>
            </a:r>
            <a:r>
              <a:rPr lang="en-US" sz="1000" dirty="0">
                <a:solidFill>
                  <a:srgbClr val="FFFFFF"/>
                </a:solidFill>
              </a:rPr>
              <a:t>al, </a:t>
            </a:r>
            <a:r>
              <a:rPr lang="en-US" sz="1000" i="1" dirty="0" smtClean="0">
                <a:solidFill>
                  <a:srgbClr val="FFFFFF"/>
                </a:solidFill>
              </a:rPr>
              <a:t>Urology Practice (2015); </a:t>
            </a:r>
            <a:r>
              <a:rPr lang="en-US" sz="1000" dirty="0" err="1">
                <a:solidFill>
                  <a:srgbClr val="FFFFFF"/>
                </a:solidFill>
              </a:rPr>
              <a:t>Dall’Era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solidFill>
                  <a:srgbClr val="FFFFFF"/>
                </a:solidFill>
              </a:rPr>
              <a:t>M et al, Urology Practice (2015)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1" name="Rectangle 4"/>
          <p:cNvSpPr/>
          <p:nvPr/>
        </p:nvSpPr>
        <p:spPr>
          <a:xfrm>
            <a:off x="228600" y="1778107"/>
            <a:ext cx="4038600" cy="58763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Prostatectomy Study (n=441)</a:t>
            </a: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Endpoints: Clinical Recurrence, Biochemical Recurrence,</a:t>
            </a:r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</a:rPr>
              <a:t>Prostate Cancer Death, Adverse Pathology at </a:t>
            </a:r>
            <a:r>
              <a:rPr lang="en-US" sz="1300" dirty="0" smtClean="0">
                <a:solidFill>
                  <a:srgbClr val="FFFFFF"/>
                </a:solidFill>
              </a:rPr>
              <a:t>RP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42" name="Rectangle 5"/>
          <p:cNvSpPr/>
          <p:nvPr/>
        </p:nvSpPr>
        <p:spPr>
          <a:xfrm>
            <a:off x="228600" y="1338714"/>
            <a:ext cx="4038600" cy="280341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Prostatectomy Cancer Feasibility Studies (n=104</a:t>
            </a:r>
            <a:r>
              <a:rPr lang="en-US" sz="1300" dirty="0" smtClean="0">
                <a:solidFill>
                  <a:srgbClr val="FFFFFF"/>
                </a:solidFill>
              </a:rPr>
              <a:t>)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43" name="Straight Arrow Connector 42"/>
          <p:cNvCxnSpPr>
            <a:endCxn id="41" idx="0"/>
          </p:cNvCxnSpPr>
          <p:nvPr/>
        </p:nvCxnSpPr>
        <p:spPr>
          <a:xfrm>
            <a:off x="2247900" y="1600200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47900" y="2358656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1"/>
          <p:cNvSpPr/>
          <p:nvPr/>
        </p:nvSpPr>
        <p:spPr>
          <a:xfrm>
            <a:off x="228600" y="2536565"/>
            <a:ext cx="4038600" cy="43523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Biopsy Development Study #1 (n=167)</a:t>
            </a: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Endpoint: Prediction of Adverse Pathology at </a:t>
            </a:r>
            <a:r>
              <a:rPr lang="en-US" sz="1300" dirty="0" smtClean="0">
                <a:solidFill>
                  <a:srgbClr val="FFFFFF"/>
                </a:solidFill>
              </a:rPr>
              <a:t>RP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247900" y="2971800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13"/>
          <p:cNvSpPr/>
          <p:nvPr/>
        </p:nvSpPr>
        <p:spPr>
          <a:xfrm>
            <a:off x="228600" y="3160490"/>
            <a:ext cx="4038600" cy="26955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Selection of Final Gene List &amp; </a:t>
            </a:r>
            <a:r>
              <a:rPr lang="en-US" sz="1300" dirty="0" smtClean="0">
                <a:solidFill>
                  <a:srgbClr val="FFFFFF"/>
                </a:solidFill>
              </a:rPr>
              <a:t>Algorithm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247900" y="3435439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5"/>
          <p:cNvSpPr/>
          <p:nvPr/>
        </p:nvSpPr>
        <p:spPr>
          <a:xfrm>
            <a:off x="228600" y="3618737"/>
            <a:ext cx="4038600" cy="26955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Standardization and Validation of Analytical </a:t>
            </a:r>
            <a:r>
              <a:rPr lang="en-US" sz="1300" dirty="0" smtClean="0">
                <a:solidFill>
                  <a:srgbClr val="FFFFFF"/>
                </a:solidFill>
              </a:rPr>
              <a:t>Methods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247900" y="3893687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7"/>
          <p:cNvSpPr/>
          <p:nvPr/>
        </p:nvSpPr>
        <p:spPr>
          <a:xfrm>
            <a:off x="228600" y="4071593"/>
            <a:ext cx="4038600" cy="58763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Clinical Validation Study #1 (n=395)</a:t>
            </a: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Endpoint: Prediction of Adverse Pathology at </a:t>
            </a:r>
            <a:r>
              <a:rPr lang="en-US" sz="1300" dirty="0" smtClean="0">
                <a:solidFill>
                  <a:srgbClr val="FFFFFF"/>
                </a:solidFill>
              </a:rPr>
              <a:t>RP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247900" y="4664621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19"/>
          <p:cNvSpPr/>
          <p:nvPr/>
        </p:nvSpPr>
        <p:spPr>
          <a:xfrm>
            <a:off x="228600" y="4858701"/>
            <a:ext cx="4038600" cy="738585"/>
          </a:xfrm>
          <a:prstGeom prst="roundRect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Clinical Validation Study #2 (</a:t>
            </a:r>
            <a:r>
              <a:rPr lang="en-US" sz="1300" dirty="0" smtClean="0">
                <a:solidFill>
                  <a:srgbClr val="FFFFFF"/>
                </a:solidFill>
              </a:rPr>
              <a:t>n=402)</a:t>
            </a:r>
            <a:endParaRPr lang="en-US" sz="13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Endpoints: Biochemical Recurrence (n=402),</a:t>
            </a:r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</a:rPr>
              <a:t>Prediction of Adverse Pathology at RP (n=382),</a:t>
            </a:r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</a:rPr>
              <a:t>Metastasis (n=402</a:t>
            </a:r>
            <a:r>
              <a:rPr lang="en-US" sz="1300" dirty="0" smtClean="0">
                <a:solidFill>
                  <a:srgbClr val="FFFFFF"/>
                </a:solidFill>
              </a:rPr>
              <a:t>)</a:t>
            </a:r>
            <a:endParaRPr lang="en-US" sz="1300" dirty="0">
              <a:solidFill>
                <a:srgbClr val="FFFFFF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247900" y="5613466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21"/>
          <p:cNvSpPr/>
          <p:nvPr/>
        </p:nvSpPr>
        <p:spPr>
          <a:xfrm>
            <a:off x="228600" y="5754475"/>
            <a:ext cx="4038600" cy="274946"/>
          </a:xfrm>
          <a:prstGeom prst="roundRect">
            <a:avLst/>
          </a:prstGeom>
          <a:solidFill>
            <a:srgbClr val="CAB346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b="1" dirty="0">
                <a:solidFill>
                  <a:srgbClr val="192C44"/>
                </a:solidFill>
              </a:rPr>
              <a:t>Clinical Utility Study #1: Decision Impact  (n=158)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247900" y="6059275"/>
            <a:ext cx="0" cy="177907"/>
          </a:xfrm>
          <a:prstGeom prst="straightConnector1">
            <a:avLst/>
          </a:prstGeom>
          <a:solidFill>
            <a:srgbClr val="2B4F7A">
              <a:alpha val="20000"/>
            </a:srgbClr>
          </a:solidFill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1"/>
          <p:cNvSpPr/>
          <p:nvPr/>
        </p:nvSpPr>
        <p:spPr>
          <a:xfrm>
            <a:off x="228600" y="6220185"/>
            <a:ext cx="4038600" cy="274946"/>
          </a:xfrm>
          <a:prstGeom prst="roundRect">
            <a:avLst/>
          </a:prstGeom>
          <a:solidFill>
            <a:srgbClr val="CAB346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00" b="1" dirty="0">
                <a:solidFill>
                  <a:srgbClr val="192C44"/>
                </a:solidFill>
              </a:rPr>
              <a:t>Clinical Utility Study #2: Chart Pull  (n=200</a:t>
            </a:r>
            <a:r>
              <a:rPr lang="en-US" sz="1300" b="1" dirty="0" smtClean="0">
                <a:solidFill>
                  <a:srgbClr val="192C44"/>
                </a:solidFill>
              </a:rPr>
              <a:t>)</a:t>
            </a:r>
            <a:endParaRPr lang="en-US" sz="1300" b="1" dirty="0">
              <a:solidFill>
                <a:srgbClr val="192C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19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1"/>
          <p:cNvSpPr>
            <a:spLocks noChangeArrowheads="1"/>
          </p:cNvSpPr>
          <p:nvPr/>
        </p:nvSpPr>
        <p:spPr bwMode="auto">
          <a:xfrm>
            <a:off x="212287" y="1311234"/>
            <a:ext cx="4502211" cy="49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tabLst>
                <a:tab pos="1371600" algn="l"/>
              </a:tabLst>
              <a:defRPr/>
            </a:pPr>
            <a:r>
              <a:rPr lang="en-US" sz="2000" b="1" dirty="0" smtClean="0">
                <a:solidFill>
                  <a:srgbClr val="E4CC4D"/>
                </a:solidFill>
                <a:ea typeface="ＭＳ Ｐゴシック" pitchFamily="34" charset="-128"/>
              </a:rPr>
              <a:t> </a:t>
            </a:r>
            <a:endParaRPr lang="en-US" sz="2000" b="1" dirty="0">
              <a:solidFill>
                <a:srgbClr val="E4CC4D"/>
              </a:solidFill>
              <a:ea typeface="ＭＳ Ｐゴシック" pitchFamily="34" charset="-128"/>
            </a:endParaRPr>
          </a:p>
          <a:p>
            <a:pPr>
              <a:lnSpc>
                <a:spcPts val="2400"/>
              </a:lnSpc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E4CC4D"/>
                </a:solidFill>
                <a:ea typeface="ＭＳ Ｐゴシック" pitchFamily="34" charset="-128"/>
              </a:rPr>
              <a:t>59 year-old patient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a typeface="ＭＳ Ｐゴシック" pitchFamily="34" charset="-128"/>
              </a:rPr>
              <a:t>PSA: </a:t>
            </a:r>
            <a:r>
              <a:rPr lang="en-US" sz="2000" b="1" dirty="0">
                <a:solidFill>
                  <a:srgbClr val="E4CC4D"/>
                </a:solidFill>
                <a:ea typeface="ＭＳ Ｐゴシック" pitchFamily="34" charset="-128"/>
              </a:rPr>
              <a:t>5.8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a typeface="ＭＳ Ｐゴシック" pitchFamily="34" charset="-128"/>
              </a:rPr>
              <a:t>Gleason Score: </a:t>
            </a:r>
            <a:r>
              <a:rPr lang="en-US" sz="2000" b="1" dirty="0">
                <a:solidFill>
                  <a:srgbClr val="E4CC4D"/>
                </a:solidFill>
                <a:ea typeface="ＭＳ Ｐゴシック" pitchFamily="34" charset="-128"/>
              </a:rPr>
              <a:t>3+3=6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a typeface="ＭＳ Ｐゴシック" pitchFamily="34" charset="-128"/>
              </a:rPr>
              <a:t>Number of cores positive/collected:  </a:t>
            </a:r>
            <a:r>
              <a:rPr lang="en-US" sz="2000" b="1" dirty="0">
                <a:solidFill>
                  <a:srgbClr val="E4CC4D"/>
                </a:solidFill>
                <a:ea typeface="ＭＳ Ｐゴシック" pitchFamily="34" charset="-128"/>
              </a:rPr>
              <a:t>3/12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a typeface="ＭＳ Ｐゴシック" pitchFamily="34" charset="-128"/>
              </a:rPr>
              <a:t>&gt;50% tumor involvement in any core:  </a:t>
            </a:r>
            <a:r>
              <a:rPr lang="en-US" sz="2000" b="1" dirty="0">
                <a:solidFill>
                  <a:srgbClr val="E4CC4D"/>
                </a:solidFill>
                <a:ea typeface="ＭＳ Ｐゴシック" pitchFamily="34" charset="-128"/>
              </a:rPr>
              <a:t>No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a typeface="ＭＳ Ｐゴシック" pitchFamily="34" charset="-128"/>
              </a:rPr>
              <a:t>Stage:  </a:t>
            </a:r>
            <a:r>
              <a:rPr lang="en-US" sz="2000" b="1" dirty="0">
                <a:solidFill>
                  <a:srgbClr val="E4CC4D"/>
                </a:solidFill>
                <a:ea typeface="ＭＳ Ｐゴシック" pitchFamily="34" charset="-128"/>
              </a:rPr>
              <a:t>T1c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a typeface="ＭＳ Ｐゴシック" pitchFamily="34" charset="-128"/>
              </a:rPr>
              <a:t>PSA Density: </a:t>
            </a:r>
            <a:r>
              <a:rPr lang="en-US" sz="2000" b="1" dirty="0">
                <a:solidFill>
                  <a:srgbClr val="E4CC4D"/>
                </a:solidFill>
                <a:ea typeface="ＭＳ Ｐゴシック" pitchFamily="34" charset="-128"/>
              </a:rPr>
              <a:t>0.13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a typeface="ＭＳ Ｐゴシック" pitchFamily="34" charset="-128"/>
              </a:rPr>
              <a:t>Life Expectancy:  </a:t>
            </a:r>
            <a:r>
              <a:rPr lang="en-US" sz="2000" b="1" dirty="0">
                <a:solidFill>
                  <a:srgbClr val="E4CC4D"/>
                </a:solidFill>
                <a:ea typeface="ＭＳ Ｐゴシック" pitchFamily="34" charset="-128"/>
              </a:rPr>
              <a:t>25 yrs</a:t>
            </a:r>
            <a:r>
              <a:rPr lang="en-US" sz="2000" b="1" dirty="0" smtClean="0">
                <a:solidFill>
                  <a:srgbClr val="E4CC4D"/>
                </a:solidFill>
                <a:ea typeface="ＭＳ Ｐゴシック" pitchFamily="34" charset="-128"/>
              </a:rPr>
              <a:t>.</a:t>
            </a:r>
            <a:endParaRPr lang="en-US" b="1" dirty="0">
              <a:solidFill>
                <a:srgbClr val="E4CC4D"/>
              </a:solidFill>
              <a:ea typeface="ＭＳ Ｐゴシック" pitchFamily="34" charset="-128"/>
            </a:endParaRPr>
          </a:p>
          <a:p>
            <a:pPr>
              <a:lnSpc>
                <a:spcPts val="1900"/>
              </a:lnSpc>
              <a:tabLst>
                <a:tab pos="1371600" algn="l"/>
              </a:tabLst>
              <a:defRPr/>
            </a:pPr>
            <a:endParaRPr lang="en-US" sz="1600" b="1" dirty="0">
              <a:solidFill>
                <a:srgbClr val="FFFFFF"/>
              </a:solidFill>
              <a:ea typeface="ＭＳ Ｐゴシック" pitchFamily="34" charset="-128"/>
            </a:endParaRPr>
          </a:p>
          <a:p>
            <a:pPr>
              <a:lnSpc>
                <a:spcPts val="1900"/>
              </a:lnSpc>
              <a:tabLst>
                <a:tab pos="1371600" algn="l"/>
              </a:tabLst>
              <a:defRPr/>
            </a:pPr>
            <a:endParaRPr lang="en-US" sz="1600" dirty="0" smtClean="0">
              <a:solidFill>
                <a:srgbClr val="FFFFFF"/>
              </a:solidFill>
              <a:ea typeface="ＭＳ Ｐゴシック" pitchFamily="34" charset="-128"/>
            </a:endParaRPr>
          </a:p>
          <a:p>
            <a:pPr>
              <a:lnSpc>
                <a:spcPts val="1900"/>
              </a:lnSpc>
              <a:tabLst>
                <a:tab pos="1371600" algn="l"/>
              </a:tabLst>
              <a:defRPr/>
            </a:pPr>
            <a:endParaRPr lang="en-US" sz="16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>
              <a:lnSpc>
                <a:spcPts val="1900"/>
              </a:lnSpc>
              <a:tabLst>
                <a:tab pos="1371600" algn="l"/>
              </a:tabLst>
              <a:defRPr/>
            </a:pPr>
            <a:endParaRPr lang="en-US" sz="16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>
              <a:tabLst>
                <a:tab pos="1371600" algn="l"/>
              </a:tabLst>
              <a:defRPr/>
            </a:pPr>
            <a:r>
              <a:rPr lang="en-US" b="1" dirty="0" smtClean="0">
                <a:solidFill>
                  <a:srgbClr val="FFFFFF"/>
                </a:solidFill>
                <a:ea typeface="ＭＳ Ｐゴシック" pitchFamily="34" charset="-128"/>
              </a:rPr>
              <a:t>_____________________________________</a:t>
            </a:r>
            <a:endParaRPr lang="en-US" b="1" dirty="0">
              <a:solidFill>
                <a:srgbClr val="FFFFFF"/>
              </a:solidFill>
              <a:ea typeface="ＭＳ Ｐゴシック" pitchFamily="34" charset="-128"/>
            </a:endParaRPr>
          </a:p>
          <a:p>
            <a:pPr>
              <a:tabLst>
                <a:tab pos="1371600" algn="l"/>
              </a:tabLst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34" charset="-128"/>
              </a:rPr>
              <a:t>CASE SUBMITTED BY:</a:t>
            </a:r>
          </a:p>
          <a:p>
            <a:pPr>
              <a:tabLst>
                <a:tab pos="1371600" algn="l"/>
              </a:tabLst>
              <a:defRPr/>
            </a:pPr>
            <a:r>
              <a:rPr lang="en-US" b="1" dirty="0">
                <a:solidFill>
                  <a:srgbClr val="FFFFFF"/>
                </a:solidFill>
              </a:rPr>
              <a:t>Peter </a:t>
            </a:r>
            <a:r>
              <a:rPr lang="en-US" b="1" dirty="0" err="1">
                <a:solidFill>
                  <a:srgbClr val="FFFFFF"/>
                </a:solidFill>
              </a:rPr>
              <a:t>Scardino</a:t>
            </a:r>
            <a:r>
              <a:rPr lang="en-US" b="1" dirty="0">
                <a:solidFill>
                  <a:srgbClr val="FFFFFF"/>
                </a:solidFill>
              </a:rPr>
              <a:t>, M.D.</a:t>
            </a:r>
          </a:p>
          <a:p>
            <a:pPr>
              <a:tabLst>
                <a:tab pos="1371600" algn="l"/>
              </a:tabLst>
              <a:defRPr/>
            </a:pPr>
            <a:r>
              <a:rPr lang="en-US" b="1" dirty="0">
                <a:solidFill>
                  <a:srgbClr val="FFFFFF"/>
                </a:solidFill>
              </a:rPr>
              <a:t>MSKCC, NY</a:t>
            </a:r>
            <a:endParaRPr lang="en-US" sz="16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GPS Case Study  </a:t>
            </a:r>
            <a:endParaRPr lang="en-US" sz="4400" dirty="0" smtClean="0">
              <a:solidFill>
                <a:srgbClr val="00B050"/>
              </a:solidFill>
            </a:endParaRPr>
          </a:p>
        </p:txBody>
      </p:sp>
      <p:sp>
        <p:nvSpPr>
          <p:cNvPr id="7782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381750"/>
            <a:ext cx="762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26380D25-DC38-4300-A2FA-02DE99E4EEFF}" type="slidenum">
              <a:rPr lang="en-US" smtClean="0">
                <a:solidFill>
                  <a:srgbClr val="FFFFFF"/>
                </a:solidFill>
                <a:latin typeface="Calibri" pitchFamily="34" charset="0"/>
              </a:rPr>
              <a:pPr eaLnBrk="1" hangingPunct="1"/>
              <a:t>3</a:t>
            </a:fld>
            <a:endParaRPr 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714498" y="1295400"/>
            <a:ext cx="0" cy="556260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726378" y="1546878"/>
            <a:ext cx="4200809" cy="429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What is this patient’s risk due to prostate cancer?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What would your guidance be for this patient?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What additional information would you encourage the man to obtain to confidently make a treatment decision?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0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16" y="6375484"/>
            <a:ext cx="90535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aseline="30000" dirty="0" smtClean="0">
                <a:solidFill>
                  <a:srgbClr val="FFFFFF"/>
                </a:solidFill>
              </a:rPr>
              <a:t>*</a:t>
            </a:r>
            <a:r>
              <a:rPr lang="en-US" sz="1050" dirty="0" smtClean="0">
                <a:solidFill>
                  <a:srgbClr val="FFFFFF"/>
                </a:solidFill>
              </a:rPr>
              <a:t>Only </a:t>
            </a:r>
            <a:r>
              <a:rPr lang="en-US" sz="1050" dirty="0">
                <a:solidFill>
                  <a:srgbClr val="FFFFFF"/>
                </a:solidFill>
              </a:rPr>
              <a:t>modalities with at least 10 patients pre-GPS were included; multimodal increase from 2% to &gt;3% and RP with extensive LN increase from 1% to 2</a:t>
            </a:r>
            <a:r>
              <a:rPr lang="en-US" sz="1050" dirty="0" smtClean="0">
                <a:solidFill>
                  <a:srgbClr val="FFFFFF"/>
                </a:solidFill>
              </a:rPr>
              <a:t>%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itchFamily="34" charset="0"/>
              </a:rPr>
              <a:t>Clinical Utility Study #1: </a:t>
            </a:r>
            <a:r>
              <a:rPr lang="en-US" dirty="0" smtClean="0">
                <a:cs typeface="Calibri" pitchFamily="34" charset="0"/>
              </a:rPr>
              <a:t/>
            </a:r>
            <a:br>
              <a:rPr lang="en-US" dirty="0" smtClean="0">
                <a:cs typeface="Calibri" pitchFamily="34" charset="0"/>
              </a:rPr>
            </a:br>
            <a:r>
              <a:rPr lang="en-US" dirty="0" smtClean="0"/>
              <a:t>Changes </a:t>
            </a:r>
            <a:r>
              <a:rPr lang="en-US" dirty="0"/>
              <a:t>in Treatment </a:t>
            </a: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0287" y="5221349"/>
            <a:ext cx="8760655" cy="10717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/>
              <a:t>For all risk </a:t>
            </a:r>
            <a:r>
              <a:rPr lang="en-US" sz="1600" dirty="0" smtClean="0"/>
              <a:t>groups, </a:t>
            </a:r>
            <a:r>
              <a:rPr lang="en-US" sz="1600" dirty="0"/>
              <a:t>GPS resulted in a 26% change in </a:t>
            </a:r>
            <a:r>
              <a:rPr lang="en-US" sz="1600" dirty="0" smtClean="0"/>
              <a:t>recommended treatment modality </a:t>
            </a:r>
            <a:r>
              <a:rPr lang="en-US" sz="1600" dirty="0"/>
              <a:t>or </a:t>
            </a:r>
            <a:r>
              <a:rPr lang="en-US" sz="1600" dirty="0" smtClean="0"/>
              <a:t>intensity</a:t>
            </a:r>
            <a:endParaRPr lang="en-US" sz="800" dirty="0"/>
          </a:p>
          <a:p>
            <a:pPr>
              <a:spcAft>
                <a:spcPts val="600"/>
              </a:spcAft>
            </a:pPr>
            <a:r>
              <a:rPr lang="en-US" sz="1600" dirty="0" smtClean="0"/>
              <a:t>There was a 24</a:t>
            </a:r>
            <a:r>
              <a:rPr lang="en-US" sz="1600" dirty="0"/>
              <a:t>% relative increase in recommending </a:t>
            </a:r>
            <a:r>
              <a:rPr lang="en-US" sz="1600" dirty="0" smtClean="0"/>
              <a:t>AS </a:t>
            </a:r>
            <a:r>
              <a:rPr lang="en-US" sz="1600" dirty="0"/>
              <a:t>based on the biologic </a:t>
            </a:r>
            <a:r>
              <a:rPr lang="en-US" sz="1600" dirty="0" smtClean="0"/>
              <a:t>information </a:t>
            </a:r>
            <a:r>
              <a:rPr lang="en-US" sz="1600" dirty="0"/>
              <a:t>provided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by </a:t>
            </a:r>
            <a:r>
              <a:rPr lang="en-US" sz="1600" dirty="0"/>
              <a:t>the GPS </a:t>
            </a:r>
            <a:r>
              <a:rPr lang="en-US" sz="1600" dirty="0" smtClean="0"/>
              <a:t>result (AS increased from 41% to 51%)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85792" y="1550576"/>
            <a:ext cx="5108097" cy="3543077"/>
            <a:chOff x="2227108" y="1957913"/>
            <a:chExt cx="4198564" cy="2648596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3142722" y="2272347"/>
              <a:ext cx="447675" cy="714375"/>
            </a:xfrm>
            <a:prstGeom prst="rect">
              <a:avLst/>
            </a:prstGeom>
            <a:solidFill>
              <a:srgbClr val="6CB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993622" y="2980372"/>
              <a:ext cx="457200" cy="574675"/>
            </a:xfrm>
            <a:prstGeom prst="rect">
              <a:avLst/>
            </a:prstGeom>
            <a:solidFill>
              <a:srgbClr val="656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854047" y="2980372"/>
              <a:ext cx="447675" cy="633413"/>
            </a:xfrm>
            <a:prstGeom prst="rect">
              <a:avLst/>
            </a:prstGeom>
            <a:solidFill>
              <a:srgbClr val="CAB3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5711297" y="2980372"/>
              <a:ext cx="447675" cy="9874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V="1">
              <a:off x="2933172" y="2092960"/>
              <a:ext cx="0" cy="20701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FFFFFF"/>
                </a:solidFill>
              </a:endParaRPr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2904597" y="2092960"/>
              <a:ext cx="28575" cy="2070100"/>
              <a:chOff x="5249863" y="2335213"/>
              <a:chExt cx="28575" cy="2070100"/>
            </a:xfrm>
          </p:grpSpPr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5249863" y="2335213"/>
                <a:ext cx="2857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5249863" y="2632075"/>
                <a:ext cx="2857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5249863" y="2930525"/>
                <a:ext cx="2857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5249863" y="3225800"/>
                <a:ext cx="2857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>
                <a:off x="5249863" y="3524250"/>
                <a:ext cx="2857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5249863" y="3819525"/>
                <a:ext cx="2857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5249863" y="4116388"/>
                <a:ext cx="2857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5249863" y="4405313"/>
                <a:ext cx="2857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3253847" y="2567622"/>
              <a:ext cx="293902" cy="184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 smtClean="0">
                  <a:solidFill>
                    <a:srgbClr val="FFFFFF"/>
                  </a:solidFill>
                  <a:latin typeface="Calibri"/>
                </a:rPr>
                <a:t>24%</a:t>
              </a:r>
              <a:endParaRPr lang="en-US" altLang="en-US" sz="1600" dirty="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4095222" y="3205797"/>
              <a:ext cx="33884" cy="1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50" b="1" dirty="0" smtClean="0">
                  <a:solidFill>
                    <a:srgbClr val="FFFFFF"/>
                  </a:solidFill>
                  <a:latin typeface="Calibri"/>
                </a:rPr>
                <a:t>-</a:t>
              </a:r>
              <a:endParaRPr lang="en-US" altLang="en-US" sz="1050" dirty="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4070362" y="3205797"/>
              <a:ext cx="330640" cy="207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 smtClean="0">
                  <a:solidFill>
                    <a:srgbClr val="FFFFFF"/>
                  </a:solidFill>
                  <a:latin typeface="Calibri"/>
                </a:rPr>
                <a:t>19%</a:t>
              </a:r>
              <a:endParaRPr lang="en-US" altLang="en-US" dirty="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4952472" y="3237547"/>
              <a:ext cx="33884" cy="1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50" b="1" smtClean="0">
                  <a:solidFill>
                    <a:srgbClr val="FFFFFF"/>
                  </a:solidFill>
                  <a:latin typeface="Calibri"/>
                </a:rPr>
                <a:t>-</a:t>
              </a:r>
              <a:endParaRPr lang="en-US" altLang="en-US" sz="105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4902058" y="3237547"/>
              <a:ext cx="330640" cy="207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 smtClean="0">
                  <a:solidFill>
                    <a:srgbClr val="FFFFFF"/>
                  </a:solidFill>
                  <a:latin typeface="Calibri"/>
                </a:rPr>
                <a:t>21%</a:t>
              </a:r>
              <a:endParaRPr lang="en-US" altLang="en-US" dirty="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5809722" y="3412172"/>
              <a:ext cx="33884" cy="1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50" b="1" smtClean="0">
                  <a:solidFill>
                    <a:srgbClr val="FFFFFF"/>
                  </a:solidFill>
                  <a:latin typeface="Calibri"/>
                </a:rPr>
                <a:t>-</a:t>
              </a:r>
              <a:endParaRPr lang="en-US" altLang="en-US" sz="105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5778907" y="3412172"/>
              <a:ext cx="330640" cy="207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 smtClean="0">
                  <a:solidFill>
                    <a:srgbClr val="FFFFFF"/>
                  </a:solidFill>
                  <a:latin typeface="Calibri"/>
                </a:rPr>
                <a:t>33%</a:t>
              </a:r>
              <a:endParaRPr lang="en-US" altLang="en-US" dirty="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2712488" y="4110672"/>
              <a:ext cx="147568" cy="1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050" dirty="0" smtClean="0">
                  <a:solidFill>
                    <a:srgbClr val="FFFFFF"/>
                  </a:solidFill>
                  <a:latin typeface="Calibri"/>
                </a:rPr>
                <a:t>-40</a:t>
              </a:r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2712488" y="3815397"/>
              <a:ext cx="147568" cy="1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050" dirty="0" smtClean="0">
                  <a:solidFill>
                    <a:srgbClr val="FFFFFF"/>
                  </a:solidFill>
                  <a:latin typeface="Calibri"/>
                </a:rPr>
                <a:t>-30</a:t>
              </a:r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2712488" y="3516947"/>
              <a:ext cx="147568" cy="1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050" dirty="0" smtClean="0">
                  <a:solidFill>
                    <a:srgbClr val="FFFFFF"/>
                  </a:solidFill>
                  <a:latin typeface="Calibri"/>
                </a:rPr>
                <a:t>-20</a:t>
              </a:r>
            </a:p>
          </p:txBody>
        </p:sp>
        <p:sp>
          <p:nvSpPr>
            <p:cNvPr id="40" name="Rectangle 32"/>
            <p:cNvSpPr>
              <a:spLocks noChangeArrowheads="1"/>
            </p:cNvSpPr>
            <p:nvPr/>
          </p:nvSpPr>
          <p:spPr bwMode="auto">
            <a:xfrm>
              <a:off x="2712488" y="3220085"/>
              <a:ext cx="147568" cy="1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050" dirty="0" smtClean="0">
                  <a:solidFill>
                    <a:srgbClr val="FFFFFF"/>
                  </a:solidFill>
                  <a:latin typeface="Calibri"/>
                </a:rPr>
                <a:t>-10</a:t>
              </a:r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2816164" y="2935922"/>
              <a:ext cx="56095" cy="1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050" smtClean="0">
                  <a:solidFill>
                    <a:srgbClr val="FFFFFF"/>
                  </a:solidFill>
                  <a:latin typeface="Calibri"/>
                </a:rPr>
                <a:t>0</a:t>
              </a:r>
            </a:p>
          </p:txBody>
        </p:sp>
        <p:sp>
          <p:nvSpPr>
            <p:cNvPr id="42" name="Rectangle 34"/>
            <p:cNvSpPr>
              <a:spLocks noChangeArrowheads="1"/>
            </p:cNvSpPr>
            <p:nvPr/>
          </p:nvSpPr>
          <p:spPr bwMode="auto">
            <a:xfrm>
              <a:off x="2751042" y="2629535"/>
              <a:ext cx="112189" cy="1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050" smtClean="0">
                  <a:solidFill>
                    <a:srgbClr val="FFFFFF"/>
                  </a:solidFill>
                  <a:latin typeface="Calibri"/>
                </a:rPr>
                <a:t>10</a:t>
              </a: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2751042" y="2331085"/>
              <a:ext cx="112189" cy="1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050" smtClean="0">
                  <a:solidFill>
                    <a:srgbClr val="FFFFFF"/>
                  </a:solidFill>
                  <a:latin typeface="Calibri"/>
                </a:rPr>
                <a:t>20</a:t>
              </a: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751042" y="2035810"/>
              <a:ext cx="112189" cy="1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050" smtClean="0">
                  <a:solidFill>
                    <a:srgbClr val="FFFFFF"/>
                  </a:solidFill>
                  <a:latin typeface="Calibri"/>
                </a:rPr>
                <a:t>30</a:t>
              </a:r>
            </a:p>
          </p:txBody>
        </p:sp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 rot="16200000">
              <a:off x="1757159" y="3179289"/>
              <a:ext cx="1142277" cy="202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dirty="0" smtClean="0">
                  <a:solidFill>
                    <a:srgbClr val="FFFFFF"/>
                  </a:solidFill>
                  <a:latin typeface="Calibri"/>
                </a:rPr>
                <a:t>Relative Change in</a:t>
              </a:r>
            </a:p>
          </p:txBody>
        </p:sp>
        <p:sp>
          <p:nvSpPr>
            <p:cNvPr id="55" name="Rectangle 47"/>
            <p:cNvSpPr>
              <a:spLocks noChangeArrowheads="1"/>
            </p:cNvSpPr>
            <p:nvPr/>
          </p:nvSpPr>
          <p:spPr bwMode="auto">
            <a:xfrm rot="16200000">
              <a:off x="1476176" y="3057000"/>
              <a:ext cx="2023324" cy="202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dirty="0" smtClean="0">
                  <a:solidFill>
                    <a:srgbClr val="FFFFFF"/>
                  </a:solidFill>
                  <a:latin typeface="Calibri"/>
                </a:rPr>
                <a:t>Treatment Recommendation (%)</a:t>
              </a:r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3268512" y="4269422"/>
              <a:ext cx="119377" cy="1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50" b="1" smtClean="0">
                  <a:solidFill>
                    <a:srgbClr val="FFFFFF"/>
                  </a:solidFill>
                  <a:latin typeface="Calibri"/>
                </a:rPr>
                <a:t>AS</a:t>
              </a:r>
              <a:endParaRPr lang="en-US" altLang="en-US" sz="105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9" name="Rectangle 51"/>
            <p:cNvSpPr>
              <a:spLocks noChangeArrowheads="1"/>
            </p:cNvSpPr>
            <p:nvPr/>
          </p:nvSpPr>
          <p:spPr bwMode="auto">
            <a:xfrm>
              <a:off x="3778014" y="4269422"/>
              <a:ext cx="737843" cy="1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50" b="1" smtClean="0">
                  <a:solidFill>
                    <a:srgbClr val="FFFFFF"/>
                  </a:solidFill>
                  <a:latin typeface="Calibri"/>
                </a:rPr>
                <a:t>RP, Standard LN</a:t>
              </a:r>
              <a:endParaRPr lang="en-US" altLang="en-US" sz="105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4785015" y="4269422"/>
              <a:ext cx="453246" cy="1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50" b="1" dirty="0" smtClean="0">
                  <a:solidFill>
                    <a:srgbClr val="FFFFFF"/>
                  </a:solidFill>
                  <a:latin typeface="Calibri"/>
                </a:rPr>
                <a:t>RP, No LN</a:t>
              </a:r>
              <a:endParaRPr lang="en-US" altLang="en-US" sz="1050" dirty="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5775960" y="4258310"/>
              <a:ext cx="233134" cy="1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50" b="1" smtClean="0">
                  <a:solidFill>
                    <a:srgbClr val="FFFFFF"/>
                  </a:solidFill>
                  <a:latin typeface="Calibri"/>
                </a:rPr>
                <a:t>EBRT</a:t>
              </a:r>
              <a:endParaRPr lang="en-US" altLang="en-US" sz="105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3754738" y="4422449"/>
              <a:ext cx="1865267" cy="184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dirty="0" smtClean="0">
                  <a:solidFill>
                    <a:srgbClr val="FFFFFF"/>
                  </a:solidFill>
                  <a:latin typeface="Calibri"/>
                </a:rPr>
                <a:t>Recommended Treatment</a:t>
              </a:r>
              <a:r>
                <a:rPr lang="en-US" sz="1600" baseline="30000" dirty="0" smtClean="0">
                  <a:solidFill>
                    <a:srgbClr val="FFFFFF"/>
                  </a:solidFill>
                </a:rPr>
                <a:t>*</a:t>
              </a:r>
              <a:r>
                <a:rPr lang="en-US" altLang="en-US" sz="1600" dirty="0" smtClean="0">
                  <a:solidFill>
                    <a:srgbClr val="FFFFFF"/>
                  </a:solidFill>
                  <a:latin typeface="Calibri"/>
                </a:rPr>
                <a:t> </a:t>
              </a:r>
            </a:p>
          </p:txBody>
        </p:sp>
        <p:sp>
          <p:nvSpPr>
            <p:cNvPr id="72" name="Rectangle 64"/>
            <p:cNvSpPr>
              <a:spLocks noChangeArrowheads="1"/>
            </p:cNvSpPr>
            <p:nvPr/>
          </p:nvSpPr>
          <p:spPr bwMode="auto">
            <a:xfrm>
              <a:off x="3034441" y="1957913"/>
              <a:ext cx="785976" cy="27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 smtClean="0">
                  <a:solidFill>
                    <a:srgbClr val="FFFFFF"/>
                  </a:solidFill>
                  <a:latin typeface="Calibri"/>
                </a:rPr>
                <a:t>Pre-GPS: n=64</a:t>
              </a:r>
              <a:br>
                <a:rPr lang="en-US" altLang="en-US" sz="12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altLang="en-US" sz="1200" dirty="0">
                  <a:solidFill>
                    <a:srgbClr val="FFFFFF"/>
                  </a:solidFill>
                  <a:latin typeface="Calibri"/>
                </a:rPr>
                <a:t>Post-GPS: </a:t>
              </a:r>
              <a:r>
                <a:rPr lang="en-US" altLang="en-US" sz="1200" dirty="0" smtClean="0">
                  <a:solidFill>
                    <a:srgbClr val="FFFFFF"/>
                  </a:solidFill>
                  <a:latin typeface="Calibri"/>
                </a:rPr>
                <a:t>n=81</a:t>
              </a:r>
              <a:endParaRPr lang="en-US" alt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6" name="Line 88"/>
            <p:cNvSpPr>
              <a:spLocks noChangeShapeType="1"/>
            </p:cNvSpPr>
            <p:nvPr/>
          </p:nvSpPr>
          <p:spPr bwMode="auto">
            <a:xfrm>
              <a:off x="3031597" y="4224972"/>
              <a:ext cx="338772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97" name="Line 89"/>
            <p:cNvSpPr>
              <a:spLocks noChangeShapeType="1"/>
            </p:cNvSpPr>
            <p:nvPr/>
          </p:nvSpPr>
          <p:spPr bwMode="auto">
            <a:xfrm>
              <a:off x="2933172" y="2983547"/>
              <a:ext cx="34925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3811863" y="3649390"/>
              <a:ext cx="785976" cy="27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 smtClean="0">
                  <a:solidFill>
                    <a:srgbClr val="FFFFFF"/>
                  </a:solidFill>
                  <a:latin typeface="Calibri"/>
                </a:rPr>
                <a:t>Pre-GPS: n=57</a:t>
              </a:r>
              <a:br>
                <a:rPr lang="en-US" altLang="en-US" sz="12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altLang="en-US" sz="1200" dirty="0">
                  <a:solidFill>
                    <a:srgbClr val="FFFFFF"/>
                  </a:solidFill>
                  <a:latin typeface="Calibri"/>
                </a:rPr>
                <a:t>Post-GPS: </a:t>
              </a:r>
              <a:r>
                <a:rPr lang="en-US" altLang="en-US" sz="1200" dirty="0" smtClean="0">
                  <a:solidFill>
                    <a:srgbClr val="FFFFFF"/>
                  </a:solidFill>
                  <a:latin typeface="Calibri"/>
                </a:rPr>
                <a:t>n=46</a:t>
              </a:r>
              <a:endParaRPr lang="en-US" alt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0" name="Rectangle 64"/>
            <p:cNvSpPr>
              <a:spLocks noChangeArrowheads="1"/>
            </p:cNvSpPr>
            <p:nvPr/>
          </p:nvSpPr>
          <p:spPr bwMode="auto">
            <a:xfrm>
              <a:off x="4687372" y="3649390"/>
              <a:ext cx="785976" cy="27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 smtClean="0">
                  <a:solidFill>
                    <a:srgbClr val="FFFFFF"/>
                  </a:solidFill>
                  <a:latin typeface="Calibri"/>
                </a:rPr>
                <a:t>Pre-GPS: n=22</a:t>
              </a:r>
              <a:br>
                <a:rPr lang="en-US" altLang="en-US" sz="12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altLang="en-US" sz="1200" dirty="0">
                  <a:solidFill>
                    <a:srgbClr val="FFFFFF"/>
                  </a:solidFill>
                  <a:latin typeface="Calibri"/>
                </a:rPr>
                <a:t>Post-GPS: </a:t>
              </a:r>
              <a:r>
                <a:rPr lang="en-US" altLang="en-US" sz="1200" dirty="0" smtClean="0">
                  <a:solidFill>
                    <a:srgbClr val="FFFFFF"/>
                  </a:solidFill>
                  <a:latin typeface="Calibri"/>
                </a:rPr>
                <a:t>n=18</a:t>
              </a:r>
              <a:endParaRPr lang="en-US" alt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1" name="Rectangle 64"/>
            <p:cNvSpPr>
              <a:spLocks noChangeArrowheads="1"/>
            </p:cNvSpPr>
            <p:nvPr/>
          </p:nvSpPr>
          <p:spPr bwMode="auto">
            <a:xfrm>
              <a:off x="5566035" y="3944160"/>
              <a:ext cx="734467" cy="27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 smtClean="0">
                  <a:solidFill>
                    <a:srgbClr val="FFFFFF"/>
                  </a:solidFill>
                  <a:latin typeface="Calibri"/>
                </a:rPr>
                <a:t>Pre-GPS: n=10</a:t>
              </a:r>
              <a:br>
                <a:rPr lang="en-US" altLang="en-US" sz="12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altLang="en-US" sz="1200" dirty="0">
                  <a:solidFill>
                    <a:srgbClr val="FFFFFF"/>
                  </a:solidFill>
                  <a:latin typeface="Calibri"/>
                </a:rPr>
                <a:t>Post-GPS: </a:t>
              </a:r>
              <a:r>
                <a:rPr lang="en-US" altLang="en-US" sz="1200" dirty="0" smtClean="0">
                  <a:solidFill>
                    <a:srgbClr val="FFFFFF"/>
                  </a:solidFill>
                  <a:latin typeface="Calibri"/>
                </a:rPr>
                <a:t>n=6</a:t>
              </a:r>
              <a:endParaRPr lang="en-US" altLang="en-US" sz="1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-1" y="6599904"/>
            <a:ext cx="6083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FFFF"/>
                </a:solidFill>
              </a:rPr>
              <a:t>Badani</a:t>
            </a:r>
            <a:r>
              <a:rPr lang="en-US" sz="1000" dirty="0" smtClean="0">
                <a:solidFill>
                  <a:srgbClr val="FFFFFF"/>
                </a:solidFill>
              </a:rPr>
              <a:t> et </a:t>
            </a:r>
            <a:r>
              <a:rPr lang="en-US" sz="1000" dirty="0">
                <a:solidFill>
                  <a:srgbClr val="FFFFFF"/>
                </a:solidFill>
              </a:rPr>
              <a:t>al, </a:t>
            </a:r>
            <a:r>
              <a:rPr lang="en-US" sz="1000" i="1" dirty="0" smtClean="0">
                <a:solidFill>
                  <a:srgbClr val="FFFFFF"/>
                </a:solidFill>
              </a:rPr>
              <a:t>Urology Practice (2015</a:t>
            </a:r>
            <a:r>
              <a:rPr lang="en-US" sz="1000" dirty="0" smtClean="0">
                <a:solidFill>
                  <a:srgbClr val="FFFFFF"/>
                </a:solidFill>
              </a:rPr>
              <a:t>)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5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 pitchFamily="34" charset="0"/>
              </a:rPr>
              <a:t>Clinical Utility Study #</a:t>
            </a:r>
            <a:r>
              <a:rPr lang="en-US" dirty="0" smtClean="0">
                <a:cs typeface="Calibri" pitchFamily="34" charset="0"/>
              </a:rPr>
              <a:t>2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Impact of GPS on AS Decisions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828800" y="1818172"/>
          <a:ext cx="5462546" cy="282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188505" y="6320950"/>
            <a:ext cx="8235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*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solidFill>
                  <a:srgbClr val="FFFFFF"/>
                </a:solidFill>
              </a:rPr>
              <a:t>Included Active Surveillance/Watchful Waiting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753302" y="4583590"/>
          <a:ext cx="767110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136"/>
                <a:gridCol w="6372970"/>
              </a:tblGrid>
              <a:tr h="576813"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Very Low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Nearly all (89%) of the Very Low GPS patients pursued AS compared to </a:t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those without a GPS result (61%)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Low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A large percentage of the Low GPS patients (63%) pursued AS compared to </a:t>
                      </a:r>
                      <a:b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those without a GPS result (37%) 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Intermediate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For the Intermediate GS 3+4 men, GPS patients pursued AS more often </a:t>
                      </a:r>
                      <a:b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(35%) compared to those without a GPS result (20%)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5035" y="1356507"/>
            <a:ext cx="890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GPS increased the decision to pursue AS* across all risk </a:t>
            </a:r>
            <a:r>
              <a:rPr lang="en-US" sz="2400" dirty="0" smtClean="0">
                <a:solidFill>
                  <a:srgbClr val="FFFFFF"/>
                </a:solidFill>
              </a:rPr>
              <a:t>groups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6599904"/>
            <a:ext cx="6083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FFFF"/>
                </a:solidFill>
              </a:rPr>
              <a:t>Dall’Era</a:t>
            </a:r>
            <a:r>
              <a:rPr lang="en-US" sz="1000" dirty="0" smtClean="0">
                <a:solidFill>
                  <a:srgbClr val="FFFFFF"/>
                </a:solidFill>
              </a:rPr>
              <a:t> M et al, Urology Practice (2015)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1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Onco</a:t>
            </a:r>
            <a:r>
              <a:rPr lang="en-US" i="1" dirty="0" smtClean="0"/>
              <a:t>type</a:t>
            </a:r>
            <a:r>
              <a:rPr lang="en-US" dirty="0" smtClean="0"/>
              <a:t> DX Ongoing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Validation Studies</a:t>
            </a:r>
          </a:p>
          <a:p>
            <a:pPr lvl="1"/>
            <a:r>
              <a:rPr lang="en-US" dirty="0" smtClean="0"/>
              <a:t>Validation Studies in Active Surveillance Cohorts</a:t>
            </a:r>
          </a:p>
          <a:p>
            <a:pPr lvl="1"/>
            <a:r>
              <a:rPr lang="en-US" dirty="0" smtClean="0"/>
              <a:t>Validation Studies in men who progressed to metastatic disease and PCSM</a:t>
            </a:r>
          </a:p>
          <a:p>
            <a:pPr lvl="1"/>
            <a:r>
              <a:rPr lang="en-US" dirty="0" smtClean="0"/>
              <a:t>Validation Studies in a Radiation Therapy cohort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572000"/>
            <a:ext cx="7467600" cy="1200329"/>
          </a:xfrm>
          <a:prstGeom prst="rect">
            <a:avLst/>
          </a:prstGeom>
          <a:solidFill>
            <a:srgbClr val="E4CC4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Is there an opportunity for Prospective Randomized Controlled Trial to validate genomic predictors of early stage prostate cancer?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0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81750"/>
            <a:ext cx="762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683678-9E41-874A-A387-B04B0AA8841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0016" y="5707583"/>
            <a:ext cx="2714625" cy="73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21221" y="2123768"/>
            <a:ext cx="2046427" cy="2155065"/>
            <a:chOff x="1299790" y="2450033"/>
            <a:chExt cx="1543050" cy="1828800"/>
          </a:xfrm>
        </p:grpSpPr>
        <p:pic>
          <p:nvPicPr>
            <p:cNvPr id="6" name="Picture 5" descr="patient-IBC_200401829-014.jpg"/>
            <p:cNvPicPr>
              <a:picLocks noChangeAspect="1"/>
            </p:cNvPicPr>
            <p:nvPr/>
          </p:nvPicPr>
          <p:blipFill rotWithShape="1">
            <a:blip r:embed="rId3" cstate="print"/>
            <a:srcRect l="2191" t="1520" r="1584" b="848"/>
            <a:stretch/>
          </p:blipFill>
          <p:spPr>
            <a:xfrm>
              <a:off x="1299790" y="2450033"/>
              <a:ext cx="1543050" cy="1428750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309315" y="3097069"/>
              <a:ext cx="1533525" cy="4431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342900">
                <a:lnSpc>
                  <a:spcPct val="80000"/>
                </a:lnSpc>
                <a:defRPr/>
              </a:pPr>
              <a:r>
                <a:rPr lang="en-US" sz="1425" b="1" dirty="0">
                  <a:solidFill>
                    <a:srgbClr val="FFFF00"/>
                  </a:solidFill>
                  <a:effectLst>
                    <a:outerShdw blurRad="127000" dist="76200" dir="2700000" algn="tl" rotWithShape="0">
                      <a:srgbClr val="000000"/>
                    </a:outerShdw>
                  </a:effectLst>
                  <a:latin typeface="Arial"/>
                  <a:ea typeface="ＭＳ Ｐゴシック" pitchFamily="27" charset="-128"/>
                  <a:cs typeface="Arial"/>
                </a:rPr>
                <a:t>Do I need</a:t>
              </a:r>
            </a:p>
            <a:p>
              <a:pPr algn="ctr" defTabSz="342900">
                <a:lnSpc>
                  <a:spcPct val="80000"/>
                </a:lnSpc>
                <a:defRPr/>
              </a:pPr>
              <a:r>
                <a:rPr lang="en-US" sz="1425" b="1" dirty="0">
                  <a:solidFill>
                    <a:srgbClr val="FFFF00"/>
                  </a:solidFill>
                  <a:effectLst>
                    <a:outerShdw blurRad="127000" dist="76200" dir="2700000" algn="tl" rotWithShape="0">
                      <a:srgbClr val="000000"/>
                    </a:outerShdw>
                  </a:effectLst>
                  <a:latin typeface="Arial"/>
                  <a:ea typeface="ＭＳ Ｐゴシック" pitchFamily="27" charset="-128"/>
                  <a:cs typeface="Arial"/>
                </a:rPr>
                <a:t>chemotherapy?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1299790" y="3878783"/>
              <a:ext cx="1543050" cy="4000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 defTabSz="342900">
                <a:lnSpc>
                  <a:spcPct val="90000"/>
                </a:lnSpc>
                <a:defRPr/>
              </a:pPr>
              <a:r>
                <a:rPr lang="en-US" sz="105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 charset="0"/>
                </a:rPr>
                <a:t>INVASIVE</a:t>
              </a:r>
            </a:p>
            <a:p>
              <a:pPr algn="ctr" defTabSz="342900">
                <a:lnSpc>
                  <a:spcPct val="90000"/>
                </a:lnSpc>
                <a:defRPr/>
              </a:pPr>
              <a:r>
                <a:rPr lang="en-US" sz="105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 charset="0"/>
                </a:rPr>
                <a:t>BREAST CANCER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19348" y="2123768"/>
            <a:ext cx="2046427" cy="2155065"/>
            <a:chOff x="2986906" y="2450033"/>
            <a:chExt cx="1543050" cy="1828800"/>
          </a:xfrm>
        </p:grpSpPr>
        <p:pic>
          <p:nvPicPr>
            <p:cNvPr id="7" name="Picture 6" descr="patient-DCIS_000010227504.jpg"/>
            <p:cNvPicPr>
              <a:picLocks noChangeAspect="1"/>
            </p:cNvPicPr>
            <p:nvPr/>
          </p:nvPicPr>
          <p:blipFill rotWithShape="1">
            <a:blip r:embed="rId4" cstate="print"/>
            <a:srcRect l="803" t="661" r="1607" b="316"/>
            <a:stretch/>
          </p:blipFill>
          <p:spPr>
            <a:xfrm>
              <a:off x="2986906" y="2450033"/>
              <a:ext cx="1543050" cy="1428750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100016" y="3085827"/>
              <a:ext cx="1303735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342900">
                <a:lnSpc>
                  <a:spcPct val="80000"/>
                </a:lnSpc>
                <a:defRPr/>
              </a:pPr>
              <a:r>
                <a:rPr lang="en-US" sz="1500" b="1" dirty="0">
                  <a:solidFill>
                    <a:srgbClr val="FFFF00"/>
                  </a:solidFill>
                  <a:effectLst>
                    <a:outerShdw blurRad="127000" dist="76200" dir="2700000" algn="tl" rotWithShape="0">
                      <a:srgbClr val="000000"/>
                    </a:outerShdw>
                  </a:effectLst>
                  <a:latin typeface="Arial"/>
                  <a:ea typeface="ＭＳ Ｐゴシック" pitchFamily="27" charset="-128"/>
                  <a:cs typeface="Arial"/>
                </a:rPr>
                <a:t>Do I need</a:t>
              </a:r>
            </a:p>
            <a:p>
              <a:pPr algn="ctr" defTabSz="342900">
                <a:lnSpc>
                  <a:spcPct val="80000"/>
                </a:lnSpc>
                <a:defRPr/>
              </a:pPr>
              <a:r>
                <a:rPr lang="en-US" sz="1500" b="1" dirty="0">
                  <a:solidFill>
                    <a:srgbClr val="FFFF00"/>
                  </a:solidFill>
                  <a:effectLst>
                    <a:outerShdw blurRad="127000" dist="76200" dir="2700000" algn="tl" rotWithShape="0">
                      <a:srgbClr val="000000"/>
                    </a:outerShdw>
                  </a:effectLst>
                  <a:latin typeface="Arial"/>
                  <a:ea typeface="ＭＳ Ｐゴシック" pitchFamily="27" charset="-128"/>
                  <a:cs typeface="Arial"/>
                </a:rPr>
                <a:t>radiation?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986906" y="3878783"/>
              <a:ext cx="1543050" cy="4000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 defTabSz="342900">
                <a:lnSpc>
                  <a:spcPct val="90000"/>
                </a:lnSpc>
                <a:defRPr/>
              </a:pPr>
              <a:r>
                <a:rPr lang="en-US" sz="1050" b="1" dirty="0" err="1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 charset="0"/>
                </a:rPr>
                <a:t>DCIS</a:t>
              </a:r>
              <a:endParaRPr lang="en-US" sz="105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 charset="0"/>
              </a:endParaRPr>
            </a:p>
            <a:p>
              <a:pPr algn="ctr" defTabSz="342900">
                <a:lnSpc>
                  <a:spcPct val="90000"/>
                </a:lnSpc>
                <a:defRPr/>
              </a:pPr>
              <a:r>
                <a:rPr lang="en-US" sz="105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 charset="0"/>
                </a:rPr>
                <a:t>BREAST CANCER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15603" y="2123768"/>
            <a:ext cx="2046427" cy="2155066"/>
            <a:chOff x="6271840" y="2450032"/>
            <a:chExt cx="1543050" cy="1828801"/>
          </a:xfrm>
        </p:grpSpPr>
        <p:pic>
          <p:nvPicPr>
            <p:cNvPr id="8" name="Picture 7" descr="patient-prostate.jpg"/>
            <p:cNvPicPr>
              <a:picLocks noChangeAspect="1"/>
            </p:cNvPicPr>
            <p:nvPr/>
          </p:nvPicPr>
          <p:blipFill rotWithShape="1">
            <a:blip r:embed="rId5" cstate="print"/>
            <a:srcRect l="1190" t="1304" r="2595" b="1087"/>
            <a:stretch/>
          </p:blipFill>
          <p:spPr>
            <a:xfrm>
              <a:off x="6271840" y="2450032"/>
              <a:ext cx="1539479" cy="1425179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473056" y="3085828"/>
              <a:ext cx="1179909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342900">
                <a:lnSpc>
                  <a:spcPct val="80000"/>
                </a:lnSpc>
                <a:defRPr/>
              </a:pPr>
              <a:r>
                <a:rPr lang="en-US" sz="1500" b="1" dirty="0">
                  <a:solidFill>
                    <a:srgbClr val="FFFF00"/>
                  </a:solidFill>
                  <a:effectLst>
                    <a:outerShdw blurRad="127000" dist="76200" dir="2700000" algn="tl" rotWithShape="0">
                      <a:srgbClr val="000000"/>
                    </a:outerShdw>
                  </a:effectLst>
                  <a:latin typeface="Arial"/>
                  <a:ea typeface="ＭＳ Ｐゴシック" pitchFamily="27" charset="-128"/>
                  <a:cs typeface="Arial"/>
                </a:rPr>
                <a:t>Do I need</a:t>
              </a:r>
            </a:p>
            <a:p>
              <a:pPr algn="ctr" defTabSz="342900">
                <a:lnSpc>
                  <a:spcPct val="80000"/>
                </a:lnSpc>
                <a:defRPr/>
              </a:pPr>
              <a:r>
                <a:rPr lang="en-US" sz="1500" b="1" dirty="0">
                  <a:solidFill>
                    <a:srgbClr val="FFFF00"/>
                  </a:solidFill>
                  <a:effectLst>
                    <a:outerShdw blurRad="127000" dist="76200" dir="2700000" algn="tl" rotWithShape="0">
                      <a:srgbClr val="000000"/>
                    </a:outerShdw>
                  </a:effectLst>
                  <a:latin typeface="Arial"/>
                  <a:ea typeface="ＭＳ Ｐゴシック" pitchFamily="27" charset="-128"/>
                  <a:cs typeface="Arial"/>
                </a:rPr>
                <a:t>Immediate treatment?</a:t>
              </a: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6271840" y="3878783"/>
              <a:ext cx="1543050" cy="40005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 defTabSz="342900">
                <a:lnSpc>
                  <a:spcPct val="90000"/>
                </a:lnSpc>
                <a:defRPr/>
              </a:pPr>
              <a:r>
                <a:rPr lang="en-US" sz="105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 charset="0"/>
                </a:rPr>
                <a:t>PROSTATE CANCER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17475" y="2123768"/>
            <a:ext cx="2046427" cy="2155065"/>
            <a:chOff x="4635921" y="2450033"/>
            <a:chExt cx="1543050" cy="1828800"/>
          </a:xfrm>
        </p:grpSpPr>
        <p:pic>
          <p:nvPicPr>
            <p:cNvPr id="15" name="Picture 14" descr="patient-stageIIcolon.jpg"/>
            <p:cNvPicPr>
              <a:picLocks noChangeAspect="1"/>
            </p:cNvPicPr>
            <p:nvPr/>
          </p:nvPicPr>
          <p:blipFill rotWithShape="1">
            <a:blip r:embed="rId6" cstate="print"/>
            <a:srcRect l="1288" t="1531" r="1674" b="10"/>
            <a:stretch/>
          </p:blipFill>
          <p:spPr>
            <a:xfrm>
              <a:off x="4635921" y="2450033"/>
              <a:ext cx="1543050" cy="1428750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4678784" y="3077356"/>
              <a:ext cx="1428750" cy="6186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342900">
                <a:lnSpc>
                  <a:spcPct val="80000"/>
                </a:lnSpc>
                <a:defRPr/>
              </a:pPr>
              <a:r>
                <a:rPr lang="en-US" sz="1425" b="1" dirty="0">
                  <a:solidFill>
                    <a:srgbClr val="FFFF00"/>
                  </a:solidFill>
                  <a:effectLst>
                    <a:outerShdw blurRad="127000" dist="76200" dir="2700000" algn="tl" rotWithShape="0">
                      <a:srgbClr val="000000"/>
                    </a:outerShdw>
                  </a:effectLst>
                  <a:latin typeface="Arial"/>
                  <a:ea typeface="ＭＳ Ｐゴシック" pitchFamily="27" charset="-128"/>
                  <a:cs typeface="Arial"/>
                </a:rPr>
                <a:t>Do I have </a:t>
              </a:r>
              <a:br>
                <a:rPr lang="en-US" sz="1425" b="1" dirty="0">
                  <a:solidFill>
                    <a:srgbClr val="FFFF00"/>
                  </a:solidFill>
                  <a:effectLst>
                    <a:outerShdw blurRad="127000" dist="76200" dir="2700000" algn="tl" rotWithShape="0">
                      <a:srgbClr val="000000"/>
                    </a:outerShdw>
                  </a:effectLst>
                  <a:latin typeface="Arial"/>
                  <a:ea typeface="ＭＳ Ｐゴシック" pitchFamily="27" charset="-128"/>
                  <a:cs typeface="Arial"/>
                </a:rPr>
              </a:br>
              <a:r>
                <a:rPr lang="en-US" sz="1425" b="1" dirty="0">
                  <a:solidFill>
                    <a:srgbClr val="FFFF00"/>
                  </a:solidFill>
                  <a:effectLst>
                    <a:outerShdw blurRad="127000" dist="76200" dir="2700000" algn="tl" rotWithShape="0">
                      <a:srgbClr val="000000"/>
                    </a:outerShdw>
                  </a:effectLst>
                  <a:latin typeface="Arial"/>
                  <a:ea typeface="ＭＳ Ｐゴシック" pitchFamily="27" charset="-128"/>
                  <a:cs typeface="Arial"/>
                </a:rPr>
                <a:t>aggressive</a:t>
              </a:r>
              <a:br>
                <a:rPr lang="en-US" sz="1425" b="1" dirty="0">
                  <a:solidFill>
                    <a:srgbClr val="FFFF00"/>
                  </a:solidFill>
                  <a:effectLst>
                    <a:outerShdw blurRad="127000" dist="76200" dir="2700000" algn="tl" rotWithShape="0">
                      <a:srgbClr val="000000"/>
                    </a:outerShdw>
                  </a:effectLst>
                  <a:latin typeface="Arial"/>
                  <a:ea typeface="ＭＳ Ｐゴシック" pitchFamily="27" charset="-128"/>
                  <a:cs typeface="Arial"/>
                </a:rPr>
              </a:br>
              <a:r>
                <a:rPr lang="en-US" sz="1425" b="1" dirty="0">
                  <a:solidFill>
                    <a:srgbClr val="FFFF00"/>
                  </a:solidFill>
                  <a:effectLst>
                    <a:outerShdw blurRad="127000" dist="76200" dir="2700000" algn="tl" rotWithShape="0">
                      <a:srgbClr val="000000"/>
                    </a:outerShdw>
                  </a:effectLst>
                  <a:latin typeface="Arial"/>
                  <a:ea typeface="ＭＳ Ｐゴシック" pitchFamily="27" charset="-128"/>
                  <a:cs typeface="Arial"/>
                </a:rPr>
                <a:t>disease?</a:t>
              </a:r>
            </a:p>
          </p:txBody>
        </p: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4635921" y="3878783"/>
              <a:ext cx="1543050" cy="4000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 defTabSz="342900">
                <a:lnSpc>
                  <a:spcPct val="90000"/>
                </a:lnSpc>
                <a:defRPr/>
              </a:pPr>
              <a:r>
                <a:rPr lang="en-US" sz="105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 charset="0"/>
                </a:rPr>
                <a:t>STAGE II/III</a:t>
              </a:r>
            </a:p>
            <a:p>
              <a:pPr algn="ctr" defTabSz="342900">
                <a:lnSpc>
                  <a:spcPct val="90000"/>
                </a:lnSpc>
                <a:defRPr/>
              </a:pPr>
              <a:r>
                <a:rPr lang="en-US" sz="105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 charset="0"/>
                </a:rPr>
                <a:t>COLON CANCER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250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Thank You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1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AB346"/>
                </a:solidFill>
              </a:rPr>
              <a:t>Prostate Cancer Timeline</a:t>
            </a:r>
            <a:endParaRPr lang="en-US" sz="3200" dirty="0">
              <a:solidFill>
                <a:srgbClr val="CAB34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168" y="1344489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Diagnosis </a:t>
            </a:r>
            <a:r>
              <a:rPr lang="en-US" sz="1100" baseline="60000" dirty="0" smtClean="0">
                <a:solidFill>
                  <a:srgbClr val="FFFFFF"/>
                </a:solidFill>
              </a:rPr>
              <a:t>1,2,3,4</a:t>
            </a:r>
            <a:endParaRPr lang="en-US" sz="1100" baseline="60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7140" y="1369593"/>
            <a:ext cx="214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Gleason Score</a:t>
            </a:r>
            <a:endParaRPr lang="en-US" sz="1100" baseline="60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7723" y="1344489"/>
            <a:ext cx="218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~2-30 Yr. Window</a:t>
            </a:r>
            <a:r>
              <a:rPr lang="en-US" sz="1100" baseline="60000" dirty="0">
                <a:solidFill>
                  <a:srgbClr val="FFFFFF"/>
                </a:solidFill>
              </a:rPr>
              <a:t>5,6,7,8,9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222105" y="1732707"/>
            <a:ext cx="406799" cy="49765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99460" y="1732707"/>
            <a:ext cx="7699" cy="5837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65531" y="1692972"/>
            <a:ext cx="267786" cy="53738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579" y="4216875"/>
            <a:ext cx="797149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Most important decision is made at this </a:t>
            </a:r>
            <a:r>
              <a:rPr lang="en-US" dirty="0" smtClean="0">
                <a:solidFill>
                  <a:srgbClr val="FFFFFF"/>
                </a:solidFill>
              </a:rPr>
              <a:t>time</a:t>
            </a:r>
            <a:endParaRPr lang="en-US" dirty="0">
              <a:solidFill>
                <a:srgbClr val="FFFFFF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To treat or not to treat?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Understanding adverse pathology is pivotal in the assessment of prostate cancer and will impact the road ahead</a:t>
            </a:r>
          </a:p>
        </p:txBody>
      </p:sp>
      <p:sp>
        <p:nvSpPr>
          <p:cNvPr id="10" name="Freeform 9"/>
          <p:cNvSpPr/>
          <p:nvPr/>
        </p:nvSpPr>
        <p:spPr>
          <a:xfrm>
            <a:off x="385011" y="2853440"/>
            <a:ext cx="1277141" cy="430503"/>
          </a:xfrm>
          <a:custGeom>
            <a:avLst/>
            <a:gdLst>
              <a:gd name="connsiteX0" fmla="*/ 0 w 1277141"/>
              <a:gd name="connsiteY0" fmla="*/ 63857 h 638570"/>
              <a:gd name="connsiteX1" fmla="*/ 63857 w 1277141"/>
              <a:gd name="connsiteY1" fmla="*/ 0 h 638570"/>
              <a:gd name="connsiteX2" fmla="*/ 1213284 w 1277141"/>
              <a:gd name="connsiteY2" fmla="*/ 0 h 638570"/>
              <a:gd name="connsiteX3" fmla="*/ 1277141 w 1277141"/>
              <a:gd name="connsiteY3" fmla="*/ 63857 h 638570"/>
              <a:gd name="connsiteX4" fmla="*/ 1277141 w 1277141"/>
              <a:gd name="connsiteY4" fmla="*/ 574713 h 638570"/>
              <a:gd name="connsiteX5" fmla="*/ 1213284 w 1277141"/>
              <a:gd name="connsiteY5" fmla="*/ 638570 h 638570"/>
              <a:gd name="connsiteX6" fmla="*/ 63857 w 1277141"/>
              <a:gd name="connsiteY6" fmla="*/ 638570 h 638570"/>
              <a:gd name="connsiteX7" fmla="*/ 0 w 1277141"/>
              <a:gd name="connsiteY7" fmla="*/ 574713 h 638570"/>
              <a:gd name="connsiteX8" fmla="*/ 0 w 1277141"/>
              <a:gd name="connsiteY8" fmla="*/ 63857 h 6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141" h="638570">
                <a:moveTo>
                  <a:pt x="0" y="63857"/>
                </a:moveTo>
                <a:cubicBezTo>
                  <a:pt x="0" y="28590"/>
                  <a:pt x="28590" y="0"/>
                  <a:pt x="63857" y="0"/>
                </a:cubicBezTo>
                <a:lnTo>
                  <a:pt x="1213284" y="0"/>
                </a:lnTo>
                <a:cubicBezTo>
                  <a:pt x="1248551" y="0"/>
                  <a:pt x="1277141" y="28590"/>
                  <a:pt x="1277141" y="63857"/>
                </a:cubicBezTo>
                <a:lnTo>
                  <a:pt x="1277141" y="574713"/>
                </a:lnTo>
                <a:cubicBezTo>
                  <a:pt x="1277141" y="609980"/>
                  <a:pt x="1248551" y="638570"/>
                  <a:pt x="1213284" y="638570"/>
                </a:cubicBezTo>
                <a:lnTo>
                  <a:pt x="63857" y="638570"/>
                </a:lnTo>
                <a:cubicBezTo>
                  <a:pt x="28590" y="638570"/>
                  <a:pt x="0" y="609980"/>
                  <a:pt x="0" y="574713"/>
                </a:cubicBezTo>
                <a:lnTo>
                  <a:pt x="0" y="63857"/>
                </a:lnTo>
                <a:close/>
              </a:path>
            </a:pathLst>
          </a:custGeom>
          <a:solidFill>
            <a:srgbClr val="CAB346"/>
          </a:solidFill>
          <a:ln>
            <a:solidFill>
              <a:srgbClr val="CAB34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23" tIns="26323" rIns="26323" bIns="263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chemeClr val="accent6"/>
                </a:solidFill>
              </a:rPr>
              <a:t>Biopsy</a:t>
            </a:r>
            <a:br>
              <a:rPr lang="en-US" sz="1200" dirty="0" smtClean="0">
                <a:solidFill>
                  <a:schemeClr val="accent6"/>
                </a:solidFill>
              </a:rPr>
            </a:br>
            <a:r>
              <a:rPr lang="en-US" sz="1200" dirty="0" smtClean="0">
                <a:solidFill>
                  <a:schemeClr val="accent6"/>
                </a:solidFill>
              </a:rPr>
              <a:t>Result</a:t>
            </a:r>
            <a:endParaRPr lang="en-US" sz="1050" i="1" dirty="0">
              <a:solidFill>
                <a:schemeClr val="accent6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19457599">
            <a:off x="1586977" y="2869580"/>
            <a:ext cx="629121" cy="26586"/>
          </a:xfrm>
          <a:custGeom>
            <a:avLst/>
            <a:gdLst>
              <a:gd name="connsiteX0" fmla="*/ 0 w 629121"/>
              <a:gd name="connsiteY0" fmla="*/ 13293 h 26586"/>
              <a:gd name="connsiteX1" fmla="*/ 629121 w 629121"/>
              <a:gd name="connsiteY1" fmla="*/ 13293 h 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121" h="26586">
                <a:moveTo>
                  <a:pt x="0" y="13293"/>
                </a:moveTo>
                <a:lnTo>
                  <a:pt x="629121" y="13293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6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1532" tIns="-2435" rIns="311532" bIns="-243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5" name="Freeform 14"/>
          <p:cNvSpPr/>
          <p:nvPr/>
        </p:nvSpPr>
        <p:spPr>
          <a:xfrm>
            <a:off x="2156966" y="2379999"/>
            <a:ext cx="1277141" cy="638570"/>
          </a:xfrm>
          <a:custGeom>
            <a:avLst/>
            <a:gdLst>
              <a:gd name="connsiteX0" fmla="*/ 0 w 1277141"/>
              <a:gd name="connsiteY0" fmla="*/ 63857 h 638570"/>
              <a:gd name="connsiteX1" fmla="*/ 63857 w 1277141"/>
              <a:gd name="connsiteY1" fmla="*/ 0 h 638570"/>
              <a:gd name="connsiteX2" fmla="*/ 1213284 w 1277141"/>
              <a:gd name="connsiteY2" fmla="*/ 0 h 638570"/>
              <a:gd name="connsiteX3" fmla="*/ 1277141 w 1277141"/>
              <a:gd name="connsiteY3" fmla="*/ 63857 h 638570"/>
              <a:gd name="connsiteX4" fmla="*/ 1277141 w 1277141"/>
              <a:gd name="connsiteY4" fmla="*/ 574713 h 638570"/>
              <a:gd name="connsiteX5" fmla="*/ 1213284 w 1277141"/>
              <a:gd name="connsiteY5" fmla="*/ 638570 h 638570"/>
              <a:gd name="connsiteX6" fmla="*/ 63857 w 1277141"/>
              <a:gd name="connsiteY6" fmla="*/ 638570 h 638570"/>
              <a:gd name="connsiteX7" fmla="*/ 0 w 1277141"/>
              <a:gd name="connsiteY7" fmla="*/ 574713 h 638570"/>
              <a:gd name="connsiteX8" fmla="*/ 0 w 1277141"/>
              <a:gd name="connsiteY8" fmla="*/ 63857 h 6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141" h="638570">
                <a:moveTo>
                  <a:pt x="0" y="63857"/>
                </a:moveTo>
                <a:cubicBezTo>
                  <a:pt x="0" y="28590"/>
                  <a:pt x="28590" y="0"/>
                  <a:pt x="63857" y="0"/>
                </a:cubicBezTo>
                <a:lnTo>
                  <a:pt x="1213284" y="0"/>
                </a:lnTo>
                <a:cubicBezTo>
                  <a:pt x="1248551" y="0"/>
                  <a:pt x="1277141" y="28590"/>
                  <a:pt x="1277141" y="63857"/>
                </a:cubicBezTo>
                <a:lnTo>
                  <a:pt x="1277141" y="574713"/>
                </a:lnTo>
                <a:cubicBezTo>
                  <a:pt x="1277141" y="609980"/>
                  <a:pt x="1248551" y="638570"/>
                  <a:pt x="1213284" y="638570"/>
                </a:cubicBezTo>
                <a:lnTo>
                  <a:pt x="63857" y="638570"/>
                </a:lnTo>
                <a:cubicBezTo>
                  <a:pt x="28590" y="638570"/>
                  <a:pt x="0" y="609980"/>
                  <a:pt x="0" y="574713"/>
                </a:cubicBezTo>
                <a:lnTo>
                  <a:pt x="0" y="63857"/>
                </a:lnTo>
                <a:close/>
              </a:path>
            </a:pathLst>
          </a:custGeom>
          <a:solidFill>
            <a:srgbClr val="CAB346"/>
          </a:solidFill>
          <a:ln>
            <a:solidFill>
              <a:srgbClr val="CAB34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23" tIns="26323" rIns="26323" bIns="263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chemeClr val="accent6"/>
                </a:solidFill>
              </a:rPr>
              <a:t>Gleason 6/3+4 and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chemeClr val="accent6"/>
                </a:solidFill>
              </a:rPr>
              <a:t>Organ Confined</a:t>
            </a:r>
            <a:endParaRPr lang="en-US" sz="1200" kern="1200" dirty="0">
              <a:solidFill>
                <a:schemeClr val="accent6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434107" y="2685990"/>
            <a:ext cx="510856" cy="26586"/>
          </a:xfrm>
          <a:custGeom>
            <a:avLst/>
            <a:gdLst>
              <a:gd name="connsiteX0" fmla="*/ 0 w 510856"/>
              <a:gd name="connsiteY0" fmla="*/ 13293 h 26586"/>
              <a:gd name="connsiteX1" fmla="*/ 510856 w 510856"/>
              <a:gd name="connsiteY1" fmla="*/ 13293 h 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0856" h="26586">
                <a:moveTo>
                  <a:pt x="0" y="13293"/>
                </a:moveTo>
                <a:lnTo>
                  <a:pt x="510856" y="13293"/>
                </a:lnTo>
              </a:path>
            </a:pathLst>
          </a:custGeom>
          <a:noFill/>
        </p:spPr>
        <p:style>
          <a:lnRef idx="2">
            <a:schemeClr val="accent6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5357" tIns="523" rIns="255357" bIns="52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0" name="Freeform 19"/>
          <p:cNvSpPr/>
          <p:nvPr/>
        </p:nvSpPr>
        <p:spPr>
          <a:xfrm>
            <a:off x="3944964" y="2379999"/>
            <a:ext cx="1277141" cy="638570"/>
          </a:xfrm>
          <a:custGeom>
            <a:avLst/>
            <a:gdLst>
              <a:gd name="connsiteX0" fmla="*/ 0 w 1277141"/>
              <a:gd name="connsiteY0" fmla="*/ 63857 h 638570"/>
              <a:gd name="connsiteX1" fmla="*/ 63857 w 1277141"/>
              <a:gd name="connsiteY1" fmla="*/ 0 h 638570"/>
              <a:gd name="connsiteX2" fmla="*/ 1213284 w 1277141"/>
              <a:gd name="connsiteY2" fmla="*/ 0 h 638570"/>
              <a:gd name="connsiteX3" fmla="*/ 1277141 w 1277141"/>
              <a:gd name="connsiteY3" fmla="*/ 63857 h 638570"/>
              <a:gd name="connsiteX4" fmla="*/ 1277141 w 1277141"/>
              <a:gd name="connsiteY4" fmla="*/ 574713 h 638570"/>
              <a:gd name="connsiteX5" fmla="*/ 1213284 w 1277141"/>
              <a:gd name="connsiteY5" fmla="*/ 638570 h 638570"/>
              <a:gd name="connsiteX6" fmla="*/ 63857 w 1277141"/>
              <a:gd name="connsiteY6" fmla="*/ 638570 h 638570"/>
              <a:gd name="connsiteX7" fmla="*/ 0 w 1277141"/>
              <a:gd name="connsiteY7" fmla="*/ 574713 h 638570"/>
              <a:gd name="connsiteX8" fmla="*/ 0 w 1277141"/>
              <a:gd name="connsiteY8" fmla="*/ 63857 h 6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141" h="638570">
                <a:moveTo>
                  <a:pt x="0" y="63857"/>
                </a:moveTo>
                <a:cubicBezTo>
                  <a:pt x="0" y="28590"/>
                  <a:pt x="28590" y="0"/>
                  <a:pt x="63857" y="0"/>
                </a:cubicBezTo>
                <a:lnTo>
                  <a:pt x="1213284" y="0"/>
                </a:lnTo>
                <a:cubicBezTo>
                  <a:pt x="1248551" y="0"/>
                  <a:pt x="1277141" y="28590"/>
                  <a:pt x="1277141" y="63857"/>
                </a:cubicBezTo>
                <a:lnTo>
                  <a:pt x="1277141" y="574713"/>
                </a:lnTo>
                <a:cubicBezTo>
                  <a:pt x="1277141" y="609980"/>
                  <a:pt x="1248551" y="638570"/>
                  <a:pt x="1213284" y="638570"/>
                </a:cubicBezTo>
                <a:lnTo>
                  <a:pt x="63857" y="638570"/>
                </a:lnTo>
                <a:cubicBezTo>
                  <a:pt x="28590" y="638570"/>
                  <a:pt x="0" y="609980"/>
                  <a:pt x="0" y="574713"/>
                </a:cubicBezTo>
                <a:lnTo>
                  <a:pt x="0" y="63857"/>
                </a:lnTo>
                <a:close/>
              </a:path>
            </a:pathLst>
          </a:custGeom>
          <a:solidFill>
            <a:srgbClr val="CAB346"/>
          </a:solidFill>
          <a:ln>
            <a:solidFill>
              <a:srgbClr val="CAB34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23" tIns="26323" rIns="26323" bIns="263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chemeClr val="accent6"/>
                </a:solidFill>
              </a:rPr>
              <a:t>Minimal Risk </a:t>
            </a:r>
            <a:br>
              <a:rPr lang="en-US" sz="1200" kern="1200" dirty="0" smtClean="0">
                <a:solidFill>
                  <a:schemeClr val="accent6"/>
                </a:solidFill>
              </a:rPr>
            </a:br>
            <a:r>
              <a:rPr lang="en-US" sz="1200" kern="1200" dirty="0" smtClean="0">
                <a:solidFill>
                  <a:schemeClr val="accent6"/>
                </a:solidFill>
              </a:rPr>
              <a:t>of BCR</a:t>
            </a:r>
            <a:endParaRPr lang="en-US" sz="1200" kern="1200" dirty="0">
              <a:solidFill>
                <a:schemeClr val="accent6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222105" y="2685990"/>
            <a:ext cx="510856" cy="26586"/>
          </a:xfrm>
          <a:custGeom>
            <a:avLst/>
            <a:gdLst>
              <a:gd name="connsiteX0" fmla="*/ 0 w 510856"/>
              <a:gd name="connsiteY0" fmla="*/ 13293 h 26586"/>
              <a:gd name="connsiteX1" fmla="*/ 510856 w 510856"/>
              <a:gd name="connsiteY1" fmla="*/ 13293 h 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0856" h="26586">
                <a:moveTo>
                  <a:pt x="0" y="13293"/>
                </a:moveTo>
                <a:lnTo>
                  <a:pt x="510856" y="13293"/>
                </a:lnTo>
              </a:path>
            </a:pathLst>
          </a:custGeom>
          <a:noFill/>
        </p:spPr>
        <p:style>
          <a:lnRef idx="2">
            <a:schemeClr val="accent6">
              <a:tint val="5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5357" tIns="523" rIns="255357" bIns="52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2" name="Freeform 21"/>
          <p:cNvSpPr/>
          <p:nvPr/>
        </p:nvSpPr>
        <p:spPr>
          <a:xfrm>
            <a:off x="5732962" y="2379999"/>
            <a:ext cx="1277141" cy="638570"/>
          </a:xfrm>
          <a:custGeom>
            <a:avLst/>
            <a:gdLst>
              <a:gd name="connsiteX0" fmla="*/ 0 w 1277141"/>
              <a:gd name="connsiteY0" fmla="*/ 63857 h 638570"/>
              <a:gd name="connsiteX1" fmla="*/ 63857 w 1277141"/>
              <a:gd name="connsiteY1" fmla="*/ 0 h 638570"/>
              <a:gd name="connsiteX2" fmla="*/ 1213284 w 1277141"/>
              <a:gd name="connsiteY2" fmla="*/ 0 h 638570"/>
              <a:gd name="connsiteX3" fmla="*/ 1277141 w 1277141"/>
              <a:gd name="connsiteY3" fmla="*/ 63857 h 638570"/>
              <a:gd name="connsiteX4" fmla="*/ 1277141 w 1277141"/>
              <a:gd name="connsiteY4" fmla="*/ 574713 h 638570"/>
              <a:gd name="connsiteX5" fmla="*/ 1213284 w 1277141"/>
              <a:gd name="connsiteY5" fmla="*/ 638570 h 638570"/>
              <a:gd name="connsiteX6" fmla="*/ 63857 w 1277141"/>
              <a:gd name="connsiteY6" fmla="*/ 638570 h 638570"/>
              <a:gd name="connsiteX7" fmla="*/ 0 w 1277141"/>
              <a:gd name="connsiteY7" fmla="*/ 574713 h 638570"/>
              <a:gd name="connsiteX8" fmla="*/ 0 w 1277141"/>
              <a:gd name="connsiteY8" fmla="*/ 63857 h 6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141" h="638570">
                <a:moveTo>
                  <a:pt x="0" y="63857"/>
                </a:moveTo>
                <a:cubicBezTo>
                  <a:pt x="0" y="28590"/>
                  <a:pt x="28590" y="0"/>
                  <a:pt x="63857" y="0"/>
                </a:cubicBezTo>
                <a:lnTo>
                  <a:pt x="1213284" y="0"/>
                </a:lnTo>
                <a:cubicBezTo>
                  <a:pt x="1248551" y="0"/>
                  <a:pt x="1277141" y="28590"/>
                  <a:pt x="1277141" y="63857"/>
                </a:cubicBezTo>
                <a:lnTo>
                  <a:pt x="1277141" y="574713"/>
                </a:lnTo>
                <a:cubicBezTo>
                  <a:pt x="1277141" y="609980"/>
                  <a:pt x="1248551" y="638570"/>
                  <a:pt x="1213284" y="638570"/>
                </a:cubicBezTo>
                <a:lnTo>
                  <a:pt x="63857" y="638570"/>
                </a:lnTo>
                <a:cubicBezTo>
                  <a:pt x="28590" y="638570"/>
                  <a:pt x="0" y="609980"/>
                  <a:pt x="0" y="574713"/>
                </a:cubicBezTo>
                <a:lnTo>
                  <a:pt x="0" y="6385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23" tIns="26323" rIns="26323" bIns="263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Minimal Risk of Metastatic Disease</a:t>
            </a:r>
            <a:endParaRPr lang="en-US" sz="12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7010103" y="2685990"/>
            <a:ext cx="510856" cy="26586"/>
          </a:xfrm>
          <a:custGeom>
            <a:avLst/>
            <a:gdLst>
              <a:gd name="connsiteX0" fmla="*/ 0 w 510856"/>
              <a:gd name="connsiteY0" fmla="*/ 13293 h 26586"/>
              <a:gd name="connsiteX1" fmla="*/ 510856 w 510856"/>
              <a:gd name="connsiteY1" fmla="*/ 13293 h 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0856" h="26586">
                <a:moveTo>
                  <a:pt x="0" y="13293"/>
                </a:moveTo>
                <a:lnTo>
                  <a:pt x="510856" y="13293"/>
                </a:lnTo>
              </a:path>
            </a:pathLst>
          </a:custGeom>
          <a:noFill/>
        </p:spPr>
        <p:style>
          <a:lnRef idx="2">
            <a:schemeClr val="accent6">
              <a:tint val="5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5356" tIns="523" rIns="255358" bIns="52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4" name="Freeform 23"/>
          <p:cNvSpPr/>
          <p:nvPr/>
        </p:nvSpPr>
        <p:spPr>
          <a:xfrm>
            <a:off x="7520959" y="2379999"/>
            <a:ext cx="1277141" cy="638570"/>
          </a:xfrm>
          <a:custGeom>
            <a:avLst/>
            <a:gdLst>
              <a:gd name="connsiteX0" fmla="*/ 0 w 1277141"/>
              <a:gd name="connsiteY0" fmla="*/ 63857 h 638570"/>
              <a:gd name="connsiteX1" fmla="*/ 63857 w 1277141"/>
              <a:gd name="connsiteY1" fmla="*/ 0 h 638570"/>
              <a:gd name="connsiteX2" fmla="*/ 1213284 w 1277141"/>
              <a:gd name="connsiteY2" fmla="*/ 0 h 638570"/>
              <a:gd name="connsiteX3" fmla="*/ 1277141 w 1277141"/>
              <a:gd name="connsiteY3" fmla="*/ 63857 h 638570"/>
              <a:gd name="connsiteX4" fmla="*/ 1277141 w 1277141"/>
              <a:gd name="connsiteY4" fmla="*/ 574713 h 638570"/>
              <a:gd name="connsiteX5" fmla="*/ 1213284 w 1277141"/>
              <a:gd name="connsiteY5" fmla="*/ 638570 h 638570"/>
              <a:gd name="connsiteX6" fmla="*/ 63857 w 1277141"/>
              <a:gd name="connsiteY6" fmla="*/ 638570 h 638570"/>
              <a:gd name="connsiteX7" fmla="*/ 0 w 1277141"/>
              <a:gd name="connsiteY7" fmla="*/ 574713 h 638570"/>
              <a:gd name="connsiteX8" fmla="*/ 0 w 1277141"/>
              <a:gd name="connsiteY8" fmla="*/ 63857 h 6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141" h="638570">
                <a:moveTo>
                  <a:pt x="0" y="63857"/>
                </a:moveTo>
                <a:cubicBezTo>
                  <a:pt x="0" y="28590"/>
                  <a:pt x="28590" y="0"/>
                  <a:pt x="63857" y="0"/>
                </a:cubicBezTo>
                <a:lnTo>
                  <a:pt x="1213284" y="0"/>
                </a:lnTo>
                <a:cubicBezTo>
                  <a:pt x="1248551" y="0"/>
                  <a:pt x="1277141" y="28590"/>
                  <a:pt x="1277141" y="63857"/>
                </a:cubicBezTo>
                <a:lnTo>
                  <a:pt x="1277141" y="574713"/>
                </a:lnTo>
                <a:cubicBezTo>
                  <a:pt x="1277141" y="609980"/>
                  <a:pt x="1248551" y="638570"/>
                  <a:pt x="1213284" y="638570"/>
                </a:cubicBezTo>
                <a:lnTo>
                  <a:pt x="63857" y="638570"/>
                </a:lnTo>
                <a:cubicBezTo>
                  <a:pt x="28590" y="638570"/>
                  <a:pt x="0" y="609980"/>
                  <a:pt x="0" y="574713"/>
                </a:cubicBezTo>
                <a:lnTo>
                  <a:pt x="0" y="6385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23" tIns="26323" rIns="26323" bIns="263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Minimal Risk of </a:t>
            </a:r>
            <a:br>
              <a:rPr lang="en-US" sz="1200" kern="1200" dirty="0" smtClean="0"/>
            </a:br>
            <a:r>
              <a:rPr lang="en-US" sz="1200" kern="1200" dirty="0" err="1" smtClean="0"/>
              <a:t>PCa</a:t>
            </a:r>
            <a:r>
              <a:rPr lang="en-US" sz="1200" kern="1200" dirty="0" smtClean="0"/>
              <a:t> Death</a:t>
            </a:r>
            <a:endParaRPr lang="en-US" sz="1200" kern="1200" dirty="0"/>
          </a:p>
        </p:txBody>
      </p:sp>
      <p:sp>
        <p:nvSpPr>
          <p:cNvPr id="25" name="Freeform 24"/>
          <p:cNvSpPr/>
          <p:nvPr/>
        </p:nvSpPr>
        <p:spPr>
          <a:xfrm rot="2142401">
            <a:off x="1586977" y="3236758"/>
            <a:ext cx="629121" cy="26586"/>
          </a:xfrm>
          <a:custGeom>
            <a:avLst/>
            <a:gdLst>
              <a:gd name="connsiteX0" fmla="*/ 0 w 629121"/>
              <a:gd name="connsiteY0" fmla="*/ 13293 h 26586"/>
              <a:gd name="connsiteX1" fmla="*/ 629121 w 629121"/>
              <a:gd name="connsiteY1" fmla="*/ 13293 h 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121" h="26586">
                <a:moveTo>
                  <a:pt x="0" y="13293"/>
                </a:moveTo>
                <a:lnTo>
                  <a:pt x="629121" y="13293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6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1532" tIns="-2436" rIns="311532" bIns="-243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6" name="Freeform 25"/>
          <p:cNvSpPr/>
          <p:nvPr/>
        </p:nvSpPr>
        <p:spPr>
          <a:xfrm>
            <a:off x="2156966" y="3114355"/>
            <a:ext cx="1277141" cy="638570"/>
          </a:xfrm>
          <a:custGeom>
            <a:avLst/>
            <a:gdLst>
              <a:gd name="connsiteX0" fmla="*/ 0 w 1277141"/>
              <a:gd name="connsiteY0" fmla="*/ 63857 h 638570"/>
              <a:gd name="connsiteX1" fmla="*/ 63857 w 1277141"/>
              <a:gd name="connsiteY1" fmla="*/ 0 h 638570"/>
              <a:gd name="connsiteX2" fmla="*/ 1213284 w 1277141"/>
              <a:gd name="connsiteY2" fmla="*/ 0 h 638570"/>
              <a:gd name="connsiteX3" fmla="*/ 1277141 w 1277141"/>
              <a:gd name="connsiteY3" fmla="*/ 63857 h 638570"/>
              <a:gd name="connsiteX4" fmla="*/ 1277141 w 1277141"/>
              <a:gd name="connsiteY4" fmla="*/ 574713 h 638570"/>
              <a:gd name="connsiteX5" fmla="*/ 1213284 w 1277141"/>
              <a:gd name="connsiteY5" fmla="*/ 638570 h 638570"/>
              <a:gd name="connsiteX6" fmla="*/ 63857 w 1277141"/>
              <a:gd name="connsiteY6" fmla="*/ 638570 h 638570"/>
              <a:gd name="connsiteX7" fmla="*/ 0 w 1277141"/>
              <a:gd name="connsiteY7" fmla="*/ 574713 h 638570"/>
              <a:gd name="connsiteX8" fmla="*/ 0 w 1277141"/>
              <a:gd name="connsiteY8" fmla="*/ 63857 h 6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141" h="638570">
                <a:moveTo>
                  <a:pt x="0" y="63857"/>
                </a:moveTo>
                <a:cubicBezTo>
                  <a:pt x="0" y="28590"/>
                  <a:pt x="28590" y="0"/>
                  <a:pt x="63857" y="0"/>
                </a:cubicBezTo>
                <a:lnTo>
                  <a:pt x="1213284" y="0"/>
                </a:lnTo>
                <a:cubicBezTo>
                  <a:pt x="1248551" y="0"/>
                  <a:pt x="1277141" y="28590"/>
                  <a:pt x="1277141" y="63857"/>
                </a:cubicBezTo>
                <a:lnTo>
                  <a:pt x="1277141" y="574713"/>
                </a:lnTo>
                <a:cubicBezTo>
                  <a:pt x="1277141" y="609980"/>
                  <a:pt x="1248551" y="638570"/>
                  <a:pt x="1213284" y="638570"/>
                </a:cubicBezTo>
                <a:lnTo>
                  <a:pt x="63857" y="638570"/>
                </a:lnTo>
                <a:cubicBezTo>
                  <a:pt x="28590" y="638570"/>
                  <a:pt x="0" y="609980"/>
                  <a:pt x="0" y="574713"/>
                </a:cubicBezTo>
                <a:lnTo>
                  <a:pt x="0" y="63857"/>
                </a:lnTo>
                <a:close/>
              </a:path>
            </a:pathLst>
          </a:custGeom>
          <a:solidFill>
            <a:srgbClr val="CAB346"/>
          </a:solidFill>
          <a:ln>
            <a:solidFill>
              <a:srgbClr val="CAB34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23" tIns="26323" rIns="26323" bIns="263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chemeClr val="accent6"/>
                </a:solidFill>
              </a:rPr>
              <a:t>Gleason ≥4+3 and/or pT3</a:t>
            </a:r>
            <a:endParaRPr lang="en-US" sz="1200" kern="1200" dirty="0">
              <a:solidFill>
                <a:schemeClr val="accent6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434107" y="3420347"/>
            <a:ext cx="510856" cy="26586"/>
          </a:xfrm>
          <a:custGeom>
            <a:avLst/>
            <a:gdLst>
              <a:gd name="connsiteX0" fmla="*/ 0 w 510856"/>
              <a:gd name="connsiteY0" fmla="*/ 13293 h 26586"/>
              <a:gd name="connsiteX1" fmla="*/ 510856 w 510856"/>
              <a:gd name="connsiteY1" fmla="*/ 13293 h 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0856" h="26586">
                <a:moveTo>
                  <a:pt x="0" y="13293"/>
                </a:moveTo>
                <a:lnTo>
                  <a:pt x="510856" y="13293"/>
                </a:lnTo>
              </a:path>
            </a:pathLst>
          </a:custGeom>
          <a:noFill/>
        </p:spPr>
        <p:style>
          <a:lnRef idx="2">
            <a:schemeClr val="accent6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5357" tIns="522" rIns="255357" bIns="52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8" name="Freeform 27"/>
          <p:cNvSpPr/>
          <p:nvPr/>
        </p:nvSpPr>
        <p:spPr>
          <a:xfrm>
            <a:off x="3944964" y="3114355"/>
            <a:ext cx="1277141" cy="638570"/>
          </a:xfrm>
          <a:custGeom>
            <a:avLst/>
            <a:gdLst>
              <a:gd name="connsiteX0" fmla="*/ 0 w 1277141"/>
              <a:gd name="connsiteY0" fmla="*/ 63857 h 638570"/>
              <a:gd name="connsiteX1" fmla="*/ 63857 w 1277141"/>
              <a:gd name="connsiteY1" fmla="*/ 0 h 638570"/>
              <a:gd name="connsiteX2" fmla="*/ 1213284 w 1277141"/>
              <a:gd name="connsiteY2" fmla="*/ 0 h 638570"/>
              <a:gd name="connsiteX3" fmla="*/ 1277141 w 1277141"/>
              <a:gd name="connsiteY3" fmla="*/ 63857 h 638570"/>
              <a:gd name="connsiteX4" fmla="*/ 1277141 w 1277141"/>
              <a:gd name="connsiteY4" fmla="*/ 574713 h 638570"/>
              <a:gd name="connsiteX5" fmla="*/ 1213284 w 1277141"/>
              <a:gd name="connsiteY5" fmla="*/ 638570 h 638570"/>
              <a:gd name="connsiteX6" fmla="*/ 63857 w 1277141"/>
              <a:gd name="connsiteY6" fmla="*/ 638570 h 638570"/>
              <a:gd name="connsiteX7" fmla="*/ 0 w 1277141"/>
              <a:gd name="connsiteY7" fmla="*/ 574713 h 638570"/>
              <a:gd name="connsiteX8" fmla="*/ 0 w 1277141"/>
              <a:gd name="connsiteY8" fmla="*/ 63857 h 6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141" h="638570">
                <a:moveTo>
                  <a:pt x="0" y="63857"/>
                </a:moveTo>
                <a:cubicBezTo>
                  <a:pt x="0" y="28590"/>
                  <a:pt x="28590" y="0"/>
                  <a:pt x="63857" y="0"/>
                </a:cubicBezTo>
                <a:lnTo>
                  <a:pt x="1213284" y="0"/>
                </a:lnTo>
                <a:cubicBezTo>
                  <a:pt x="1248551" y="0"/>
                  <a:pt x="1277141" y="28590"/>
                  <a:pt x="1277141" y="63857"/>
                </a:cubicBezTo>
                <a:lnTo>
                  <a:pt x="1277141" y="574713"/>
                </a:lnTo>
                <a:cubicBezTo>
                  <a:pt x="1277141" y="609980"/>
                  <a:pt x="1248551" y="638570"/>
                  <a:pt x="1213284" y="638570"/>
                </a:cubicBezTo>
                <a:lnTo>
                  <a:pt x="63857" y="638570"/>
                </a:lnTo>
                <a:cubicBezTo>
                  <a:pt x="28590" y="638570"/>
                  <a:pt x="0" y="609980"/>
                  <a:pt x="0" y="574713"/>
                </a:cubicBezTo>
                <a:lnTo>
                  <a:pt x="0" y="63857"/>
                </a:lnTo>
                <a:close/>
              </a:path>
            </a:pathLst>
          </a:custGeom>
          <a:solidFill>
            <a:srgbClr val="CAB346"/>
          </a:solidFill>
          <a:ln>
            <a:solidFill>
              <a:srgbClr val="CAB34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23" tIns="26323" rIns="26323" bIns="263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chemeClr val="accent6"/>
                </a:solidFill>
              </a:rPr>
              <a:t>Increased Risk</a:t>
            </a:r>
            <a:br>
              <a:rPr lang="en-US" sz="1200" kern="1200" dirty="0" smtClean="0">
                <a:solidFill>
                  <a:schemeClr val="accent6"/>
                </a:solidFill>
              </a:rPr>
            </a:br>
            <a:r>
              <a:rPr lang="en-US" sz="1200" kern="1200" dirty="0" smtClean="0">
                <a:solidFill>
                  <a:schemeClr val="accent6"/>
                </a:solidFill>
              </a:rPr>
              <a:t>of BCR</a:t>
            </a:r>
          </a:p>
        </p:txBody>
      </p:sp>
      <p:sp>
        <p:nvSpPr>
          <p:cNvPr id="29" name="Freeform 28"/>
          <p:cNvSpPr/>
          <p:nvPr/>
        </p:nvSpPr>
        <p:spPr>
          <a:xfrm>
            <a:off x="5222105" y="3420347"/>
            <a:ext cx="510856" cy="26586"/>
          </a:xfrm>
          <a:custGeom>
            <a:avLst/>
            <a:gdLst>
              <a:gd name="connsiteX0" fmla="*/ 0 w 510856"/>
              <a:gd name="connsiteY0" fmla="*/ 13293 h 26586"/>
              <a:gd name="connsiteX1" fmla="*/ 510856 w 510856"/>
              <a:gd name="connsiteY1" fmla="*/ 13293 h 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0856" h="26586">
                <a:moveTo>
                  <a:pt x="0" y="13293"/>
                </a:moveTo>
                <a:lnTo>
                  <a:pt x="510856" y="13293"/>
                </a:lnTo>
              </a:path>
            </a:pathLst>
          </a:custGeom>
          <a:noFill/>
        </p:spPr>
        <p:style>
          <a:lnRef idx="2">
            <a:schemeClr val="accent6">
              <a:tint val="5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5357" tIns="522" rIns="255357" bIns="52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30" name="Freeform 29"/>
          <p:cNvSpPr/>
          <p:nvPr/>
        </p:nvSpPr>
        <p:spPr>
          <a:xfrm>
            <a:off x="5732962" y="3114355"/>
            <a:ext cx="1277141" cy="638570"/>
          </a:xfrm>
          <a:custGeom>
            <a:avLst/>
            <a:gdLst>
              <a:gd name="connsiteX0" fmla="*/ 0 w 1277141"/>
              <a:gd name="connsiteY0" fmla="*/ 63857 h 638570"/>
              <a:gd name="connsiteX1" fmla="*/ 63857 w 1277141"/>
              <a:gd name="connsiteY1" fmla="*/ 0 h 638570"/>
              <a:gd name="connsiteX2" fmla="*/ 1213284 w 1277141"/>
              <a:gd name="connsiteY2" fmla="*/ 0 h 638570"/>
              <a:gd name="connsiteX3" fmla="*/ 1277141 w 1277141"/>
              <a:gd name="connsiteY3" fmla="*/ 63857 h 638570"/>
              <a:gd name="connsiteX4" fmla="*/ 1277141 w 1277141"/>
              <a:gd name="connsiteY4" fmla="*/ 574713 h 638570"/>
              <a:gd name="connsiteX5" fmla="*/ 1213284 w 1277141"/>
              <a:gd name="connsiteY5" fmla="*/ 638570 h 638570"/>
              <a:gd name="connsiteX6" fmla="*/ 63857 w 1277141"/>
              <a:gd name="connsiteY6" fmla="*/ 638570 h 638570"/>
              <a:gd name="connsiteX7" fmla="*/ 0 w 1277141"/>
              <a:gd name="connsiteY7" fmla="*/ 574713 h 638570"/>
              <a:gd name="connsiteX8" fmla="*/ 0 w 1277141"/>
              <a:gd name="connsiteY8" fmla="*/ 63857 h 6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141" h="638570">
                <a:moveTo>
                  <a:pt x="0" y="63857"/>
                </a:moveTo>
                <a:cubicBezTo>
                  <a:pt x="0" y="28590"/>
                  <a:pt x="28590" y="0"/>
                  <a:pt x="63857" y="0"/>
                </a:cubicBezTo>
                <a:lnTo>
                  <a:pt x="1213284" y="0"/>
                </a:lnTo>
                <a:cubicBezTo>
                  <a:pt x="1248551" y="0"/>
                  <a:pt x="1277141" y="28590"/>
                  <a:pt x="1277141" y="63857"/>
                </a:cubicBezTo>
                <a:lnTo>
                  <a:pt x="1277141" y="574713"/>
                </a:lnTo>
                <a:cubicBezTo>
                  <a:pt x="1277141" y="609980"/>
                  <a:pt x="1248551" y="638570"/>
                  <a:pt x="1213284" y="638570"/>
                </a:cubicBezTo>
                <a:lnTo>
                  <a:pt x="63857" y="638570"/>
                </a:lnTo>
                <a:cubicBezTo>
                  <a:pt x="28590" y="638570"/>
                  <a:pt x="0" y="609980"/>
                  <a:pt x="0" y="574713"/>
                </a:cubicBezTo>
                <a:lnTo>
                  <a:pt x="0" y="6385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23" tIns="26323" rIns="26323" bIns="263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/>
              <a:t>Increased Risk </a:t>
            </a:r>
            <a:r>
              <a:rPr lang="en-US" sz="1200" kern="1200" dirty="0" smtClean="0"/>
              <a:t>Metastatic Disease</a:t>
            </a:r>
          </a:p>
        </p:txBody>
      </p:sp>
      <p:sp>
        <p:nvSpPr>
          <p:cNvPr id="31" name="Freeform 30"/>
          <p:cNvSpPr/>
          <p:nvPr/>
        </p:nvSpPr>
        <p:spPr>
          <a:xfrm>
            <a:off x="7010103" y="3420347"/>
            <a:ext cx="510856" cy="26586"/>
          </a:xfrm>
          <a:custGeom>
            <a:avLst/>
            <a:gdLst>
              <a:gd name="connsiteX0" fmla="*/ 0 w 510856"/>
              <a:gd name="connsiteY0" fmla="*/ 13293 h 26586"/>
              <a:gd name="connsiteX1" fmla="*/ 510856 w 510856"/>
              <a:gd name="connsiteY1" fmla="*/ 13293 h 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0856" h="26586">
                <a:moveTo>
                  <a:pt x="0" y="13293"/>
                </a:moveTo>
                <a:lnTo>
                  <a:pt x="510856" y="13293"/>
                </a:lnTo>
              </a:path>
            </a:pathLst>
          </a:custGeom>
          <a:noFill/>
        </p:spPr>
        <p:style>
          <a:lnRef idx="2">
            <a:schemeClr val="accent6">
              <a:tint val="5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5356" tIns="522" rIns="255358" bIns="52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32" name="Freeform 31"/>
          <p:cNvSpPr/>
          <p:nvPr/>
        </p:nvSpPr>
        <p:spPr>
          <a:xfrm>
            <a:off x="7520959" y="3114355"/>
            <a:ext cx="1277141" cy="638570"/>
          </a:xfrm>
          <a:custGeom>
            <a:avLst/>
            <a:gdLst>
              <a:gd name="connsiteX0" fmla="*/ 0 w 1277141"/>
              <a:gd name="connsiteY0" fmla="*/ 63857 h 638570"/>
              <a:gd name="connsiteX1" fmla="*/ 63857 w 1277141"/>
              <a:gd name="connsiteY1" fmla="*/ 0 h 638570"/>
              <a:gd name="connsiteX2" fmla="*/ 1213284 w 1277141"/>
              <a:gd name="connsiteY2" fmla="*/ 0 h 638570"/>
              <a:gd name="connsiteX3" fmla="*/ 1277141 w 1277141"/>
              <a:gd name="connsiteY3" fmla="*/ 63857 h 638570"/>
              <a:gd name="connsiteX4" fmla="*/ 1277141 w 1277141"/>
              <a:gd name="connsiteY4" fmla="*/ 574713 h 638570"/>
              <a:gd name="connsiteX5" fmla="*/ 1213284 w 1277141"/>
              <a:gd name="connsiteY5" fmla="*/ 638570 h 638570"/>
              <a:gd name="connsiteX6" fmla="*/ 63857 w 1277141"/>
              <a:gd name="connsiteY6" fmla="*/ 638570 h 638570"/>
              <a:gd name="connsiteX7" fmla="*/ 0 w 1277141"/>
              <a:gd name="connsiteY7" fmla="*/ 574713 h 638570"/>
              <a:gd name="connsiteX8" fmla="*/ 0 w 1277141"/>
              <a:gd name="connsiteY8" fmla="*/ 63857 h 6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141" h="638570">
                <a:moveTo>
                  <a:pt x="0" y="63857"/>
                </a:moveTo>
                <a:cubicBezTo>
                  <a:pt x="0" y="28590"/>
                  <a:pt x="28590" y="0"/>
                  <a:pt x="63857" y="0"/>
                </a:cubicBezTo>
                <a:lnTo>
                  <a:pt x="1213284" y="0"/>
                </a:lnTo>
                <a:cubicBezTo>
                  <a:pt x="1248551" y="0"/>
                  <a:pt x="1277141" y="28590"/>
                  <a:pt x="1277141" y="63857"/>
                </a:cubicBezTo>
                <a:lnTo>
                  <a:pt x="1277141" y="574713"/>
                </a:lnTo>
                <a:cubicBezTo>
                  <a:pt x="1277141" y="609980"/>
                  <a:pt x="1248551" y="638570"/>
                  <a:pt x="1213284" y="638570"/>
                </a:cubicBezTo>
                <a:lnTo>
                  <a:pt x="63857" y="638570"/>
                </a:lnTo>
                <a:cubicBezTo>
                  <a:pt x="28590" y="638570"/>
                  <a:pt x="0" y="609980"/>
                  <a:pt x="0" y="574713"/>
                </a:cubicBezTo>
                <a:lnTo>
                  <a:pt x="0" y="6385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23" tIns="26323" rIns="26323" bIns="263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Death Due </a:t>
            </a:r>
            <a:br>
              <a:rPr lang="en-US" sz="1200" kern="1200" dirty="0" smtClean="0"/>
            </a:br>
            <a:r>
              <a:rPr lang="en-US" sz="1200" kern="1200" dirty="0" smtClean="0"/>
              <a:t>to </a:t>
            </a:r>
            <a:r>
              <a:rPr lang="en-US" sz="1200" kern="1200" dirty="0" err="1" smtClean="0"/>
              <a:t>PCa</a:t>
            </a:r>
            <a:endParaRPr lang="en-US" sz="1200" kern="1200" dirty="0" smtClean="0"/>
          </a:p>
        </p:txBody>
      </p:sp>
      <p:sp>
        <p:nvSpPr>
          <p:cNvPr id="16" name="Explosion 1 15"/>
          <p:cNvSpPr/>
          <p:nvPr/>
        </p:nvSpPr>
        <p:spPr>
          <a:xfrm>
            <a:off x="3267291" y="2894719"/>
            <a:ext cx="367393" cy="416378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 rot="5400000">
            <a:off x="3063102" y="3581048"/>
            <a:ext cx="868686" cy="2744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9377" y="5731925"/>
            <a:ext cx="92983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</a:rPr>
              <a:t>1. Amin A, </a:t>
            </a:r>
            <a:r>
              <a:rPr lang="en-US" sz="700" dirty="0" err="1">
                <a:solidFill>
                  <a:srgbClr val="FFFFFF"/>
                </a:solidFill>
              </a:rPr>
              <a:t>Partin</a:t>
            </a:r>
            <a:r>
              <a:rPr lang="en-US" sz="700" dirty="0">
                <a:solidFill>
                  <a:srgbClr val="FFFFFF"/>
                </a:solidFill>
              </a:rPr>
              <a:t> A, Epstein JI. Gleason score 7 prostate cancer on needle biopsy: relation of primary pattern 3 or 4 to pathological stage and progression after radical prostatectomy. J Urol. 2011;186(4):1286-90.</a:t>
            </a:r>
          </a:p>
          <a:p>
            <a:r>
              <a:rPr lang="en-US" sz="700" dirty="0">
                <a:solidFill>
                  <a:srgbClr val="FFFFFF"/>
                </a:solidFill>
              </a:rPr>
              <a:t>2. </a:t>
            </a:r>
            <a:r>
              <a:rPr lang="en-US" sz="700" dirty="0" err="1">
                <a:solidFill>
                  <a:srgbClr val="FFFFFF"/>
                </a:solidFill>
              </a:rPr>
              <a:t>Boorjian</a:t>
            </a:r>
            <a:r>
              <a:rPr lang="en-US" sz="700" dirty="0">
                <a:solidFill>
                  <a:srgbClr val="FFFFFF"/>
                </a:solidFill>
              </a:rPr>
              <a:t> SA, Karnes RJ, </a:t>
            </a:r>
            <a:r>
              <a:rPr lang="en-US" sz="700" dirty="0" err="1">
                <a:solidFill>
                  <a:srgbClr val="FFFFFF"/>
                </a:solidFill>
              </a:rPr>
              <a:t>Crispen</a:t>
            </a:r>
            <a:r>
              <a:rPr lang="en-US" sz="700" dirty="0">
                <a:solidFill>
                  <a:srgbClr val="FFFFFF"/>
                </a:solidFill>
              </a:rPr>
              <a:t> PL, et al. The impact of discordance between biopsy and pathological Gleason scores on survival after radical prostatectomy. J Urol. 2009;181(1):95-104</a:t>
            </a:r>
          </a:p>
          <a:p>
            <a:r>
              <a:rPr lang="en-US" sz="700" dirty="0">
                <a:solidFill>
                  <a:srgbClr val="FFFFFF"/>
                </a:solidFill>
              </a:rPr>
              <a:t>3. </a:t>
            </a:r>
            <a:r>
              <a:rPr lang="en-US" sz="700" dirty="0" err="1">
                <a:solidFill>
                  <a:srgbClr val="FFFFFF"/>
                </a:solidFill>
              </a:rPr>
              <a:t>Pinthus</a:t>
            </a:r>
            <a:r>
              <a:rPr lang="en-US" sz="700" dirty="0">
                <a:solidFill>
                  <a:srgbClr val="FFFFFF"/>
                </a:solidFill>
              </a:rPr>
              <a:t> JH, </a:t>
            </a:r>
            <a:r>
              <a:rPr lang="en-US" sz="700" dirty="0" err="1">
                <a:solidFill>
                  <a:srgbClr val="FFFFFF"/>
                </a:solidFill>
              </a:rPr>
              <a:t>Witkos</a:t>
            </a:r>
            <a:r>
              <a:rPr lang="en-US" sz="700" dirty="0">
                <a:solidFill>
                  <a:srgbClr val="FFFFFF"/>
                </a:solidFill>
              </a:rPr>
              <a:t> M, </a:t>
            </a:r>
            <a:r>
              <a:rPr lang="en-US" sz="700" dirty="0" err="1">
                <a:solidFill>
                  <a:srgbClr val="FFFFFF"/>
                </a:solidFill>
              </a:rPr>
              <a:t>Fleshner</a:t>
            </a:r>
            <a:r>
              <a:rPr lang="en-US" sz="700" dirty="0">
                <a:solidFill>
                  <a:srgbClr val="FFFFFF"/>
                </a:solidFill>
              </a:rPr>
              <a:t> NE, et al. Prostate cancers scored as Gleason 6 on prostate biopsy are frequently Gleason 7 tumors at radical prostatectomy: implication on outcome. Journal of Urology. 2006;176(3):979-84.</a:t>
            </a:r>
          </a:p>
          <a:p>
            <a:r>
              <a:rPr lang="en-US" sz="700" dirty="0">
                <a:solidFill>
                  <a:srgbClr val="FFFFFF"/>
                </a:solidFill>
              </a:rPr>
              <a:t>4. </a:t>
            </a:r>
            <a:r>
              <a:rPr lang="en-US" sz="700" dirty="0" err="1">
                <a:solidFill>
                  <a:srgbClr val="FFFFFF"/>
                </a:solidFill>
              </a:rPr>
              <a:t>Shariat</a:t>
            </a:r>
            <a:r>
              <a:rPr lang="en-US" sz="700" dirty="0">
                <a:solidFill>
                  <a:srgbClr val="FFFFFF"/>
                </a:solidFill>
              </a:rPr>
              <a:t> SF, </a:t>
            </a:r>
            <a:r>
              <a:rPr lang="en-US" sz="700" dirty="0" err="1">
                <a:solidFill>
                  <a:srgbClr val="FFFFFF"/>
                </a:solidFill>
              </a:rPr>
              <a:t>Kattan</a:t>
            </a:r>
            <a:r>
              <a:rPr lang="en-US" sz="700" dirty="0">
                <a:solidFill>
                  <a:srgbClr val="FFFFFF"/>
                </a:solidFill>
              </a:rPr>
              <a:t> MW, Vickers AJ, et al. Critical review of prostate cancer predictive tools. Future </a:t>
            </a:r>
            <a:r>
              <a:rPr lang="en-US" sz="700" dirty="0" err="1">
                <a:solidFill>
                  <a:srgbClr val="FFFFFF"/>
                </a:solidFill>
              </a:rPr>
              <a:t>Oncol</a:t>
            </a:r>
            <a:r>
              <a:rPr lang="en-US" sz="700" dirty="0">
                <a:solidFill>
                  <a:srgbClr val="FFFFFF"/>
                </a:solidFill>
              </a:rPr>
              <a:t>. 2009;5(10):1555-84. </a:t>
            </a:r>
          </a:p>
          <a:p>
            <a:r>
              <a:rPr lang="en-US" sz="700" dirty="0">
                <a:solidFill>
                  <a:srgbClr val="FFFFFF"/>
                </a:solidFill>
              </a:rPr>
              <a:t>5. Ross HM, </a:t>
            </a:r>
            <a:r>
              <a:rPr lang="en-US" sz="700" dirty="0" err="1">
                <a:solidFill>
                  <a:srgbClr val="FFFFFF"/>
                </a:solidFill>
              </a:rPr>
              <a:t>Kryvenki</a:t>
            </a:r>
            <a:r>
              <a:rPr lang="en-US" sz="700" dirty="0">
                <a:solidFill>
                  <a:srgbClr val="FFFFFF"/>
                </a:solidFill>
              </a:rPr>
              <a:t> ON, Cowan JE, et al. Do adenocarcinomas of the prostate with Gleason score ≤6 have the potential to metastasize to lymph nodes? Am J </a:t>
            </a:r>
            <a:r>
              <a:rPr lang="en-US" sz="700" dirty="0" err="1">
                <a:solidFill>
                  <a:srgbClr val="FFFFFF"/>
                </a:solidFill>
              </a:rPr>
              <a:t>Surg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Pathol</a:t>
            </a:r>
            <a:r>
              <a:rPr lang="en-US" sz="700" dirty="0">
                <a:solidFill>
                  <a:srgbClr val="FFFFFF"/>
                </a:solidFill>
              </a:rPr>
              <a:t>. 2012 September ; 36(9): 1346–1352. doi:10.1097/PAS.0b013e3182556dcd.</a:t>
            </a:r>
          </a:p>
          <a:p>
            <a:r>
              <a:rPr lang="en-US" sz="700" dirty="0">
                <a:solidFill>
                  <a:srgbClr val="FFFFFF"/>
                </a:solidFill>
              </a:rPr>
              <a:t>6. Klotz L, </a:t>
            </a:r>
            <a:r>
              <a:rPr lang="en-US" sz="700" dirty="0" err="1">
                <a:solidFill>
                  <a:srgbClr val="FFFFFF"/>
                </a:solidFill>
              </a:rPr>
              <a:t>Vesprini</a:t>
            </a:r>
            <a:r>
              <a:rPr lang="en-US" sz="700" dirty="0">
                <a:solidFill>
                  <a:srgbClr val="FFFFFF"/>
                </a:solidFill>
              </a:rPr>
              <a:t> D, </a:t>
            </a:r>
            <a:r>
              <a:rPr lang="en-US" sz="700" dirty="0" err="1">
                <a:solidFill>
                  <a:srgbClr val="FFFFFF"/>
                </a:solidFill>
              </a:rPr>
              <a:t>Sethukavalan</a:t>
            </a:r>
            <a:r>
              <a:rPr lang="en-US" sz="700" dirty="0">
                <a:solidFill>
                  <a:srgbClr val="FFFFFF"/>
                </a:solidFill>
              </a:rPr>
              <a:t> P, et al. Long-term follow up of a large active surveillance cohort of patients with prostate cancer.  Journal of </a:t>
            </a:r>
            <a:r>
              <a:rPr lang="en-US" sz="700" dirty="0" err="1">
                <a:solidFill>
                  <a:srgbClr val="FFFFFF"/>
                </a:solidFill>
              </a:rPr>
              <a:t>Clin</a:t>
            </a:r>
            <a:r>
              <a:rPr lang="en-US" sz="700" dirty="0">
                <a:solidFill>
                  <a:srgbClr val="FFFFFF"/>
                </a:solidFill>
              </a:rPr>
              <a:t>. </a:t>
            </a:r>
            <a:r>
              <a:rPr lang="en-US" sz="700" dirty="0" err="1">
                <a:solidFill>
                  <a:srgbClr val="FFFFFF"/>
                </a:solidFill>
              </a:rPr>
              <a:t>Onc</a:t>
            </a:r>
            <a:r>
              <a:rPr lang="en-US" sz="700" dirty="0">
                <a:solidFill>
                  <a:srgbClr val="FFFFFF"/>
                </a:solidFill>
              </a:rPr>
              <a:t>. 15 December 2014. 10.1200/JCO.2014.55.1192</a:t>
            </a:r>
          </a:p>
          <a:p>
            <a:r>
              <a:rPr lang="en-US" sz="700" dirty="0">
                <a:solidFill>
                  <a:srgbClr val="FFFFFF"/>
                </a:solidFill>
              </a:rPr>
              <a:t>7. </a:t>
            </a:r>
            <a:r>
              <a:rPr lang="en-US" sz="700" dirty="0" err="1">
                <a:solidFill>
                  <a:srgbClr val="FFFFFF"/>
                </a:solidFill>
              </a:rPr>
              <a:t>Freedland</a:t>
            </a:r>
            <a:r>
              <a:rPr lang="en-US" sz="700" dirty="0">
                <a:solidFill>
                  <a:srgbClr val="FFFFFF"/>
                </a:solidFill>
              </a:rPr>
              <a:t> SJ, Humphreys EB, </a:t>
            </a:r>
            <a:r>
              <a:rPr lang="en-US" sz="700" dirty="0" err="1">
                <a:solidFill>
                  <a:srgbClr val="FFFFFF"/>
                </a:solidFill>
              </a:rPr>
              <a:t>Mangold</a:t>
            </a:r>
            <a:r>
              <a:rPr lang="en-US" sz="700" dirty="0">
                <a:solidFill>
                  <a:srgbClr val="FFFFFF"/>
                </a:solidFill>
              </a:rPr>
              <a:t> LA, et al. Risk of prostate cancer specific mortality following biochemical recurrence after radical prostatectomy.  JAMA. 2005; 294(4):433-439. doi:10.1001/jama.294.4.433.</a:t>
            </a:r>
          </a:p>
          <a:p>
            <a:r>
              <a:rPr lang="en-US" sz="700" dirty="0">
                <a:solidFill>
                  <a:srgbClr val="FFFFFF"/>
                </a:solidFill>
              </a:rPr>
              <a:t>8. Pound CR, </a:t>
            </a:r>
            <a:r>
              <a:rPr lang="en-US" sz="700" dirty="0" err="1">
                <a:solidFill>
                  <a:srgbClr val="FFFFFF"/>
                </a:solidFill>
              </a:rPr>
              <a:t>Partin</a:t>
            </a:r>
            <a:r>
              <a:rPr lang="en-US" sz="700" dirty="0">
                <a:solidFill>
                  <a:srgbClr val="FFFFFF"/>
                </a:solidFill>
              </a:rPr>
              <a:t> AW, Epstein JL, et al. Prostate-specific antigen after anatomic radical </a:t>
            </a:r>
            <a:r>
              <a:rPr lang="en-US" sz="700" dirty="0" err="1">
                <a:solidFill>
                  <a:srgbClr val="FFFFFF"/>
                </a:solidFill>
              </a:rPr>
              <a:t>retropubic</a:t>
            </a:r>
            <a:r>
              <a:rPr lang="en-US" sz="700" dirty="0">
                <a:solidFill>
                  <a:srgbClr val="FFFFFF"/>
                </a:solidFill>
              </a:rPr>
              <a:t> prostatectomy.  Patterns of recurrence and cancer control.  </a:t>
            </a:r>
            <a:r>
              <a:rPr lang="en-US" sz="700" dirty="0" err="1">
                <a:solidFill>
                  <a:srgbClr val="FFFFFF"/>
                </a:solidFill>
              </a:rPr>
              <a:t>Uro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Clin</a:t>
            </a:r>
            <a:r>
              <a:rPr lang="en-US" sz="700" dirty="0">
                <a:solidFill>
                  <a:srgbClr val="FFFFFF"/>
                </a:solidFill>
              </a:rPr>
              <a:t> North Am. 1997 May; 24(2):395-406</a:t>
            </a:r>
          </a:p>
          <a:p>
            <a:r>
              <a:rPr lang="en-US" sz="700" dirty="0">
                <a:solidFill>
                  <a:srgbClr val="FFFFFF"/>
                </a:solidFill>
              </a:rPr>
              <a:t>9. Han M, Snow PB, Epstein JL, et al. A neural network predicts progression for men with Gleason score 3+4 versus 4+3 tumors after radical prostatectomy. Urology. 2000 Dec 20;56(6):994-9</a:t>
            </a:r>
            <a:r>
              <a:rPr lang="en-US" sz="700" dirty="0" smtClean="0">
                <a:solidFill>
                  <a:srgbClr val="FFFFFF"/>
                </a:solidFill>
              </a:rPr>
              <a:t>.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8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699" y="5943600"/>
            <a:ext cx="4457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rgbClr val="00B050"/>
                </a:solidFill>
              </a:rPr>
              <a:t>Final Pathology – GS 7 (3 + 4)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930384" y="1371600"/>
            <a:ext cx="7464687" cy="4520775"/>
          </a:xfrm>
          <a:custGeom>
            <a:avLst/>
            <a:gdLst>
              <a:gd name="connsiteX0" fmla="*/ 456056 w 8112917"/>
              <a:gd name="connsiteY0" fmla="*/ 2918161 h 5654051"/>
              <a:gd name="connsiteX1" fmla="*/ 2098876 w 8112917"/>
              <a:gd name="connsiteY1" fmla="*/ 484927 h 5654051"/>
              <a:gd name="connsiteX2" fmla="*/ 5864964 w 8112917"/>
              <a:gd name="connsiteY2" fmla="*/ 252452 h 5654051"/>
              <a:gd name="connsiteX3" fmla="*/ 8112219 w 8112917"/>
              <a:gd name="connsiteY3" fmla="*/ 3336615 h 5654051"/>
              <a:gd name="connsiteX4" fmla="*/ 6081941 w 8112917"/>
              <a:gd name="connsiteY4" fmla="*/ 5599367 h 5654051"/>
              <a:gd name="connsiteX5" fmla="*/ 3974171 w 8112917"/>
              <a:gd name="connsiteY5" fmla="*/ 4994933 h 5654051"/>
              <a:gd name="connsiteX6" fmla="*/ 1711419 w 8112917"/>
              <a:gd name="connsiteY6" fmla="*/ 5475381 h 5654051"/>
              <a:gd name="connsiteX7" fmla="*/ 37602 w 8112917"/>
              <a:gd name="connsiteY7" fmla="*/ 4452493 h 5654051"/>
              <a:gd name="connsiteX8" fmla="*/ 502551 w 8112917"/>
              <a:gd name="connsiteY8" fmla="*/ 2763178 h 5654051"/>
              <a:gd name="connsiteX0" fmla="*/ 464789 w 8121650"/>
              <a:gd name="connsiteY0" fmla="*/ 2918161 h 5654051"/>
              <a:gd name="connsiteX1" fmla="*/ 2107609 w 8121650"/>
              <a:gd name="connsiteY1" fmla="*/ 484927 h 5654051"/>
              <a:gd name="connsiteX2" fmla="*/ 5873697 w 8121650"/>
              <a:gd name="connsiteY2" fmla="*/ 252452 h 5654051"/>
              <a:gd name="connsiteX3" fmla="*/ 8120952 w 8121650"/>
              <a:gd name="connsiteY3" fmla="*/ 3336615 h 5654051"/>
              <a:gd name="connsiteX4" fmla="*/ 6090674 w 8121650"/>
              <a:gd name="connsiteY4" fmla="*/ 5599367 h 5654051"/>
              <a:gd name="connsiteX5" fmla="*/ 3982904 w 8121650"/>
              <a:gd name="connsiteY5" fmla="*/ 4994933 h 5654051"/>
              <a:gd name="connsiteX6" fmla="*/ 1720152 w 8121650"/>
              <a:gd name="connsiteY6" fmla="*/ 5475381 h 5654051"/>
              <a:gd name="connsiteX7" fmla="*/ 46335 w 8121650"/>
              <a:gd name="connsiteY7" fmla="*/ 4452493 h 5654051"/>
              <a:gd name="connsiteX8" fmla="*/ 428471 w 8121650"/>
              <a:gd name="connsiteY8" fmla="*/ 2998546 h 5654051"/>
              <a:gd name="connsiteX0" fmla="*/ 459730 w 8116591"/>
              <a:gd name="connsiteY0" fmla="*/ 2918161 h 5654051"/>
              <a:gd name="connsiteX1" fmla="*/ 2102550 w 8116591"/>
              <a:gd name="connsiteY1" fmla="*/ 484927 h 5654051"/>
              <a:gd name="connsiteX2" fmla="*/ 5868638 w 8116591"/>
              <a:gd name="connsiteY2" fmla="*/ 252452 h 5654051"/>
              <a:gd name="connsiteX3" fmla="*/ 8115893 w 8116591"/>
              <a:gd name="connsiteY3" fmla="*/ 3336615 h 5654051"/>
              <a:gd name="connsiteX4" fmla="*/ 6085615 w 8116591"/>
              <a:gd name="connsiteY4" fmla="*/ 5599367 h 5654051"/>
              <a:gd name="connsiteX5" fmla="*/ 3977845 w 8116591"/>
              <a:gd name="connsiteY5" fmla="*/ 4994933 h 5654051"/>
              <a:gd name="connsiteX6" fmla="*/ 1715093 w 8116591"/>
              <a:gd name="connsiteY6" fmla="*/ 5475381 h 5654051"/>
              <a:gd name="connsiteX7" fmla="*/ 41276 w 8116591"/>
              <a:gd name="connsiteY7" fmla="*/ 4452493 h 5654051"/>
              <a:gd name="connsiteX8" fmla="*/ 469420 w 8116591"/>
              <a:gd name="connsiteY8" fmla="*/ 2900476 h 5654051"/>
              <a:gd name="connsiteX0" fmla="*/ 288337 w 7945198"/>
              <a:gd name="connsiteY0" fmla="*/ 2918161 h 5654051"/>
              <a:gd name="connsiteX1" fmla="*/ 1931157 w 7945198"/>
              <a:gd name="connsiteY1" fmla="*/ 484927 h 5654051"/>
              <a:gd name="connsiteX2" fmla="*/ 5697245 w 7945198"/>
              <a:gd name="connsiteY2" fmla="*/ 252452 h 5654051"/>
              <a:gd name="connsiteX3" fmla="*/ 7944500 w 7945198"/>
              <a:gd name="connsiteY3" fmla="*/ 3336615 h 5654051"/>
              <a:gd name="connsiteX4" fmla="*/ 5914222 w 7945198"/>
              <a:gd name="connsiteY4" fmla="*/ 5599367 h 5654051"/>
              <a:gd name="connsiteX5" fmla="*/ 3806452 w 7945198"/>
              <a:gd name="connsiteY5" fmla="*/ 4994933 h 5654051"/>
              <a:gd name="connsiteX6" fmla="*/ 1543700 w 7945198"/>
              <a:gd name="connsiteY6" fmla="*/ 5475381 h 5654051"/>
              <a:gd name="connsiteX7" fmla="*/ 53914 w 7945198"/>
              <a:gd name="connsiteY7" fmla="*/ 4442687 h 5654051"/>
              <a:gd name="connsiteX8" fmla="*/ 298027 w 7945198"/>
              <a:gd name="connsiteY8" fmla="*/ 2900476 h 5654051"/>
              <a:gd name="connsiteX0" fmla="*/ 230389 w 7887250"/>
              <a:gd name="connsiteY0" fmla="*/ 2918161 h 5654051"/>
              <a:gd name="connsiteX1" fmla="*/ 1873209 w 7887250"/>
              <a:gd name="connsiteY1" fmla="*/ 484927 h 5654051"/>
              <a:gd name="connsiteX2" fmla="*/ 5639297 w 7887250"/>
              <a:gd name="connsiteY2" fmla="*/ 252452 h 5654051"/>
              <a:gd name="connsiteX3" fmla="*/ 7886552 w 7887250"/>
              <a:gd name="connsiteY3" fmla="*/ 3336615 h 5654051"/>
              <a:gd name="connsiteX4" fmla="*/ 5856274 w 7887250"/>
              <a:gd name="connsiteY4" fmla="*/ 5599367 h 5654051"/>
              <a:gd name="connsiteX5" fmla="*/ 3748504 w 7887250"/>
              <a:gd name="connsiteY5" fmla="*/ 4994933 h 5654051"/>
              <a:gd name="connsiteX6" fmla="*/ 1485752 w 7887250"/>
              <a:gd name="connsiteY6" fmla="*/ 5475381 h 5654051"/>
              <a:gd name="connsiteX7" fmla="*/ 60377 w 7887250"/>
              <a:gd name="connsiteY7" fmla="*/ 4413265 h 5654051"/>
              <a:gd name="connsiteX8" fmla="*/ 240079 w 7887250"/>
              <a:gd name="connsiteY8" fmla="*/ 2900476 h 5654051"/>
              <a:gd name="connsiteX0" fmla="*/ 230389 w 7887249"/>
              <a:gd name="connsiteY0" fmla="*/ 2918161 h 5670112"/>
              <a:gd name="connsiteX1" fmla="*/ 1873209 w 7887249"/>
              <a:gd name="connsiteY1" fmla="*/ 484927 h 5670112"/>
              <a:gd name="connsiteX2" fmla="*/ 5639297 w 7887249"/>
              <a:gd name="connsiteY2" fmla="*/ 252452 h 5670112"/>
              <a:gd name="connsiteX3" fmla="*/ 7886552 w 7887249"/>
              <a:gd name="connsiteY3" fmla="*/ 3336615 h 5670112"/>
              <a:gd name="connsiteX4" fmla="*/ 5856274 w 7887249"/>
              <a:gd name="connsiteY4" fmla="*/ 5599367 h 5670112"/>
              <a:gd name="connsiteX5" fmla="*/ 3757705 w 7887249"/>
              <a:gd name="connsiteY5" fmla="*/ 5132231 h 5670112"/>
              <a:gd name="connsiteX6" fmla="*/ 1485752 w 7887249"/>
              <a:gd name="connsiteY6" fmla="*/ 5475381 h 5670112"/>
              <a:gd name="connsiteX7" fmla="*/ 60377 w 7887249"/>
              <a:gd name="connsiteY7" fmla="*/ 4413265 h 5670112"/>
              <a:gd name="connsiteX8" fmla="*/ 240079 w 7887249"/>
              <a:gd name="connsiteY8" fmla="*/ 2900476 h 567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7249" h="5670112">
                <a:moveTo>
                  <a:pt x="230389" y="2918161"/>
                </a:moveTo>
                <a:cubicBezTo>
                  <a:pt x="601056" y="1923686"/>
                  <a:pt x="971724" y="929212"/>
                  <a:pt x="1873209" y="484927"/>
                </a:cubicBezTo>
                <a:cubicBezTo>
                  <a:pt x="2774694" y="40642"/>
                  <a:pt x="4637073" y="-222829"/>
                  <a:pt x="5639297" y="252452"/>
                </a:cubicBezTo>
                <a:cubicBezTo>
                  <a:pt x="6641521" y="727733"/>
                  <a:pt x="7850389" y="2445462"/>
                  <a:pt x="7886552" y="3336615"/>
                </a:cubicBezTo>
                <a:cubicBezTo>
                  <a:pt x="7922715" y="4227768"/>
                  <a:pt x="6544415" y="5300098"/>
                  <a:pt x="5856274" y="5599367"/>
                </a:cubicBezTo>
                <a:cubicBezTo>
                  <a:pt x="5168133" y="5898636"/>
                  <a:pt x="4486125" y="5152895"/>
                  <a:pt x="3757705" y="5132231"/>
                </a:cubicBezTo>
                <a:cubicBezTo>
                  <a:pt x="3029285" y="5111567"/>
                  <a:pt x="2101973" y="5595209"/>
                  <a:pt x="1485752" y="5475381"/>
                </a:cubicBezTo>
                <a:cubicBezTo>
                  <a:pt x="869531" y="5355553"/>
                  <a:pt x="267989" y="4842416"/>
                  <a:pt x="60377" y="4413265"/>
                </a:cubicBezTo>
                <a:cubicBezTo>
                  <a:pt x="-147235" y="3984114"/>
                  <a:pt x="247828" y="2838483"/>
                  <a:pt x="240079" y="2900476"/>
                </a:cubicBezTo>
              </a:path>
            </a:pathLst>
          </a:custGeom>
          <a:solidFill>
            <a:srgbClr val="B89494"/>
          </a:solidFill>
          <a:ln>
            <a:noFill/>
          </a:ln>
          <a:effectLst>
            <a:innerShdw blurRad="165100" dist="76200" dir="54000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 rot="21280370">
            <a:off x="2923992" y="1419389"/>
            <a:ext cx="2712252" cy="737779"/>
          </a:xfrm>
          <a:prstGeom prst="ellipse">
            <a:avLst/>
          </a:prstGeom>
          <a:gradFill rotWithShape="1">
            <a:gsLst>
              <a:gs pos="0">
                <a:schemeClr val="bg1">
                  <a:alpha val="62000"/>
                </a:schemeClr>
              </a:gs>
              <a:gs pos="100000">
                <a:srgbClr val="9BC1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 rot="21280370">
            <a:off x="830039" y="3537594"/>
            <a:ext cx="1069266" cy="1813902"/>
          </a:xfrm>
          <a:prstGeom prst="ellipse">
            <a:avLst/>
          </a:prstGeom>
          <a:gradFill rotWithShape="1">
            <a:gsLst>
              <a:gs pos="0">
                <a:schemeClr val="bg1">
                  <a:alpha val="62000"/>
                </a:schemeClr>
              </a:gs>
              <a:gs pos="100000">
                <a:srgbClr val="9BC1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 rot="21280370" flipH="1">
            <a:off x="7172077" y="2876937"/>
            <a:ext cx="929723" cy="1884573"/>
          </a:xfrm>
          <a:prstGeom prst="ellipse">
            <a:avLst/>
          </a:prstGeom>
          <a:gradFill rotWithShape="1">
            <a:gsLst>
              <a:gs pos="0">
                <a:schemeClr val="bg1">
                  <a:alpha val="62000"/>
                </a:schemeClr>
              </a:gs>
              <a:gs pos="100000">
                <a:srgbClr val="9BC1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 rot="21280370" flipV="1">
            <a:off x="2625529" y="1975691"/>
            <a:ext cx="3685474" cy="2828445"/>
          </a:xfrm>
          <a:prstGeom prst="ellipse">
            <a:avLst/>
          </a:prstGeom>
          <a:gradFill rotWithShape="1">
            <a:gsLst>
              <a:gs pos="0">
                <a:schemeClr val="bg1">
                  <a:alpha val="62000"/>
                </a:schemeClr>
              </a:gs>
              <a:gs pos="100000">
                <a:srgbClr val="9BC1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id-ID">
              <a:solidFill>
                <a:srgbClr val="000000"/>
              </a:solidFill>
            </a:endParaRPr>
          </a:p>
        </p:txBody>
      </p:sp>
      <p:cxnSp>
        <p:nvCxnSpPr>
          <p:cNvPr id="31" name="Straight Connector 30"/>
          <p:cNvCxnSpPr>
            <a:stCxn id="46" idx="7"/>
          </p:cNvCxnSpPr>
          <p:nvPr/>
        </p:nvCxnSpPr>
        <p:spPr>
          <a:xfrm>
            <a:off x="5446015" y="5005770"/>
            <a:ext cx="49094" cy="1242630"/>
          </a:xfrm>
          <a:prstGeom prst="line">
            <a:avLst/>
          </a:prstGeom>
          <a:noFill/>
          <a:ln w="2222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32" name="Straight Connector 31"/>
          <p:cNvCxnSpPr/>
          <p:nvPr/>
        </p:nvCxnSpPr>
        <p:spPr>
          <a:xfrm>
            <a:off x="6434345" y="4800600"/>
            <a:ext cx="42655" cy="1371600"/>
          </a:xfrm>
          <a:prstGeom prst="line">
            <a:avLst/>
          </a:prstGeom>
          <a:noFill/>
          <a:ln w="2222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>
            <a:off x="7127208" y="4048580"/>
            <a:ext cx="148803" cy="1895020"/>
          </a:xfrm>
          <a:prstGeom prst="line">
            <a:avLst/>
          </a:prstGeom>
          <a:noFill/>
          <a:ln w="2222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36" name="Straight Connector 35"/>
          <p:cNvCxnSpPr/>
          <p:nvPr/>
        </p:nvCxnSpPr>
        <p:spPr>
          <a:xfrm>
            <a:off x="6019799" y="4886865"/>
            <a:ext cx="0" cy="1590135"/>
          </a:xfrm>
          <a:prstGeom prst="line">
            <a:avLst/>
          </a:prstGeom>
          <a:noFill/>
          <a:ln w="2222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/>
        </p:nvCxnSpPr>
        <p:spPr>
          <a:xfrm>
            <a:off x="6804522" y="4145464"/>
            <a:ext cx="129678" cy="1952162"/>
          </a:xfrm>
          <a:prstGeom prst="line">
            <a:avLst/>
          </a:prstGeom>
          <a:noFill/>
          <a:ln w="2222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357009" y="6250680"/>
            <a:ext cx="645373" cy="68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3 </a:t>
            </a:r>
          </a:p>
          <a:p>
            <a:pPr>
              <a:lnSpc>
                <a:spcPts val="1500"/>
              </a:lnSpc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+ </a:t>
            </a:r>
          </a:p>
          <a:p>
            <a:pPr>
              <a:lnSpc>
                <a:spcPts val="1500"/>
              </a:lnSpc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3</a:t>
            </a:r>
            <a:endParaRPr lang="en-US" sz="1600" kern="0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41271" y="6250680"/>
            <a:ext cx="645373" cy="68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3 </a:t>
            </a:r>
          </a:p>
          <a:p>
            <a:pPr>
              <a:lnSpc>
                <a:spcPts val="1500"/>
              </a:lnSpc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+ </a:t>
            </a:r>
          </a:p>
          <a:p>
            <a:pPr>
              <a:lnSpc>
                <a:spcPts val="1500"/>
              </a:lnSpc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3</a:t>
            </a:r>
            <a:endParaRPr lang="en-US" sz="1600" kern="0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62800" y="6022080"/>
            <a:ext cx="645373" cy="68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4 </a:t>
            </a:r>
          </a:p>
          <a:p>
            <a:pPr>
              <a:lnSpc>
                <a:spcPts val="1500"/>
              </a:lnSpc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+ </a:t>
            </a:r>
          </a:p>
          <a:p>
            <a:pPr>
              <a:lnSpc>
                <a:spcPts val="1500"/>
              </a:lnSpc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4</a:t>
            </a:r>
            <a:endParaRPr lang="en-US" sz="1600" kern="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04522" y="6174480"/>
            <a:ext cx="645373" cy="68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3 </a:t>
            </a:r>
          </a:p>
          <a:p>
            <a:pPr>
              <a:lnSpc>
                <a:spcPts val="1500"/>
              </a:lnSpc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+ </a:t>
            </a:r>
          </a:p>
          <a:p>
            <a:pPr>
              <a:lnSpc>
                <a:spcPts val="1500"/>
              </a:lnSpc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4</a:t>
            </a:r>
            <a:endParaRPr lang="en-US" sz="1600" kern="0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80214" y="6559200"/>
            <a:ext cx="51835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kern="0" dirty="0" smtClean="0">
                <a:solidFill>
                  <a:srgbClr val="FFFFFF"/>
                </a:solidFill>
              </a:rPr>
              <a:t> (-)</a:t>
            </a:r>
          </a:p>
        </p:txBody>
      </p:sp>
      <p:sp>
        <p:nvSpPr>
          <p:cNvPr id="46" name="Freeform 45"/>
          <p:cNvSpPr/>
          <p:nvPr/>
        </p:nvSpPr>
        <p:spPr>
          <a:xfrm>
            <a:off x="4953000" y="5000029"/>
            <a:ext cx="883713" cy="562571"/>
          </a:xfrm>
          <a:custGeom>
            <a:avLst/>
            <a:gdLst>
              <a:gd name="connsiteX0" fmla="*/ 170849 w 694147"/>
              <a:gd name="connsiteY0" fmla="*/ 159455 h 558093"/>
              <a:gd name="connsiteX1" fmla="*/ 142374 w 694147"/>
              <a:gd name="connsiteY1" fmla="*/ 136676 h 558093"/>
              <a:gd name="connsiteX2" fmla="*/ 142374 w 694147"/>
              <a:gd name="connsiteY2" fmla="*/ 79727 h 558093"/>
              <a:gd name="connsiteX3" fmla="*/ 159459 w 694147"/>
              <a:gd name="connsiteY3" fmla="*/ 68338 h 558093"/>
              <a:gd name="connsiteX4" fmla="*/ 165154 w 694147"/>
              <a:gd name="connsiteY4" fmla="*/ 51253 h 558093"/>
              <a:gd name="connsiteX5" fmla="*/ 210714 w 694147"/>
              <a:gd name="connsiteY5" fmla="*/ 11389 h 558093"/>
              <a:gd name="connsiteX6" fmla="*/ 244884 w 694147"/>
              <a:gd name="connsiteY6" fmla="*/ 0 h 558093"/>
              <a:gd name="connsiteX7" fmla="*/ 387258 w 694147"/>
              <a:gd name="connsiteY7" fmla="*/ 5695 h 558093"/>
              <a:gd name="connsiteX8" fmla="*/ 427123 w 694147"/>
              <a:gd name="connsiteY8" fmla="*/ 17084 h 558093"/>
              <a:gd name="connsiteX9" fmla="*/ 432818 w 694147"/>
              <a:gd name="connsiteY9" fmla="*/ 130981 h 558093"/>
              <a:gd name="connsiteX10" fmla="*/ 449903 w 694147"/>
              <a:gd name="connsiteY10" fmla="*/ 136676 h 558093"/>
              <a:gd name="connsiteX11" fmla="*/ 484073 w 694147"/>
              <a:gd name="connsiteY11" fmla="*/ 159455 h 558093"/>
              <a:gd name="connsiteX12" fmla="*/ 518243 w 694147"/>
              <a:gd name="connsiteY12" fmla="*/ 176540 h 558093"/>
              <a:gd name="connsiteX13" fmla="*/ 563803 w 694147"/>
              <a:gd name="connsiteY13" fmla="*/ 187929 h 558093"/>
              <a:gd name="connsiteX14" fmla="*/ 580887 w 694147"/>
              <a:gd name="connsiteY14" fmla="*/ 193624 h 558093"/>
              <a:gd name="connsiteX15" fmla="*/ 592277 w 694147"/>
              <a:gd name="connsiteY15" fmla="*/ 210709 h 558093"/>
              <a:gd name="connsiteX16" fmla="*/ 643532 w 694147"/>
              <a:gd name="connsiteY16" fmla="*/ 239183 h 558093"/>
              <a:gd name="connsiteX17" fmla="*/ 660617 w 694147"/>
              <a:gd name="connsiteY17" fmla="*/ 250572 h 558093"/>
              <a:gd name="connsiteX18" fmla="*/ 677702 w 694147"/>
              <a:gd name="connsiteY18" fmla="*/ 466976 h 558093"/>
              <a:gd name="connsiteX19" fmla="*/ 672007 w 694147"/>
              <a:gd name="connsiteY19" fmla="*/ 484060 h 558093"/>
              <a:gd name="connsiteX20" fmla="*/ 620752 w 694147"/>
              <a:gd name="connsiteY20" fmla="*/ 512535 h 558093"/>
              <a:gd name="connsiteX21" fmla="*/ 592277 w 694147"/>
              <a:gd name="connsiteY21" fmla="*/ 541009 h 558093"/>
              <a:gd name="connsiteX22" fmla="*/ 580887 w 694147"/>
              <a:gd name="connsiteY22" fmla="*/ 558093 h 558093"/>
              <a:gd name="connsiteX23" fmla="*/ 541023 w 694147"/>
              <a:gd name="connsiteY23" fmla="*/ 552398 h 558093"/>
              <a:gd name="connsiteX24" fmla="*/ 523938 w 694147"/>
              <a:gd name="connsiteY24" fmla="*/ 546704 h 558093"/>
              <a:gd name="connsiteX25" fmla="*/ 512548 w 694147"/>
              <a:gd name="connsiteY25" fmla="*/ 529619 h 558093"/>
              <a:gd name="connsiteX26" fmla="*/ 495463 w 694147"/>
              <a:gd name="connsiteY26" fmla="*/ 518229 h 558093"/>
              <a:gd name="connsiteX27" fmla="*/ 461293 w 694147"/>
              <a:gd name="connsiteY27" fmla="*/ 489755 h 558093"/>
              <a:gd name="connsiteX28" fmla="*/ 449903 w 694147"/>
              <a:gd name="connsiteY28" fmla="*/ 472671 h 558093"/>
              <a:gd name="connsiteX29" fmla="*/ 444208 w 694147"/>
              <a:gd name="connsiteY29" fmla="*/ 455586 h 558093"/>
              <a:gd name="connsiteX30" fmla="*/ 427123 w 694147"/>
              <a:gd name="connsiteY30" fmla="*/ 444197 h 558093"/>
              <a:gd name="connsiteX31" fmla="*/ 410038 w 694147"/>
              <a:gd name="connsiteY31" fmla="*/ 449891 h 558093"/>
              <a:gd name="connsiteX32" fmla="*/ 387258 w 694147"/>
              <a:gd name="connsiteY32" fmla="*/ 455586 h 558093"/>
              <a:gd name="connsiteX33" fmla="*/ 375868 w 694147"/>
              <a:gd name="connsiteY33" fmla="*/ 472671 h 558093"/>
              <a:gd name="connsiteX34" fmla="*/ 370173 w 694147"/>
              <a:gd name="connsiteY34" fmla="*/ 495450 h 558093"/>
              <a:gd name="connsiteX35" fmla="*/ 353088 w 694147"/>
              <a:gd name="connsiteY35" fmla="*/ 501145 h 558093"/>
              <a:gd name="connsiteX36" fmla="*/ 267664 w 694147"/>
              <a:gd name="connsiteY36" fmla="*/ 495450 h 558093"/>
              <a:gd name="connsiteX37" fmla="*/ 250579 w 694147"/>
              <a:gd name="connsiteY37" fmla="*/ 484060 h 558093"/>
              <a:gd name="connsiteX38" fmla="*/ 227799 w 694147"/>
              <a:gd name="connsiteY38" fmla="*/ 472671 h 558093"/>
              <a:gd name="connsiteX39" fmla="*/ 193629 w 694147"/>
              <a:gd name="connsiteY39" fmla="*/ 449891 h 558093"/>
              <a:gd name="connsiteX40" fmla="*/ 51254 w 694147"/>
              <a:gd name="connsiteY40" fmla="*/ 444197 h 558093"/>
              <a:gd name="connsiteX41" fmla="*/ 34170 w 694147"/>
              <a:gd name="connsiteY41" fmla="*/ 410028 h 558093"/>
              <a:gd name="connsiteX42" fmla="*/ 22780 w 694147"/>
              <a:gd name="connsiteY42" fmla="*/ 392943 h 558093"/>
              <a:gd name="connsiteX43" fmla="*/ 11390 w 694147"/>
              <a:gd name="connsiteY43" fmla="*/ 358774 h 558093"/>
              <a:gd name="connsiteX44" fmla="*/ 5695 w 694147"/>
              <a:gd name="connsiteY44" fmla="*/ 318910 h 558093"/>
              <a:gd name="connsiteX45" fmla="*/ 0 w 694147"/>
              <a:gd name="connsiteY45" fmla="*/ 290436 h 558093"/>
              <a:gd name="connsiteX46" fmla="*/ 5695 w 694147"/>
              <a:gd name="connsiteY46" fmla="*/ 250572 h 558093"/>
              <a:gd name="connsiteX47" fmla="*/ 22780 w 694147"/>
              <a:gd name="connsiteY47" fmla="*/ 216403 h 558093"/>
              <a:gd name="connsiteX48" fmla="*/ 39865 w 694147"/>
              <a:gd name="connsiteY48" fmla="*/ 210709 h 558093"/>
              <a:gd name="connsiteX49" fmla="*/ 51254 w 694147"/>
              <a:gd name="connsiteY49" fmla="*/ 193624 h 558093"/>
              <a:gd name="connsiteX50" fmla="*/ 85424 w 694147"/>
              <a:gd name="connsiteY50" fmla="*/ 176540 h 558093"/>
              <a:gd name="connsiteX51" fmla="*/ 113899 w 694147"/>
              <a:gd name="connsiteY51" fmla="*/ 170845 h 558093"/>
              <a:gd name="connsiteX52" fmla="*/ 130984 w 694147"/>
              <a:gd name="connsiteY52" fmla="*/ 165150 h 558093"/>
              <a:gd name="connsiteX53" fmla="*/ 170849 w 694147"/>
              <a:gd name="connsiteY53" fmla="*/ 159455 h 55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94147" h="558093">
                <a:moveTo>
                  <a:pt x="170849" y="159455"/>
                </a:moveTo>
                <a:cubicBezTo>
                  <a:pt x="172747" y="154709"/>
                  <a:pt x="150285" y="145905"/>
                  <a:pt x="142374" y="136676"/>
                </a:cubicBezTo>
                <a:cubicBezTo>
                  <a:pt x="131169" y="123604"/>
                  <a:pt x="138659" y="88087"/>
                  <a:pt x="142374" y="79727"/>
                </a:cubicBezTo>
                <a:cubicBezTo>
                  <a:pt x="145154" y="73473"/>
                  <a:pt x="153764" y="72134"/>
                  <a:pt x="159459" y="68338"/>
                </a:cubicBezTo>
                <a:cubicBezTo>
                  <a:pt x="161357" y="62643"/>
                  <a:pt x="162469" y="56622"/>
                  <a:pt x="165154" y="51253"/>
                </a:cubicBezTo>
                <a:cubicBezTo>
                  <a:pt x="174455" y="32651"/>
                  <a:pt x="190215" y="18222"/>
                  <a:pt x="210714" y="11389"/>
                </a:cubicBezTo>
                <a:lnTo>
                  <a:pt x="244884" y="0"/>
                </a:lnTo>
                <a:cubicBezTo>
                  <a:pt x="292342" y="1898"/>
                  <a:pt x="339875" y="2427"/>
                  <a:pt x="387258" y="5695"/>
                </a:cubicBezTo>
                <a:cubicBezTo>
                  <a:pt x="396279" y="6317"/>
                  <a:pt x="417632" y="13920"/>
                  <a:pt x="427123" y="17084"/>
                </a:cubicBezTo>
                <a:cubicBezTo>
                  <a:pt x="429021" y="55050"/>
                  <a:pt x="425705" y="93639"/>
                  <a:pt x="432818" y="130981"/>
                </a:cubicBezTo>
                <a:cubicBezTo>
                  <a:pt x="433941" y="136878"/>
                  <a:pt x="444655" y="133761"/>
                  <a:pt x="449903" y="136676"/>
                </a:cubicBezTo>
                <a:cubicBezTo>
                  <a:pt x="461869" y="143324"/>
                  <a:pt x="471087" y="155126"/>
                  <a:pt x="484073" y="159455"/>
                </a:cubicBezTo>
                <a:cubicBezTo>
                  <a:pt x="527023" y="173772"/>
                  <a:pt x="474076" y="154458"/>
                  <a:pt x="518243" y="176540"/>
                </a:cubicBezTo>
                <a:cubicBezTo>
                  <a:pt x="531257" y="183046"/>
                  <a:pt x="550814" y="184682"/>
                  <a:pt x="563803" y="187929"/>
                </a:cubicBezTo>
                <a:cubicBezTo>
                  <a:pt x="569627" y="189385"/>
                  <a:pt x="575192" y="191726"/>
                  <a:pt x="580887" y="193624"/>
                </a:cubicBezTo>
                <a:cubicBezTo>
                  <a:pt x="584684" y="199319"/>
                  <a:pt x="587126" y="206202"/>
                  <a:pt x="592277" y="210709"/>
                </a:cubicBezTo>
                <a:cubicBezTo>
                  <a:pt x="640154" y="252600"/>
                  <a:pt x="609640" y="222238"/>
                  <a:pt x="643532" y="239183"/>
                </a:cubicBezTo>
                <a:cubicBezTo>
                  <a:pt x="649654" y="242244"/>
                  <a:pt x="654922" y="246776"/>
                  <a:pt x="660617" y="250572"/>
                </a:cubicBezTo>
                <a:cubicBezTo>
                  <a:pt x="716057" y="333730"/>
                  <a:pt x="688497" y="278067"/>
                  <a:pt x="677702" y="466976"/>
                </a:cubicBezTo>
                <a:cubicBezTo>
                  <a:pt x="677360" y="472969"/>
                  <a:pt x="676252" y="479815"/>
                  <a:pt x="672007" y="484060"/>
                </a:cubicBezTo>
                <a:cubicBezTo>
                  <a:pt x="652424" y="503643"/>
                  <a:pt x="642236" y="505374"/>
                  <a:pt x="620752" y="512535"/>
                </a:cubicBezTo>
                <a:cubicBezTo>
                  <a:pt x="590379" y="558091"/>
                  <a:pt x="630243" y="503044"/>
                  <a:pt x="592277" y="541009"/>
                </a:cubicBezTo>
                <a:cubicBezTo>
                  <a:pt x="587437" y="545849"/>
                  <a:pt x="584684" y="552398"/>
                  <a:pt x="580887" y="558093"/>
                </a:cubicBezTo>
                <a:cubicBezTo>
                  <a:pt x="567599" y="556195"/>
                  <a:pt x="554185" y="555030"/>
                  <a:pt x="541023" y="552398"/>
                </a:cubicBezTo>
                <a:cubicBezTo>
                  <a:pt x="535137" y="551221"/>
                  <a:pt x="528626" y="550454"/>
                  <a:pt x="523938" y="546704"/>
                </a:cubicBezTo>
                <a:cubicBezTo>
                  <a:pt x="518593" y="542428"/>
                  <a:pt x="517388" y="534459"/>
                  <a:pt x="512548" y="529619"/>
                </a:cubicBezTo>
                <a:cubicBezTo>
                  <a:pt x="507708" y="524779"/>
                  <a:pt x="500721" y="522611"/>
                  <a:pt x="495463" y="518229"/>
                </a:cubicBezTo>
                <a:cubicBezTo>
                  <a:pt x="451613" y="481689"/>
                  <a:pt x="503712" y="518035"/>
                  <a:pt x="461293" y="489755"/>
                </a:cubicBezTo>
                <a:cubicBezTo>
                  <a:pt x="457496" y="484060"/>
                  <a:pt x="452964" y="478793"/>
                  <a:pt x="449903" y="472671"/>
                </a:cubicBezTo>
                <a:cubicBezTo>
                  <a:pt x="447218" y="467302"/>
                  <a:pt x="447958" y="460274"/>
                  <a:pt x="444208" y="455586"/>
                </a:cubicBezTo>
                <a:cubicBezTo>
                  <a:pt x="439932" y="450242"/>
                  <a:pt x="432818" y="447993"/>
                  <a:pt x="427123" y="444197"/>
                </a:cubicBezTo>
                <a:cubicBezTo>
                  <a:pt x="421428" y="446095"/>
                  <a:pt x="415810" y="448242"/>
                  <a:pt x="410038" y="449891"/>
                </a:cubicBezTo>
                <a:cubicBezTo>
                  <a:pt x="402512" y="452041"/>
                  <a:pt x="393770" y="451244"/>
                  <a:pt x="387258" y="455586"/>
                </a:cubicBezTo>
                <a:cubicBezTo>
                  <a:pt x="381563" y="459383"/>
                  <a:pt x="379665" y="466976"/>
                  <a:pt x="375868" y="472671"/>
                </a:cubicBezTo>
                <a:cubicBezTo>
                  <a:pt x="373970" y="480264"/>
                  <a:pt x="375062" y="489338"/>
                  <a:pt x="370173" y="495450"/>
                </a:cubicBezTo>
                <a:cubicBezTo>
                  <a:pt x="366423" y="500138"/>
                  <a:pt x="359091" y="501145"/>
                  <a:pt x="353088" y="501145"/>
                </a:cubicBezTo>
                <a:cubicBezTo>
                  <a:pt x="324550" y="501145"/>
                  <a:pt x="296139" y="497348"/>
                  <a:pt x="267664" y="495450"/>
                </a:cubicBezTo>
                <a:cubicBezTo>
                  <a:pt x="261969" y="491653"/>
                  <a:pt x="256522" y="487456"/>
                  <a:pt x="250579" y="484060"/>
                </a:cubicBezTo>
                <a:cubicBezTo>
                  <a:pt x="243208" y="479848"/>
                  <a:pt x="234707" y="477605"/>
                  <a:pt x="227799" y="472671"/>
                </a:cubicBezTo>
                <a:cubicBezTo>
                  <a:pt x="210504" y="460318"/>
                  <a:pt x="215347" y="451442"/>
                  <a:pt x="193629" y="449891"/>
                </a:cubicBezTo>
                <a:cubicBezTo>
                  <a:pt x="146253" y="446507"/>
                  <a:pt x="98712" y="446095"/>
                  <a:pt x="51254" y="444197"/>
                </a:cubicBezTo>
                <a:cubicBezTo>
                  <a:pt x="18608" y="395224"/>
                  <a:pt x="57753" y="457192"/>
                  <a:pt x="34170" y="410028"/>
                </a:cubicBezTo>
                <a:cubicBezTo>
                  <a:pt x="31109" y="403906"/>
                  <a:pt x="25560" y="399198"/>
                  <a:pt x="22780" y="392943"/>
                </a:cubicBezTo>
                <a:cubicBezTo>
                  <a:pt x="17904" y="381972"/>
                  <a:pt x="11390" y="358774"/>
                  <a:pt x="11390" y="358774"/>
                </a:cubicBezTo>
                <a:cubicBezTo>
                  <a:pt x="9492" y="345486"/>
                  <a:pt x="7902" y="332150"/>
                  <a:pt x="5695" y="318910"/>
                </a:cubicBezTo>
                <a:cubicBezTo>
                  <a:pt x="4104" y="309362"/>
                  <a:pt x="0" y="300115"/>
                  <a:pt x="0" y="290436"/>
                </a:cubicBezTo>
                <a:cubicBezTo>
                  <a:pt x="0" y="277013"/>
                  <a:pt x="3062" y="263734"/>
                  <a:pt x="5695" y="250572"/>
                </a:cubicBezTo>
                <a:cubicBezTo>
                  <a:pt x="7660" y="240747"/>
                  <a:pt x="14781" y="222802"/>
                  <a:pt x="22780" y="216403"/>
                </a:cubicBezTo>
                <a:cubicBezTo>
                  <a:pt x="27468" y="212653"/>
                  <a:pt x="34170" y="212607"/>
                  <a:pt x="39865" y="210709"/>
                </a:cubicBezTo>
                <a:cubicBezTo>
                  <a:pt x="43661" y="205014"/>
                  <a:pt x="46414" y="198464"/>
                  <a:pt x="51254" y="193624"/>
                </a:cubicBezTo>
                <a:cubicBezTo>
                  <a:pt x="60535" y="184343"/>
                  <a:pt x="73071" y="179628"/>
                  <a:pt x="85424" y="176540"/>
                </a:cubicBezTo>
                <a:cubicBezTo>
                  <a:pt x="94815" y="174193"/>
                  <a:pt x="104508" y="173193"/>
                  <a:pt x="113899" y="170845"/>
                </a:cubicBezTo>
                <a:cubicBezTo>
                  <a:pt x="119723" y="169389"/>
                  <a:pt x="125078" y="166224"/>
                  <a:pt x="130984" y="165150"/>
                </a:cubicBezTo>
                <a:cubicBezTo>
                  <a:pt x="180311" y="156181"/>
                  <a:pt x="168951" y="164201"/>
                  <a:pt x="170849" y="159455"/>
                </a:cubicBezTo>
                <a:close/>
              </a:path>
            </a:pathLst>
          </a:custGeom>
          <a:solidFill>
            <a:srgbClr val="8064A2"/>
          </a:solidFill>
          <a:ln w="9525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3926627" y="3028263"/>
            <a:ext cx="1483573" cy="705537"/>
          </a:xfrm>
          <a:custGeom>
            <a:avLst/>
            <a:gdLst>
              <a:gd name="connsiteX0" fmla="*/ 1189278 w 1261214"/>
              <a:gd name="connsiteY0" fmla="*/ 191066 h 546954"/>
              <a:gd name="connsiteX1" fmla="*/ 879312 w 1261214"/>
              <a:gd name="connsiteY1" fmla="*/ 51581 h 546954"/>
              <a:gd name="connsiteX2" fmla="*/ 600343 w 1261214"/>
              <a:gd name="connsiteY2" fmla="*/ 5086 h 546954"/>
              <a:gd name="connsiteX3" fmla="*/ 135394 w 1261214"/>
              <a:gd name="connsiteY3" fmla="*/ 160069 h 546954"/>
              <a:gd name="connsiteX4" fmla="*/ 11407 w 1261214"/>
              <a:gd name="connsiteY4" fmla="*/ 501032 h 546954"/>
              <a:gd name="connsiteX5" fmla="*/ 367868 w 1261214"/>
              <a:gd name="connsiteY5" fmla="*/ 532028 h 546954"/>
              <a:gd name="connsiteX6" fmla="*/ 600343 w 1261214"/>
              <a:gd name="connsiteY6" fmla="*/ 392544 h 546954"/>
              <a:gd name="connsiteX7" fmla="*/ 832817 w 1261214"/>
              <a:gd name="connsiteY7" fmla="*/ 485534 h 546954"/>
              <a:gd name="connsiteX8" fmla="*/ 1018797 w 1261214"/>
              <a:gd name="connsiteY8" fmla="*/ 501032 h 546954"/>
              <a:gd name="connsiteX9" fmla="*/ 1251272 w 1261214"/>
              <a:gd name="connsiteY9" fmla="*/ 392544 h 546954"/>
              <a:gd name="connsiteX10" fmla="*/ 1189278 w 1261214"/>
              <a:gd name="connsiteY10" fmla="*/ 191066 h 546954"/>
              <a:gd name="connsiteX0" fmla="*/ 1189278 w 1261214"/>
              <a:gd name="connsiteY0" fmla="*/ 191066 h 543318"/>
              <a:gd name="connsiteX1" fmla="*/ 879312 w 1261214"/>
              <a:gd name="connsiteY1" fmla="*/ 51581 h 543318"/>
              <a:gd name="connsiteX2" fmla="*/ 600343 w 1261214"/>
              <a:gd name="connsiteY2" fmla="*/ 5086 h 543318"/>
              <a:gd name="connsiteX3" fmla="*/ 135394 w 1261214"/>
              <a:gd name="connsiteY3" fmla="*/ 160069 h 543318"/>
              <a:gd name="connsiteX4" fmla="*/ 11407 w 1261214"/>
              <a:gd name="connsiteY4" fmla="*/ 501032 h 543318"/>
              <a:gd name="connsiteX5" fmla="*/ 367868 w 1261214"/>
              <a:gd name="connsiteY5" fmla="*/ 532028 h 543318"/>
              <a:gd name="connsiteX6" fmla="*/ 607747 w 1261214"/>
              <a:gd name="connsiteY6" fmla="*/ 446194 h 543318"/>
              <a:gd name="connsiteX7" fmla="*/ 832817 w 1261214"/>
              <a:gd name="connsiteY7" fmla="*/ 485534 h 543318"/>
              <a:gd name="connsiteX8" fmla="*/ 1018797 w 1261214"/>
              <a:gd name="connsiteY8" fmla="*/ 501032 h 543318"/>
              <a:gd name="connsiteX9" fmla="*/ 1251272 w 1261214"/>
              <a:gd name="connsiteY9" fmla="*/ 392544 h 543318"/>
              <a:gd name="connsiteX10" fmla="*/ 1189278 w 1261214"/>
              <a:gd name="connsiteY10" fmla="*/ 191066 h 54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1214" h="543318">
                <a:moveTo>
                  <a:pt x="1189278" y="191066"/>
                </a:moveTo>
                <a:cubicBezTo>
                  <a:pt x="1127285" y="134239"/>
                  <a:pt x="977468" y="82578"/>
                  <a:pt x="879312" y="51581"/>
                </a:cubicBezTo>
                <a:cubicBezTo>
                  <a:pt x="781156" y="20584"/>
                  <a:pt x="724329" y="-12995"/>
                  <a:pt x="600343" y="5086"/>
                </a:cubicBezTo>
                <a:cubicBezTo>
                  <a:pt x="476357" y="23167"/>
                  <a:pt x="233550" y="77411"/>
                  <a:pt x="135394" y="160069"/>
                </a:cubicBezTo>
                <a:cubicBezTo>
                  <a:pt x="37238" y="242727"/>
                  <a:pt x="-27339" y="439039"/>
                  <a:pt x="11407" y="501032"/>
                </a:cubicBezTo>
                <a:cubicBezTo>
                  <a:pt x="50153" y="563025"/>
                  <a:pt x="268478" y="541168"/>
                  <a:pt x="367868" y="532028"/>
                </a:cubicBezTo>
                <a:cubicBezTo>
                  <a:pt x="467258" y="522888"/>
                  <a:pt x="530255" y="453943"/>
                  <a:pt x="607747" y="446194"/>
                </a:cubicBezTo>
                <a:cubicBezTo>
                  <a:pt x="685239" y="438445"/>
                  <a:pt x="764309" y="476394"/>
                  <a:pt x="832817" y="485534"/>
                </a:cubicBezTo>
                <a:cubicBezTo>
                  <a:pt x="901325" y="494674"/>
                  <a:pt x="949055" y="516530"/>
                  <a:pt x="1018797" y="501032"/>
                </a:cubicBezTo>
                <a:cubicBezTo>
                  <a:pt x="1088539" y="485534"/>
                  <a:pt x="1225442" y="441622"/>
                  <a:pt x="1251272" y="392544"/>
                </a:cubicBezTo>
                <a:cubicBezTo>
                  <a:pt x="1277102" y="343466"/>
                  <a:pt x="1251271" y="247893"/>
                  <a:pt x="1189278" y="1910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6781800" y="4048580"/>
            <a:ext cx="585271" cy="752020"/>
          </a:xfrm>
          <a:custGeom>
            <a:avLst/>
            <a:gdLst>
              <a:gd name="connsiteX0" fmla="*/ 100654 w 585271"/>
              <a:gd name="connsiteY0" fmla="*/ 718597 h 752020"/>
              <a:gd name="connsiteX1" fmla="*/ 75588 w 585271"/>
              <a:gd name="connsiteY1" fmla="*/ 676818 h 752020"/>
              <a:gd name="connsiteX2" fmla="*/ 17100 w 585271"/>
              <a:gd name="connsiteY2" fmla="*/ 660106 h 752020"/>
              <a:gd name="connsiteX3" fmla="*/ 389 w 585271"/>
              <a:gd name="connsiteY3" fmla="*/ 609972 h 752020"/>
              <a:gd name="connsiteX4" fmla="*/ 8744 w 585271"/>
              <a:gd name="connsiteY4" fmla="*/ 559837 h 752020"/>
              <a:gd name="connsiteX5" fmla="*/ 33811 w 585271"/>
              <a:gd name="connsiteY5" fmla="*/ 501347 h 752020"/>
              <a:gd name="connsiteX6" fmla="*/ 75588 w 585271"/>
              <a:gd name="connsiteY6" fmla="*/ 451212 h 752020"/>
              <a:gd name="connsiteX7" fmla="*/ 92299 w 585271"/>
              <a:gd name="connsiteY7" fmla="*/ 426145 h 752020"/>
              <a:gd name="connsiteX8" fmla="*/ 125721 w 585271"/>
              <a:gd name="connsiteY8" fmla="*/ 384366 h 752020"/>
              <a:gd name="connsiteX9" fmla="*/ 134076 w 585271"/>
              <a:gd name="connsiteY9" fmla="*/ 359299 h 752020"/>
              <a:gd name="connsiteX10" fmla="*/ 184209 w 585271"/>
              <a:gd name="connsiteY10" fmla="*/ 334231 h 752020"/>
              <a:gd name="connsiteX11" fmla="*/ 209275 w 585271"/>
              <a:gd name="connsiteY11" fmla="*/ 317520 h 752020"/>
              <a:gd name="connsiteX12" fmla="*/ 251053 w 585271"/>
              <a:gd name="connsiteY12" fmla="*/ 250674 h 752020"/>
              <a:gd name="connsiteX13" fmla="*/ 267763 w 585271"/>
              <a:gd name="connsiteY13" fmla="*/ 192183 h 752020"/>
              <a:gd name="connsiteX14" fmla="*/ 276119 w 585271"/>
              <a:gd name="connsiteY14" fmla="*/ 142049 h 752020"/>
              <a:gd name="connsiteX15" fmla="*/ 292830 w 585271"/>
              <a:gd name="connsiteY15" fmla="*/ 75202 h 752020"/>
              <a:gd name="connsiteX16" fmla="*/ 334607 w 585271"/>
              <a:gd name="connsiteY16" fmla="*/ 25068 h 752020"/>
              <a:gd name="connsiteX17" fmla="*/ 384740 w 585271"/>
              <a:gd name="connsiteY17" fmla="*/ 0 h 752020"/>
              <a:gd name="connsiteX18" fmla="*/ 468294 w 585271"/>
              <a:gd name="connsiteY18" fmla="*/ 8356 h 752020"/>
              <a:gd name="connsiteX19" fmla="*/ 518427 w 585271"/>
              <a:gd name="connsiteY19" fmla="*/ 25068 h 752020"/>
              <a:gd name="connsiteX20" fmla="*/ 535138 w 585271"/>
              <a:gd name="connsiteY20" fmla="*/ 50135 h 752020"/>
              <a:gd name="connsiteX21" fmla="*/ 560204 w 585271"/>
              <a:gd name="connsiteY21" fmla="*/ 58491 h 752020"/>
              <a:gd name="connsiteX22" fmla="*/ 568560 w 585271"/>
              <a:gd name="connsiteY22" fmla="*/ 100270 h 752020"/>
              <a:gd name="connsiteX23" fmla="*/ 585271 w 585271"/>
              <a:gd name="connsiteY23" fmla="*/ 150404 h 752020"/>
              <a:gd name="connsiteX24" fmla="*/ 576915 w 585271"/>
              <a:gd name="connsiteY24" fmla="*/ 259029 h 752020"/>
              <a:gd name="connsiteX25" fmla="*/ 543493 w 585271"/>
              <a:gd name="connsiteY25" fmla="*/ 309164 h 752020"/>
              <a:gd name="connsiteX26" fmla="*/ 501716 w 585271"/>
              <a:gd name="connsiteY26" fmla="*/ 350943 h 752020"/>
              <a:gd name="connsiteX27" fmla="*/ 493361 w 585271"/>
              <a:gd name="connsiteY27" fmla="*/ 376010 h 752020"/>
              <a:gd name="connsiteX28" fmla="*/ 518427 w 585271"/>
              <a:gd name="connsiteY28" fmla="*/ 426145 h 752020"/>
              <a:gd name="connsiteX29" fmla="*/ 510072 w 585271"/>
              <a:gd name="connsiteY29" fmla="*/ 467924 h 752020"/>
              <a:gd name="connsiteX30" fmla="*/ 459939 w 585271"/>
              <a:gd name="connsiteY30" fmla="*/ 484635 h 752020"/>
              <a:gd name="connsiteX31" fmla="*/ 434873 w 585271"/>
              <a:gd name="connsiteY31" fmla="*/ 492991 h 752020"/>
              <a:gd name="connsiteX32" fmla="*/ 326252 w 585271"/>
              <a:gd name="connsiteY32" fmla="*/ 509703 h 752020"/>
              <a:gd name="connsiteX33" fmla="*/ 309541 w 585271"/>
              <a:gd name="connsiteY33" fmla="*/ 534770 h 752020"/>
              <a:gd name="connsiteX34" fmla="*/ 342963 w 585271"/>
              <a:gd name="connsiteY34" fmla="*/ 584905 h 752020"/>
              <a:gd name="connsiteX35" fmla="*/ 351318 w 585271"/>
              <a:gd name="connsiteY35" fmla="*/ 609972 h 752020"/>
              <a:gd name="connsiteX36" fmla="*/ 334607 w 585271"/>
              <a:gd name="connsiteY36" fmla="*/ 676818 h 752020"/>
              <a:gd name="connsiteX37" fmla="*/ 317896 w 585271"/>
              <a:gd name="connsiteY37" fmla="*/ 701885 h 752020"/>
              <a:gd name="connsiteX38" fmla="*/ 267763 w 585271"/>
              <a:gd name="connsiteY38" fmla="*/ 718597 h 752020"/>
              <a:gd name="connsiteX39" fmla="*/ 242697 w 585271"/>
              <a:gd name="connsiteY39" fmla="*/ 735308 h 752020"/>
              <a:gd name="connsiteX40" fmla="*/ 192564 w 585271"/>
              <a:gd name="connsiteY40" fmla="*/ 752020 h 752020"/>
              <a:gd name="connsiteX41" fmla="*/ 109010 w 585271"/>
              <a:gd name="connsiteY41" fmla="*/ 743664 h 752020"/>
              <a:gd name="connsiteX42" fmla="*/ 92299 w 585271"/>
              <a:gd name="connsiteY42" fmla="*/ 718597 h 752020"/>
              <a:gd name="connsiteX43" fmla="*/ 100654 w 585271"/>
              <a:gd name="connsiteY43" fmla="*/ 718597 h 752020"/>
              <a:gd name="connsiteX0" fmla="*/ 100654 w 585271"/>
              <a:gd name="connsiteY0" fmla="*/ 718597 h 752020"/>
              <a:gd name="connsiteX1" fmla="*/ 75588 w 585271"/>
              <a:gd name="connsiteY1" fmla="*/ 676818 h 752020"/>
              <a:gd name="connsiteX2" fmla="*/ 17100 w 585271"/>
              <a:gd name="connsiteY2" fmla="*/ 660106 h 752020"/>
              <a:gd name="connsiteX3" fmla="*/ 389 w 585271"/>
              <a:gd name="connsiteY3" fmla="*/ 609972 h 752020"/>
              <a:gd name="connsiteX4" fmla="*/ 8744 w 585271"/>
              <a:gd name="connsiteY4" fmla="*/ 559837 h 752020"/>
              <a:gd name="connsiteX5" fmla="*/ 33811 w 585271"/>
              <a:gd name="connsiteY5" fmla="*/ 501347 h 752020"/>
              <a:gd name="connsiteX6" fmla="*/ 75588 w 585271"/>
              <a:gd name="connsiteY6" fmla="*/ 451212 h 752020"/>
              <a:gd name="connsiteX7" fmla="*/ 92299 w 585271"/>
              <a:gd name="connsiteY7" fmla="*/ 426145 h 752020"/>
              <a:gd name="connsiteX8" fmla="*/ 125721 w 585271"/>
              <a:gd name="connsiteY8" fmla="*/ 384366 h 752020"/>
              <a:gd name="connsiteX9" fmla="*/ 134076 w 585271"/>
              <a:gd name="connsiteY9" fmla="*/ 359299 h 752020"/>
              <a:gd name="connsiteX10" fmla="*/ 184209 w 585271"/>
              <a:gd name="connsiteY10" fmla="*/ 334231 h 752020"/>
              <a:gd name="connsiteX11" fmla="*/ 209275 w 585271"/>
              <a:gd name="connsiteY11" fmla="*/ 317520 h 752020"/>
              <a:gd name="connsiteX12" fmla="*/ 251053 w 585271"/>
              <a:gd name="connsiteY12" fmla="*/ 250674 h 752020"/>
              <a:gd name="connsiteX13" fmla="*/ 267763 w 585271"/>
              <a:gd name="connsiteY13" fmla="*/ 192183 h 752020"/>
              <a:gd name="connsiteX14" fmla="*/ 276119 w 585271"/>
              <a:gd name="connsiteY14" fmla="*/ 142049 h 752020"/>
              <a:gd name="connsiteX15" fmla="*/ 292830 w 585271"/>
              <a:gd name="connsiteY15" fmla="*/ 75202 h 752020"/>
              <a:gd name="connsiteX16" fmla="*/ 334607 w 585271"/>
              <a:gd name="connsiteY16" fmla="*/ 25068 h 752020"/>
              <a:gd name="connsiteX17" fmla="*/ 384740 w 585271"/>
              <a:gd name="connsiteY17" fmla="*/ 0 h 752020"/>
              <a:gd name="connsiteX18" fmla="*/ 468294 w 585271"/>
              <a:gd name="connsiteY18" fmla="*/ 8356 h 752020"/>
              <a:gd name="connsiteX19" fmla="*/ 518427 w 585271"/>
              <a:gd name="connsiteY19" fmla="*/ 25068 h 752020"/>
              <a:gd name="connsiteX20" fmla="*/ 535138 w 585271"/>
              <a:gd name="connsiteY20" fmla="*/ 50135 h 752020"/>
              <a:gd name="connsiteX21" fmla="*/ 560204 w 585271"/>
              <a:gd name="connsiteY21" fmla="*/ 58491 h 752020"/>
              <a:gd name="connsiteX22" fmla="*/ 568560 w 585271"/>
              <a:gd name="connsiteY22" fmla="*/ 100270 h 752020"/>
              <a:gd name="connsiteX23" fmla="*/ 585271 w 585271"/>
              <a:gd name="connsiteY23" fmla="*/ 150404 h 752020"/>
              <a:gd name="connsiteX24" fmla="*/ 576915 w 585271"/>
              <a:gd name="connsiteY24" fmla="*/ 259029 h 752020"/>
              <a:gd name="connsiteX25" fmla="*/ 543493 w 585271"/>
              <a:gd name="connsiteY25" fmla="*/ 309164 h 752020"/>
              <a:gd name="connsiteX26" fmla="*/ 501716 w 585271"/>
              <a:gd name="connsiteY26" fmla="*/ 350943 h 752020"/>
              <a:gd name="connsiteX27" fmla="*/ 493361 w 585271"/>
              <a:gd name="connsiteY27" fmla="*/ 376010 h 752020"/>
              <a:gd name="connsiteX28" fmla="*/ 518427 w 585271"/>
              <a:gd name="connsiteY28" fmla="*/ 426145 h 752020"/>
              <a:gd name="connsiteX29" fmla="*/ 510072 w 585271"/>
              <a:gd name="connsiteY29" fmla="*/ 467924 h 752020"/>
              <a:gd name="connsiteX30" fmla="*/ 459939 w 585271"/>
              <a:gd name="connsiteY30" fmla="*/ 484635 h 752020"/>
              <a:gd name="connsiteX31" fmla="*/ 434873 w 585271"/>
              <a:gd name="connsiteY31" fmla="*/ 492991 h 752020"/>
              <a:gd name="connsiteX32" fmla="*/ 326252 w 585271"/>
              <a:gd name="connsiteY32" fmla="*/ 509703 h 752020"/>
              <a:gd name="connsiteX33" fmla="*/ 351318 w 585271"/>
              <a:gd name="connsiteY33" fmla="*/ 584905 h 752020"/>
              <a:gd name="connsiteX34" fmla="*/ 342963 w 585271"/>
              <a:gd name="connsiteY34" fmla="*/ 584905 h 752020"/>
              <a:gd name="connsiteX35" fmla="*/ 351318 w 585271"/>
              <a:gd name="connsiteY35" fmla="*/ 609972 h 752020"/>
              <a:gd name="connsiteX36" fmla="*/ 334607 w 585271"/>
              <a:gd name="connsiteY36" fmla="*/ 676818 h 752020"/>
              <a:gd name="connsiteX37" fmla="*/ 317896 w 585271"/>
              <a:gd name="connsiteY37" fmla="*/ 701885 h 752020"/>
              <a:gd name="connsiteX38" fmla="*/ 267763 w 585271"/>
              <a:gd name="connsiteY38" fmla="*/ 718597 h 752020"/>
              <a:gd name="connsiteX39" fmla="*/ 242697 w 585271"/>
              <a:gd name="connsiteY39" fmla="*/ 735308 h 752020"/>
              <a:gd name="connsiteX40" fmla="*/ 192564 w 585271"/>
              <a:gd name="connsiteY40" fmla="*/ 752020 h 752020"/>
              <a:gd name="connsiteX41" fmla="*/ 109010 w 585271"/>
              <a:gd name="connsiteY41" fmla="*/ 743664 h 752020"/>
              <a:gd name="connsiteX42" fmla="*/ 92299 w 585271"/>
              <a:gd name="connsiteY42" fmla="*/ 718597 h 752020"/>
              <a:gd name="connsiteX43" fmla="*/ 100654 w 585271"/>
              <a:gd name="connsiteY43" fmla="*/ 718597 h 752020"/>
              <a:gd name="connsiteX0" fmla="*/ 100654 w 585271"/>
              <a:gd name="connsiteY0" fmla="*/ 718597 h 752020"/>
              <a:gd name="connsiteX1" fmla="*/ 75588 w 585271"/>
              <a:gd name="connsiteY1" fmla="*/ 676818 h 752020"/>
              <a:gd name="connsiteX2" fmla="*/ 17100 w 585271"/>
              <a:gd name="connsiteY2" fmla="*/ 660106 h 752020"/>
              <a:gd name="connsiteX3" fmla="*/ 389 w 585271"/>
              <a:gd name="connsiteY3" fmla="*/ 609972 h 752020"/>
              <a:gd name="connsiteX4" fmla="*/ 8744 w 585271"/>
              <a:gd name="connsiteY4" fmla="*/ 559837 h 752020"/>
              <a:gd name="connsiteX5" fmla="*/ 33811 w 585271"/>
              <a:gd name="connsiteY5" fmla="*/ 501347 h 752020"/>
              <a:gd name="connsiteX6" fmla="*/ 75588 w 585271"/>
              <a:gd name="connsiteY6" fmla="*/ 451212 h 752020"/>
              <a:gd name="connsiteX7" fmla="*/ 92299 w 585271"/>
              <a:gd name="connsiteY7" fmla="*/ 426145 h 752020"/>
              <a:gd name="connsiteX8" fmla="*/ 125721 w 585271"/>
              <a:gd name="connsiteY8" fmla="*/ 384366 h 752020"/>
              <a:gd name="connsiteX9" fmla="*/ 134076 w 585271"/>
              <a:gd name="connsiteY9" fmla="*/ 359299 h 752020"/>
              <a:gd name="connsiteX10" fmla="*/ 184209 w 585271"/>
              <a:gd name="connsiteY10" fmla="*/ 334231 h 752020"/>
              <a:gd name="connsiteX11" fmla="*/ 209275 w 585271"/>
              <a:gd name="connsiteY11" fmla="*/ 317520 h 752020"/>
              <a:gd name="connsiteX12" fmla="*/ 251053 w 585271"/>
              <a:gd name="connsiteY12" fmla="*/ 250674 h 752020"/>
              <a:gd name="connsiteX13" fmla="*/ 267763 w 585271"/>
              <a:gd name="connsiteY13" fmla="*/ 192183 h 752020"/>
              <a:gd name="connsiteX14" fmla="*/ 276119 w 585271"/>
              <a:gd name="connsiteY14" fmla="*/ 142049 h 752020"/>
              <a:gd name="connsiteX15" fmla="*/ 292830 w 585271"/>
              <a:gd name="connsiteY15" fmla="*/ 75202 h 752020"/>
              <a:gd name="connsiteX16" fmla="*/ 334607 w 585271"/>
              <a:gd name="connsiteY16" fmla="*/ 25068 h 752020"/>
              <a:gd name="connsiteX17" fmla="*/ 384740 w 585271"/>
              <a:gd name="connsiteY17" fmla="*/ 0 h 752020"/>
              <a:gd name="connsiteX18" fmla="*/ 468294 w 585271"/>
              <a:gd name="connsiteY18" fmla="*/ 8356 h 752020"/>
              <a:gd name="connsiteX19" fmla="*/ 518427 w 585271"/>
              <a:gd name="connsiteY19" fmla="*/ 25068 h 752020"/>
              <a:gd name="connsiteX20" fmla="*/ 535138 w 585271"/>
              <a:gd name="connsiteY20" fmla="*/ 50135 h 752020"/>
              <a:gd name="connsiteX21" fmla="*/ 560204 w 585271"/>
              <a:gd name="connsiteY21" fmla="*/ 58491 h 752020"/>
              <a:gd name="connsiteX22" fmla="*/ 568560 w 585271"/>
              <a:gd name="connsiteY22" fmla="*/ 100270 h 752020"/>
              <a:gd name="connsiteX23" fmla="*/ 585271 w 585271"/>
              <a:gd name="connsiteY23" fmla="*/ 150404 h 752020"/>
              <a:gd name="connsiteX24" fmla="*/ 576915 w 585271"/>
              <a:gd name="connsiteY24" fmla="*/ 259029 h 752020"/>
              <a:gd name="connsiteX25" fmla="*/ 543493 w 585271"/>
              <a:gd name="connsiteY25" fmla="*/ 309164 h 752020"/>
              <a:gd name="connsiteX26" fmla="*/ 501716 w 585271"/>
              <a:gd name="connsiteY26" fmla="*/ 350943 h 752020"/>
              <a:gd name="connsiteX27" fmla="*/ 493361 w 585271"/>
              <a:gd name="connsiteY27" fmla="*/ 376010 h 752020"/>
              <a:gd name="connsiteX28" fmla="*/ 518427 w 585271"/>
              <a:gd name="connsiteY28" fmla="*/ 426145 h 752020"/>
              <a:gd name="connsiteX29" fmla="*/ 510072 w 585271"/>
              <a:gd name="connsiteY29" fmla="*/ 467924 h 752020"/>
              <a:gd name="connsiteX30" fmla="*/ 459939 w 585271"/>
              <a:gd name="connsiteY30" fmla="*/ 484635 h 752020"/>
              <a:gd name="connsiteX31" fmla="*/ 434873 w 585271"/>
              <a:gd name="connsiteY31" fmla="*/ 492991 h 752020"/>
              <a:gd name="connsiteX32" fmla="*/ 342963 w 585271"/>
              <a:gd name="connsiteY32" fmla="*/ 534770 h 752020"/>
              <a:gd name="connsiteX33" fmla="*/ 351318 w 585271"/>
              <a:gd name="connsiteY33" fmla="*/ 584905 h 752020"/>
              <a:gd name="connsiteX34" fmla="*/ 342963 w 585271"/>
              <a:gd name="connsiteY34" fmla="*/ 584905 h 752020"/>
              <a:gd name="connsiteX35" fmla="*/ 351318 w 585271"/>
              <a:gd name="connsiteY35" fmla="*/ 609972 h 752020"/>
              <a:gd name="connsiteX36" fmla="*/ 334607 w 585271"/>
              <a:gd name="connsiteY36" fmla="*/ 676818 h 752020"/>
              <a:gd name="connsiteX37" fmla="*/ 317896 w 585271"/>
              <a:gd name="connsiteY37" fmla="*/ 701885 h 752020"/>
              <a:gd name="connsiteX38" fmla="*/ 267763 w 585271"/>
              <a:gd name="connsiteY38" fmla="*/ 718597 h 752020"/>
              <a:gd name="connsiteX39" fmla="*/ 242697 w 585271"/>
              <a:gd name="connsiteY39" fmla="*/ 735308 h 752020"/>
              <a:gd name="connsiteX40" fmla="*/ 192564 w 585271"/>
              <a:gd name="connsiteY40" fmla="*/ 752020 h 752020"/>
              <a:gd name="connsiteX41" fmla="*/ 109010 w 585271"/>
              <a:gd name="connsiteY41" fmla="*/ 743664 h 752020"/>
              <a:gd name="connsiteX42" fmla="*/ 92299 w 585271"/>
              <a:gd name="connsiteY42" fmla="*/ 718597 h 752020"/>
              <a:gd name="connsiteX43" fmla="*/ 100654 w 585271"/>
              <a:gd name="connsiteY43" fmla="*/ 718597 h 7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5271" h="752020">
                <a:moveTo>
                  <a:pt x="100654" y="718597"/>
                </a:moveTo>
                <a:cubicBezTo>
                  <a:pt x="97869" y="711634"/>
                  <a:pt x="87071" y="688302"/>
                  <a:pt x="75588" y="676818"/>
                </a:cubicBezTo>
                <a:cubicBezTo>
                  <a:pt x="71592" y="672822"/>
                  <a:pt x="17389" y="660178"/>
                  <a:pt x="17100" y="660106"/>
                </a:cubicBezTo>
                <a:cubicBezTo>
                  <a:pt x="11530" y="643395"/>
                  <a:pt x="-2507" y="627348"/>
                  <a:pt x="389" y="609972"/>
                </a:cubicBezTo>
                <a:cubicBezTo>
                  <a:pt x="3174" y="593260"/>
                  <a:pt x="5069" y="576376"/>
                  <a:pt x="8744" y="559837"/>
                </a:cubicBezTo>
                <a:cubicBezTo>
                  <a:pt x="13004" y="540665"/>
                  <a:pt x="24524" y="517600"/>
                  <a:pt x="33811" y="501347"/>
                </a:cubicBezTo>
                <a:cubicBezTo>
                  <a:pt x="56443" y="461740"/>
                  <a:pt x="44166" y="488919"/>
                  <a:pt x="75588" y="451212"/>
                </a:cubicBezTo>
                <a:cubicBezTo>
                  <a:pt x="82017" y="443497"/>
                  <a:pt x="86729" y="434501"/>
                  <a:pt x="92299" y="426145"/>
                </a:cubicBezTo>
                <a:cubicBezTo>
                  <a:pt x="113299" y="363139"/>
                  <a:pt x="82528" y="438359"/>
                  <a:pt x="125721" y="384366"/>
                </a:cubicBezTo>
                <a:cubicBezTo>
                  <a:pt x="131223" y="377488"/>
                  <a:pt x="128574" y="366177"/>
                  <a:pt x="134076" y="359299"/>
                </a:cubicBezTo>
                <a:cubicBezTo>
                  <a:pt x="150040" y="339344"/>
                  <a:pt x="164027" y="344323"/>
                  <a:pt x="184209" y="334231"/>
                </a:cubicBezTo>
                <a:cubicBezTo>
                  <a:pt x="193191" y="329740"/>
                  <a:pt x="200920" y="323090"/>
                  <a:pt x="209275" y="317520"/>
                </a:cubicBezTo>
                <a:cubicBezTo>
                  <a:pt x="229162" y="257858"/>
                  <a:pt x="211329" y="277156"/>
                  <a:pt x="251053" y="250674"/>
                </a:cubicBezTo>
                <a:cubicBezTo>
                  <a:pt x="259016" y="226781"/>
                  <a:pt x="262517" y="218414"/>
                  <a:pt x="267763" y="192183"/>
                </a:cubicBezTo>
                <a:cubicBezTo>
                  <a:pt x="271085" y="175570"/>
                  <a:pt x="273088" y="158718"/>
                  <a:pt x="276119" y="142049"/>
                </a:cubicBezTo>
                <a:cubicBezTo>
                  <a:pt x="278844" y="127062"/>
                  <a:pt x="284546" y="91771"/>
                  <a:pt x="292830" y="75202"/>
                </a:cubicBezTo>
                <a:cubicBezTo>
                  <a:pt x="302219" y="56423"/>
                  <a:pt x="318768" y="38268"/>
                  <a:pt x="334607" y="25068"/>
                </a:cubicBezTo>
                <a:cubicBezTo>
                  <a:pt x="356204" y="7069"/>
                  <a:pt x="359616" y="8375"/>
                  <a:pt x="384740" y="0"/>
                </a:cubicBezTo>
                <a:cubicBezTo>
                  <a:pt x="412591" y="2785"/>
                  <a:pt x="440783" y="3197"/>
                  <a:pt x="468294" y="8356"/>
                </a:cubicBezTo>
                <a:cubicBezTo>
                  <a:pt x="485607" y="11602"/>
                  <a:pt x="518427" y="25068"/>
                  <a:pt x="518427" y="25068"/>
                </a:cubicBezTo>
                <a:cubicBezTo>
                  <a:pt x="523997" y="33424"/>
                  <a:pt x="527296" y="43862"/>
                  <a:pt x="535138" y="50135"/>
                </a:cubicBezTo>
                <a:cubicBezTo>
                  <a:pt x="542015" y="55637"/>
                  <a:pt x="555319" y="51163"/>
                  <a:pt x="560204" y="58491"/>
                </a:cubicBezTo>
                <a:cubicBezTo>
                  <a:pt x="568082" y="70308"/>
                  <a:pt x="564823" y="86568"/>
                  <a:pt x="568560" y="100270"/>
                </a:cubicBezTo>
                <a:cubicBezTo>
                  <a:pt x="573195" y="117265"/>
                  <a:pt x="585271" y="150404"/>
                  <a:pt x="585271" y="150404"/>
                </a:cubicBezTo>
                <a:cubicBezTo>
                  <a:pt x="582486" y="186612"/>
                  <a:pt x="586157" y="223909"/>
                  <a:pt x="576915" y="259029"/>
                </a:cubicBezTo>
                <a:cubicBezTo>
                  <a:pt x="571804" y="278452"/>
                  <a:pt x="554634" y="292452"/>
                  <a:pt x="543493" y="309164"/>
                </a:cubicBezTo>
                <a:cubicBezTo>
                  <a:pt x="521212" y="342588"/>
                  <a:pt x="535139" y="328660"/>
                  <a:pt x="501716" y="350943"/>
                </a:cubicBezTo>
                <a:cubicBezTo>
                  <a:pt x="498931" y="359299"/>
                  <a:pt x="493361" y="367202"/>
                  <a:pt x="493361" y="376010"/>
                </a:cubicBezTo>
                <a:cubicBezTo>
                  <a:pt x="493361" y="393309"/>
                  <a:pt x="509976" y="413469"/>
                  <a:pt x="518427" y="426145"/>
                </a:cubicBezTo>
                <a:cubicBezTo>
                  <a:pt x="515642" y="440071"/>
                  <a:pt x="520114" y="457881"/>
                  <a:pt x="510072" y="467924"/>
                </a:cubicBezTo>
                <a:cubicBezTo>
                  <a:pt x="497617" y="480380"/>
                  <a:pt x="476650" y="479065"/>
                  <a:pt x="459939" y="484635"/>
                </a:cubicBezTo>
                <a:cubicBezTo>
                  <a:pt x="451584" y="487420"/>
                  <a:pt x="454369" y="484635"/>
                  <a:pt x="434873" y="492991"/>
                </a:cubicBezTo>
                <a:cubicBezTo>
                  <a:pt x="415377" y="501347"/>
                  <a:pt x="418222" y="524018"/>
                  <a:pt x="342963" y="534770"/>
                </a:cubicBezTo>
                <a:cubicBezTo>
                  <a:pt x="337393" y="543126"/>
                  <a:pt x="351318" y="576549"/>
                  <a:pt x="351318" y="584905"/>
                </a:cubicBezTo>
                <a:cubicBezTo>
                  <a:pt x="351318" y="593261"/>
                  <a:pt x="342963" y="580727"/>
                  <a:pt x="342963" y="584905"/>
                </a:cubicBezTo>
                <a:cubicBezTo>
                  <a:pt x="342963" y="589083"/>
                  <a:pt x="351318" y="601164"/>
                  <a:pt x="351318" y="609972"/>
                </a:cubicBezTo>
                <a:cubicBezTo>
                  <a:pt x="351318" y="619510"/>
                  <a:pt x="341202" y="663629"/>
                  <a:pt x="334607" y="676818"/>
                </a:cubicBezTo>
                <a:cubicBezTo>
                  <a:pt x="330116" y="685800"/>
                  <a:pt x="326412" y="696563"/>
                  <a:pt x="317896" y="701885"/>
                </a:cubicBezTo>
                <a:cubicBezTo>
                  <a:pt x="302959" y="711221"/>
                  <a:pt x="282420" y="708826"/>
                  <a:pt x="267763" y="718597"/>
                </a:cubicBezTo>
                <a:cubicBezTo>
                  <a:pt x="259408" y="724167"/>
                  <a:pt x="251873" y="731229"/>
                  <a:pt x="242697" y="735308"/>
                </a:cubicBezTo>
                <a:cubicBezTo>
                  <a:pt x="226600" y="742462"/>
                  <a:pt x="192564" y="752020"/>
                  <a:pt x="192564" y="752020"/>
                </a:cubicBezTo>
                <a:cubicBezTo>
                  <a:pt x="164713" y="749235"/>
                  <a:pt x="135564" y="752516"/>
                  <a:pt x="109010" y="743664"/>
                </a:cubicBezTo>
                <a:cubicBezTo>
                  <a:pt x="99483" y="740488"/>
                  <a:pt x="96790" y="727579"/>
                  <a:pt x="92299" y="718597"/>
                </a:cubicBezTo>
                <a:cubicBezTo>
                  <a:pt x="88360" y="710719"/>
                  <a:pt x="103439" y="725560"/>
                  <a:pt x="100654" y="718597"/>
                </a:cubicBezTo>
                <a:close/>
              </a:path>
            </a:pathLst>
          </a:custGeom>
          <a:solidFill>
            <a:srgbClr val="3B387C"/>
          </a:solidFill>
          <a:ln w="9525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 defTabSz="457200"/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 rot="2886111">
            <a:off x="6354866" y="4793869"/>
            <a:ext cx="585271" cy="752020"/>
          </a:xfrm>
          <a:custGeom>
            <a:avLst/>
            <a:gdLst>
              <a:gd name="connsiteX0" fmla="*/ 100654 w 585271"/>
              <a:gd name="connsiteY0" fmla="*/ 718597 h 752020"/>
              <a:gd name="connsiteX1" fmla="*/ 75588 w 585271"/>
              <a:gd name="connsiteY1" fmla="*/ 676818 h 752020"/>
              <a:gd name="connsiteX2" fmla="*/ 17100 w 585271"/>
              <a:gd name="connsiteY2" fmla="*/ 660106 h 752020"/>
              <a:gd name="connsiteX3" fmla="*/ 389 w 585271"/>
              <a:gd name="connsiteY3" fmla="*/ 609972 h 752020"/>
              <a:gd name="connsiteX4" fmla="*/ 8744 w 585271"/>
              <a:gd name="connsiteY4" fmla="*/ 559837 h 752020"/>
              <a:gd name="connsiteX5" fmla="*/ 33811 w 585271"/>
              <a:gd name="connsiteY5" fmla="*/ 501347 h 752020"/>
              <a:gd name="connsiteX6" fmla="*/ 75588 w 585271"/>
              <a:gd name="connsiteY6" fmla="*/ 451212 h 752020"/>
              <a:gd name="connsiteX7" fmla="*/ 92299 w 585271"/>
              <a:gd name="connsiteY7" fmla="*/ 426145 h 752020"/>
              <a:gd name="connsiteX8" fmla="*/ 125721 w 585271"/>
              <a:gd name="connsiteY8" fmla="*/ 384366 h 752020"/>
              <a:gd name="connsiteX9" fmla="*/ 134076 w 585271"/>
              <a:gd name="connsiteY9" fmla="*/ 359299 h 752020"/>
              <a:gd name="connsiteX10" fmla="*/ 184209 w 585271"/>
              <a:gd name="connsiteY10" fmla="*/ 334231 h 752020"/>
              <a:gd name="connsiteX11" fmla="*/ 209275 w 585271"/>
              <a:gd name="connsiteY11" fmla="*/ 317520 h 752020"/>
              <a:gd name="connsiteX12" fmla="*/ 251053 w 585271"/>
              <a:gd name="connsiteY12" fmla="*/ 250674 h 752020"/>
              <a:gd name="connsiteX13" fmla="*/ 267763 w 585271"/>
              <a:gd name="connsiteY13" fmla="*/ 192183 h 752020"/>
              <a:gd name="connsiteX14" fmla="*/ 276119 w 585271"/>
              <a:gd name="connsiteY14" fmla="*/ 142049 h 752020"/>
              <a:gd name="connsiteX15" fmla="*/ 292830 w 585271"/>
              <a:gd name="connsiteY15" fmla="*/ 75202 h 752020"/>
              <a:gd name="connsiteX16" fmla="*/ 334607 w 585271"/>
              <a:gd name="connsiteY16" fmla="*/ 25068 h 752020"/>
              <a:gd name="connsiteX17" fmla="*/ 384740 w 585271"/>
              <a:gd name="connsiteY17" fmla="*/ 0 h 752020"/>
              <a:gd name="connsiteX18" fmla="*/ 468294 w 585271"/>
              <a:gd name="connsiteY18" fmla="*/ 8356 h 752020"/>
              <a:gd name="connsiteX19" fmla="*/ 518427 w 585271"/>
              <a:gd name="connsiteY19" fmla="*/ 25068 h 752020"/>
              <a:gd name="connsiteX20" fmla="*/ 535138 w 585271"/>
              <a:gd name="connsiteY20" fmla="*/ 50135 h 752020"/>
              <a:gd name="connsiteX21" fmla="*/ 560204 w 585271"/>
              <a:gd name="connsiteY21" fmla="*/ 58491 h 752020"/>
              <a:gd name="connsiteX22" fmla="*/ 568560 w 585271"/>
              <a:gd name="connsiteY22" fmla="*/ 100270 h 752020"/>
              <a:gd name="connsiteX23" fmla="*/ 585271 w 585271"/>
              <a:gd name="connsiteY23" fmla="*/ 150404 h 752020"/>
              <a:gd name="connsiteX24" fmla="*/ 576915 w 585271"/>
              <a:gd name="connsiteY24" fmla="*/ 259029 h 752020"/>
              <a:gd name="connsiteX25" fmla="*/ 543493 w 585271"/>
              <a:gd name="connsiteY25" fmla="*/ 309164 h 752020"/>
              <a:gd name="connsiteX26" fmla="*/ 501716 w 585271"/>
              <a:gd name="connsiteY26" fmla="*/ 350943 h 752020"/>
              <a:gd name="connsiteX27" fmla="*/ 493361 w 585271"/>
              <a:gd name="connsiteY27" fmla="*/ 376010 h 752020"/>
              <a:gd name="connsiteX28" fmla="*/ 518427 w 585271"/>
              <a:gd name="connsiteY28" fmla="*/ 426145 h 752020"/>
              <a:gd name="connsiteX29" fmla="*/ 510072 w 585271"/>
              <a:gd name="connsiteY29" fmla="*/ 467924 h 752020"/>
              <a:gd name="connsiteX30" fmla="*/ 459939 w 585271"/>
              <a:gd name="connsiteY30" fmla="*/ 484635 h 752020"/>
              <a:gd name="connsiteX31" fmla="*/ 434873 w 585271"/>
              <a:gd name="connsiteY31" fmla="*/ 492991 h 752020"/>
              <a:gd name="connsiteX32" fmla="*/ 326252 w 585271"/>
              <a:gd name="connsiteY32" fmla="*/ 509703 h 752020"/>
              <a:gd name="connsiteX33" fmla="*/ 309541 w 585271"/>
              <a:gd name="connsiteY33" fmla="*/ 534770 h 752020"/>
              <a:gd name="connsiteX34" fmla="*/ 342963 w 585271"/>
              <a:gd name="connsiteY34" fmla="*/ 584905 h 752020"/>
              <a:gd name="connsiteX35" fmla="*/ 351318 w 585271"/>
              <a:gd name="connsiteY35" fmla="*/ 609972 h 752020"/>
              <a:gd name="connsiteX36" fmla="*/ 334607 w 585271"/>
              <a:gd name="connsiteY36" fmla="*/ 676818 h 752020"/>
              <a:gd name="connsiteX37" fmla="*/ 317896 w 585271"/>
              <a:gd name="connsiteY37" fmla="*/ 701885 h 752020"/>
              <a:gd name="connsiteX38" fmla="*/ 267763 w 585271"/>
              <a:gd name="connsiteY38" fmla="*/ 718597 h 752020"/>
              <a:gd name="connsiteX39" fmla="*/ 242697 w 585271"/>
              <a:gd name="connsiteY39" fmla="*/ 735308 h 752020"/>
              <a:gd name="connsiteX40" fmla="*/ 192564 w 585271"/>
              <a:gd name="connsiteY40" fmla="*/ 752020 h 752020"/>
              <a:gd name="connsiteX41" fmla="*/ 109010 w 585271"/>
              <a:gd name="connsiteY41" fmla="*/ 743664 h 752020"/>
              <a:gd name="connsiteX42" fmla="*/ 92299 w 585271"/>
              <a:gd name="connsiteY42" fmla="*/ 718597 h 752020"/>
              <a:gd name="connsiteX43" fmla="*/ 100654 w 585271"/>
              <a:gd name="connsiteY43" fmla="*/ 718597 h 752020"/>
              <a:gd name="connsiteX0" fmla="*/ 100654 w 585271"/>
              <a:gd name="connsiteY0" fmla="*/ 718597 h 752020"/>
              <a:gd name="connsiteX1" fmla="*/ 75588 w 585271"/>
              <a:gd name="connsiteY1" fmla="*/ 676818 h 752020"/>
              <a:gd name="connsiteX2" fmla="*/ 17100 w 585271"/>
              <a:gd name="connsiteY2" fmla="*/ 660106 h 752020"/>
              <a:gd name="connsiteX3" fmla="*/ 389 w 585271"/>
              <a:gd name="connsiteY3" fmla="*/ 609972 h 752020"/>
              <a:gd name="connsiteX4" fmla="*/ 8744 w 585271"/>
              <a:gd name="connsiteY4" fmla="*/ 559837 h 752020"/>
              <a:gd name="connsiteX5" fmla="*/ 33811 w 585271"/>
              <a:gd name="connsiteY5" fmla="*/ 501347 h 752020"/>
              <a:gd name="connsiteX6" fmla="*/ 75588 w 585271"/>
              <a:gd name="connsiteY6" fmla="*/ 451212 h 752020"/>
              <a:gd name="connsiteX7" fmla="*/ 92299 w 585271"/>
              <a:gd name="connsiteY7" fmla="*/ 426145 h 752020"/>
              <a:gd name="connsiteX8" fmla="*/ 125721 w 585271"/>
              <a:gd name="connsiteY8" fmla="*/ 384366 h 752020"/>
              <a:gd name="connsiteX9" fmla="*/ 134076 w 585271"/>
              <a:gd name="connsiteY9" fmla="*/ 359299 h 752020"/>
              <a:gd name="connsiteX10" fmla="*/ 184209 w 585271"/>
              <a:gd name="connsiteY10" fmla="*/ 334231 h 752020"/>
              <a:gd name="connsiteX11" fmla="*/ 209275 w 585271"/>
              <a:gd name="connsiteY11" fmla="*/ 317520 h 752020"/>
              <a:gd name="connsiteX12" fmla="*/ 251053 w 585271"/>
              <a:gd name="connsiteY12" fmla="*/ 250674 h 752020"/>
              <a:gd name="connsiteX13" fmla="*/ 267763 w 585271"/>
              <a:gd name="connsiteY13" fmla="*/ 192183 h 752020"/>
              <a:gd name="connsiteX14" fmla="*/ 276119 w 585271"/>
              <a:gd name="connsiteY14" fmla="*/ 142049 h 752020"/>
              <a:gd name="connsiteX15" fmla="*/ 292830 w 585271"/>
              <a:gd name="connsiteY15" fmla="*/ 75202 h 752020"/>
              <a:gd name="connsiteX16" fmla="*/ 334607 w 585271"/>
              <a:gd name="connsiteY16" fmla="*/ 25068 h 752020"/>
              <a:gd name="connsiteX17" fmla="*/ 384740 w 585271"/>
              <a:gd name="connsiteY17" fmla="*/ 0 h 752020"/>
              <a:gd name="connsiteX18" fmla="*/ 468294 w 585271"/>
              <a:gd name="connsiteY18" fmla="*/ 8356 h 752020"/>
              <a:gd name="connsiteX19" fmla="*/ 518427 w 585271"/>
              <a:gd name="connsiteY19" fmla="*/ 25068 h 752020"/>
              <a:gd name="connsiteX20" fmla="*/ 535138 w 585271"/>
              <a:gd name="connsiteY20" fmla="*/ 50135 h 752020"/>
              <a:gd name="connsiteX21" fmla="*/ 560204 w 585271"/>
              <a:gd name="connsiteY21" fmla="*/ 58491 h 752020"/>
              <a:gd name="connsiteX22" fmla="*/ 568560 w 585271"/>
              <a:gd name="connsiteY22" fmla="*/ 100270 h 752020"/>
              <a:gd name="connsiteX23" fmla="*/ 585271 w 585271"/>
              <a:gd name="connsiteY23" fmla="*/ 150404 h 752020"/>
              <a:gd name="connsiteX24" fmla="*/ 576915 w 585271"/>
              <a:gd name="connsiteY24" fmla="*/ 259029 h 752020"/>
              <a:gd name="connsiteX25" fmla="*/ 543493 w 585271"/>
              <a:gd name="connsiteY25" fmla="*/ 309164 h 752020"/>
              <a:gd name="connsiteX26" fmla="*/ 501716 w 585271"/>
              <a:gd name="connsiteY26" fmla="*/ 350943 h 752020"/>
              <a:gd name="connsiteX27" fmla="*/ 493361 w 585271"/>
              <a:gd name="connsiteY27" fmla="*/ 376010 h 752020"/>
              <a:gd name="connsiteX28" fmla="*/ 518427 w 585271"/>
              <a:gd name="connsiteY28" fmla="*/ 426145 h 752020"/>
              <a:gd name="connsiteX29" fmla="*/ 510072 w 585271"/>
              <a:gd name="connsiteY29" fmla="*/ 467924 h 752020"/>
              <a:gd name="connsiteX30" fmla="*/ 459939 w 585271"/>
              <a:gd name="connsiteY30" fmla="*/ 484635 h 752020"/>
              <a:gd name="connsiteX31" fmla="*/ 434873 w 585271"/>
              <a:gd name="connsiteY31" fmla="*/ 492991 h 752020"/>
              <a:gd name="connsiteX32" fmla="*/ 326252 w 585271"/>
              <a:gd name="connsiteY32" fmla="*/ 509703 h 752020"/>
              <a:gd name="connsiteX33" fmla="*/ 376677 w 585271"/>
              <a:gd name="connsiteY33" fmla="*/ 572552 h 752020"/>
              <a:gd name="connsiteX34" fmla="*/ 342963 w 585271"/>
              <a:gd name="connsiteY34" fmla="*/ 584905 h 752020"/>
              <a:gd name="connsiteX35" fmla="*/ 351318 w 585271"/>
              <a:gd name="connsiteY35" fmla="*/ 609972 h 752020"/>
              <a:gd name="connsiteX36" fmla="*/ 334607 w 585271"/>
              <a:gd name="connsiteY36" fmla="*/ 676818 h 752020"/>
              <a:gd name="connsiteX37" fmla="*/ 317896 w 585271"/>
              <a:gd name="connsiteY37" fmla="*/ 701885 h 752020"/>
              <a:gd name="connsiteX38" fmla="*/ 267763 w 585271"/>
              <a:gd name="connsiteY38" fmla="*/ 718597 h 752020"/>
              <a:gd name="connsiteX39" fmla="*/ 242697 w 585271"/>
              <a:gd name="connsiteY39" fmla="*/ 735308 h 752020"/>
              <a:gd name="connsiteX40" fmla="*/ 192564 w 585271"/>
              <a:gd name="connsiteY40" fmla="*/ 752020 h 752020"/>
              <a:gd name="connsiteX41" fmla="*/ 109010 w 585271"/>
              <a:gd name="connsiteY41" fmla="*/ 743664 h 752020"/>
              <a:gd name="connsiteX42" fmla="*/ 92299 w 585271"/>
              <a:gd name="connsiteY42" fmla="*/ 718597 h 752020"/>
              <a:gd name="connsiteX43" fmla="*/ 100654 w 585271"/>
              <a:gd name="connsiteY43" fmla="*/ 718597 h 752020"/>
              <a:gd name="connsiteX0" fmla="*/ 100654 w 585271"/>
              <a:gd name="connsiteY0" fmla="*/ 718597 h 752020"/>
              <a:gd name="connsiteX1" fmla="*/ 75588 w 585271"/>
              <a:gd name="connsiteY1" fmla="*/ 676818 h 752020"/>
              <a:gd name="connsiteX2" fmla="*/ 17100 w 585271"/>
              <a:gd name="connsiteY2" fmla="*/ 660106 h 752020"/>
              <a:gd name="connsiteX3" fmla="*/ 389 w 585271"/>
              <a:gd name="connsiteY3" fmla="*/ 609972 h 752020"/>
              <a:gd name="connsiteX4" fmla="*/ 8744 w 585271"/>
              <a:gd name="connsiteY4" fmla="*/ 559837 h 752020"/>
              <a:gd name="connsiteX5" fmla="*/ 33811 w 585271"/>
              <a:gd name="connsiteY5" fmla="*/ 501347 h 752020"/>
              <a:gd name="connsiteX6" fmla="*/ 75588 w 585271"/>
              <a:gd name="connsiteY6" fmla="*/ 451212 h 752020"/>
              <a:gd name="connsiteX7" fmla="*/ 92299 w 585271"/>
              <a:gd name="connsiteY7" fmla="*/ 426145 h 752020"/>
              <a:gd name="connsiteX8" fmla="*/ 125721 w 585271"/>
              <a:gd name="connsiteY8" fmla="*/ 384366 h 752020"/>
              <a:gd name="connsiteX9" fmla="*/ 134076 w 585271"/>
              <a:gd name="connsiteY9" fmla="*/ 359299 h 752020"/>
              <a:gd name="connsiteX10" fmla="*/ 184209 w 585271"/>
              <a:gd name="connsiteY10" fmla="*/ 334231 h 752020"/>
              <a:gd name="connsiteX11" fmla="*/ 209275 w 585271"/>
              <a:gd name="connsiteY11" fmla="*/ 317520 h 752020"/>
              <a:gd name="connsiteX12" fmla="*/ 251053 w 585271"/>
              <a:gd name="connsiteY12" fmla="*/ 250674 h 752020"/>
              <a:gd name="connsiteX13" fmla="*/ 267763 w 585271"/>
              <a:gd name="connsiteY13" fmla="*/ 192183 h 752020"/>
              <a:gd name="connsiteX14" fmla="*/ 276119 w 585271"/>
              <a:gd name="connsiteY14" fmla="*/ 142049 h 752020"/>
              <a:gd name="connsiteX15" fmla="*/ 292830 w 585271"/>
              <a:gd name="connsiteY15" fmla="*/ 75202 h 752020"/>
              <a:gd name="connsiteX16" fmla="*/ 334607 w 585271"/>
              <a:gd name="connsiteY16" fmla="*/ 25068 h 752020"/>
              <a:gd name="connsiteX17" fmla="*/ 384740 w 585271"/>
              <a:gd name="connsiteY17" fmla="*/ 0 h 752020"/>
              <a:gd name="connsiteX18" fmla="*/ 468294 w 585271"/>
              <a:gd name="connsiteY18" fmla="*/ 8356 h 752020"/>
              <a:gd name="connsiteX19" fmla="*/ 518427 w 585271"/>
              <a:gd name="connsiteY19" fmla="*/ 25068 h 752020"/>
              <a:gd name="connsiteX20" fmla="*/ 535138 w 585271"/>
              <a:gd name="connsiteY20" fmla="*/ 50135 h 752020"/>
              <a:gd name="connsiteX21" fmla="*/ 560204 w 585271"/>
              <a:gd name="connsiteY21" fmla="*/ 58491 h 752020"/>
              <a:gd name="connsiteX22" fmla="*/ 568560 w 585271"/>
              <a:gd name="connsiteY22" fmla="*/ 100270 h 752020"/>
              <a:gd name="connsiteX23" fmla="*/ 585271 w 585271"/>
              <a:gd name="connsiteY23" fmla="*/ 150404 h 752020"/>
              <a:gd name="connsiteX24" fmla="*/ 576915 w 585271"/>
              <a:gd name="connsiteY24" fmla="*/ 259029 h 752020"/>
              <a:gd name="connsiteX25" fmla="*/ 543493 w 585271"/>
              <a:gd name="connsiteY25" fmla="*/ 309164 h 752020"/>
              <a:gd name="connsiteX26" fmla="*/ 501716 w 585271"/>
              <a:gd name="connsiteY26" fmla="*/ 350943 h 752020"/>
              <a:gd name="connsiteX27" fmla="*/ 493361 w 585271"/>
              <a:gd name="connsiteY27" fmla="*/ 376010 h 752020"/>
              <a:gd name="connsiteX28" fmla="*/ 518427 w 585271"/>
              <a:gd name="connsiteY28" fmla="*/ 426145 h 752020"/>
              <a:gd name="connsiteX29" fmla="*/ 510072 w 585271"/>
              <a:gd name="connsiteY29" fmla="*/ 467924 h 752020"/>
              <a:gd name="connsiteX30" fmla="*/ 459939 w 585271"/>
              <a:gd name="connsiteY30" fmla="*/ 484635 h 752020"/>
              <a:gd name="connsiteX31" fmla="*/ 434873 w 585271"/>
              <a:gd name="connsiteY31" fmla="*/ 492991 h 752020"/>
              <a:gd name="connsiteX32" fmla="*/ 392107 w 585271"/>
              <a:gd name="connsiteY32" fmla="*/ 523886 h 752020"/>
              <a:gd name="connsiteX33" fmla="*/ 376677 w 585271"/>
              <a:gd name="connsiteY33" fmla="*/ 572552 h 752020"/>
              <a:gd name="connsiteX34" fmla="*/ 342963 w 585271"/>
              <a:gd name="connsiteY34" fmla="*/ 584905 h 752020"/>
              <a:gd name="connsiteX35" fmla="*/ 351318 w 585271"/>
              <a:gd name="connsiteY35" fmla="*/ 609972 h 752020"/>
              <a:gd name="connsiteX36" fmla="*/ 334607 w 585271"/>
              <a:gd name="connsiteY36" fmla="*/ 676818 h 752020"/>
              <a:gd name="connsiteX37" fmla="*/ 317896 w 585271"/>
              <a:gd name="connsiteY37" fmla="*/ 701885 h 752020"/>
              <a:gd name="connsiteX38" fmla="*/ 267763 w 585271"/>
              <a:gd name="connsiteY38" fmla="*/ 718597 h 752020"/>
              <a:gd name="connsiteX39" fmla="*/ 242697 w 585271"/>
              <a:gd name="connsiteY39" fmla="*/ 735308 h 752020"/>
              <a:gd name="connsiteX40" fmla="*/ 192564 w 585271"/>
              <a:gd name="connsiteY40" fmla="*/ 752020 h 752020"/>
              <a:gd name="connsiteX41" fmla="*/ 109010 w 585271"/>
              <a:gd name="connsiteY41" fmla="*/ 743664 h 752020"/>
              <a:gd name="connsiteX42" fmla="*/ 92299 w 585271"/>
              <a:gd name="connsiteY42" fmla="*/ 718597 h 752020"/>
              <a:gd name="connsiteX43" fmla="*/ 100654 w 585271"/>
              <a:gd name="connsiteY43" fmla="*/ 718597 h 7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5271" h="752020">
                <a:moveTo>
                  <a:pt x="100654" y="718597"/>
                </a:moveTo>
                <a:cubicBezTo>
                  <a:pt x="97869" y="711634"/>
                  <a:pt x="87071" y="688302"/>
                  <a:pt x="75588" y="676818"/>
                </a:cubicBezTo>
                <a:cubicBezTo>
                  <a:pt x="71592" y="672822"/>
                  <a:pt x="17389" y="660178"/>
                  <a:pt x="17100" y="660106"/>
                </a:cubicBezTo>
                <a:cubicBezTo>
                  <a:pt x="11530" y="643395"/>
                  <a:pt x="-2507" y="627348"/>
                  <a:pt x="389" y="609972"/>
                </a:cubicBezTo>
                <a:cubicBezTo>
                  <a:pt x="3174" y="593260"/>
                  <a:pt x="5069" y="576376"/>
                  <a:pt x="8744" y="559837"/>
                </a:cubicBezTo>
                <a:cubicBezTo>
                  <a:pt x="13004" y="540665"/>
                  <a:pt x="24524" y="517600"/>
                  <a:pt x="33811" y="501347"/>
                </a:cubicBezTo>
                <a:cubicBezTo>
                  <a:pt x="56443" y="461740"/>
                  <a:pt x="44166" y="488919"/>
                  <a:pt x="75588" y="451212"/>
                </a:cubicBezTo>
                <a:cubicBezTo>
                  <a:pt x="82017" y="443497"/>
                  <a:pt x="86729" y="434501"/>
                  <a:pt x="92299" y="426145"/>
                </a:cubicBezTo>
                <a:cubicBezTo>
                  <a:pt x="113299" y="363139"/>
                  <a:pt x="82528" y="438359"/>
                  <a:pt x="125721" y="384366"/>
                </a:cubicBezTo>
                <a:cubicBezTo>
                  <a:pt x="131223" y="377488"/>
                  <a:pt x="128574" y="366177"/>
                  <a:pt x="134076" y="359299"/>
                </a:cubicBezTo>
                <a:cubicBezTo>
                  <a:pt x="150040" y="339344"/>
                  <a:pt x="164027" y="344323"/>
                  <a:pt x="184209" y="334231"/>
                </a:cubicBezTo>
                <a:cubicBezTo>
                  <a:pt x="193191" y="329740"/>
                  <a:pt x="200920" y="323090"/>
                  <a:pt x="209275" y="317520"/>
                </a:cubicBezTo>
                <a:cubicBezTo>
                  <a:pt x="229162" y="257858"/>
                  <a:pt x="211329" y="277156"/>
                  <a:pt x="251053" y="250674"/>
                </a:cubicBezTo>
                <a:cubicBezTo>
                  <a:pt x="259016" y="226781"/>
                  <a:pt x="262517" y="218414"/>
                  <a:pt x="267763" y="192183"/>
                </a:cubicBezTo>
                <a:cubicBezTo>
                  <a:pt x="271085" y="175570"/>
                  <a:pt x="273088" y="158718"/>
                  <a:pt x="276119" y="142049"/>
                </a:cubicBezTo>
                <a:cubicBezTo>
                  <a:pt x="278844" y="127062"/>
                  <a:pt x="284546" y="91771"/>
                  <a:pt x="292830" y="75202"/>
                </a:cubicBezTo>
                <a:cubicBezTo>
                  <a:pt x="302219" y="56423"/>
                  <a:pt x="318768" y="38268"/>
                  <a:pt x="334607" y="25068"/>
                </a:cubicBezTo>
                <a:cubicBezTo>
                  <a:pt x="356204" y="7069"/>
                  <a:pt x="359616" y="8375"/>
                  <a:pt x="384740" y="0"/>
                </a:cubicBezTo>
                <a:cubicBezTo>
                  <a:pt x="412591" y="2785"/>
                  <a:pt x="440783" y="3197"/>
                  <a:pt x="468294" y="8356"/>
                </a:cubicBezTo>
                <a:cubicBezTo>
                  <a:pt x="485607" y="11602"/>
                  <a:pt x="518427" y="25068"/>
                  <a:pt x="518427" y="25068"/>
                </a:cubicBezTo>
                <a:cubicBezTo>
                  <a:pt x="523997" y="33424"/>
                  <a:pt x="527296" y="43862"/>
                  <a:pt x="535138" y="50135"/>
                </a:cubicBezTo>
                <a:cubicBezTo>
                  <a:pt x="542015" y="55637"/>
                  <a:pt x="555319" y="51163"/>
                  <a:pt x="560204" y="58491"/>
                </a:cubicBezTo>
                <a:cubicBezTo>
                  <a:pt x="568082" y="70308"/>
                  <a:pt x="564823" y="86568"/>
                  <a:pt x="568560" y="100270"/>
                </a:cubicBezTo>
                <a:cubicBezTo>
                  <a:pt x="573195" y="117265"/>
                  <a:pt x="585271" y="150404"/>
                  <a:pt x="585271" y="150404"/>
                </a:cubicBezTo>
                <a:cubicBezTo>
                  <a:pt x="582486" y="186612"/>
                  <a:pt x="586157" y="223909"/>
                  <a:pt x="576915" y="259029"/>
                </a:cubicBezTo>
                <a:cubicBezTo>
                  <a:pt x="571804" y="278452"/>
                  <a:pt x="554634" y="292452"/>
                  <a:pt x="543493" y="309164"/>
                </a:cubicBezTo>
                <a:cubicBezTo>
                  <a:pt x="521212" y="342588"/>
                  <a:pt x="535139" y="328660"/>
                  <a:pt x="501716" y="350943"/>
                </a:cubicBezTo>
                <a:cubicBezTo>
                  <a:pt x="498931" y="359299"/>
                  <a:pt x="493361" y="367202"/>
                  <a:pt x="493361" y="376010"/>
                </a:cubicBezTo>
                <a:cubicBezTo>
                  <a:pt x="493361" y="393309"/>
                  <a:pt x="509976" y="413469"/>
                  <a:pt x="518427" y="426145"/>
                </a:cubicBezTo>
                <a:cubicBezTo>
                  <a:pt x="515642" y="440071"/>
                  <a:pt x="520114" y="457881"/>
                  <a:pt x="510072" y="467924"/>
                </a:cubicBezTo>
                <a:cubicBezTo>
                  <a:pt x="497617" y="480380"/>
                  <a:pt x="476650" y="479065"/>
                  <a:pt x="459939" y="484635"/>
                </a:cubicBezTo>
                <a:cubicBezTo>
                  <a:pt x="451584" y="487420"/>
                  <a:pt x="446178" y="486449"/>
                  <a:pt x="434873" y="492991"/>
                </a:cubicBezTo>
                <a:cubicBezTo>
                  <a:pt x="423568" y="499533"/>
                  <a:pt x="467366" y="513134"/>
                  <a:pt x="392107" y="523886"/>
                </a:cubicBezTo>
                <a:cubicBezTo>
                  <a:pt x="386537" y="532242"/>
                  <a:pt x="384868" y="562382"/>
                  <a:pt x="376677" y="572552"/>
                </a:cubicBezTo>
                <a:cubicBezTo>
                  <a:pt x="368486" y="582722"/>
                  <a:pt x="347190" y="578668"/>
                  <a:pt x="342963" y="584905"/>
                </a:cubicBezTo>
                <a:cubicBezTo>
                  <a:pt x="338737" y="591142"/>
                  <a:pt x="351318" y="601164"/>
                  <a:pt x="351318" y="609972"/>
                </a:cubicBezTo>
                <a:cubicBezTo>
                  <a:pt x="351318" y="619510"/>
                  <a:pt x="341202" y="663629"/>
                  <a:pt x="334607" y="676818"/>
                </a:cubicBezTo>
                <a:cubicBezTo>
                  <a:pt x="330116" y="685800"/>
                  <a:pt x="326412" y="696563"/>
                  <a:pt x="317896" y="701885"/>
                </a:cubicBezTo>
                <a:cubicBezTo>
                  <a:pt x="302959" y="711221"/>
                  <a:pt x="282420" y="708826"/>
                  <a:pt x="267763" y="718597"/>
                </a:cubicBezTo>
                <a:cubicBezTo>
                  <a:pt x="259408" y="724167"/>
                  <a:pt x="251873" y="731229"/>
                  <a:pt x="242697" y="735308"/>
                </a:cubicBezTo>
                <a:cubicBezTo>
                  <a:pt x="226600" y="742462"/>
                  <a:pt x="192564" y="752020"/>
                  <a:pt x="192564" y="752020"/>
                </a:cubicBezTo>
                <a:cubicBezTo>
                  <a:pt x="164713" y="749235"/>
                  <a:pt x="135564" y="752516"/>
                  <a:pt x="109010" y="743664"/>
                </a:cubicBezTo>
                <a:cubicBezTo>
                  <a:pt x="99483" y="740488"/>
                  <a:pt x="96790" y="727579"/>
                  <a:pt x="92299" y="718597"/>
                </a:cubicBezTo>
                <a:cubicBezTo>
                  <a:pt x="88360" y="710719"/>
                  <a:pt x="103439" y="725560"/>
                  <a:pt x="100654" y="718597"/>
                </a:cubicBezTo>
                <a:close/>
              </a:path>
            </a:pathLst>
          </a:custGeom>
          <a:solidFill>
            <a:srgbClr val="8064A2"/>
          </a:solidFill>
          <a:ln w="9525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 defTabSz="457200"/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8355" y="395779"/>
            <a:ext cx="6548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4000" b="1" dirty="0" smtClean="0">
                <a:solidFill>
                  <a:srgbClr val="FFC000"/>
                </a:solidFill>
              </a:rPr>
              <a:t>Random Biopsies are Random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1599" y="2189551"/>
            <a:ext cx="6715910" cy="1629672"/>
          </a:xfrm>
          <a:prstGeom prst="roundRect">
            <a:avLst/>
          </a:prstGeom>
          <a:solidFill>
            <a:srgbClr val="E4CC4D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square" anchor="ctr"/>
          <a:lstStyle>
            <a:defPPr>
              <a:defRPr lang="en-US"/>
            </a:defPPr>
            <a:lvl1pPr algn="ctr">
              <a:lnSpc>
                <a:spcPct val="90000"/>
              </a:lnSpc>
              <a:defRPr sz="2200" b="1">
                <a:solidFill>
                  <a:srgbClr val="1B324D"/>
                </a:solidFill>
                <a:latin typeface="Calibri"/>
                <a:cs typeface="Calibri" pitchFamily="34" charset="0"/>
              </a:defRPr>
            </a:lvl1pPr>
          </a:lstStyle>
          <a:p>
            <a:r>
              <a:rPr lang="en-US" sz="2800" dirty="0" smtClean="0"/>
              <a:t>The </a:t>
            </a:r>
            <a:r>
              <a:rPr lang="en-US" sz="2800" dirty="0"/>
              <a:t>heterogeneity and </a:t>
            </a:r>
            <a:r>
              <a:rPr lang="en-US" sz="2800" dirty="0" err="1"/>
              <a:t>multifocality</a:t>
            </a:r>
            <a:r>
              <a:rPr lang="en-US" sz="2800" dirty="0"/>
              <a:t> of prostate cancer leads to grading and staging errors in over a third </a:t>
            </a:r>
            <a:r>
              <a:rPr lang="en-US" sz="2800" dirty="0" smtClean="0"/>
              <a:t>of </a:t>
            </a:r>
            <a:r>
              <a:rPr lang="en-US" sz="2800" dirty="0"/>
              <a:t>all TRUS guided biopsies.</a:t>
            </a:r>
          </a:p>
        </p:txBody>
      </p:sp>
    </p:spTree>
    <p:extLst>
      <p:ext uri="{BB962C8B-B14F-4D97-AF65-F5344CB8AC3E}">
        <p14:creationId xmlns:p14="http://schemas.microsoft.com/office/powerpoint/2010/main" xmlns="" val="26821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3892679"/>
              </p:ext>
            </p:extLst>
          </p:nvPr>
        </p:nvGraphicFramePr>
        <p:xfrm>
          <a:off x="304800" y="1586420"/>
          <a:ext cx="8485847" cy="479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132"/>
                <a:gridCol w="1738228"/>
                <a:gridCol w="1089780"/>
                <a:gridCol w="1467569"/>
                <a:gridCol w="1467569"/>
                <a:gridCol w="1467569"/>
              </a:tblGrid>
              <a:tr h="352519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Publication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935" marR="4935" marT="20574" marB="20574" anchor="ctr">
                    <a:solidFill>
                      <a:srgbClr val="CAB3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Time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Period</a:t>
                      </a:r>
                      <a:br>
                        <a:rPr lang="en-US" sz="1600" b="1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1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(Institution)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935" marR="4935" marT="20574" marB="20574" anchor="ctr">
                    <a:solidFill>
                      <a:srgbClr val="CAB3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935" marR="4935" marT="20574" marB="20574" anchor="ctr">
                    <a:solidFill>
                      <a:srgbClr val="CAB3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% Concordant </a:t>
                      </a:r>
                      <a:br>
                        <a:rPr lang="en-US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with RP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935" marR="4935" marT="20574" marB="20574" anchor="ctr">
                    <a:solidFill>
                      <a:srgbClr val="CAB3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br>
                        <a:rPr lang="en-US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Upgraded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935" marR="4935" marT="20574" marB="20574" anchor="ctr">
                    <a:solidFill>
                      <a:srgbClr val="CAB3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% </a:t>
                      </a:r>
                      <a:endParaRPr lang="en-US" sz="1600" u="none" strike="noStrike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Downgraded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935" marR="4935" marT="20574" marB="20574" anchor="ctr">
                    <a:solidFill>
                      <a:srgbClr val="CAB346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Chun</a:t>
                      </a:r>
                      <a:b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(Hamburg, UTSW, Montreal, Milan)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3296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61%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39%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Fine</a:t>
                      </a:r>
                      <a:r>
                        <a:rPr lang="en-US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2002-2003 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(JHH)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1117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Rajinikanth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1992-2006 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Miami)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910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65%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Muntener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1982-2005 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JHH)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5209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75%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Cohen</a:t>
                      </a:r>
                      <a:b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1982-2007 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Lahey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Clinic)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1168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46%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Boorjian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1987-2003 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Mayo)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5908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Corcoran</a:t>
                      </a:r>
                    </a:p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1995-2003 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AUS/CA)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670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57%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Kuroiwa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1997-2005 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Kyushu U.)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62%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39%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Corcoran</a:t>
                      </a:r>
                      <a:b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2003-2008 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AUS/CA)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33%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67%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</a:tr>
              <a:tr h="487738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19,121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70%</a:t>
                      </a:r>
                      <a:r>
                        <a:rPr lang="en-US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Weighted</a:t>
                      </a: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30% </a:t>
                      </a:r>
                    </a:p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Weighted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Weighted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35" marR="4935" marT="20574" marB="20574" anchor="ctr"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AB346"/>
                </a:solidFill>
              </a:rPr>
              <a:t>Needle </a:t>
            </a:r>
            <a:r>
              <a:rPr lang="en-US" dirty="0" err="1">
                <a:solidFill>
                  <a:srgbClr val="CAB346"/>
                </a:solidFill>
              </a:rPr>
              <a:t>Bx</a:t>
            </a:r>
            <a:r>
              <a:rPr lang="en-US" dirty="0">
                <a:solidFill>
                  <a:srgbClr val="CAB346"/>
                </a:solidFill>
              </a:rPr>
              <a:t> </a:t>
            </a:r>
            <a:r>
              <a:rPr lang="en-US" dirty="0" smtClean="0">
                <a:solidFill>
                  <a:srgbClr val="CAB346"/>
                </a:solidFill>
              </a:rPr>
              <a:t>GS ≤6:</a:t>
            </a:r>
            <a:br>
              <a:rPr lang="en-US" dirty="0" smtClean="0">
                <a:solidFill>
                  <a:srgbClr val="CAB346"/>
                </a:solidFill>
              </a:rPr>
            </a:br>
            <a:r>
              <a:rPr lang="en-US" dirty="0" smtClean="0">
                <a:solidFill>
                  <a:srgbClr val="CAB346"/>
                </a:solidFill>
              </a:rPr>
              <a:t>Limited </a:t>
            </a:r>
            <a:r>
              <a:rPr lang="en-US" dirty="0">
                <a:solidFill>
                  <a:srgbClr val="CAB346"/>
                </a:solidFill>
              </a:rPr>
              <a:t>Concordance With RP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0548" y="5898413"/>
            <a:ext cx="4404847" cy="481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55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533400" y="30910"/>
            <a:ext cx="8229600" cy="1143000"/>
          </a:xfrm>
        </p:spPr>
        <p:txBody>
          <a:bodyPr>
            <a:noAutofit/>
          </a:bodyPr>
          <a:lstStyle/>
          <a:p>
            <a:r>
              <a:rPr lang="en-US" smtClean="0"/>
              <a:t>The Onco</a:t>
            </a:r>
            <a:r>
              <a:rPr lang="en-US" i="1" smtClean="0"/>
              <a:t>type</a:t>
            </a:r>
            <a:r>
              <a:rPr lang="en-US" smtClean="0"/>
              <a:t> DX</a:t>
            </a:r>
            <a:r>
              <a:rPr lang="en-US" b="0" baseline="30000" smtClean="0">
                <a:cs typeface="Calibri" pitchFamily="34" charset="0"/>
              </a:rPr>
              <a:t>®</a:t>
            </a:r>
            <a:r>
              <a:rPr lang="en-US" smtClean="0"/>
              <a:t> Prostate Cancer Assay</a:t>
            </a:r>
            <a:endParaRPr lang="en-US" dirty="0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247650" y="1516262"/>
            <a:ext cx="4972050" cy="1176977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E4CC4D"/>
                </a:solidFill>
              </a:rPr>
              <a:t>WHAT</a:t>
            </a:r>
            <a:r>
              <a:rPr lang="en-US" sz="1800" dirty="0" smtClean="0">
                <a:solidFill>
                  <a:srgbClr val="E4CC4D"/>
                </a:solidFill>
              </a:rPr>
              <a:t> </a:t>
            </a:r>
            <a:r>
              <a:rPr lang="en-US" sz="1800" dirty="0" smtClean="0"/>
              <a:t>is the test?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 tumor gene expression assay which produces a Genomic Prostate Score (GPS) to help guide initial treatment decisions at the time of biopsy</a:t>
            </a:r>
            <a:endParaRPr lang="en-US" sz="1800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151" y="1609724"/>
            <a:ext cx="3722316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650" y="5019700"/>
            <a:ext cx="5215467" cy="147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650" y="512711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4CC4D"/>
                </a:solidFill>
              </a:rPr>
              <a:t>HOW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are the results </a:t>
            </a:r>
            <a:r>
              <a:rPr lang="en-US" dirty="0" smtClean="0">
                <a:solidFill>
                  <a:srgbClr val="FFFFFF"/>
                </a:solidFill>
              </a:rPr>
              <a:t>reported?</a:t>
            </a:r>
          </a:p>
          <a:p>
            <a:pPr marL="742950" lvl="1" indent="-2857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Favorable Pathology: </a:t>
            </a:r>
            <a:r>
              <a:rPr lang="en-US" sz="1600" dirty="0" smtClean="0">
                <a:solidFill>
                  <a:srgbClr val="FFFFFF"/>
                </a:solidFill>
                <a:cs typeface="Calibri" pitchFamily="34" charset="0"/>
              </a:rPr>
              <a:t>freedom from high-grade (dominant pattern 4 or any pattern 5) and/or non-organ-confined disease</a:t>
            </a:r>
            <a:endParaRPr lang="en-US" sz="1600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650" y="3696071"/>
            <a:ext cx="521546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4CC4D"/>
                </a:solidFill>
              </a:rPr>
              <a:t>WHY</a:t>
            </a:r>
            <a:r>
              <a:rPr lang="en-US" dirty="0">
                <a:solidFill>
                  <a:srgbClr val="E4CC4D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do the </a:t>
            </a:r>
            <a:r>
              <a:rPr lang="en-US" dirty="0" smtClean="0">
                <a:solidFill>
                  <a:srgbClr val="FFFFFF"/>
                </a:solidFill>
              </a:rPr>
              <a:t>test?</a:t>
            </a:r>
          </a:p>
          <a:p>
            <a:pPr marL="742950" lvl="1" indent="-2857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To </a:t>
            </a:r>
            <a:r>
              <a:rPr lang="en-US" sz="1600" dirty="0">
                <a:solidFill>
                  <a:srgbClr val="FFFFFF"/>
                </a:solidFill>
              </a:rPr>
              <a:t>improve risk stratification by incorporating individual underlying tumor </a:t>
            </a:r>
            <a:r>
              <a:rPr lang="en-US" sz="1600" dirty="0" smtClean="0">
                <a:solidFill>
                  <a:srgbClr val="FFFFFF"/>
                </a:solidFill>
              </a:rPr>
              <a:t>biology</a:t>
            </a:r>
          </a:p>
          <a:p>
            <a:pPr marL="742950" lvl="1" indent="-2857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To </a:t>
            </a:r>
            <a:r>
              <a:rPr lang="en-US" sz="1600" dirty="0">
                <a:solidFill>
                  <a:srgbClr val="FFFFFF"/>
                </a:solidFill>
              </a:rPr>
              <a:t>identify appropriate patients for </a:t>
            </a:r>
            <a:r>
              <a:rPr lang="en-US" sz="1600" dirty="0" smtClean="0">
                <a:solidFill>
                  <a:srgbClr val="FFFFFF"/>
                </a:solidFill>
              </a:rPr>
              <a:t>active </a:t>
            </a:r>
            <a:r>
              <a:rPr lang="en-US" sz="1600" dirty="0">
                <a:solidFill>
                  <a:srgbClr val="FFFFFF"/>
                </a:solidFill>
              </a:rPr>
              <a:t>s</a:t>
            </a:r>
            <a:r>
              <a:rPr lang="en-US" sz="1600" dirty="0" smtClean="0">
                <a:solidFill>
                  <a:srgbClr val="FFFFFF"/>
                </a:solidFill>
              </a:rPr>
              <a:t>urveillance </a:t>
            </a:r>
            <a:r>
              <a:rPr lang="en-US" sz="1600" dirty="0">
                <a:solidFill>
                  <a:srgbClr val="FFFFFF"/>
                </a:solidFill>
              </a:rPr>
              <a:t>(AS) or immediate treatment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7650" y="2719626"/>
            <a:ext cx="50555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E4CC4D"/>
                </a:solidFill>
              </a:rPr>
              <a:t>WHO</a:t>
            </a:r>
            <a:r>
              <a:rPr lang="en-US" dirty="0" smtClean="0">
                <a:solidFill>
                  <a:srgbClr val="E4CC4D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is the test </a:t>
            </a:r>
            <a:r>
              <a:rPr lang="en-US" dirty="0" smtClean="0">
                <a:solidFill>
                  <a:srgbClr val="FFFFFF"/>
                </a:solidFill>
              </a:rPr>
              <a:t>for?</a:t>
            </a:r>
          </a:p>
          <a:p>
            <a:pPr marL="742950" lvl="1" indent="-2857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Men with </a:t>
            </a:r>
            <a:r>
              <a:rPr lang="en-US" sz="1600" dirty="0">
                <a:solidFill>
                  <a:srgbClr val="FFFFFF"/>
                </a:solidFill>
              </a:rPr>
              <a:t>low to </a:t>
            </a:r>
            <a:r>
              <a:rPr lang="en-US" sz="1600" dirty="0" smtClean="0">
                <a:solidFill>
                  <a:srgbClr val="FFFFFF"/>
                </a:solidFill>
              </a:rPr>
              <a:t>intermediate </a:t>
            </a:r>
            <a:r>
              <a:rPr lang="en-US" sz="1600" dirty="0">
                <a:solidFill>
                  <a:srgbClr val="FFFFFF"/>
                </a:solidFill>
              </a:rPr>
              <a:t>risk prostate cancer (GS </a:t>
            </a:r>
            <a:r>
              <a:rPr lang="en-US" sz="1600" dirty="0" smtClean="0">
                <a:solidFill>
                  <a:srgbClr val="FFFFFF"/>
                </a:solidFill>
              </a:rPr>
              <a:t>3+3 and 3+4</a:t>
            </a:r>
            <a:r>
              <a:rPr lang="en-US" sz="1600" dirty="0">
                <a:solidFill>
                  <a:srgbClr val="FFFFFF"/>
                </a:solidFill>
              </a:rPr>
              <a:t>) 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89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1323252"/>
            <a:ext cx="9448799" cy="3763962"/>
          </a:xfrm>
          <a:prstGeom prst="rect">
            <a:avLst/>
          </a:prstGeom>
        </p:spPr>
      </p:pic>
      <p:sp>
        <p:nvSpPr>
          <p:cNvPr id="768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Driving the transition to Precision Medicine by Addressing Critical Questions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33400" y="6248400"/>
            <a:ext cx="6477000" cy="5334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402" y="4575736"/>
            <a:ext cx="8791194" cy="2295402"/>
          </a:xfrm>
          <a:prstGeom prst="rect">
            <a:avLst/>
          </a:prstGeom>
        </p:spPr>
      </p:pic>
      <p:sp>
        <p:nvSpPr>
          <p:cNvPr id="26" name="Up Arrow 25"/>
          <p:cNvSpPr/>
          <p:nvPr/>
        </p:nvSpPr>
        <p:spPr>
          <a:xfrm>
            <a:off x="4191000" y="4172814"/>
            <a:ext cx="533400" cy="402922"/>
          </a:xfrm>
          <a:prstGeom prst="upArrow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65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cchao\Desktop\File Cabinet 013013\Conferences\St Gallen 2013\Photos of Slides\Hayes - Personalized Medicine_Page_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1981200"/>
            <a:ext cx="7228936" cy="406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7314" y="6282618"/>
            <a:ext cx="422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St </a:t>
            </a:r>
            <a:r>
              <a:rPr lang="en-US" sz="1600" dirty="0" err="1" smtClean="0">
                <a:solidFill>
                  <a:schemeClr val="bg1"/>
                </a:solidFill>
              </a:rPr>
              <a:t>Gallen</a:t>
            </a:r>
            <a:r>
              <a:rPr lang="en-US" sz="1600" dirty="0" smtClean="0">
                <a:solidFill>
                  <a:schemeClr val="bg1"/>
                </a:solidFill>
              </a:rPr>
              <a:t> Breast Cancer Symposium 2013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4069" y="251529"/>
            <a:ext cx="8229600" cy="1143000"/>
          </a:xfrm>
        </p:spPr>
        <p:txBody>
          <a:bodyPr/>
          <a:lstStyle/>
          <a:p>
            <a:r>
              <a:rPr lang="en-US" dirty="0"/>
              <a:t>“A bad tumor biomarker is as harmful as a bad drug! ” – Dan Hayes, University of </a:t>
            </a:r>
            <a:r>
              <a:rPr lang="en-US" dirty="0" smtClean="0"/>
              <a:t>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77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26652</TotalTime>
  <Words>2957</Words>
  <Application>Microsoft Office PowerPoint</Application>
  <PresentationFormat>On-screen Show (4:3)</PresentationFormat>
  <Paragraphs>631</Paragraphs>
  <Slides>34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15_Default Design</vt:lpstr>
      <vt:lpstr>Oncotype DX Genomic Prostate Score – “Fit for Purpose” Development, Validation, and Utility</vt:lpstr>
      <vt:lpstr>Now that Active Surveillance is part of Urology Practice – How do you identify appropriate patients?</vt:lpstr>
      <vt:lpstr>GPS Case Study  </vt:lpstr>
      <vt:lpstr>Prostate Cancer Timeline</vt:lpstr>
      <vt:lpstr>Slide 5</vt:lpstr>
      <vt:lpstr>Needle Bx GS ≤6: Limited Concordance With RP</vt:lpstr>
      <vt:lpstr>The Oncotype DX® Prostate Cancer Assay</vt:lpstr>
      <vt:lpstr>Driving the transition to Precision Medicine by Addressing Critical Questions</vt:lpstr>
      <vt:lpstr>“A bad tumor biomarker is as harmful as a bad drug! ” – Dan Hayes, University of Michigan</vt:lpstr>
      <vt:lpstr>Program Overview</vt:lpstr>
      <vt:lpstr>Fit-For-Purpose Development, Validation and Utility Using the GHI Playbook</vt:lpstr>
      <vt:lpstr>Oncotype DX® GPS  Specifically Designed to Work in Biopsy Tissue</vt:lpstr>
      <vt:lpstr>Gene Selection for the Oncotype DX® GPS Assay</vt:lpstr>
      <vt:lpstr>GPS Incorporates Multiple Biologic Pathways  Predictive of Prostate Cancer Aggressiveness</vt:lpstr>
      <vt:lpstr>Program Overview</vt:lpstr>
      <vt:lpstr>Clinical Validation Study #1 University of California, San Francisco (UCSF)</vt:lpstr>
      <vt:lpstr>Successful Validation of GPS:  Improved Risk Discrimination with Addition of GPS to NCCN</vt:lpstr>
      <vt:lpstr>Combining Biologic &amp; Clinical Information Refines Risk Stratification for Individual Patients</vt:lpstr>
      <vt:lpstr>Clinical Validation Study #2 Center for Prostate Disease Research (CPDR)</vt:lpstr>
      <vt:lpstr>GPS correlates with risk of biochemical recurrence (BCR) and development of metastatic disease</vt:lpstr>
      <vt:lpstr>Validation Study Conclusions</vt:lpstr>
      <vt:lpstr>GPS Case Study  </vt:lpstr>
      <vt:lpstr>Case Study</vt:lpstr>
      <vt:lpstr>Program Overview</vt:lpstr>
      <vt:lpstr>Clinical Utility Framework</vt:lpstr>
      <vt:lpstr>Ordering Process </vt:lpstr>
      <vt:lpstr>State-of-the-Art Central Laboratory</vt:lpstr>
      <vt:lpstr>Marking of Tumor for Microdissection </vt:lpstr>
      <vt:lpstr>Clinical Utility Study #1</vt:lpstr>
      <vt:lpstr>Clinical Utility Study #1:  Changes in Treatment Recommendations</vt:lpstr>
      <vt:lpstr>Clinical Utility Study #2:  Impact of GPS on AS Decisions</vt:lpstr>
      <vt:lpstr>Oncotype DX Ongoing Studies</vt:lpstr>
      <vt:lpstr>Thank You</vt:lpstr>
      <vt:lpstr>Thank You</vt:lpstr>
    </vt:vector>
  </TitlesOfParts>
  <Company>Genomic Health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Tami Baird</dc:creator>
  <cp:lastModifiedBy>Davis</cp:lastModifiedBy>
  <cp:revision>222</cp:revision>
  <dcterms:created xsi:type="dcterms:W3CDTF">2014-02-18T17:29:04Z</dcterms:created>
  <dcterms:modified xsi:type="dcterms:W3CDTF">2016-10-31T16:09:43Z</dcterms:modified>
</cp:coreProperties>
</file>