
<file path=[Content_Types].xml><?xml version="1.0" encoding="utf-8"?>
<Types xmlns="http://schemas.openxmlformats.org/package/2006/content-types">
  <Default Extension="png" ContentType="image/png"/>
  <Default Extension="emf" ContentType="image/x-emf"/>
  <Default Extension="mov" ContentType="video/quicktime"/>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8" r:id="rId1"/>
  </p:sldMasterIdLst>
  <p:notesMasterIdLst>
    <p:notesMasterId r:id="rId45"/>
  </p:notesMasterIdLst>
  <p:handoutMasterIdLst>
    <p:handoutMasterId r:id="rId46"/>
  </p:handoutMasterIdLst>
  <p:sldIdLst>
    <p:sldId id="320" r:id="rId2"/>
    <p:sldId id="449" r:id="rId3"/>
    <p:sldId id="451" r:id="rId4"/>
    <p:sldId id="450" r:id="rId5"/>
    <p:sldId id="452" r:id="rId6"/>
    <p:sldId id="469" r:id="rId7"/>
    <p:sldId id="453" r:id="rId8"/>
    <p:sldId id="454" r:id="rId9"/>
    <p:sldId id="457" r:id="rId10"/>
    <p:sldId id="455" r:id="rId11"/>
    <p:sldId id="456" r:id="rId12"/>
    <p:sldId id="458" r:id="rId13"/>
    <p:sldId id="460" r:id="rId14"/>
    <p:sldId id="461" r:id="rId15"/>
    <p:sldId id="462" r:id="rId16"/>
    <p:sldId id="463" r:id="rId17"/>
    <p:sldId id="464" r:id="rId18"/>
    <p:sldId id="471" r:id="rId19"/>
    <p:sldId id="470" r:id="rId20"/>
    <p:sldId id="472" r:id="rId21"/>
    <p:sldId id="465" r:id="rId22"/>
    <p:sldId id="466" r:id="rId23"/>
    <p:sldId id="476" r:id="rId24"/>
    <p:sldId id="474" r:id="rId25"/>
    <p:sldId id="478" r:id="rId26"/>
    <p:sldId id="467" r:id="rId27"/>
    <p:sldId id="480" r:id="rId28"/>
    <p:sldId id="359" r:id="rId29"/>
    <p:sldId id="481" r:id="rId30"/>
    <p:sldId id="482" r:id="rId31"/>
    <p:sldId id="483" r:id="rId32"/>
    <p:sldId id="485" r:id="rId33"/>
    <p:sldId id="373" r:id="rId34"/>
    <p:sldId id="490" r:id="rId35"/>
    <p:sldId id="491" r:id="rId36"/>
    <p:sldId id="492" r:id="rId37"/>
    <p:sldId id="494" r:id="rId38"/>
    <p:sldId id="495" r:id="rId39"/>
    <p:sldId id="496" r:id="rId40"/>
    <p:sldId id="497" r:id="rId41"/>
    <p:sldId id="499" r:id="rId42"/>
    <p:sldId id="501" r:id="rId43"/>
    <p:sldId id="377" r:id="rId44"/>
  </p:sldIdLst>
  <p:sldSz cx="9144000" cy="5143500" type="screen16x9"/>
  <p:notesSz cx="7010400" cy="9236075"/>
  <p:defaultTextStyle>
    <a:defPPr>
      <a:defRPr lang="en-US"/>
    </a:defPPr>
    <a:lvl1pPr algn="l" rtl="0" eaLnBrk="0" fontAlgn="base" hangingPunct="0">
      <a:spcBef>
        <a:spcPct val="0"/>
      </a:spcBef>
      <a:spcAft>
        <a:spcPct val="0"/>
      </a:spcAft>
      <a:defRPr sz="2000" kern="1200">
        <a:solidFill>
          <a:schemeClr val="bg1"/>
        </a:solidFill>
        <a:latin typeface="Arial" charset="0"/>
        <a:ea typeface="ヒラギノ角ゴ Pro W3" pitchFamily="116" charset="-128"/>
        <a:cs typeface="+mn-cs"/>
      </a:defRPr>
    </a:lvl1pPr>
    <a:lvl2pPr marL="457200" algn="l" rtl="0" eaLnBrk="0" fontAlgn="base" hangingPunct="0">
      <a:spcBef>
        <a:spcPct val="0"/>
      </a:spcBef>
      <a:spcAft>
        <a:spcPct val="0"/>
      </a:spcAft>
      <a:defRPr sz="2000" kern="1200">
        <a:solidFill>
          <a:schemeClr val="bg1"/>
        </a:solidFill>
        <a:latin typeface="Arial" charset="0"/>
        <a:ea typeface="ヒラギノ角ゴ Pro W3" pitchFamily="116" charset="-128"/>
        <a:cs typeface="+mn-cs"/>
      </a:defRPr>
    </a:lvl2pPr>
    <a:lvl3pPr marL="914400" algn="l" rtl="0" eaLnBrk="0" fontAlgn="base" hangingPunct="0">
      <a:spcBef>
        <a:spcPct val="0"/>
      </a:spcBef>
      <a:spcAft>
        <a:spcPct val="0"/>
      </a:spcAft>
      <a:defRPr sz="2000" kern="1200">
        <a:solidFill>
          <a:schemeClr val="bg1"/>
        </a:solidFill>
        <a:latin typeface="Arial" charset="0"/>
        <a:ea typeface="ヒラギノ角ゴ Pro W3" pitchFamily="116" charset="-128"/>
        <a:cs typeface="+mn-cs"/>
      </a:defRPr>
    </a:lvl3pPr>
    <a:lvl4pPr marL="1371600" algn="l" rtl="0" eaLnBrk="0" fontAlgn="base" hangingPunct="0">
      <a:spcBef>
        <a:spcPct val="0"/>
      </a:spcBef>
      <a:spcAft>
        <a:spcPct val="0"/>
      </a:spcAft>
      <a:defRPr sz="2000" kern="1200">
        <a:solidFill>
          <a:schemeClr val="bg1"/>
        </a:solidFill>
        <a:latin typeface="Arial" charset="0"/>
        <a:ea typeface="ヒラギノ角ゴ Pro W3" pitchFamily="116" charset="-128"/>
        <a:cs typeface="+mn-cs"/>
      </a:defRPr>
    </a:lvl4pPr>
    <a:lvl5pPr marL="1828800" algn="l" rtl="0" eaLnBrk="0" fontAlgn="base" hangingPunct="0">
      <a:spcBef>
        <a:spcPct val="0"/>
      </a:spcBef>
      <a:spcAft>
        <a:spcPct val="0"/>
      </a:spcAft>
      <a:defRPr sz="2000" kern="1200">
        <a:solidFill>
          <a:schemeClr val="bg1"/>
        </a:solidFill>
        <a:latin typeface="Arial" charset="0"/>
        <a:ea typeface="ヒラギノ角ゴ Pro W3" pitchFamily="116" charset="-128"/>
        <a:cs typeface="+mn-cs"/>
      </a:defRPr>
    </a:lvl5pPr>
    <a:lvl6pPr marL="2286000" algn="l" defTabSz="914400" rtl="0" eaLnBrk="1" latinLnBrk="0" hangingPunct="1">
      <a:defRPr sz="2000" kern="1200">
        <a:solidFill>
          <a:schemeClr val="bg1"/>
        </a:solidFill>
        <a:latin typeface="Arial" charset="0"/>
        <a:ea typeface="ヒラギノ角ゴ Pro W3" pitchFamily="116" charset="-128"/>
        <a:cs typeface="+mn-cs"/>
      </a:defRPr>
    </a:lvl6pPr>
    <a:lvl7pPr marL="2743200" algn="l" defTabSz="914400" rtl="0" eaLnBrk="1" latinLnBrk="0" hangingPunct="1">
      <a:defRPr sz="2000" kern="1200">
        <a:solidFill>
          <a:schemeClr val="bg1"/>
        </a:solidFill>
        <a:latin typeface="Arial" charset="0"/>
        <a:ea typeface="ヒラギノ角ゴ Pro W3" pitchFamily="116" charset="-128"/>
        <a:cs typeface="+mn-cs"/>
      </a:defRPr>
    </a:lvl7pPr>
    <a:lvl8pPr marL="3200400" algn="l" defTabSz="914400" rtl="0" eaLnBrk="1" latinLnBrk="0" hangingPunct="1">
      <a:defRPr sz="2000" kern="1200">
        <a:solidFill>
          <a:schemeClr val="bg1"/>
        </a:solidFill>
        <a:latin typeface="Arial" charset="0"/>
        <a:ea typeface="ヒラギノ角ゴ Pro W3" pitchFamily="116" charset="-128"/>
        <a:cs typeface="+mn-cs"/>
      </a:defRPr>
    </a:lvl8pPr>
    <a:lvl9pPr marL="3657600" algn="l" defTabSz="914400" rtl="0" eaLnBrk="1" latinLnBrk="0" hangingPunct="1">
      <a:defRPr sz="2000" kern="1200">
        <a:solidFill>
          <a:schemeClr val="bg1"/>
        </a:solidFill>
        <a:latin typeface="Arial" charset="0"/>
        <a:ea typeface="ヒラギノ角ゴ Pro W3" pitchFamily="116"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an Helfand" initials="" lastIdx="8" clrIdx="0"/>
  <p:cmAuthor id="1" name="Brian Helfand" initials="BH" lastIdx="6" clrIdx="1"/>
  <p:cmAuthor id="2" name="Jessica Profato" initials="JP" lastIdx="7"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B2"/>
    <a:srgbClr val="FF8000"/>
    <a:srgbClr val="EED040"/>
    <a:srgbClr val="2BC22A"/>
    <a:srgbClr val="EE8512"/>
    <a:srgbClr val="5F5F5F"/>
    <a:srgbClr val="CCECFF"/>
    <a:srgbClr val="FFCC99"/>
    <a:srgbClr val="C0C0C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335" autoAdjust="0"/>
    <p:restoredTop sz="97473" autoAdjust="0"/>
  </p:normalViewPr>
  <p:slideViewPr>
    <p:cSldViewPr snapToGrid="0">
      <p:cViewPr varScale="1">
        <p:scale>
          <a:sx n="71" d="100"/>
          <a:sy n="71" d="100"/>
        </p:scale>
        <p:origin x="60" y="111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1878" y="-9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01T10:29:55.826" idx="2">
    <p:pos x="5462" y="591"/>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55EA00-FC5B-4156-BD94-0B2E5743C971}" type="doc">
      <dgm:prSet loTypeId="urn:microsoft.com/office/officeart/2005/8/layout/arrow2" loCatId="process" qsTypeId="urn:microsoft.com/office/officeart/2005/8/quickstyle/simple1" qsCatId="simple" csTypeId="urn:microsoft.com/office/officeart/2005/8/colors/accent1_2" csCatId="accent1" phldr="1"/>
      <dgm:spPr/>
    </dgm:pt>
    <dgm:pt modelId="{86AA3F82-9B5F-4C9D-9727-23324E424A97}">
      <dgm:prSet phldrT="[Text]"/>
      <dgm:spPr/>
      <dgm:t>
        <a:bodyPr/>
        <a:lstStyle/>
        <a:p>
          <a:endParaRPr lang="en-US" dirty="0"/>
        </a:p>
        <a:p>
          <a:endParaRPr lang="en-US" dirty="0"/>
        </a:p>
      </dgm:t>
    </dgm:pt>
    <dgm:pt modelId="{4C3A408D-8AEF-488B-8DA2-0E60EA01A880}" type="sibTrans" cxnId="{C44216D0-3DBF-4B0A-9B2A-2863ECE9E0B5}">
      <dgm:prSet/>
      <dgm:spPr/>
      <dgm:t>
        <a:bodyPr/>
        <a:lstStyle/>
        <a:p>
          <a:endParaRPr lang="en-US"/>
        </a:p>
      </dgm:t>
    </dgm:pt>
    <dgm:pt modelId="{50D6209E-33A1-47AA-8F49-2FDE6AD52898}" type="parTrans" cxnId="{C44216D0-3DBF-4B0A-9B2A-2863ECE9E0B5}">
      <dgm:prSet/>
      <dgm:spPr/>
      <dgm:t>
        <a:bodyPr/>
        <a:lstStyle/>
        <a:p>
          <a:endParaRPr lang="en-US"/>
        </a:p>
      </dgm:t>
    </dgm:pt>
    <dgm:pt modelId="{D0C57162-F3A9-4399-980A-DB6755E82F4F}" type="pres">
      <dgm:prSet presAssocID="{0055EA00-FC5B-4156-BD94-0B2E5743C971}" presName="arrowDiagram" presStyleCnt="0">
        <dgm:presLayoutVars>
          <dgm:chMax val="5"/>
          <dgm:dir/>
          <dgm:resizeHandles val="exact"/>
        </dgm:presLayoutVars>
      </dgm:prSet>
      <dgm:spPr/>
    </dgm:pt>
    <dgm:pt modelId="{46FE37FC-7B15-4BFC-863A-67109AC1D28F}" type="pres">
      <dgm:prSet presAssocID="{0055EA00-FC5B-4156-BD94-0B2E5743C971}" presName="arrow" presStyleLbl="bgShp" presStyleIdx="0" presStyleCnt="1" custAng="20566740" custScaleX="57542" custScaleY="67400" custLinFactNeighborX="-606" custLinFactNeighborY="-68845"/>
      <dgm:spPr>
        <a:solidFill>
          <a:schemeClr val="accent1">
            <a:tint val="40000"/>
            <a:hueOff val="0"/>
            <a:satOff val="0"/>
            <a:lumOff val="0"/>
            <a:alpha val="66000"/>
          </a:schemeClr>
        </a:solidFill>
        <a:ln>
          <a:solidFill>
            <a:schemeClr val="bg1">
              <a:lumMod val="50000"/>
            </a:schemeClr>
          </a:solidFill>
        </a:ln>
      </dgm:spPr>
    </dgm:pt>
    <dgm:pt modelId="{038FABDF-FD96-4A13-9995-A586CE436C70}" type="pres">
      <dgm:prSet presAssocID="{0055EA00-FC5B-4156-BD94-0B2E5743C971}" presName="arrowDiagram1" presStyleCnt="0">
        <dgm:presLayoutVars>
          <dgm:bulletEnabled val="1"/>
        </dgm:presLayoutVars>
      </dgm:prSet>
      <dgm:spPr/>
    </dgm:pt>
    <dgm:pt modelId="{85E57B66-1FA0-4AB4-875F-3F2C5A7E5CBE}" type="pres">
      <dgm:prSet presAssocID="{86AA3F82-9B5F-4C9D-9727-23324E424A97}" presName="bullet1" presStyleLbl="node1" presStyleIdx="0" presStyleCnt="1" custScaleX="4255" custScaleY="4255"/>
      <dgm:spPr/>
    </dgm:pt>
    <dgm:pt modelId="{3BB5271E-FC2C-425A-AA04-A6E314C40CB8}" type="pres">
      <dgm:prSet presAssocID="{86AA3F82-9B5F-4C9D-9727-23324E424A97}" presName="textBox1" presStyleLbl="revTx" presStyleIdx="0" presStyleCnt="1">
        <dgm:presLayoutVars>
          <dgm:bulletEnabled val="1"/>
        </dgm:presLayoutVars>
      </dgm:prSet>
      <dgm:spPr/>
      <dgm:t>
        <a:bodyPr/>
        <a:lstStyle/>
        <a:p>
          <a:endParaRPr lang="en-US"/>
        </a:p>
      </dgm:t>
    </dgm:pt>
  </dgm:ptLst>
  <dgm:cxnLst>
    <dgm:cxn modelId="{C44216D0-3DBF-4B0A-9B2A-2863ECE9E0B5}" srcId="{0055EA00-FC5B-4156-BD94-0B2E5743C971}" destId="{86AA3F82-9B5F-4C9D-9727-23324E424A97}" srcOrd="0" destOrd="0" parTransId="{50D6209E-33A1-47AA-8F49-2FDE6AD52898}" sibTransId="{4C3A408D-8AEF-488B-8DA2-0E60EA01A880}"/>
    <dgm:cxn modelId="{EE5B5287-A1C5-EE47-A61E-D940A65B162D}" type="presOf" srcId="{0055EA00-FC5B-4156-BD94-0B2E5743C971}" destId="{D0C57162-F3A9-4399-980A-DB6755E82F4F}" srcOrd="0" destOrd="0" presId="urn:microsoft.com/office/officeart/2005/8/layout/arrow2"/>
    <dgm:cxn modelId="{90EC6418-EC80-AD4E-9E12-0DCF47DC4862}" type="presOf" srcId="{86AA3F82-9B5F-4C9D-9727-23324E424A97}" destId="{3BB5271E-FC2C-425A-AA04-A6E314C40CB8}" srcOrd="0" destOrd="0" presId="urn:microsoft.com/office/officeart/2005/8/layout/arrow2"/>
    <dgm:cxn modelId="{241660E7-3B42-3145-B3F4-54237159EB9E}" type="presParOf" srcId="{D0C57162-F3A9-4399-980A-DB6755E82F4F}" destId="{46FE37FC-7B15-4BFC-863A-67109AC1D28F}" srcOrd="0" destOrd="0" presId="urn:microsoft.com/office/officeart/2005/8/layout/arrow2"/>
    <dgm:cxn modelId="{71BC3CA9-41A4-C24D-BC7E-1FFCACAED494}" type="presParOf" srcId="{D0C57162-F3A9-4399-980A-DB6755E82F4F}" destId="{038FABDF-FD96-4A13-9995-A586CE436C70}" srcOrd="1" destOrd="0" presId="urn:microsoft.com/office/officeart/2005/8/layout/arrow2"/>
    <dgm:cxn modelId="{23105B1C-521A-194E-93B8-C5D1B6BDFBFB}" type="presParOf" srcId="{038FABDF-FD96-4A13-9995-A586CE436C70}" destId="{85E57B66-1FA0-4AB4-875F-3F2C5A7E5CBE}" srcOrd="0" destOrd="0" presId="urn:microsoft.com/office/officeart/2005/8/layout/arrow2"/>
    <dgm:cxn modelId="{72905702-EA4B-3F43-8177-7CFDFFDBA150}" type="presParOf" srcId="{038FABDF-FD96-4A13-9995-A586CE436C70}" destId="{3BB5271E-FC2C-425A-AA04-A6E314C40CB8}" srcOrd="1"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6D1CE5-3A2D-4358-9436-A71C54A49027}"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AFD61B14-99DE-4A9B-9C2A-747D0464BC68}">
      <dgm:prSet custT="1"/>
      <dgm:spPr>
        <a:solidFill>
          <a:schemeClr val="bg1">
            <a:alpha val="90000"/>
          </a:schemeClr>
        </a:solidFill>
        <a:ln>
          <a:solidFill>
            <a:srgbClr val="00B0F0"/>
          </a:solidFill>
        </a:ln>
      </dgm:spPr>
      <dgm:t>
        <a:bodyPr/>
        <a:lstStyle/>
        <a:p>
          <a:pPr rtl="0"/>
          <a:r>
            <a:rPr lang="en-US" sz="2800" dirty="0" smtClean="0">
              <a:solidFill>
                <a:schemeClr val="tx1">
                  <a:lumMod val="65000"/>
                  <a:lumOff val="35000"/>
                </a:schemeClr>
              </a:solidFill>
              <a:latin typeface="Century Gothic" panose="020B0502020202020204" pitchFamily="34" charset="0"/>
            </a:rPr>
            <a:t>2.4%</a:t>
          </a:r>
          <a:endParaRPr lang="en-US" sz="2800" dirty="0">
            <a:solidFill>
              <a:schemeClr val="tx1">
                <a:lumMod val="65000"/>
                <a:lumOff val="35000"/>
              </a:schemeClr>
            </a:solidFill>
            <a:latin typeface="Century Gothic" panose="020B0502020202020204" pitchFamily="34" charset="0"/>
          </a:endParaRPr>
        </a:p>
      </dgm:t>
    </dgm:pt>
    <dgm:pt modelId="{75218866-DDF4-40EB-9C20-9C812548197F}">
      <dgm:prSet custT="1"/>
      <dgm:spPr>
        <a:solidFill>
          <a:srgbClr val="95B3CA"/>
        </a:solidFill>
      </dgm:spPr>
      <dgm:t>
        <a:bodyPr/>
        <a:lstStyle/>
        <a:p>
          <a:pPr rtl="0"/>
          <a:r>
            <a:rPr lang="en-US" sz="2800" b="0" i="0" baseline="0" dirty="0" smtClean="0">
              <a:solidFill>
                <a:schemeClr val="bg1"/>
              </a:solidFill>
              <a:latin typeface="Century Gothic" panose="020B0502020202020204" pitchFamily="34" charset="0"/>
            </a:rPr>
            <a:t>GG4</a:t>
          </a:r>
          <a:endParaRPr lang="en-US" sz="2800" dirty="0">
            <a:solidFill>
              <a:schemeClr val="bg1"/>
            </a:solidFill>
            <a:latin typeface="Century Gothic" panose="020B0502020202020204" pitchFamily="34" charset="0"/>
          </a:endParaRPr>
        </a:p>
      </dgm:t>
    </dgm:pt>
    <dgm:pt modelId="{8EA9EF7D-A282-4428-9828-2C389C66D448}" type="sibTrans" cxnId="{DBE9AF64-225A-462D-ADF2-D4FF89FB4205}">
      <dgm:prSet/>
      <dgm:spPr/>
      <dgm:t>
        <a:bodyPr/>
        <a:lstStyle/>
        <a:p>
          <a:endParaRPr lang="en-US"/>
        </a:p>
      </dgm:t>
    </dgm:pt>
    <dgm:pt modelId="{4957C581-B5C9-46B1-A2AB-561747A3B9DE}" type="parTrans" cxnId="{DBE9AF64-225A-462D-ADF2-D4FF89FB4205}">
      <dgm:prSet/>
      <dgm:spPr/>
      <dgm:t>
        <a:bodyPr/>
        <a:lstStyle/>
        <a:p>
          <a:endParaRPr lang="en-US"/>
        </a:p>
      </dgm:t>
    </dgm:pt>
    <dgm:pt modelId="{43D1EB5F-CCAB-4412-AD89-D75B61B5ACD5}" type="sibTrans" cxnId="{8866FD35-91B0-4044-A8E7-53BB9137A9CC}">
      <dgm:prSet/>
      <dgm:spPr/>
      <dgm:t>
        <a:bodyPr/>
        <a:lstStyle/>
        <a:p>
          <a:endParaRPr lang="en-US"/>
        </a:p>
      </dgm:t>
    </dgm:pt>
    <dgm:pt modelId="{690762B6-F0F3-44AF-8558-8DB9E0E043EA}" type="parTrans" cxnId="{8866FD35-91B0-4044-A8E7-53BB9137A9CC}">
      <dgm:prSet/>
      <dgm:spPr>
        <a:ln>
          <a:solidFill>
            <a:srgbClr val="00B0F0"/>
          </a:solidFill>
        </a:ln>
      </dgm:spPr>
      <dgm:t>
        <a:bodyPr/>
        <a:lstStyle/>
        <a:p>
          <a:endParaRPr lang="en-US"/>
        </a:p>
      </dgm:t>
    </dgm:pt>
    <dgm:pt modelId="{686ED0C3-B4F4-47B2-B9E5-34B37F770AD6}">
      <dgm:prSet custT="1"/>
      <dgm:spPr>
        <a:solidFill>
          <a:schemeClr val="bg1">
            <a:alpha val="90000"/>
          </a:schemeClr>
        </a:solidFill>
        <a:ln>
          <a:solidFill>
            <a:srgbClr val="00B0F0"/>
          </a:solidFill>
        </a:ln>
      </dgm:spPr>
      <dgm:t>
        <a:bodyPr/>
        <a:lstStyle/>
        <a:p>
          <a:pPr rtl="0"/>
          <a:r>
            <a:rPr lang="en-US" sz="2800" b="0" i="0" baseline="0" dirty="0" smtClean="0">
              <a:solidFill>
                <a:schemeClr val="tx1">
                  <a:lumMod val="65000"/>
                  <a:lumOff val="35000"/>
                </a:schemeClr>
              </a:solidFill>
              <a:latin typeface="Century Gothic" panose="020B0502020202020204" pitchFamily="34" charset="0"/>
            </a:rPr>
            <a:t>7.7%</a:t>
          </a:r>
          <a:endParaRPr lang="en-US" sz="2800" b="0" dirty="0">
            <a:solidFill>
              <a:schemeClr val="tx1">
                <a:lumMod val="65000"/>
                <a:lumOff val="35000"/>
              </a:schemeClr>
            </a:solidFill>
            <a:latin typeface="Century Gothic" panose="020B0502020202020204" pitchFamily="34" charset="0"/>
          </a:endParaRPr>
        </a:p>
      </dgm:t>
    </dgm:pt>
    <dgm:pt modelId="{F60A188B-5C5C-4E12-ACA4-68948E423678}">
      <dgm:prSet custT="1"/>
      <dgm:spPr>
        <a:solidFill>
          <a:schemeClr val="accent1"/>
        </a:solidFill>
      </dgm:spPr>
      <dgm:t>
        <a:bodyPr/>
        <a:lstStyle/>
        <a:p>
          <a:pPr rtl="0"/>
          <a:r>
            <a:rPr lang="en-US" sz="2800" b="0" i="0" baseline="0" dirty="0" smtClean="0">
              <a:solidFill>
                <a:schemeClr val="tx1"/>
              </a:solidFill>
              <a:latin typeface="Century Gothic" panose="020B0502020202020204" pitchFamily="34" charset="0"/>
            </a:rPr>
            <a:t>GG5</a:t>
          </a:r>
          <a:endParaRPr lang="en-US" sz="2800" dirty="0">
            <a:solidFill>
              <a:schemeClr val="tx1"/>
            </a:solidFill>
            <a:latin typeface="Century Gothic" panose="020B0502020202020204" pitchFamily="34" charset="0"/>
          </a:endParaRPr>
        </a:p>
      </dgm:t>
    </dgm:pt>
    <dgm:pt modelId="{CC7512AD-23E5-410F-A1A7-04D47236B7BF}" type="sibTrans" cxnId="{DDBA29E3-404B-4D66-A230-9B3419DEF985}">
      <dgm:prSet/>
      <dgm:spPr/>
      <dgm:t>
        <a:bodyPr/>
        <a:lstStyle/>
        <a:p>
          <a:endParaRPr lang="en-US"/>
        </a:p>
      </dgm:t>
    </dgm:pt>
    <dgm:pt modelId="{308C7C12-02B3-484A-B62C-1A74D419BC5B}" type="parTrans" cxnId="{DDBA29E3-404B-4D66-A230-9B3419DEF985}">
      <dgm:prSet/>
      <dgm:spPr/>
      <dgm:t>
        <a:bodyPr/>
        <a:lstStyle/>
        <a:p>
          <a:endParaRPr lang="en-US"/>
        </a:p>
      </dgm:t>
    </dgm:pt>
    <dgm:pt modelId="{6FD71173-1933-4A3A-BBC3-8DB8B0832190}" type="sibTrans" cxnId="{81C2549A-84AB-40B9-B029-73336348DE25}">
      <dgm:prSet/>
      <dgm:spPr/>
      <dgm:t>
        <a:bodyPr/>
        <a:lstStyle/>
        <a:p>
          <a:endParaRPr lang="en-US"/>
        </a:p>
      </dgm:t>
    </dgm:pt>
    <dgm:pt modelId="{AFD2AF9B-CEF5-4EBD-9B77-B683E15AFCD0}" type="parTrans" cxnId="{81C2549A-84AB-40B9-B029-73336348DE25}">
      <dgm:prSet/>
      <dgm:spPr>
        <a:ln>
          <a:solidFill>
            <a:srgbClr val="00B0F0"/>
          </a:solidFill>
        </a:ln>
      </dgm:spPr>
      <dgm:t>
        <a:bodyPr/>
        <a:lstStyle/>
        <a:p>
          <a:endParaRPr lang="en-US"/>
        </a:p>
      </dgm:t>
    </dgm:pt>
    <dgm:pt modelId="{922756D5-0373-49DA-A603-9F490B30D8D6}" type="pres">
      <dgm:prSet presAssocID="{FB6D1CE5-3A2D-4358-9436-A71C54A49027}" presName="diagram" presStyleCnt="0">
        <dgm:presLayoutVars>
          <dgm:chPref val="1"/>
          <dgm:dir/>
          <dgm:animOne val="branch"/>
          <dgm:animLvl val="lvl"/>
          <dgm:resizeHandles/>
        </dgm:presLayoutVars>
      </dgm:prSet>
      <dgm:spPr/>
      <dgm:t>
        <a:bodyPr/>
        <a:lstStyle/>
        <a:p>
          <a:endParaRPr lang="en-US"/>
        </a:p>
      </dgm:t>
    </dgm:pt>
    <dgm:pt modelId="{48C75D4B-F9FE-452C-A2F5-BB3056903797}" type="pres">
      <dgm:prSet presAssocID="{F60A188B-5C5C-4E12-ACA4-68948E423678}" presName="root" presStyleCnt="0"/>
      <dgm:spPr/>
    </dgm:pt>
    <dgm:pt modelId="{A8895189-71C8-44E1-8AD0-628FB4C21D74}" type="pres">
      <dgm:prSet presAssocID="{F60A188B-5C5C-4E12-ACA4-68948E423678}" presName="rootComposite" presStyleCnt="0"/>
      <dgm:spPr/>
    </dgm:pt>
    <dgm:pt modelId="{6D9AB6C1-9E8F-42EF-9108-E2B4AAD1074C}" type="pres">
      <dgm:prSet presAssocID="{F60A188B-5C5C-4E12-ACA4-68948E423678}" presName="rootText" presStyleLbl="node1" presStyleIdx="0" presStyleCnt="2" custScaleX="106967" custScaleY="83938"/>
      <dgm:spPr/>
      <dgm:t>
        <a:bodyPr/>
        <a:lstStyle/>
        <a:p>
          <a:endParaRPr lang="en-US"/>
        </a:p>
      </dgm:t>
    </dgm:pt>
    <dgm:pt modelId="{087A63AE-ABD7-4DC0-B5BC-996D1B1D8FFD}" type="pres">
      <dgm:prSet presAssocID="{F60A188B-5C5C-4E12-ACA4-68948E423678}" presName="rootConnector" presStyleLbl="node1" presStyleIdx="0" presStyleCnt="2"/>
      <dgm:spPr/>
      <dgm:t>
        <a:bodyPr/>
        <a:lstStyle/>
        <a:p>
          <a:endParaRPr lang="en-US"/>
        </a:p>
      </dgm:t>
    </dgm:pt>
    <dgm:pt modelId="{327EB20A-5B64-4A4F-A18D-86778FA05FDB}" type="pres">
      <dgm:prSet presAssocID="{F60A188B-5C5C-4E12-ACA4-68948E423678}" presName="childShape" presStyleCnt="0"/>
      <dgm:spPr/>
    </dgm:pt>
    <dgm:pt modelId="{A5585CD8-63DA-49A8-955C-5F8B5377A674}" type="pres">
      <dgm:prSet presAssocID="{AFD2AF9B-CEF5-4EBD-9B77-B683E15AFCD0}" presName="Name13" presStyleLbl="parChTrans1D2" presStyleIdx="0" presStyleCnt="2"/>
      <dgm:spPr/>
      <dgm:t>
        <a:bodyPr/>
        <a:lstStyle/>
        <a:p>
          <a:endParaRPr lang="en-US"/>
        </a:p>
      </dgm:t>
    </dgm:pt>
    <dgm:pt modelId="{CD0C7048-C3B0-48E1-A2B5-AE7381AB291E}" type="pres">
      <dgm:prSet presAssocID="{686ED0C3-B4F4-47B2-B9E5-34B37F770AD6}" presName="childText" presStyleLbl="bgAcc1" presStyleIdx="0" presStyleCnt="2" custScaleX="92637" custScaleY="69976" custLinFactNeighborX="7196" custLinFactNeighborY="-2732">
        <dgm:presLayoutVars>
          <dgm:bulletEnabled val="1"/>
        </dgm:presLayoutVars>
      </dgm:prSet>
      <dgm:spPr/>
      <dgm:t>
        <a:bodyPr/>
        <a:lstStyle/>
        <a:p>
          <a:endParaRPr lang="en-US"/>
        </a:p>
      </dgm:t>
    </dgm:pt>
    <dgm:pt modelId="{2EE49844-7B3B-4F74-943F-C9AEE1496135}" type="pres">
      <dgm:prSet presAssocID="{75218866-DDF4-40EB-9C20-9C812548197F}" presName="root" presStyleCnt="0"/>
      <dgm:spPr/>
    </dgm:pt>
    <dgm:pt modelId="{7700F343-F944-4242-AB20-79188090BAF9}" type="pres">
      <dgm:prSet presAssocID="{75218866-DDF4-40EB-9C20-9C812548197F}" presName="rootComposite" presStyleCnt="0"/>
      <dgm:spPr/>
    </dgm:pt>
    <dgm:pt modelId="{0079D41F-D713-4335-9F3E-979DAD877D5C}" type="pres">
      <dgm:prSet presAssocID="{75218866-DDF4-40EB-9C20-9C812548197F}" presName="rootText" presStyleLbl="node1" presStyleIdx="1" presStyleCnt="2" custScaleX="106967" custScaleY="83938"/>
      <dgm:spPr/>
      <dgm:t>
        <a:bodyPr/>
        <a:lstStyle/>
        <a:p>
          <a:endParaRPr lang="en-US"/>
        </a:p>
      </dgm:t>
    </dgm:pt>
    <dgm:pt modelId="{9ED55A73-41DF-4C80-B7F7-07B393791546}" type="pres">
      <dgm:prSet presAssocID="{75218866-DDF4-40EB-9C20-9C812548197F}" presName="rootConnector" presStyleLbl="node1" presStyleIdx="1" presStyleCnt="2"/>
      <dgm:spPr/>
      <dgm:t>
        <a:bodyPr/>
        <a:lstStyle/>
        <a:p>
          <a:endParaRPr lang="en-US"/>
        </a:p>
      </dgm:t>
    </dgm:pt>
    <dgm:pt modelId="{1EFC6E30-C755-43E3-84B6-C840BFCC4A5B}" type="pres">
      <dgm:prSet presAssocID="{75218866-DDF4-40EB-9C20-9C812548197F}" presName="childShape" presStyleCnt="0"/>
      <dgm:spPr/>
    </dgm:pt>
    <dgm:pt modelId="{71933A94-3F79-4767-9157-E229430662E3}" type="pres">
      <dgm:prSet presAssocID="{690762B6-F0F3-44AF-8558-8DB9E0E043EA}" presName="Name13" presStyleLbl="parChTrans1D2" presStyleIdx="1" presStyleCnt="2"/>
      <dgm:spPr/>
      <dgm:t>
        <a:bodyPr/>
        <a:lstStyle/>
        <a:p>
          <a:endParaRPr lang="en-US"/>
        </a:p>
      </dgm:t>
    </dgm:pt>
    <dgm:pt modelId="{B1D20461-DA8C-41E2-9F01-BB48A50A9134}" type="pres">
      <dgm:prSet presAssocID="{AFD61B14-99DE-4A9B-9C2A-747D0464BC68}" presName="childText" presStyleLbl="bgAcc1" presStyleIdx="1" presStyleCnt="2" custScaleX="92637" custScaleY="69976" custLinFactNeighborX="7196" custLinFactNeighborY="-2732">
        <dgm:presLayoutVars>
          <dgm:bulletEnabled val="1"/>
        </dgm:presLayoutVars>
      </dgm:prSet>
      <dgm:spPr/>
      <dgm:t>
        <a:bodyPr/>
        <a:lstStyle/>
        <a:p>
          <a:endParaRPr lang="en-US"/>
        </a:p>
      </dgm:t>
    </dgm:pt>
  </dgm:ptLst>
  <dgm:cxnLst>
    <dgm:cxn modelId="{DBE9AF64-225A-462D-ADF2-D4FF89FB4205}" srcId="{FB6D1CE5-3A2D-4358-9436-A71C54A49027}" destId="{75218866-DDF4-40EB-9C20-9C812548197F}" srcOrd="1" destOrd="0" parTransId="{4957C581-B5C9-46B1-A2AB-561747A3B9DE}" sibTransId="{8EA9EF7D-A282-4428-9828-2C389C66D448}"/>
    <dgm:cxn modelId="{1862CAA9-14CA-2742-BE0A-F90170C4C0E3}" type="presOf" srcId="{AFD61B14-99DE-4A9B-9C2A-747D0464BC68}" destId="{B1D20461-DA8C-41E2-9F01-BB48A50A9134}" srcOrd="0" destOrd="0" presId="urn:microsoft.com/office/officeart/2005/8/layout/hierarchy3"/>
    <dgm:cxn modelId="{0AA90AFA-E2D1-3744-9C29-64332EAC67E0}" type="presOf" srcId="{F60A188B-5C5C-4E12-ACA4-68948E423678}" destId="{6D9AB6C1-9E8F-42EF-9108-E2B4AAD1074C}" srcOrd="0" destOrd="0" presId="urn:microsoft.com/office/officeart/2005/8/layout/hierarchy3"/>
    <dgm:cxn modelId="{945E7ED9-56C5-624A-8440-B27971ABB73F}" type="presOf" srcId="{AFD2AF9B-CEF5-4EBD-9B77-B683E15AFCD0}" destId="{A5585CD8-63DA-49A8-955C-5F8B5377A674}" srcOrd="0" destOrd="0" presId="urn:microsoft.com/office/officeart/2005/8/layout/hierarchy3"/>
    <dgm:cxn modelId="{A41A021A-1809-BB4E-AE01-6C8596850224}" type="presOf" srcId="{690762B6-F0F3-44AF-8558-8DB9E0E043EA}" destId="{71933A94-3F79-4767-9157-E229430662E3}" srcOrd="0" destOrd="0" presId="urn:microsoft.com/office/officeart/2005/8/layout/hierarchy3"/>
    <dgm:cxn modelId="{17671F48-E9A4-6E4D-8018-7823D32CDBBF}" type="presOf" srcId="{75218866-DDF4-40EB-9C20-9C812548197F}" destId="{9ED55A73-41DF-4C80-B7F7-07B393791546}" srcOrd="1" destOrd="0" presId="urn:microsoft.com/office/officeart/2005/8/layout/hierarchy3"/>
    <dgm:cxn modelId="{DDBA29E3-404B-4D66-A230-9B3419DEF985}" srcId="{FB6D1CE5-3A2D-4358-9436-A71C54A49027}" destId="{F60A188B-5C5C-4E12-ACA4-68948E423678}" srcOrd="0" destOrd="0" parTransId="{308C7C12-02B3-484A-B62C-1A74D419BC5B}" sibTransId="{CC7512AD-23E5-410F-A1A7-04D47236B7BF}"/>
    <dgm:cxn modelId="{CA0AFE82-52FB-4E4A-8C3A-7CD0BD829E8D}" type="presOf" srcId="{686ED0C3-B4F4-47B2-B9E5-34B37F770AD6}" destId="{CD0C7048-C3B0-48E1-A2B5-AE7381AB291E}" srcOrd="0" destOrd="0" presId="urn:microsoft.com/office/officeart/2005/8/layout/hierarchy3"/>
    <dgm:cxn modelId="{8866FD35-91B0-4044-A8E7-53BB9137A9CC}" srcId="{75218866-DDF4-40EB-9C20-9C812548197F}" destId="{AFD61B14-99DE-4A9B-9C2A-747D0464BC68}" srcOrd="0" destOrd="0" parTransId="{690762B6-F0F3-44AF-8558-8DB9E0E043EA}" sibTransId="{43D1EB5F-CCAB-4412-AD89-D75B61B5ACD5}"/>
    <dgm:cxn modelId="{81C2549A-84AB-40B9-B029-73336348DE25}" srcId="{F60A188B-5C5C-4E12-ACA4-68948E423678}" destId="{686ED0C3-B4F4-47B2-B9E5-34B37F770AD6}" srcOrd="0" destOrd="0" parTransId="{AFD2AF9B-CEF5-4EBD-9B77-B683E15AFCD0}" sibTransId="{6FD71173-1933-4A3A-BBC3-8DB8B0832190}"/>
    <dgm:cxn modelId="{8BCBFA0F-170D-5D47-B309-199C23624DF3}" type="presOf" srcId="{F60A188B-5C5C-4E12-ACA4-68948E423678}" destId="{087A63AE-ABD7-4DC0-B5BC-996D1B1D8FFD}" srcOrd="1" destOrd="0" presId="urn:microsoft.com/office/officeart/2005/8/layout/hierarchy3"/>
    <dgm:cxn modelId="{308ED464-64DA-EA4C-A6F7-75A519A7EC6C}" type="presOf" srcId="{FB6D1CE5-3A2D-4358-9436-A71C54A49027}" destId="{922756D5-0373-49DA-A603-9F490B30D8D6}" srcOrd="0" destOrd="0" presId="urn:microsoft.com/office/officeart/2005/8/layout/hierarchy3"/>
    <dgm:cxn modelId="{61E09F14-CBEC-7E49-96E5-A3DE3443F192}" type="presOf" srcId="{75218866-DDF4-40EB-9C20-9C812548197F}" destId="{0079D41F-D713-4335-9F3E-979DAD877D5C}" srcOrd="0" destOrd="0" presId="urn:microsoft.com/office/officeart/2005/8/layout/hierarchy3"/>
    <dgm:cxn modelId="{63A9E53D-182B-4C4B-AF1C-A962E2DB2FF9}" type="presParOf" srcId="{922756D5-0373-49DA-A603-9F490B30D8D6}" destId="{48C75D4B-F9FE-452C-A2F5-BB3056903797}" srcOrd="0" destOrd="0" presId="urn:microsoft.com/office/officeart/2005/8/layout/hierarchy3"/>
    <dgm:cxn modelId="{305B266F-3009-B044-BDBC-9C2C326D7057}" type="presParOf" srcId="{48C75D4B-F9FE-452C-A2F5-BB3056903797}" destId="{A8895189-71C8-44E1-8AD0-628FB4C21D74}" srcOrd="0" destOrd="0" presId="urn:microsoft.com/office/officeart/2005/8/layout/hierarchy3"/>
    <dgm:cxn modelId="{7A836F79-DB01-9D4D-8C11-CD09109CE7DF}" type="presParOf" srcId="{A8895189-71C8-44E1-8AD0-628FB4C21D74}" destId="{6D9AB6C1-9E8F-42EF-9108-E2B4AAD1074C}" srcOrd="0" destOrd="0" presId="urn:microsoft.com/office/officeart/2005/8/layout/hierarchy3"/>
    <dgm:cxn modelId="{8751E488-03EF-B043-AEE0-080148864719}" type="presParOf" srcId="{A8895189-71C8-44E1-8AD0-628FB4C21D74}" destId="{087A63AE-ABD7-4DC0-B5BC-996D1B1D8FFD}" srcOrd="1" destOrd="0" presId="urn:microsoft.com/office/officeart/2005/8/layout/hierarchy3"/>
    <dgm:cxn modelId="{F0DC64CB-C875-3048-9BF7-3234F21B4EFD}" type="presParOf" srcId="{48C75D4B-F9FE-452C-A2F5-BB3056903797}" destId="{327EB20A-5B64-4A4F-A18D-86778FA05FDB}" srcOrd="1" destOrd="0" presId="urn:microsoft.com/office/officeart/2005/8/layout/hierarchy3"/>
    <dgm:cxn modelId="{01A0EC66-BB38-CA49-9356-EDD39E8B5A86}" type="presParOf" srcId="{327EB20A-5B64-4A4F-A18D-86778FA05FDB}" destId="{A5585CD8-63DA-49A8-955C-5F8B5377A674}" srcOrd="0" destOrd="0" presId="urn:microsoft.com/office/officeart/2005/8/layout/hierarchy3"/>
    <dgm:cxn modelId="{DB905087-161C-4747-AE69-625BEC6888B8}" type="presParOf" srcId="{327EB20A-5B64-4A4F-A18D-86778FA05FDB}" destId="{CD0C7048-C3B0-48E1-A2B5-AE7381AB291E}" srcOrd="1" destOrd="0" presId="urn:microsoft.com/office/officeart/2005/8/layout/hierarchy3"/>
    <dgm:cxn modelId="{9DE5441E-5C82-B346-A7AE-E1B78E25A7E9}" type="presParOf" srcId="{922756D5-0373-49DA-A603-9F490B30D8D6}" destId="{2EE49844-7B3B-4F74-943F-C9AEE1496135}" srcOrd="1" destOrd="0" presId="urn:microsoft.com/office/officeart/2005/8/layout/hierarchy3"/>
    <dgm:cxn modelId="{6A0D3BA5-3AAC-E849-ADC1-F0330459750F}" type="presParOf" srcId="{2EE49844-7B3B-4F74-943F-C9AEE1496135}" destId="{7700F343-F944-4242-AB20-79188090BAF9}" srcOrd="0" destOrd="0" presId="urn:microsoft.com/office/officeart/2005/8/layout/hierarchy3"/>
    <dgm:cxn modelId="{29A5B3A4-00FC-A040-8A87-3AB97D6CE183}" type="presParOf" srcId="{7700F343-F944-4242-AB20-79188090BAF9}" destId="{0079D41F-D713-4335-9F3E-979DAD877D5C}" srcOrd="0" destOrd="0" presId="urn:microsoft.com/office/officeart/2005/8/layout/hierarchy3"/>
    <dgm:cxn modelId="{C2E14E50-1129-DB40-BAF4-C2C72D6A5200}" type="presParOf" srcId="{7700F343-F944-4242-AB20-79188090BAF9}" destId="{9ED55A73-41DF-4C80-B7F7-07B393791546}" srcOrd="1" destOrd="0" presId="urn:microsoft.com/office/officeart/2005/8/layout/hierarchy3"/>
    <dgm:cxn modelId="{F30FD1C4-5CCE-8248-82E4-33BABFC58D40}" type="presParOf" srcId="{2EE49844-7B3B-4F74-943F-C9AEE1496135}" destId="{1EFC6E30-C755-43E3-84B6-C840BFCC4A5B}" srcOrd="1" destOrd="0" presId="urn:microsoft.com/office/officeart/2005/8/layout/hierarchy3"/>
    <dgm:cxn modelId="{39156F15-9F61-4C49-A3E3-3872E959962D}" type="presParOf" srcId="{1EFC6E30-C755-43E3-84B6-C840BFCC4A5B}" destId="{71933A94-3F79-4767-9157-E229430662E3}" srcOrd="0" destOrd="0" presId="urn:microsoft.com/office/officeart/2005/8/layout/hierarchy3"/>
    <dgm:cxn modelId="{DD96438C-C9F6-9249-AD8B-32B69C46E5AC}" type="presParOf" srcId="{1EFC6E30-C755-43E3-84B6-C840BFCC4A5B}" destId="{B1D20461-DA8C-41E2-9F01-BB48A50A913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6D1CE5-3A2D-4358-9436-A71C54A49027}"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AFD61B14-99DE-4A9B-9C2A-747D0464BC68}">
      <dgm:prSet custT="1"/>
      <dgm:spPr>
        <a:solidFill>
          <a:schemeClr val="bg1">
            <a:alpha val="90000"/>
          </a:schemeClr>
        </a:solidFill>
        <a:ln>
          <a:solidFill>
            <a:srgbClr val="00B0F0"/>
          </a:solidFill>
        </a:ln>
      </dgm:spPr>
      <dgm:t>
        <a:bodyPr/>
        <a:lstStyle/>
        <a:p>
          <a:pPr rtl="0"/>
          <a:r>
            <a:rPr lang="en-US" sz="2800" dirty="0" smtClean="0">
              <a:solidFill>
                <a:schemeClr val="tx1">
                  <a:lumMod val="65000"/>
                  <a:lumOff val="35000"/>
                </a:schemeClr>
              </a:solidFill>
              <a:latin typeface="Century Gothic" panose="020B0502020202020204" pitchFamily="34" charset="0"/>
            </a:rPr>
            <a:t>0.6%</a:t>
          </a:r>
          <a:endParaRPr lang="en-US" sz="2800" dirty="0">
            <a:solidFill>
              <a:schemeClr val="tx1">
                <a:lumMod val="65000"/>
                <a:lumOff val="35000"/>
              </a:schemeClr>
            </a:solidFill>
            <a:latin typeface="Century Gothic" panose="020B0502020202020204" pitchFamily="34" charset="0"/>
          </a:endParaRPr>
        </a:p>
      </dgm:t>
    </dgm:pt>
    <dgm:pt modelId="{75218866-DDF4-40EB-9C20-9C812548197F}">
      <dgm:prSet custT="1"/>
      <dgm:spPr>
        <a:solidFill>
          <a:srgbClr val="95B3CA"/>
        </a:solidFill>
      </dgm:spPr>
      <dgm:t>
        <a:bodyPr/>
        <a:lstStyle/>
        <a:p>
          <a:pPr rtl="0"/>
          <a:r>
            <a:rPr lang="en-US" sz="2800" b="0" i="0" baseline="0" dirty="0" smtClean="0">
              <a:solidFill>
                <a:schemeClr val="bg1"/>
              </a:solidFill>
              <a:latin typeface="Century Gothic" panose="020B0502020202020204" pitchFamily="34" charset="0"/>
            </a:rPr>
            <a:t>GG4</a:t>
          </a:r>
          <a:endParaRPr lang="en-US" sz="2800" dirty="0">
            <a:solidFill>
              <a:schemeClr val="bg1"/>
            </a:solidFill>
            <a:latin typeface="Century Gothic" panose="020B0502020202020204" pitchFamily="34" charset="0"/>
          </a:endParaRPr>
        </a:p>
      </dgm:t>
    </dgm:pt>
    <dgm:pt modelId="{8EA9EF7D-A282-4428-9828-2C389C66D448}" type="sibTrans" cxnId="{DBE9AF64-225A-462D-ADF2-D4FF89FB4205}">
      <dgm:prSet/>
      <dgm:spPr/>
      <dgm:t>
        <a:bodyPr/>
        <a:lstStyle/>
        <a:p>
          <a:endParaRPr lang="en-US"/>
        </a:p>
      </dgm:t>
    </dgm:pt>
    <dgm:pt modelId="{4957C581-B5C9-46B1-A2AB-561747A3B9DE}" type="parTrans" cxnId="{DBE9AF64-225A-462D-ADF2-D4FF89FB4205}">
      <dgm:prSet/>
      <dgm:spPr/>
      <dgm:t>
        <a:bodyPr/>
        <a:lstStyle/>
        <a:p>
          <a:endParaRPr lang="en-US"/>
        </a:p>
      </dgm:t>
    </dgm:pt>
    <dgm:pt modelId="{43D1EB5F-CCAB-4412-AD89-D75B61B5ACD5}" type="sibTrans" cxnId="{8866FD35-91B0-4044-A8E7-53BB9137A9CC}">
      <dgm:prSet/>
      <dgm:spPr/>
      <dgm:t>
        <a:bodyPr/>
        <a:lstStyle/>
        <a:p>
          <a:endParaRPr lang="en-US"/>
        </a:p>
      </dgm:t>
    </dgm:pt>
    <dgm:pt modelId="{690762B6-F0F3-44AF-8558-8DB9E0E043EA}" type="parTrans" cxnId="{8866FD35-91B0-4044-A8E7-53BB9137A9CC}">
      <dgm:prSet/>
      <dgm:spPr>
        <a:ln>
          <a:solidFill>
            <a:srgbClr val="00B0F0"/>
          </a:solidFill>
        </a:ln>
      </dgm:spPr>
      <dgm:t>
        <a:bodyPr/>
        <a:lstStyle/>
        <a:p>
          <a:endParaRPr lang="en-US"/>
        </a:p>
      </dgm:t>
    </dgm:pt>
    <dgm:pt modelId="{686ED0C3-B4F4-47B2-B9E5-34B37F770AD6}">
      <dgm:prSet custT="1"/>
      <dgm:spPr>
        <a:solidFill>
          <a:schemeClr val="bg1">
            <a:alpha val="90000"/>
          </a:schemeClr>
        </a:solidFill>
        <a:ln>
          <a:solidFill>
            <a:srgbClr val="00B0F0"/>
          </a:solidFill>
        </a:ln>
      </dgm:spPr>
      <dgm:t>
        <a:bodyPr/>
        <a:lstStyle/>
        <a:p>
          <a:pPr rtl="0"/>
          <a:r>
            <a:rPr lang="en-US" sz="2800" b="0" i="0" baseline="0" dirty="0" smtClean="0">
              <a:solidFill>
                <a:schemeClr val="tx1">
                  <a:lumMod val="65000"/>
                  <a:lumOff val="35000"/>
                </a:schemeClr>
              </a:solidFill>
              <a:latin typeface="Century Gothic" panose="020B0502020202020204" pitchFamily="34" charset="0"/>
            </a:rPr>
            <a:t>3.5%</a:t>
          </a:r>
          <a:endParaRPr lang="en-US" sz="2800" b="0" dirty="0">
            <a:solidFill>
              <a:schemeClr val="tx1">
                <a:lumMod val="65000"/>
                <a:lumOff val="35000"/>
              </a:schemeClr>
            </a:solidFill>
            <a:latin typeface="Century Gothic" panose="020B0502020202020204" pitchFamily="34" charset="0"/>
          </a:endParaRPr>
        </a:p>
      </dgm:t>
    </dgm:pt>
    <dgm:pt modelId="{F60A188B-5C5C-4E12-ACA4-68948E423678}">
      <dgm:prSet custT="1"/>
      <dgm:spPr>
        <a:solidFill>
          <a:schemeClr val="accent1"/>
        </a:solidFill>
      </dgm:spPr>
      <dgm:t>
        <a:bodyPr/>
        <a:lstStyle/>
        <a:p>
          <a:pPr rtl="0"/>
          <a:r>
            <a:rPr lang="en-US" sz="2800" b="0" i="0" baseline="0" dirty="0" smtClean="0">
              <a:solidFill>
                <a:schemeClr val="tx1"/>
              </a:solidFill>
              <a:latin typeface="Century Gothic" panose="020B0502020202020204" pitchFamily="34" charset="0"/>
            </a:rPr>
            <a:t>GG5</a:t>
          </a:r>
          <a:endParaRPr lang="en-US" sz="2800" dirty="0">
            <a:solidFill>
              <a:schemeClr val="tx1"/>
            </a:solidFill>
            <a:latin typeface="Century Gothic" panose="020B0502020202020204" pitchFamily="34" charset="0"/>
          </a:endParaRPr>
        </a:p>
      </dgm:t>
    </dgm:pt>
    <dgm:pt modelId="{CC7512AD-23E5-410F-A1A7-04D47236B7BF}" type="sibTrans" cxnId="{DDBA29E3-404B-4D66-A230-9B3419DEF985}">
      <dgm:prSet/>
      <dgm:spPr/>
      <dgm:t>
        <a:bodyPr/>
        <a:lstStyle/>
        <a:p>
          <a:endParaRPr lang="en-US"/>
        </a:p>
      </dgm:t>
    </dgm:pt>
    <dgm:pt modelId="{308C7C12-02B3-484A-B62C-1A74D419BC5B}" type="parTrans" cxnId="{DDBA29E3-404B-4D66-A230-9B3419DEF985}">
      <dgm:prSet/>
      <dgm:spPr/>
      <dgm:t>
        <a:bodyPr/>
        <a:lstStyle/>
        <a:p>
          <a:endParaRPr lang="en-US"/>
        </a:p>
      </dgm:t>
    </dgm:pt>
    <dgm:pt modelId="{6FD71173-1933-4A3A-BBC3-8DB8B0832190}" type="sibTrans" cxnId="{81C2549A-84AB-40B9-B029-73336348DE25}">
      <dgm:prSet/>
      <dgm:spPr/>
      <dgm:t>
        <a:bodyPr/>
        <a:lstStyle/>
        <a:p>
          <a:endParaRPr lang="en-US"/>
        </a:p>
      </dgm:t>
    </dgm:pt>
    <dgm:pt modelId="{AFD2AF9B-CEF5-4EBD-9B77-B683E15AFCD0}" type="parTrans" cxnId="{81C2549A-84AB-40B9-B029-73336348DE25}">
      <dgm:prSet/>
      <dgm:spPr>
        <a:ln>
          <a:solidFill>
            <a:srgbClr val="00B0F0"/>
          </a:solidFill>
        </a:ln>
      </dgm:spPr>
      <dgm:t>
        <a:bodyPr/>
        <a:lstStyle/>
        <a:p>
          <a:endParaRPr lang="en-US"/>
        </a:p>
      </dgm:t>
    </dgm:pt>
    <dgm:pt modelId="{922756D5-0373-49DA-A603-9F490B30D8D6}" type="pres">
      <dgm:prSet presAssocID="{FB6D1CE5-3A2D-4358-9436-A71C54A49027}" presName="diagram" presStyleCnt="0">
        <dgm:presLayoutVars>
          <dgm:chPref val="1"/>
          <dgm:dir/>
          <dgm:animOne val="branch"/>
          <dgm:animLvl val="lvl"/>
          <dgm:resizeHandles/>
        </dgm:presLayoutVars>
      </dgm:prSet>
      <dgm:spPr/>
      <dgm:t>
        <a:bodyPr/>
        <a:lstStyle/>
        <a:p>
          <a:endParaRPr lang="en-US"/>
        </a:p>
      </dgm:t>
    </dgm:pt>
    <dgm:pt modelId="{48C75D4B-F9FE-452C-A2F5-BB3056903797}" type="pres">
      <dgm:prSet presAssocID="{F60A188B-5C5C-4E12-ACA4-68948E423678}" presName="root" presStyleCnt="0"/>
      <dgm:spPr/>
    </dgm:pt>
    <dgm:pt modelId="{A8895189-71C8-44E1-8AD0-628FB4C21D74}" type="pres">
      <dgm:prSet presAssocID="{F60A188B-5C5C-4E12-ACA4-68948E423678}" presName="rootComposite" presStyleCnt="0"/>
      <dgm:spPr/>
    </dgm:pt>
    <dgm:pt modelId="{6D9AB6C1-9E8F-42EF-9108-E2B4AAD1074C}" type="pres">
      <dgm:prSet presAssocID="{F60A188B-5C5C-4E12-ACA4-68948E423678}" presName="rootText" presStyleLbl="node1" presStyleIdx="0" presStyleCnt="2" custScaleX="106967" custScaleY="83938"/>
      <dgm:spPr/>
      <dgm:t>
        <a:bodyPr/>
        <a:lstStyle/>
        <a:p>
          <a:endParaRPr lang="en-US"/>
        </a:p>
      </dgm:t>
    </dgm:pt>
    <dgm:pt modelId="{087A63AE-ABD7-4DC0-B5BC-996D1B1D8FFD}" type="pres">
      <dgm:prSet presAssocID="{F60A188B-5C5C-4E12-ACA4-68948E423678}" presName="rootConnector" presStyleLbl="node1" presStyleIdx="0" presStyleCnt="2"/>
      <dgm:spPr/>
      <dgm:t>
        <a:bodyPr/>
        <a:lstStyle/>
        <a:p>
          <a:endParaRPr lang="en-US"/>
        </a:p>
      </dgm:t>
    </dgm:pt>
    <dgm:pt modelId="{327EB20A-5B64-4A4F-A18D-86778FA05FDB}" type="pres">
      <dgm:prSet presAssocID="{F60A188B-5C5C-4E12-ACA4-68948E423678}" presName="childShape" presStyleCnt="0"/>
      <dgm:spPr/>
    </dgm:pt>
    <dgm:pt modelId="{A5585CD8-63DA-49A8-955C-5F8B5377A674}" type="pres">
      <dgm:prSet presAssocID="{AFD2AF9B-CEF5-4EBD-9B77-B683E15AFCD0}" presName="Name13" presStyleLbl="parChTrans1D2" presStyleIdx="0" presStyleCnt="2"/>
      <dgm:spPr/>
      <dgm:t>
        <a:bodyPr/>
        <a:lstStyle/>
        <a:p>
          <a:endParaRPr lang="en-US"/>
        </a:p>
      </dgm:t>
    </dgm:pt>
    <dgm:pt modelId="{CD0C7048-C3B0-48E1-A2B5-AE7381AB291E}" type="pres">
      <dgm:prSet presAssocID="{686ED0C3-B4F4-47B2-B9E5-34B37F770AD6}" presName="childText" presStyleLbl="bgAcc1" presStyleIdx="0" presStyleCnt="2" custScaleX="92637" custScaleY="69976" custLinFactNeighborX="7196" custLinFactNeighborY="-2732">
        <dgm:presLayoutVars>
          <dgm:bulletEnabled val="1"/>
        </dgm:presLayoutVars>
      </dgm:prSet>
      <dgm:spPr/>
      <dgm:t>
        <a:bodyPr/>
        <a:lstStyle/>
        <a:p>
          <a:endParaRPr lang="en-US"/>
        </a:p>
      </dgm:t>
    </dgm:pt>
    <dgm:pt modelId="{2EE49844-7B3B-4F74-943F-C9AEE1496135}" type="pres">
      <dgm:prSet presAssocID="{75218866-DDF4-40EB-9C20-9C812548197F}" presName="root" presStyleCnt="0"/>
      <dgm:spPr/>
    </dgm:pt>
    <dgm:pt modelId="{7700F343-F944-4242-AB20-79188090BAF9}" type="pres">
      <dgm:prSet presAssocID="{75218866-DDF4-40EB-9C20-9C812548197F}" presName="rootComposite" presStyleCnt="0"/>
      <dgm:spPr/>
    </dgm:pt>
    <dgm:pt modelId="{0079D41F-D713-4335-9F3E-979DAD877D5C}" type="pres">
      <dgm:prSet presAssocID="{75218866-DDF4-40EB-9C20-9C812548197F}" presName="rootText" presStyleLbl="node1" presStyleIdx="1" presStyleCnt="2" custScaleX="106967" custScaleY="83938"/>
      <dgm:spPr/>
      <dgm:t>
        <a:bodyPr/>
        <a:lstStyle/>
        <a:p>
          <a:endParaRPr lang="en-US"/>
        </a:p>
      </dgm:t>
    </dgm:pt>
    <dgm:pt modelId="{9ED55A73-41DF-4C80-B7F7-07B393791546}" type="pres">
      <dgm:prSet presAssocID="{75218866-DDF4-40EB-9C20-9C812548197F}" presName="rootConnector" presStyleLbl="node1" presStyleIdx="1" presStyleCnt="2"/>
      <dgm:spPr/>
      <dgm:t>
        <a:bodyPr/>
        <a:lstStyle/>
        <a:p>
          <a:endParaRPr lang="en-US"/>
        </a:p>
      </dgm:t>
    </dgm:pt>
    <dgm:pt modelId="{1EFC6E30-C755-43E3-84B6-C840BFCC4A5B}" type="pres">
      <dgm:prSet presAssocID="{75218866-DDF4-40EB-9C20-9C812548197F}" presName="childShape" presStyleCnt="0"/>
      <dgm:spPr/>
    </dgm:pt>
    <dgm:pt modelId="{71933A94-3F79-4767-9157-E229430662E3}" type="pres">
      <dgm:prSet presAssocID="{690762B6-F0F3-44AF-8558-8DB9E0E043EA}" presName="Name13" presStyleLbl="parChTrans1D2" presStyleIdx="1" presStyleCnt="2"/>
      <dgm:spPr/>
      <dgm:t>
        <a:bodyPr/>
        <a:lstStyle/>
        <a:p>
          <a:endParaRPr lang="en-US"/>
        </a:p>
      </dgm:t>
    </dgm:pt>
    <dgm:pt modelId="{B1D20461-DA8C-41E2-9F01-BB48A50A9134}" type="pres">
      <dgm:prSet presAssocID="{AFD61B14-99DE-4A9B-9C2A-747D0464BC68}" presName="childText" presStyleLbl="bgAcc1" presStyleIdx="1" presStyleCnt="2" custScaleX="92637" custScaleY="69976" custLinFactNeighborX="7196" custLinFactNeighborY="-2732">
        <dgm:presLayoutVars>
          <dgm:bulletEnabled val="1"/>
        </dgm:presLayoutVars>
      </dgm:prSet>
      <dgm:spPr/>
      <dgm:t>
        <a:bodyPr/>
        <a:lstStyle/>
        <a:p>
          <a:endParaRPr lang="en-US"/>
        </a:p>
      </dgm:t>
    </dgm:pt>
  </dgm:ptLst>
  <dgm:cxnLst>
    <dgm:cxn modelId="{11AC6F64-BB69-8840-A395-B6DF5E201766}" type="presOf" srcId="{686ED0C3-B4F4-47B2-B9E5-34B37F770AD6}" destId="{CD0C7048-C3B0-48E1-A2B5-AE7381AB291E}" srcOrd="0" destOrd="0" presId="urn:microsoft.com/office/officeart/2005/8/layout/hierarchy3"/>
    <dgm:cxn modelId="{CAC64A1E-CADF-2943-9995-5CD8D179C2FD}" type="presOf" srcId="{690762B6-F0F3-44AF-8558-8DB9E0E043EA}" destId="{71933A94-3F79-4767-9157-E229430662E3}" srcOrd="0" destOrd="0" presId="urn:microsoft.com/office/officeart/2005/8/layout/hierarchy3"/>
    <dgm:cxn modelId="{DBE9AF64-225A-462D-ADF2-D4FF89FB4205}" srcId="{FB6D1CE5-3A2D-4358-9436-A71C54A49027}" destId="{75218866-DDF4-40EB-9C20-9C812548197F}" srcOrd="1" destOrd="0" parTransId="{4957C581-B5C9-46B1-A2AB-561747A3B9DE}" sibTransId="{8EA9EF7D-A282-4428-9828-2C389C66D448}"/>
    <dgm:cxn modelId="{9B8076C3-C7E7-C041-B1E5-8D91A0016BE5}" type="presOf" srcId="{FB6D1CE5-3A2D-4358-9436-A71C54A49027}" destId="{922756D5-0373-49DA-A603-9F490B30D8D6}" srcOrd="0" destOrd="0" presId="urn:microsoft.com/office/officeart/2005/8/layout/hierarchy3"/>
    <dgm:cxn modelId="{EEA33D3C-3ACC-9A4F-A480-FC5F191CD05F}" type="presOf" srcId="{75218866-DDF4-40EB-9C20-9C812548197F}" destId="{0079D41F-D713-4335-9F3E-979DAD877D5C}" srcOrd="0" destOrd="0" presId="urn:microsoft.com/office/officeart/2005/8/layout/hierarchy3"/>
    <dgm:cxn modelId="{2BFB0B72-DD65-834F-ABA1-2EEA99F26623}" type="presOf" srcId="{F60A188B-5C5C-4E12-ACA4-68948E423678}" destId="{087A63AE-ABD7-4DC0-B5BC-996D1B1D8FFD}" srcOrd="1" destOrd="0" presId="urn:microsoft.com/office/officeart/2005/8/layout/hierarchy3"/>
    <dgm:cxn modelId="{DDBA29E3-404B-4D66-A230-9B3419DEF985}" srcId="{FB6D1CE5-3A2D-4358-9436-A71C54A49027}" destId="{F60A188B-5C5C-4E12-ACA4-68948E423678}" srcOrd="0" destOrd="0" parTransId="{308C7C12-02B3-484A-B62C-1A74D419BC5B}" sibTransId="{CC7512AD-23E5-410F-A1A7-04D47236B7BF}"/>
    <dgm:cxn modelId="{0AC997F7-3C5F-3942-B8D1-C51BD8375EA1}" type="presOf" srcId="{F60A188B-5C5C-4E12-ACA4-68948E423678}" destId="{6D9AB6C1-9E8F-42EF-9108-E2B4AAD1074C}" srcOrd="0" destOrd="0" presId="urn:microsoft.com/office/officeart/2005/8/layout/hierarchy3"/>
    <dgm:cxn modelId="{F4D2CD00-2F5E-B744-A49C-0151703BBEE7}" type="presOf" srcId="{AFD2AF9B-CEF5-4EBD-9B77-B683E15AFCD0}" destId="{A5585CD8-63DA-49A8-955C-5F8B5377A674}" srcOrd="0" destOrd="0" presId="urn:microsoft.com/office/officeart/2005/8/layout/hierarchy3"/>
    <dgm:cxn modelId="{AFA1FAFB-9D35-844E-A58E-B28B019AF0DF}" type="presOf" srcId="{AFD61B14-99DE-4A9B-9C2A-747D0464BC68}" destId="{B1D20461-DA8C-41E2-9F01-BB48A50A9134}" srcOrd="0" destOrd="0" presId="urn:microsoft.com/office/officeart/2005/8/layout/hierarchy3"/>
    <dgm:cxn modelId="{8866FD35-91B0-4044-A8E7-53BB9137A9CC}" srcId="{75218866-DDF4-40EB-9C20-9C812548197F}" destId="{AFD61B14-99DE-4A9B-9C2A-747D0464BC68}" srcOrd="0" destOrd="0" parTransId="{690762B6-F0F3-44AF-8558-8DB9E0E043EA}" sibTransId="{43D1EB5F-CCAB-4412-AD89-D75B61B5ACD5}"/>
    <dgm:cxn modelId="{81C2549A-84AB-40B9-B029-73336348DE25}" srcId="{F60A188B-5C5C-4E12-ACA4-68948E423678}" destId="{686ED0C3-B4F4-47B2-B9E5-34B37F770AD6}" srcOrd="0" destOrd="0" parTransId="{AFD2AF9B-CEF5-4EBD-9B77-B683E15AFCD0}" sibTransId="{6FD71173-1933-4A3A-BBC3-8DB8B0832190}"/>
    <dgm:cxn modelId="{A4291BCA-6311-7E47-B127-0BFCBC5F8DCD}" type="presOf" srcId="{75218866-DDF4-40EB-9C20-9C812548197F}" destId="{9ED55A73-41DF-4C80-B7F7-07B393791546}" srcOrd="1" destOrd="0" presId="urn:microsoft.com/office/officeart/2005/8/layout/hierarchy3"/>
    <dgm:cxn modelId="{AFBA4D6B-BD71-074D-AA98-23322FA9A71E}" type="presParOf" srcId="{922756D5-0373-49DA-A603-9F490B30D8D6}" destId="{48C75D4B-F9FE-452C-A2F5-BB3056903797}" srcOrd="0" destOrd="0" presId="urn:microsoft.com/office/officeart/2005/8/layout/hierarchy3"/>
    <dgm:cxn modelId="{C260A1DE-A1CE-704C-8E7D-683502969BC7}" type="presParOf" srcId="{48C75D4B-F9FE-452C-A2F5-BB3056903797}" destId="{A8895189-71C8-44E1-8AD0-628FB4C21D74}" srcOrd="0" destOrd="0" presId="urn:microsoft.com/office/officeart/2005/8/layout/hierarchy3"/>
    <dgm:cxn modelId="{603BD14E-ECA6-AD42-AFF0-4E1DD2A900B0}" type="presParOf" srcId="{A8895189-71C8-44E1-8AD0-628FB4C21D74}" destId="{6D9AB6C1-9E8F-42EF-9108-E2B4AAD1074C}" srcOrd="0" destOrd="0" presId="urn:microsoft.com/office/officeart/2005/8/layout/hierarchy3"/>
    <dgm:cxn modelId="{09703E8D-9636-8F4D-AB0A-087ADCD73AA5}" type="presParOf" srcId="{A8895189-71C8-44E1-8AD0-628FB4C21D74}" destId="{087A63AE-ABD7-4DC0-B5BC-996D1B1D8FFD}" srcOrd="1" destOrd="0" presId="urn:microsoft.com/office/officeart/2005/8/layout/hierarchy3"/>
    <dgm:cxn modelId="{A229E50D-5908-A440-A97A-CB8158EB6918}" type="presParOf" srcId="{48C75D4B-F9FE-452C-A2F5-BB3056903797}" destId="{327EB20A-5B64-4A4F-A18D-86778FA05FDB}" srcOrd="1" destOrd="0" presId="urn:microsoft.com/office/officeart/2005/8/layout/hierarchy3"/>
    <dgm:cxn modelId="{9C7382E0-D405-C84E-8226-09B323847419}" type="presParOf" srcId="{327EB20A-5B64-4A4F-A18D-86778FA05FDB}" destId="{A5585CD8-63DA-49A8-955C-5F8B5377A674}" srcOrd="0" destOrd="0" presId="urn:microsoft.com/office/officeart/2005/8/layout/hierarchy3"/>
    <dgm:cxn modelId="{24EA860A-D1B7-4A46-88C9-B7C4D65C1B6E}" type="presParOf" srcId="{327EB20A-5B64-4A4F-A18D-86778FA05FDB}" destId="{CD0C7048-C3B0-48E1-A2B5-AE7381AB291E}" srcOrd="1" destOrd="0" presId="urn:microsoft.com/office/officeart/2005/8/layout/hierarchy3"/>
    <dgm:cxn modelId="{D6A3D52C-F314-274B-ABC0-ECAD85FEA4D5}" type="presParOf" srcId="{922756D5-0373-49DA-A603-9F490B30D8D6}" destId="{2EE49844-7B3B-4F74-943F-C9AEE1496135}" srcOrd="1" destOrd="0" presId="urn:microsoft.com/office/officeart/2005/8/layout/hierarchy3"/>
    <dgm:cxn modelId="{ED2EB4A3-B813-F846-BA84-BC7EB9174B9C}" type="presParOf" srcId="{2EE49844-7B3B-4F74-943F-C9AEE1496135}" destId="{7700F343-F944-4242-AB20-79188090BAF9}" srcOrd="0" destOrd="0" presId="urn:microsoft.com/office/officeart/2005/8/layout/hierarchy3"/>
    <dgm:cxn modelId="{97E517FB-98A1-054F-8493-C9AF3EC8EC2E}" type="presParOf" srcId="{7700F343-F944-4242-AB20-79188090BAF9}" destId="{0079D41F-D713-4335-9F3E-979DAD877D5C}" srcOrd="0" destOrd="0" presId="urn:microsoft.com/office/officeart/2005/8/layout/hierarchy3"/>
    <dgm:cxn modelId="{5E10EB75-C830-B241-9ED4-400F805A3B0C}" type="presParOf" srcId="{7700F343-F944-4242-AB20-79188090BAF9}" destId="{9ED55A73-41DF-4C80-B7F7-07B393791546}" srcOrd="1" destOrd="0" presId="urn:microsoft.com/office/officeart/2005/8/layout/hierarchy3"/>
    <dgm:cxn modelId="{CD157695-DCA8-7C4C-B050-5CF4DB312DA5}" type="presParOf" srcId="{2EE49844-7B3B-4F74-943F-C9AEE1496135}" destId="{1EFC6E30-C755-43E3-84B6-C840BFCC4A5B}" srcOrd="1" destOrd="0" presId="urn:microsoft.com/office/officeart/2005/8/layout/hierarchy3"/>
    <dgm:cxn modelId="{7BFC8064-C0EC-7D46-9E00-8F164D6BD4F1}" type="presParOf" srcId="{1EFC6E30-C755-43E3-84B6-C840BFCC4A5B}" destId="{71933A94-3F79-4767-9157-E229430662E3}" srcOrd="0" destOrd="0" presId="urn:microsoft.com/office/officeart/2005/8/layout/hierarchy3"/>
    <dgm:cxn modelId="{588BD3D2-867D-744B-96CA-839C701C1043}" type="presParOf" srcId="{1EFC6E30-C755-43E3-84B6-C840BFCC4A5B}" destId="{B1D20461-DA8C-41E2-9F01-BB48A50A9134}"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E37FC-7B15-4BFC-863A-67109AC1D28F}">
      <dsp:nvSpPr>
        <dsp:cNvPr id="0" name=""/>
        <dsp:cNvSpPr/>
      </dsp:nvSpPr>
      <dsp:spPr>
        <a:xfrm rot="20566740">
          <a:off x="434068" y="-206083"/>
          <a:ext cx="1253257" cy="917477"/>
        </a:xfrm>
        <a:prstGeom prst="swooshArrow">
          <a:avLst>
            <a:gd name="adj1" fmla="val 25000"/>
            <a:gd name="adj2" fmla="val 25000"/>
          </a:avLst>
        </a:prstGeom>
        <a:solidFill>
          <a:schemeClr val="accent1">
            <a:tint val="40000"/>
            <a:hueOff val="0"/>
            <a:satOff val="0"/>
            <a:lumOff val="0"/>
            <a:alpha val="66000"/>
          </a:schemeClr>
        </a:solidFill>
        <a:ln>
          <a:solidFill>
            <a:schemeClr val="bg1">
              <a:lumMod val="50000"/>
            </a:schemeClr>
          </a:solidFill>
        </a:ln>
        <a:effectLst/>
      </dsp:spPr>
      <dsp:style>
        <a:lnRef idx="0">
          <a:scrgbClr r="0" g="0" b="0"/>
        </a:lnRef>
        <a:fillRef idx="1">
          <a:scrgbClr r="0" g="0" b="0"/>
        </a:fillRef>
        <a:effectRef idx="0">
          <a:scrgbClr r="0" g="0" b="0"/>
        </a:effectRef>
        <a:fontRef idx="minor"/>
      </dsp:style>
    </dsp:sp>
    <dsp:sp modelId="{85E57B66-1FA0-4AB4-875F-3F2C5A7E5CBE}">
      <dsp:nvSpPr>
        <dsp:cNvPr id="0" name=""/>
        <dsp:cNvSpPr/>
      </dsp:nvSpPr>
      <dsp:spPr>
        <a:xfrm>
          <a:off x="1723863" y="737012"/>
          <a:ext cx="6857" cy="68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B5271E-FC2C-425A-AA04-A6E314C40CB8}">
      <dsp:nvSpPr>
        <dsp:cNvPr id="0" name=""/>
        <dsp:cNvSpPr/>
      </dsp:nvSpPr>
      <dsp:spPr>
        <a:xfrm>
          <a:off x="856097" y="740441"/>
          <a:ext cx="871195" cy="1004596"/>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5401" bIns="0" numCol="1" spcCol="1270" anchor="t" anchorCtr="0">
          <a:noAutofit/>
        </a:bodyPr>
        <a:lstStyle/>
        <a:p>
          <a:pPr lvl="0" algn="r" defTabSz="1289050">
            <a:lnSpc>
              <a:spcPct val="90000"/>
            </a:lnSpc>
            <a:spcBef>
              <a:spcPct val="0"/>
            </a:spcBef>
            <a:spcAft>
              <a:spcPct val="35000"/>
            </a:spcAft>
          </a:pPr>
          <a:endParaRPr lang="en-US" sz="2900" kern="1200" dirty="0"/>
        </a:p>
        <a:p>
          <a:pPr lvl="0" algn="r" defTabSz="1289050">
            <a:lnSpc>
              <a:spcPct val="90000"/>
            </a:lnSpc>
            <a:spcBef>
              <a:spcPct val="0"/>
            </a:spcBef>
            <a:spcAft>
              <a:spcPct val="35000"/>
            </a:spcAft>
          </a:pPr>
          <a:endParaRPr lang="en-US" sz="2900" kern="1200" dirty="0"/>
        </a:p>
      </dsp:txBody>
      <dsp:txXfrm>
        <a:off x="898625" y="782969"/>
        <a:ext cx="786139" cy="919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AB6C1-9E8F-42EF-9108-E2B4AAD1074C}">
      <dsp:nvSpPr>
        <dsp:cNvPr id="0" name=""/>
        <dsp:cNvSpPr/>
      </dsp:nvSpPr>
      <dsp:spPr>
        <a:xfrm>
          <a:off x="300" y="146806"/>
          <a:ext cx="1642337" cy="644378"/>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0" i="0" kern="1200" baseline="0" dirty="0" smtClean="0">
              <a:solidFill>
                <a:schemeClr val="tx1"/>
              </a:solidFill>
              <a:latin typeface="Century Gothic" panose="020B0502020202020204" pitchFamily="34" charset="0"/>
            </a:rPr>
            <a:t>GG5</a:t>
          </a:r>
          <a:endParaRPr lang="en-US" sz="2800" kern="1200" dirty="0">
            <a:solidFill>
              <a:schemeClr val="tx1"/>
            </a:solidFill>
            <a:latin typeface="Century Gothic" panose="020B0502020202020204" pitchFamily="34" charset="0"/>
          </a:endParaRPr>
        </a:p>
      </dsp:txBody>
      <dsp:txXfrm>
        <a:off x="19173" y="165679"/>
        <a:ext cx="1604591" cy="606632"/>
      </dsp:txXfrm>
    </dsp:sp>
    <dsp:sp modelId="{A5585CD8-63DA-49A8-955C-5F8B5377A674}">
      <dsp:nvSpPr>
        <dsp:cNvPr id="0" name=""/>
        <dsp:cNvSpPr/>
      </dsp:nvSpPr>
      <dsp:spPr>
        <a:xfrm>
          <a:off x="164534" y="791185"/>
          <a:ext cx="252621" cy="439545"/>
        </a:xfrm>
        <a:custGeom>
          <a:avLst/>
          <a:gdLst/>
          <a:ahLst/>
          <a:cxnLst/>
          <a:rect l="0" t="0" r="0" b="0"/>
          <a:pathLst>
            <a:path>
              <a:moveTo>
                <a:pt x="0" y="0"/>
              </a:moveTo>
              <a:lnTo>
                <a:pt x="0" y="439545"/>
              </a:lnTo>
              <a:lnTo>
                <a:pt x="252621" y="439545"/>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CD0C7048-C3B0-48E1-A2B5-AE7381AB291E}">
      <dsp:nvSpPr>
        <dsp:cNvPr id="0" name=""/>
        <dsp:cNvSpPr/>
      </dsp:nvSpPr>
      <dsp:spPr>
        <a:xfrm>
          <a:off x="417156" y="962132"/>
          <a:ext cx="1137855" cy="537194"/>
        </a:xfrm>
        <a:prstGeom prst="roundRect">
          <a:avLst>
            <a:gd name="adj" fmla="val 10000"/>
          </a:avLst>
        </a:prstGeom>
        <a:solidFill>
          <a:schemeClr val="bg1">
            <a:alpha val="9000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0" i="0" kern="1200" baseline="0" dirty="0" smtClean="0">
              <a:solidFill>
                <a:schemeClr val="tx1">
                  <a:lumMod val="65000"/>
                  <a:lumOff val="35000"/>
                </a:schemeClr>
              </a:solidFill>
              <a:latin typeface="Century Gothic" panose="020B0502020202020204" pitchFamily="34" charset="0"/>
            </a:rPr>
            <a:t>7.7%</a:t>
          </a:r>
          <a:endParaRPr lang="en-US" sz="2800" b="0" kern="1200" dirty="0">
            <a:solidFill>
              <a:schemeClr val="tx1">
                <a:lumMod val="65000"/>
                <a:lumOff val="35000"/>
              </a:schemeClr>
            </a:solidFill>
            <a:latin typeface="Century Gothic" panose="020B0502020202020204" pitchFamily="34" charset="0"/>
          </a:endParaRPr>
        </a:p>
      </dsp:txBody>
      <dsp:txXfrm>
        <a:off x="432890" y="977866"/>
        <a:ext cx="1106387" cy="505726"/>
      </dsp:txXfrm>
    </dsp:sp>
    <dsp:sp modelId="{0079D41F-D713-4335-9F3E-979DAD877D5C}">
      <dsp:nvSpPr>
        <dsp:cNvPr id="0" name=""/>
        <dsp:cNvSpPr/>
      </dsp:nvSpPr>
      <dsp:spPr>
        <a:xfrm>
          <a:off x="2026480" y="146806"/>
          <a:ext cx="1642337" cy="644378"/>
        </a:xfrm>
        <a:prstGeom prst="roundRect">
          <a:avLst>
            <a:gd name="adj" fmla="val 10000"/>
          </a:avLst>
        </a:prstGeom>
        <a:solidFill>
          <a:srgbClr val="95B3C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0" i="0" kern="1200" baseline="0" dirty="0" smtClean="0">
              <a:solidFill>
                <a:schemeClr val="bg1"/>
              </a:solidFill>
              <a:latin typeface="Century Gothic" panose="020B0502020202020204" pitchFamily="34" charset="0"/>
            </a:rPr>
            <a:t>GG4</a:t>
          </a:r>
          <a:endParaRPr lang="en-US" sz="2800" kern="1200" dirty="0">
            <a:solidFill>
              <a:schemeClr val="bg1"/>
            </a:solidFill>
            <a:latin typeface="Century Gothic" panose="020B0502020202020204" pitchFamily="34" charset="0"/>
          </a:endParaRPr>
        </a:p>
      </dsp:txBody>
      <dsp:txXfrm>
        <a:off x="2045353" y="165679"/>
        <a:ext cx="1604591" cy="606632"/>
      </dsp:txXfrm>
    </dsp:sp>
    <dsp:sp modelId="{71933A94-3F79-4767-9157-E229430662E3}">
      <dsp:nvSpPr>
        <dsp:cNvPr id="0" name=""/>
        <dsp:cNvSpPr/>
      </dsp:nvSpPr>
      <dsp:spPr>
        <a:xfrm>
          <a:off x="2190714" y="791185"/>
          <a:ext cx="252621" cy="439545"/>
        </a:xfrm>
        <a:custGeom>
          <a:avLst/>
          <a:gdLst/>
          <a:ahLst/>
          <a:cxnLst/>
          <a:rect l="0" t="0" r="0" b="0"/>
          <a:pathLst>
            <a:path>
              <a:moveTo>
                <a:pt x="0" y="0"/>
              </a:moveTo>
              <a:lnTo>
                <a:pt x="0" y="439545"/>
              </a:lnTo>
              <a:lnTo>
                <a:pt x="252621" y="439545"/>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B1D20461-DA8C-41E2-9F01-BB48A50A9134}">
      <dsp:nvSpPr>
        <dsp:cNvPr id="0" name=""/>
        <dsp:cNvSpPr/>
      </dsp:nvSpPr>
      <dsp:spPr>
        <a:xfrm>
          <a:off x="2443336" y="962132"/>
          <a:ext cx="1137855" cy="537194"/>
        </a:xfrm>
        <a:prstGeom prst="roundRect">
          <a:avLst>
            <a:gd name="adj" fmla="val 10000"/>
          </a:avLst>
        </a:prstGeom>
        <a:solidFill>
          <a:schemeClr val="bg1">
            <a:alpha val="9000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kern="1200" dirty="0" smtClean="0">
              <a:solidFill>
                <a:schemeClr val="tx1">
                  <a:lumMod val="65000"/>
                  <a:lumOff val="35000"/>
                </a:schemeClr>
              </a:solidFill>
              <a:latin typeface="Century Gothic" panose="020B0502020202020204" pitchFamily="34" charset="0"/>
            </a:rPr>
            <a:t>2.4%</a:t>
          </a:r>
          <a:endParaRPr lang="en-US" sz="2800" kern="1200" dirty="0">
            <a:solidFill>
              <a:schemeClr val="tx1">
                <a:lumMod val="65000"/>
                <a:lumOff val="35000"/>
              </a:schemeClr>
            </a:solidFill>
            <a:latin typeface="Century Gothic" panose="020B0502020202020204" pitchFamily="34" charset="0"/>
          </a:endParaRPr>
        </a:p>
      </dsp:txBody>
      <dsp:txXfrm>
        <a:off x="2459070" y="977866"/>
        <a:ext cx="1106387" cy="505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AB6C1-9E8F-42EF-9108-E2B4AAD1074C}">
      <dsp:nvSpPr>
        <dsp:cNvPr id="0" name=""/>
        <dsp:cNvSpPr/>
      </dsp:nvSpPr>
      <dsp:spPr>
        <a:xfrm>
          <a:off x="300" y="146806"/>
          <a:ext cx="1642337" cy="644378"/>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0" i="0" kern="1200" baseline="0" dirty="0" smtClean="0">
              <a:solidFill>
                <a:schemeClr val="tx1"/>
              </a:solidFill>
              <a:latin typeface="Century Gothic" panose="020B0502020202020204" pitchFamily="34" charset="0"/>
            </a:rPr>
            <a:t>GG5</a:t>
          </a:r>
          <a:endParaRPr lang="en-US" sz="2800" kern="1200" dirty="0">
            <a:solidFill>
              <a:schemeClr val="tx1"/>
            </a:solidFill>
            <a:latin typeface="Century Gothic" panose="020B0502020202020204" pitchFamily="34" charset="0"/>
          </a:endParaRPr>
        </a:p>
      </dsp:txBody>
      <dsp:txXfrm>
        <a:off x="19173" y="165679"/>
        <a:ext cx="1604591" cy="606632"/>
      </dsp:txXfrm>
    </dsp:sp>
    <dsp:sp modelId="{A5585CD8-63DA-49A8-955C-5F8B5377A674}">
      <dsp:nvSpPr>
        <dsp:cNvPr id="0" name=""/>
        <dsp:cNvSpPr/>
      </dsp:nvSpPr>
      <dsp:spPr>
        <a:xfrm>
          <a:off x="164534" y="791185"/>
          <a:ext cx="252621" cy="439545"/>
        </a:xfrm>
        <a:custGeom>
          <a:avLst/>
          <a:gdLst/>
          <a:ahLst/>
          <a:cxnLst/>
          <a:rect l="0" t="0" r="0" b="0"/>
          <a:pathLst>
            <a:path>
              <a:moveTo>
                <a:pt x="0" y="0"/>
              </a:moveTo>
              <a:lnTo>
                <a:pt x="0" y="439545"/>
              </a:lnTo>
              <a:lnTo>
                <a:pt x="252621" y="439545"/>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CD0C7048-C3B0-48E1-A2B5-AE7381AB291E}">
      <dsp:nvSpPr>
        <dsp:cNvPr id="0" name=""/>
        <dsp:cNvSpPr/>
      </dsp:nvSpPr>
      <dsp:spPr>
        <a:xfrm>
          <a:off x="417156" y="962132"/>
          <a:ext cx="1137855" cy="537194"/>
        </a:xfrm>
        <a:prstGeom prst="roundRect">
          <a:avLst>
            <a:gd name="adj" fmla="val 10000"/>
          </a:avLst>
        </a:prstGeom>
        <a:solidFill>
          <a:schemeClr val="bg1">
            <a:alpha val="9000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0" i="0" kern="1200" baseline="0" dirty="0" smtClean="0">
              <a:solidFill>
                <a:schemeClr val="tx1">
                  <a:lumMod val="65000"/>
                  <a:lumOff val="35000"/>
                </a:schemeClr>
              </a:solidFill>
              <a:latin typeface="Century Gothic" panose="020B0502020202020204" pitchFamily="34" charset="0"/>
            </a:rPr>
            <a:t>3.5%</a:t>
          </a:r>
          <a:endParaRPr lang="en-US" sz="2800" b="0" kern="1200" dirty="0">
            <a:solidFill>
              <a:schemeClr val="tx1">
                <a:lumMod val="65000"/>
                <a:lumOff val="35000"/>
              </a:schemeClr>
            </a:solidFill>
            <a:latin typeface="Century Gothic" panose="020B0502020202020204" pitchFamily="34" charset="0"/>
          </a:endParaRPr>
        </a:p>
      </dsp:txBody>
      <dsp:txXfrm>
        <a:off x="432890" y="977866"/>
        <a:ext cx="1106387" cy="505726"/>
      </dsp:txXfrm>
    </dsp:sp>
    <dsp:sp modelId="{0079D41F-D713-4335-9F3E-979DAD877D5C}">
      <dsp:nvSpPr>
        <dsp:cNvPr id="0" name=""/>
        <dsp:cNvSpPr/>
      </dsp:nvSpPr>
      <dsp:spPr>
        <a:xfrm>
          <a:off x="2026480" y="146806"/>
          <a:ext cx="1642337" cy="644378"/>
        </a:xfrm>
        <a:prstGeom prst="roundRect">
          <a:avLst>
            <a:gd name="adj" fmla="val 10000"/>
          </a:avLst>
        </a:prstGeom>
        <a:solidFill>
          <a:srgbClr val="95B3C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0" i="0" kern="1200" baseline="0" dirty="0" smtClean="0">
              <a:solidFill>
                <a:schemeClr val="bg1"/>
              </a:solidFill>
              <a:latin typeface="Century Gothic" panose="020B0502020202020204" pitchFamily="34" charset="0"/>
            </a:rPr>
            <a:t>GG4</a:t>
          </a:r>
          <a:endParaRPr lang="en-US" sz="2800" kern="1200" dirty="0">
            <a:solidFill>
              <a:schemeClr val="bg1"/>
            </a:solidFill>
            <a:latin typeface="Century Gothic" panose="020B0502020202020204" pitchFamily="34" charset="0"/>
          </a:endParaRPr>
        </a:p>
      </dsp:txBody>
      <dsp:txXfrm>
        <a:off x="2045353" y="165679"/>
        <a:ext cx="1604591" cy="606632"/>
      </dsp:txXfrm>
    </dsp:sp>
    <dsp:sp modelId="{71933A94-3F79-4767-9157-E229430662E3}">
      <dsp:nvSpPr>
        <dsp:cNvPr id="0" name=""/>
        <dsp:cNvSpPr/>
      </dsp:nvSpPr>
      <dsp:spPr>
        <a:xfrm>
          <a:off x="2190714" y="791185"/>
          <a:ext cx="252621" cy="439545"/>
        </a:xfrm>
        <a:custGeom>
          <a:avLst/>
          <a:gdLst/>
          <a:ahLst/>
          <a:cxnLst/>
          <a:rect l="0" t="0" r="0" b="0"/>
          <a:pathLst>
            <a:path>
              <a:moveTo>
                <a:pt x="0" y="0"/>
              </a:moveTo>
              <a:lnTo>
                <a:pt x="0" y="439545"/>
              </a:lnTo>
              <a:lnTo>
                <a:pt x="252621" y="439545"/>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B1D20461-DA8C-41E2-9F01-BB48A50A9134}">
      <dsp:nvSpPr>
        <dsp:cNvPr id="0" name=""/>
        <dsp:cNvSpPr/>
      </dsp:nvSpPr>
      <dsp:spPr>
        <a:xfrm>
          <a:off x="2443336" y="962132"/>
          <a:ext cx="1137855" cy="537194"/>
        </a:xfrm>
        <a:prstGeom prst="roundRect">
          <a:avLst>
            <a:gd name="adj" fmla="val 10000"/>
          </a:avLst>
        </a:prstGeom>
        <a:solidFill>
          <a:schemeClr val="bg1">
            <a:alpha val="9000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kern="1200" dirty="0" smtClean="0">
              <a:solidFill>
                <a:schemeClr val="tx1">
                  <a:lumMod val="65000"/>
                  <a:lumOff val="35000"/>
                </a:schemeClr>
              </a:solidFill>
              <a:latin typeface="Century Gothic" panose="020B0502020202020204" pitchFamily="34" charset="0"/>
            </a:rPr>
            <a:t>0.6%</a:t>
          </a:r>
          <a:endParaRPr lang="en-US" sz="2800" kern="1200" dirty="0">
            <a:solidFill>
              <a:schemeClr val="tx1">
                <a:lumMod val="65000"/>
                <a:lumOff val="35000"/>
              </a:schemeClr>
            </a:solidFill>
            <a:latin typeface="Century Gothic" panose="020B0502020202020204" pitchFamily="34" charset="0"/>
          </a:endParaRPr>
        </a:p>
      </dsp:txBody>
      <dsp:txXfrm>
        <a:off x="2459070" y="977866"/>
        <a:ext cx="1106387" cy="50572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dt" sz="quarter" idx="1"/>
          </p:nvPr>
        </p:nvSpPr>
        <p:spPr bwMode="auto">
          <a:xfrm>
            <a:off x="3970338" y="-1577"/>
            <a:ext cx="3040062" cy="466852"/>
          </a:xfrm>
          <a:prstGeom prst="rect">
            <a:avLst/>
          </a:prstGeom>
          <a:noFill/>
          <a:ln w="9525">
            <a:noFill/>
            <a:miter lim="800000"/>
            <a:headEnd/>
            <a:tailEnd/>
          </a:ln>
          <a:effectLst/>
        </p:spPr>
        <p:txBody>
          <a:bodyPr vert="horz" wrap="square" lIns="19414" tIns="0" rIns="19414" bIns="0" numCol="1" anchor="t" anchorCtr="0" compatLnSpc="1">
            <a:prstTxWarp prst="textNoShape">
              <a:avLst/>
            </a:prstTxWarp>
          </a:bodyPr>
          <a:lstStyle>
            <a:lvl1pPr algn="r" defTabSz="863600">
              <a:defRPr sz="1000" i="1">
                <a:solidFill>
                  <a:srgbClr val="000000"/>
                </a:solidFill>
                <a:latin typeface="Book Antiqua" pitchFamily="18" charset="0"/>
              </a:defRPr>
            </a:lvl1pPr>
          </a:lstStyle>
          <a:p>
            <a:pPr>
              <a:defRPr/>
            </a:pPr>
            <a:endParaRPr lang="en-US"/>
          </a:p>
        </p:txBody>
      </p:sp>
      <p:sp>
        <p:nvSpPr>
          <p:cNvPr id="3077" name="Rectangle 5"/>
          <p:cNvSpPr>
            <a:spLocks noGrp="1" noChangeArrowheads="1"/>
          </p:cNvSpPr>
          <p:nvPr>
            <p:ph type="sldNum" sz="quarter" idx="3"/>
          </p:nvPr>
        </p:nvSpPr>
        <p:spPr bwMode="auto">
          <a:xfrm>
            <a:off x="3970338" y="8769224"/>
            <a:ext cx="3040062" cy="466851"/>
          </a:xfrm>
          <a:prstGeom prst="rect">
            <a:avLst/>
          </a:prstGeom>
          <a:noFill/>
          <a:ln w="9525">
            <a:noFill/>
            <a:miter lim="800000"/>
            <a:headEnd/>
            <a:tailEnd/>
          </a:ln>
          <a:effectLst/>
        </p:spPr>
        <p:txBody>
          <a:bodyPr vert="horz" wrap="square" lIns="19414" tIns="0" rIns="19414" bIns="0" numCol="1" anchor="b" anchorCtr="0" compatLnSpc="1">
            <a:prstTxWarp prst="textNoShape">
              <a:avLst/>
            </a:prstTxWarp>
          </a:bodyPr>
          <a:lstStyle>
            <a:lvl1pPr algn="r" defTabSz="863600">
              <a:defRPr sz="1000" i="1">
                <a:solidFill>
                  <a:srgbClr val="000000"/>
                </a:solidFill>
                <a:latin typeface="Book Antiqua" pitchFamily="18" charset="0"/>
              </a:defRPr>
            </a:lvl1pPr>
          </a:lstStyle>
          <a:p>
            <a:pPr>
              <a:defRPr/>
            </a:pPr>
            <a:fld id="{CB82B68A-1C8E-4898-8B79-9C5A13165EDF}" type="slidenum">
              <a:rPr lang="en-US"/>
              <a:pPr>
                <a:defRPr/>
              </a:pPr>
              <a:t>‹#›</a:t>
            </a:fld>
            <a:endParaRPr lang="en-US"/>
          </a:p>
        </p:txBody>
      </p:sp>
    </p:spTree>
    <p:extLst>
      <p:ext uri="{BB962C8B-B14F-4D97-AF65-F5344CB8AC3E}">
        <p14:creationId xmlns:p14="http://schemas.microsoft.com/office/powerpoint/2010/main" val="42472453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dt" idx="1"/>
          </p:nvPr>
        </p:nvSpPr>
        <p:spPr bwMode="auto">
          <a:xfrm>
            <a:off x="3970338" y="-1577"/>
            <a:ext cx="3040062" cy="466852"/>
          </a:xfrm>
          <a:prstGeom prst="rect">
            <a:avLst/>
          </a:prstGeom>
          <a:noFill/>
          <a:ln w="9525">
            <a:noFill/>
            <a:miter lim="800000"/>
            <a:headEnd/>
            <a:tailEnd/>
          </a:ln>
          <a:effectLst/>
        </p:spPr>
        <p:txBody>
          <a:bodyPr vert="horz" wrap="square" lIns="19414" tIns="0" rIns="19414" bIns="0" numCol="1" anchor="t" anchorCtr="0" compatLnSpc="1">
            <a:prstTxWarp prst="textNoShape">
              <a:avLst/>
            </a:prstTxWarp>
          </a:bodyPr>
          <a:lstStyle>
            <a:lvl1pPr algn="r" defTabSz="863600">
              <a:defRPr sz="1000" i="1">
                <a:solidFill>
                  <a:schemeClr val="tx1"/>
                </a:solidFill>
                <a:latin typeface="Times New Roman" pitchFamily="18" charset="0"/>
              </a:defRPr>
            </a:lvl1pPr>
          </a:lstStyle>
          <a:p>
            <a:pPr>
              <a:defRPr/>
            </a:pPr>
            <a:endParaRPr lang="en-US"/>
          </a:p>
        </p:txBody>
      </p:sp>
      <p:sp>
        <p:nvSpPr>
          <p:cNvPr id="2053" name="Rectangle 5"/>
          <p:cNvSpPr>
            <a:spLocks noGrp="1" noChangeArrowheads="1"/>
          </p:cNvSpPr>
          <p:nvPr>
            <p:ph type="sldNum" sz="quarter" idx="5"/>
          </p:nvPr>
        </p:nvSpPr>
        <p:spPr bwMode="auto">
          <a:xfrm>
            <a:off x="3970338" y="8769224"/>
            <a:ext cx="3040062" cy="466851"/>
          </a:xfrm>
          <a:prstGeom prst="rect">
            <a:avLst/>
          </a:prstGeom>
          <a:noFill/>
          <a:ln w="9525">
            <a:noFill/>
            <a:miter lim="800000"/>
            <a:headEnd/>
            <a:tailEnd/>
          </a:ln>
          <a:effectLst/>
        </p:spPr>
        <p:txBody>
          <a:bodyPr vert="horz" wrap="square" lIns="19414" tIns="0" rIns="19414" bIns="0" numCol="1" anchor="b" anchorCtr="0" compatLnSpc="1">
            <a:prstTxWarp prst="textNoShape">
              <a:avLst/>
            </a:prstTxWarp>
          </a:bodyPr>
          <a:lstStyle>
            <a:lvl1pPr algn="r" defTabSz="863600">
              <a:defRPr sz="1000" i="1">
                <a:solidFill>
                  <a:schemeClr val="tx1"/>
                </a:solidFill>
                <a:latin typeface="Times New Roman" pitchFamily="18" charset="0"/>
              </a:defRPr>
            </a:lvl1pPr>
          </a:lstStyle>
          <a:p>
            <a:pPr>
              <a:defRPr/>
            </a:pPr>
            <a:fld id="{A2A2E97E-D5FE-43C6-8A98-843729EFE912}" type="slidenum">
              <a:rPr lang="en-US"/>
              <a:pPr>
                <a:defRPr/>
              </a:pPr>
              <a:t>‹#›</a:t>
            </a:fld>
            <a:endParaRPr lang="en-US"/>
          </a:p>
        </p:txBody>
      </p:sp>
      <p:sp>
        <p:nvSpPr>
          <p:cNvPr id="2054" name="Rectangle 6"/>
          <p:cNvSpPr>
            <a:spLocks noGrp="1" noChangeArrowheads="1"/>
          </p:cNvSpPr>
          <p:nvPr>
            <p:ph type="body" sz="quarter" idx="3"/>
          </p:nvPr>
        </p:nvSpPr>
        <p:spPr bwMode="auto">
          <a:xfrm>
            <a:off x="933450" y="4387767"/>
            <a:ext cx="5143500" cy="4159073"/>
          </a:xfrm>
          <a:prstGeom prst="rect">
            <a:avLst/>
          </a:prstGeom>
          <a:noFill/>
          <a:ln w="9525">
            <a:noFill/>
            <a:miter lim="800000"/>
            <a:headEnd/>
            <a:tailEnd/>
          </a:ln>
          <a:effectLst/>
        </p:spPr>
        <p:txBody>
          <a:bodyPr vert="horz" wrap="square" lIns="118082" tIns="58237" rIns="118082" bIns="58237" numCol="1" anchor="t" anchorCtr="0" compatLnSpc="1">
            <a:prstTxWarp prst="textNoShape">
              <a:avLst/>
            </a:prstTxWarp>
          </a:bodyPr>
          <a:lstStyle/>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endParaRPr lang="en-US" noProof="0"/>
          </a:p>
        </p:txBody>
      </p:sp>
      <p:sp>
        <p:nvSpPr>
          <p:cNvPr id="21509" name="Rectangle 7"/>
          <p:cNvSpPr>
            <a:spLocks noGrp="1" noRot="1" noChangeAspect="1" noChangeArrowheads="1" noTextEdit="1"/>
          </p:cNvSpPr>
          <p:nvPr>
            <p:ph type="sldImg" idx="2"/>
          </p:nvPr>
        </p:nvSpPr>
        <p:spPr bwMode="auto">
          <a:xfrm>
            <a:off x="444500" y="706438"/>
            <a:ext cx="6121400" cy="344487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1238262853"/>
      </p:ext>
    </p:extLst>
  </p:cSld>
  <p:clrMap bg1="lt1" tx1="dk1" bg2="lt2" tx2="dk2" accent1="accent1" accent2="accent2" accent3="accent3" accent4="accent4" accent5="accent5" accent6="accent6" hlink="hlink" folHlink="folHlink"/>
  <p:hf dt="0"/>
  <p:notesStyle>
    <a:lvl1pPr algn="l" defTabSz="1104900" rtl="0" eaLnBrk="0" fontAlgn="base" hangingPunct="0">
      <a:spcBef>
        <a:spcPct val="30000"/>
      </a:spcBef>
      <a:spcAft>
        <a:spcPct val="0"/>
      </a:spcAft>
      <a:defRPr sz="1600" kern="1200">
        <a:solidFill>
          <a:schemeClr val="tx1"/>
        </a:solidFill>
        <a:latin typeface="Book Antiqua" pitchFamily="18" charset="0"/>
        <a:ea typeface="+mn-ea"/>
        <a:cs typeface="+mn-cs"/>
      </a:defRPr>
    </a:lvl1pPr>
    <a:lvl2pPr marL="742950" indent="-285750" algn="l" defTabSz="1104900" rtl="0" eaLnBrk="0" fontAlgn="base" hangingPunct="0">
      <a:spcBef>
        <a:spcPct val="30000"/>
      </a:spcBef>
      <a:spcAft>
        <a:spcPct val="0"/>
      </a:spcAft>
      <a:defRPr sz="1600" kern="1200">
        <a:solidFill>
          <a:schemeClr val="tx1"/>
        </a:solidFill>
        <a:latin typeface="Book Antiqua" pitchFamily="18" charset="0"/>
        <a:ea typeface="+mn-ea"/>
        <a:cs typeface="+mn-cs"/>
      </a:defRPr>
    </a:lvl2pPr>
    <a:lvl3pPr marL="1143000" indent="-228600" algn="l" defTabSz="1104900" rtl="0" eaLnBrk="0" fontAlgn="base" hangingPunct="0">
      <a:spcBef>
        <a:spcPct val="30000"/>
      </a:spcBef>
      <a:spcAft>
        <a:spcPct val="0"/>
      </a:spcAft>
      <a:defRPr sz="1600" kern="1200">
        <a:solidFill>
          <a:schemeClr val="tx1"/>
        </a:solidFill>
        <a:latin typeface="Book Antiqua" pitchFamily="18" charset="0"/>
        <a:ea typeface="+mn-ea"/>
        <a:cs typeface="+mn-cs"/>
      </a:defRPr>
    </a:lvl3pPr>
    <a:lvl4pPr marL="1600200" indent="-228600" algn="l" defTabSz="1104900" rtl="0" eaLnBrk="0" fontAlgn="base" hangingPunct="0">
      <a:spcBef>
        <a:spcPct val="30000"/>
      </a:spcBef>
      <a:spcAft>
        <a:spcPct val="0"/>
      </a:spcAft>
      <a:defRPr sz="1600" kern="1200">
        <a:solidFill>
          <a:schemeClr val="tx1"/>
        </a:solidFill>
        <a:latin typeface="Book Antiqua" pitchFamily="18" charset="0"/>
        <a:ea typeface="+mn-ea"/>
        <a:cs typeface="+mn-cs"/>
      </a:defRPr>
    </a:lvl4pPr>
    <a:lvl5pPr marL="2057400" indent="-228600" algn="l" defTabSz="1104900" rtl="0" eaLnBrk="0" fontAlgn="base" hangingPunct="0">
      <a:spcBef>
        <a:spcPct val="30000"/>
      </a:spcBef>
      <a:spcAft>
        <a:spcPct val="0"/>
      </a:spcAft>
      <a:defRPr sz="16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sz="1300" b="1" dirty="0">
                <a:cs typeface="Arial" panose="020B0604020202020204" pitchFamily="34" charset="0"/>
              </a:rPr>
              <a:t>Key Education Points: </a:t>
            </a:r>
          </a:p>
          <a:p>
            <a:pPr marL="241617" indent="-241617">
              <a:buFont typeface="+mj-lt"/>
              <a:buAutoNum type="arabicPeriod"/>
            </a:pPr>
            <a:r>
              <a:rPr lang="en-US" sz="1300" dirty="0">
                <a:solidFill>
                  <a:schemeClr val="tx1"/>
                </a:solidFill>
              </a:rPr>
              <a:t>This is an overview of the three commercial assays intended to guide the active surveillance (AS) decision.  </a:t>
            </a:r>
          </a:p>
          <a:p>
            <a:pPr marL="241617" indent="-241617">
              <a:buFont typeface="+mj-lt"/>
              <a:buAutoNum type="arabicPeriod"/>
            </a:pPr>
            <a:r>
              <a:rPr lang="en-US" sz="1300" dirty="0">
                <a:solidFill>
                  <a:schemeClr val="tx1"/>
                </a:solidFill>
              </a:rPr>
              <a:t>Note that all three tests report risk of prostate cancer-specific death (PCD) and risk of metastasis.  </a:t>
            </a:r>
          </a:p>
          <a:p>
            <a:pPr marL="241617" indent="-241617">
              <a:buFont typeface="+mj-lt"/>
              <a:buAutoNum type="arabicPeriod"/>
            </a:pPr>
            <a:r>
              <a:rPr lang="en-US" sz="1300" dirty="0">
                <a:solidFill>
                  <a:schemeClr val="tx1"/>
                </a:solidFill>
              </a:rPr>
              <a:t>The Prolaris</a:t>
            </a:r>
            <a:r>
              <a:rPr lang="en-US" baseline="30000" dirty="0">
                <a:solidFill>
                  <a:schemeClr val="tx1"/>
                </a:solidFill>
              </a:rPr>
              <a:t>®</a:t>
            </a:r>
            <a:r>
              <a:rPr lang="en-US" sz="1300" dirty="0">
                <a:solidFill>
                  <a:schemeClr val="tx1"/>
                </a:solidFill>
              </a:rPr>
              <a:t> test reports risk of PCD using a cohort of patients on watchful waiting, while The Decipher</a:t>
            </a:r>
            <a:r>
              <a:rPr lang="en-US" baseline="30000" dirty="0">
                <a:solidFill>
                  <a:schemeClr val="tx1"/>
                </a:solidFill>
              </a:rPr>
              <a:t>®</a:t>
            </a:r>
            <a:r>
              <a:rPr lang="en-US" sz="1300" dirty="0">
                <a:solidFill>
                  <a:schemeClr val="tx1"/>
                </a:solidFill>
              </a:rPr>
              <a:t> and Oncotype DX</a:t>
            </a:r>
            <a:r>
              <a:rPr lang="en-US" baseline="30000" dirty="0">
                <a:solidFill>
                  <a:schemeClr val="tx1"/>
                </a:solidFill>
              </a:rPr>
              <a:t>®</a:t>
            </a:r>
            <a:r>
              <a:rPr lang="en-US" sz="1300" dirty="0">
                <a:solidFill>
                  <a:schemeClr val="tx1"/>
                </a:solidFill>
              </a:rPr>
              <a:t> tests report risk of PCD using data from radical prostatectomy (RP)-treated patients.  </a:t>
            </a:r>
          </a:p>
          <a:p>
            <a:pPr marL="241617" indent="-241617">
              <a:buFont typeface="+mj-lt"/>
              <a:buAutoNum type="arabicPeriod"/>
            </a:pPr>
            <a:r>
              <a:rPr lang="en-US" sz="1300" dirty="0">
                <a:solidFill>
                  <a:schemeClr val="tx1"/>
                </a:solidFill>
              </a:rPr>
              <a:t>All three assays report risk of metastasis based on data in RP-treated patients.  </a:t>
            </a:r>
          </a:p>
          <a:p>
            <a:pPr marL="241617" indent="-241617">
              <a:buFont typeface="+mj-lt"/>
              <a:buAutoNum type="arabicPeriod"/>
            </a:pPr>
            <a:r>
              <a:rPr lang="en-US" sz="1300" dirty="0">
                <a:solidFill>
                  <a:schemeClr val="tx1"/>
                </a:solidFill>
              </a:rPr>
              <a:t>The Prolaris test does not report risk of adverse pathology (high-grade or high-stage disease).  </a:t>
            </a:r>
          </a:p>
          <a:p>
            <a:pPr marL="241617" indent="-241617">
              <a:buFont typeface="+mj-lt"/>
              <a:buAutoNum type="arabicPeriod"/>
            </a:pPr>
            <a:r>
              <a:rPr lang="en-US" sz="1300" dirty="0">
                <a:solidFill>
                  <a:schemeClr val="tx1"/>
                </a:solidFill>
              </a:rPr>
              <a:t>The Decipher test reports risk of high-grade disease only.  The Oncotype DX test reports risk of adverse pathology (high grade and/or non-organ-confined disease).  </a:t>
            </a:r>
          </a:p>
          <a:p>
            <a:pPr marL="241617" indent="-241617">
              <a:buFont typeface="+mj-lt"/>
              <a:buAutoNum type="arabicPeriod"/>
            </a:pPr>
            <a:r>
              <a:rPr lang="en-US" sz="1300" dirty="0">
                <a:solidFill>
                  <a:schemeClr val="tx1"/>
                </a:solidFill>
              </a:rPr>
              <a:t>This slide is a good place to note to the audience that the Prolaris and Oncotype DX tests both combine clinicopathologic features and molecular score into reported risks. while the Decipher reports risk based on molecular score alone.</a:t>
            </a:r>
          </a:p>
          <a:p>
            <a:pPr defTabSz="966470">
              <a:defRPr/>
            </a:pPr>
            <a:endParaRPr lang="da-DK" sz="1300" b="1" dirty="0"/>
          </a:p>
          <a:p>
            <a:pPr defTabSz="966470">
              <a:defRPr/>
            </a:pPr>
            <a:r>
              <a:rPr lang="da-DK" sz="1300" b="1" dirty="0"/>
              <a:t>References:</a:t>
            </a:r>
          </a:p>
          <a:p>
            <a:r>
              <a:rPr lang="en-US" sz="1300" dirty="0" err="1">
                <a:solidFill>
                  <a:schemeClr val="tx1"/>
                </a:solidFill>
              </a:rPr>
              <a:t>Cuzick</a:t>
            </a:r>
            <a:r>
              <a:rPr lang="en-US" sz="1300" dirty="0">
                <a:solidFill>
                  <a:schemeClr val="tx1"/>
                </a:solidFill>
              </a:rPr>
              <a:t> et al. </a:t>
            </a:r>
            <a:r>
              <a:rPr lang="en-US" sz="1300" i="1" dirty="0">
                <a:solidFill>
                  <a:schemeClr val="tx1"/>
                </a:solidFill>
              </a:rPr>
              <a:t>Lancet Oncol. </a:t>
            </a:r>
            <a:r>
              <a:rPr lang="en-US" sz="1300" dirty="0">
                <a:solidFill>
                  <a:schemeClr val="tx1"/>
                </a:solidFill>
              </a:rPr>
              <a:t>2011.</a:t>
            </a:r>
          </a:p>
          <a:p>
            <a:r>
              <a:rPr lang="en-US" sz="1300" dirty="0" err="1">
                <a:solidFill>
                  <a:schemeClr val="tx1"/>
                </a:solidFill>
              </a:rPr>
              <a:t>Cuzick</a:t>
            </a:r>
            <a:r>
              <a:rPr lang="en-US" sz="1300" dirty="0">
                <a:solidFill>
                  <a:schemeClr val="tx1"/>
                </a:solidFill>
              </a:rPr>
              <a:t> et al. </a:t>
            </a:r>
            <a:r>
              <a:rPr lang="en-US" sz="1300" i="1" dirty="0">
                <a:solidFill>
                  <a:schemeClr val="tx1"/>
                </a:solidFill>
              </a:rPr>
              <a:t>British Journal of Cancer. </a:t>
            </a:r>
            <a:r>
              <a:rPr lang="en-US" sz="1300" dirty="0">
                <a:solidFill>
                  <a:schemeClr val="tx1"/>
                </a:solidFill>
              </a:rPr>
              <a:t>2012.</a:t>
            </a:r>
          </a:p>
          <a:p>
            <a:pPr defTabSz="966470">
              <a:defRPr/>
            </a:pPr>
            <a:r>
              <a:rPr lang="en-US" sz="1300" dirty="0" err="1">
                <a:solidFill>
                  <a:schemeClr val="tx1"/>
                </a:solidFill>
              </a:rPr>
              <a:t>Cuzick</a:t>
            </a:r>
            <a:r>
              <a:rPr lang="en-US" sz="1300" dirty="0">
                <a:solidFill>
                  <a:schemeClr val="tx1"/>
                </a:solidFill>
              </a:rPr>
              <a:t> et al. </a:t>
            </a:r>
            <a:r>
              <a:rPr lang="en-US" sz="1300" i="1" dirty="0">
                <a:solidFill>
                  <a:schemeClr val="tx1"/>
                </a:solidFill>
              </a:rPr>
              <a:t>British Journal of Cancer. </a:t>
            </a:r>
            <a:r>
              <a:rPr lang="en-US" sz="1300" dirty="0">
                <a:solidFill>
                  <a:schemeClr val="tx1"/>
                </a:solidFill>
              </a:rPr>
              <a:t>2015.</a:t>
            </a:r>
          </a:p>
          <a:p>
            <a:pPr defTabSz="966470">
              <a:defRPr/>
            </a:pPr>
            <a:r>
              <a:rPr lang="da-DK" sz="1300" dirty="0">
                <a:solidFill>
                  <a:schemeClr val="tx1"/>
                </a:solidFill>
                <a:cs typeface="Arial" panose="020B0604020202020204" pitchFamily="34" charset="0"/>
              </a:rPr>
              <a:t>Bishoff et al. </a:t>
            </a:r>
            <a:r>
              <a:rPr lang="da-DK" sz="1300" i="1" dirty="0">
                <a:solidFill>
                  <a:schemeClr val="tx1"/>
                </a:solidFill>
                <a:cs typeface="Arial" panose="020B0604020202020204" pitchFamily="34" charset="0"/>
              </a:rPr>
              <a:t>J Urol</a:t>
            </a:r>
            <a:r>
              <a:rPr lang="da-DK" sz="1300" dirty="0">
                <a:solidFill>
                  <a:schemeClr val="tx1"/>
                </a:solidFill>
                <a:cs typeface="Arial" panose="020B0604020202020204" pitchFamily="34" charset="0"/>
              </a:rPr>
              <a:t>. 2014. </a:t>
            </a:r>
          </a:p>
          <a:p>
            <a:pPr defTabSz="966470">
              <a:defRPr/>
            </a:pPr>
            <a:r>
              <a:rPr lang="en-US" sz="1300" dirty="0" err="1">
                <a:solidFill>
                  <a:schemeClr val="tx1"/>
                </a:solidFill>
              </a:rPr>
              <a:t>Erho</a:t>
            </a:r>
            <a:r>
              <a:rPr lang="en-US" sz="1300" dirty="0">
                <a:solidFill>
                  <a:schemeClr val="tx1"/>
                </a:solidFill>
              </a:rPr>
              <a:t> et al. </a:t>
            </a:r>
            <a:r>
              <a:rPr lang="en-US" sz="1300" i="1" dirty="0">
                <a:solidFill>
                  <a:schemeClr val="tx1"/>
                </a:solidFill>
              </a:rPr>
              <a:t>PLOS ONE. </a:t>
            </a:r>
            <a:r>
              <a:rPr lang="en-US" sz="1300" dirty="0">
                <a:solidFill>
                  <a:schemeClr val="tx1"/>
                </a:solidFill>
              </a:rPr>
              <a:t>2013.</a:t>
            </a:r>
          </a:p>
          <a:p>
            <a:r>
              <a:rPr lang="en-US" sz="1300" dirty="0">
                <a:solidFill>
                  <a:schemeClr val="tx1"/>
                </a:solidFill>
              </a:rPr>
              <a:t>Karnes et al</a:t>
            </a:r>
            <a:r>
              <a:rPr lang="en-US" sz="1300" i="1" dirty="0">
                <a:solidFill>
                  <a:schemeClr val="tx1"/>
                </a:solidFill>
              </a:rPr>
              <a:t>. Eur Urol</a:t>
            </a:r>
            <a:r>
              <a:rPr lang="en-US" sz="1300" dirty="0">
                <a:solidFill>
                  <a:schemeClr val="tx1"/>
                </a:solidFill>
              </a:rPr>
              <a:t>. 2017. </a:t>
            </a:r>
          </a:p>
          <a:p>
            <a:r>
              <a:rPr lang="en-US" sz="1300" dirty="0">
                <a:solidFill>
                  <a:schemeClr val="tx1"/>
                </a:solidFill>
              </a:rPr>
              <a:t>Nguyen et al. </a:t>
            </a:r>
            <a:r>
              <a:rPr lang="en-US" sz="1300" i="1" dirty="0">
                <a:solidFill>
                  <a:schemeClr val="tx1"/>
                </a:solidFill>
              </a:rPr>
              <a:t>Eur Urol</a:t>
            </a:r>
            <a:r>
              <a:rPr lang="en-US" sz="1300" dirty="0">
                <a:solidFill>
                  <a:schemeClr val="tx1"/>
                </a:solidFill>
              </a:rPr>
              <a:t>. 2017</a:t>
            </a:r>
          </a:p>
          <a:p>
            <a:pPr defTabSz="966470">
              <a:defRPr/>
            </a:pPr>
            <a:r>
              <a:rPr lang="da-DK" sz="1300" dirty="0">
                <a:solidFill>
                  <a:schemeClr val="tx1"/>
                </a:solidFill>
                <a:cs typeface="Arial" panose="020B0604020202020204" pitchFamily="34" charset="0"/>
              </a:rPr>
              <a:t>Nguyen et al. </a:t>
            </a:r>
            <a:r>
              <a:rPr lang="it-IT" sz="1300" i="1" dirty="0">
                <a:solidFill>
                  <a:schemeClr val="tx1"/>
                </a:solidFill>
                <a:cs typeface="Arial" panose="020B0604020202020204" pitchFamily="34" charset="0"/>
              </a:rPr>
              <a:t>Prostate Cancer Prostatic Dis</a:t>
            </a:r>
            <a:r>
              <a:rPr lang="it-IT" sz="1300" dirty="0">
                <a:solidFill>
                  <a:schemeClr val="tx1"/>
                </a:solidFill>
                <a:cs typeface="Arial" panose="020B0604020202020204" pitchFamily="34" charset="0"/>
              </a:rPr>
              <a:t>. 2017 </a:t>
            </a:r>
          </a:p>
          <a:p>
            <a:pPr defTabSz="966470">
              <a:defRPr/>
            </a:pPr>
            <a:r>
              <a:rPr lang="it-IT" sz="1300" dirty="0">
                <a:solidFill>
                  <a:schemeClr val="tx1"/>
                </a:solidFill>
                <a:cs typeface="Arial" panose="020B0604020202020204" pitchFamily="34" charset="0"/>
              </a:rPr>
              <a:t>Klein et al. </a:t>
            </a:r>
            <a:r>
              <a:rPr lang="it-IT" sz="1300" i="1" dirty="0">
                <a:solidFill>
                  <a:schemeClr val="tx1"/>
                </a:solidFill>
                <a:cs typeface="Arial" panose="020B0604020202020204" pitchFamily="34" charset="0"/>
              </a:rPr>
              <a:t>Urology.</a:t>
            </a:r>
            <a:r>
              <a:rPr lang="it-IT" sz="1300" dirty="0">
                <a:solidFill>
                  <a:schemeClr val="tx1"/>
                </a:solidFill>
                <a:cs typeface="Arial" panose="020B0604020202020204" pitchFamily="34" charset="0"/>
              </a:rPr>
              <a:t> 2016. </a:t>
            </a:r>
            <a:r>
              <a:rPr lang="da-DK" sz="1300" dirty="0">
                <a:solidFill>
                  <a:schemeClr val="tx1"/>
                </a:solidFill>
                <a:cs typeface="Arial" panose="020B0604020202020204" pitchFamily="34" charset="0"/>
              </a:rPr>
              <a:t>  </a:t>
            </a:r>
          </a:p>
          <a:p>
            <a:r>
              <a:rPr lang="en-US" sz="1300" dirty="0">
                <a:solidFill>
                  <a:schemeClr val="tx1"/>
                </a:solidFill>
              </a:rPr>
              <a:t>Klein et al. </a:t>
            </a:r>
            <a:r>
              <a:rPr lang="en-US" sz="1300" i="1" dirty="0">
                <a:solidFill>
                  <a:schemeClr val="tx1"/>
                </a:solidFill>
              </a:rPr>
              <a:t>Eur</a:t>
            </a:r>
            <a:r>
              <a:rPr lang="en-US" sz="1300" dirty="0">
                <a:solidFill>
                  <a:schemeClr val="tx1"/>
                </a:solidFill>
              </a:rPr>
              <a:t> </a:t>
            </a:r>
            <a:r>
              <a:rPr lang="en-US" sz="1300" i="1" dirty="0">
                <a:solidFill>
                  <a:schemeClr val="tx1"/>
                </a:solidFill>
              </a:rPr>
              <a:t>Urol. </a:t>
            </a:r>
            <a:r>
              <a:rPr lang="en-US" sz="1300" dirty="0">
                <a:solidFill>
                  <a:schemeClr val="tx1"/>
                </a:solidFill>
              </a:rPr>
              <a:t>2014</a:t>
            </a:r>
          </a:p>
          <a:p>
            <a:r>
              <a:rPr lang="en-US" sz="1300" dirty="0">
                <a:solidFill>
                  <a:schemeClr val="tx1"/>
                </a:solidFill>
              </a:rPr>
              <a:t>Cullen et al. </a:t>
            </a:r>
            <a:r>
              <a:rPr lang="en-US" sz="1300" i="1" dirty="0">
                <a:solidFill>
                  <a:schemeClr val="tx1"/>
                </a:solidFill>
              </a:rPr>
              <a:t>Eur Urol</a:t>
            </a:r>
            <a:r>
              <a:rPr lang="en-US" sz="1300" dirty="0">
                <a:solidFill>
                  <a:schemeClr val="tx1"/>
                </a:solidFill>
              </a:rPr>
              <a:t>. 2015.</a:t>
            </a:r>
          </a:p>
          <a:p>
            <a:pPr defTabSz="966470">
              <a:defRPr/>
            </a:pPr>
            <a:r>
              <a:rPr lang="nl-NL" sz="1300" dirty="0">
                <a:solidFill>
                  <a:schemeClr val="tx1"/>
                </a:solidFill>
                <a:cs typeface="Arial" panose="020B0604020202020204" pitchFamily="34" charset="0"/>
              </a:rPr>
              <a:t>Van Den Eeden et al. </a:t>
            </a:r>
            <a:r>
              <a:rPr lang="nl-NL" sz="1300" i="1" dirty="0">
                <a:solidFill>
                  <a:schemeClr val="tx1"/>
                </a:solidFill>
                <a:cs typeface="Arial" panose="020B0604020202020204" pitchFamily="34" charset="0"/>
              </a:rPr>
              <a:t>Eur Urol.</a:t>
            </a:r>
            <a:r>
              <a:rPr lang="nl-NL" sz="1300" dirty="0">
                <a:solidFill>
                  <a:schemeClr val="tx1"/>
                </a:solidFill>
                <a:cs typeface="Arial" panose="020B0604020202020204" pitchFamily="34" charset="0"/>
              </a:rPr>
              <a:t> 2017</a:t>
            </a:r>
            <a:r>
              <a:rPr lang="nl-NL" sz="1300" i="1" dirty="0">
                <a:solidFill>
                  <a:schemeClr val="tx1"/>
                </a:solidFill>
                <a:cs typeface="Arial" panose="020B0604020202020204" pitchFamily="34" charset="0"/>
              </a:rPr>
              <a:t>.</a:t>
            </a:r>
          </a:p>
        </p:txBody>
      </p:sp>
      <p:sp>
        <p:nvSpPr>
          <p:cNvPr id="4" name="Slide Number Placeholder 3"/>
          <p:cNvSpPr>
            <a:spLocks noGrp="1"/>
          </p:cNvSpPr>
          <p:nvPr>
            <p:ph type="sldNum" sz="quarter" idx="5"/>
          </p:nvPr>
        </p:nvSpPr>
        <p:spPr/>
        <p:txBody>
          <a:bodyPr/>
          <a:lstStyle/>
          <a:p>
            <a:pPr defTabSz="966470">
              <a:defRPr/>
            </a:pPr>
            <a:fld id="{104486D0-7F12-4770-BE76-B014307AD417}" type="slidenum">
              <a:rPr lang="en-US">
                <a:solidFill>
                  <a:prstClr val="black"/>
                </a:solidFill>
                <a:latin typeface="Calibri" panose="020F0502020204030204"/>
              </a:rPr>
              <a:pPr defTabSz="966470">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83309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latin typeface="Arial" panose="020B0604020202020204" pitchFamily="34" charset="0"/>
                <a:cs typeface="Arial" panose="020B0604020202020204" pitchFamily="34" charset="0"/>
              </a:rPr>
              <a:t>Key Education Points: </a:t>
            </a:r>
            <a:endParaRPr lang="en-US" sz="1300" dirty="0">
              <a:latin typeface="Arial" panose="020B0604020202020204" pitchFamily="34" charset="0"/>
              <a:cs typeface="Arial" panose="020B0604020202020204" pitchFamily="34" charset="0"/>
            </a:endParaRPr>
          </a:p>
          <a:p>
            <a:pPr marL="181203" indent="-181203">
              <a:buFont typeface="Arial" panose="020B0604020202020204" pitchFamily="34" charset="0"/>
              <a:buChar char="•"/>
            </a:pPr>
            <a:r>
              <a:rPr lang="en-US" sz="1200" dirty="0">
                <a:solidFill>
                  <a:schemeClr val="tx1"/>
                </a:solidFill>
                <a:latin typeface="+mn-lt"/>
                <a:cs typeface="Arial" panose="020B0604020202020204" pitchFamily="34" charset="0"/>
              </a:rPr>
              <a:t>Approximately 60-70% of men who have favorable pathology on initial biopsy will have favorable pathology on radical prostatectomy (RP), in contemporary series. Favorable pathology on biopsy in the setting of clinically low-risk disease is in most cases predictive of favorable pathology on RP. However, between 30-40% of men who are clinically low risk on biopsy will harbor occult adverse pathology (AP) features on surgical pathology after RP. AP is a critical determinant of long-term prognosis. </a:t>
            </a:r>
          </a:p>
          <a:p>
            <a:pPr marL="181203" indent="-181203">
              <a:buFont typeface="Arial" panose="020B0604020202020204" pitchFamily="34" charset="0"/>
              <a:buChar char="•"/>
            </a:pPr>
            <a:r>
              <a:rPr lang="en-US" sz="1200" dirty="0">
                <a:solidFill>
                  <a:schemeClr val="tx1"/>
                </a:solidFill>
                <a:latin typeface="+mn-lt"/>
                <a:cs typeface="Arial" panose="020B0604020202020204" pitchFamily="34" charset="0"/>
              </a:rPr>
              <a:t>Because the men who have AP at surgery are the ones at greatest risk of disease progression, accurately determining which patients are at high risk of having AP at surgery (and hence benefit from immediate treatment) should be determined BEFORE surgery. Similarly, men who are at low risk for AP and have favorable disease are the best candidates to defer treatment and consider active surveillance.</a:t>
            </a:r>
          </a:p>
          <a:p>
            <a:pPr marL="181203" indent="-181203">
              <a:buFont typeface="Arial" panose="020B0604020202020204" pitchFamily="34" charset="0"/>
              <a:buChar char="•"/>
            </a:pPr>
            <a:r>
              <a:rPr lang="en-US" sz="1200" dirty="0">
                <a:solidFill>
                  <a:schemeClr val="tx1"/>
                </a:solidFill>
                <a:latin typeface="+mn-lt"/>
                <a:cs typeface="Arial" panose="020B0604020202020204" pitchFamily="34" charset="0"/>
              </a:rPr>
              <a:t>A genomic test can provide the actionable information about who is at risk for AP.</a:t>
            </a:r>
          </a:p>
          <a:p>
            <a:endParaRPr lang="en-US" sz="1300" b="1" dirty="0">
              <a:latin typeface="Arial" panose="020B0604020202020204" pitchFamily="34" charset="0"/>
              <a:cs typeface="Arial" panose="020B0604020202020204" pitchFamily="34" charset="0"/>
            </a:endParaRPr>
          </a:p>
          <a:p>
            <a:r>
              <a:rPr lang="en-US" sz="1300" b="1" dirty="0">
                <a:latin typeface="Arial" panose="020B0604020202020204" pitchFamily="34" charset="0"/>
                <a:cs typeface="Arial" panose="020B0604020202020204" pitchFamily="34" charset="0"/>
              </a:rPr>
              <a:t>How the Chart Was Generated</a:t>
            </a:r>
            <a:endParaRPr lang="en-US" sz="1300" dirty="0">
              <a:latin typeface="Arial" panose="020B0604020202020204" pitchFamily="34" charset="0"/>
              <a:cs typeface="Arial" panose="020B0604020202020204" pitchFamily="34" charset="0"/>
            </a:endParaRPr>
          </a:p>
          <a:p>
            <a:pPr marL="181203" indent="-181203">
              <a:buFont typeface="Arial" panose="020B0604020202020204" pitchFamily="34" charset="0"/>
              <a:buChar char="•"/>
            </a:pPr>
            <a:r>
              <a:rPr lang="en-US" sz="1200" dirty="0">
                <a:solidFill>
                  <a:schemeClr val="tx1"/>
                </a:solidFill>
                <a:latin typeface="+mn-lt"/>
                <a:cs typeface="Arial" panose="020B0604020202020204" pitchFamily="34" charset="0"/>
              </a:rPr>
              <a:t>The estimates for rate of AP versus favorable pathology have been gleaned from a variety of studies including Epstein, </a:t>
            </a:r>
            <a:r>
              <a:rPr lang="en-US" sz="1200" dirty="0" err="1">
                <a:solidFill>
                  <a:schemeClr val="tx1"/>
                </a:solidFill>
                <a:latin typeface="+mn-lt"/>
                <a:cs typeface="Arial" panose="020B0604020202020204" pitchFamily="34" charset="0"/>
              </a:rPr>
              <a:t>Eggener</a:t>
            </a:r>
            <a:r>
              <a:rPr lang="en-US" sz="1200" dirty="0">
                <a:solidFill>
                  <a:schemeClr val="tx1"/>
                </a:solidFill>
                <a:latin typeface="+mn-lt"/>
                <a:cs typeface="Arial" panose="020B0604020202020204" pitchFamily="34" charset="0"/>
              </a:rPr>
              <a:t>, and Dinh.</a:t>
            </a:r>
            <a:r>
              <a:rPr lang="en-US" sz="1200" baseline="30000" dirty="0">
                <a:solidFill>
                  <a:schemeClr val="tx1"/>
                </a:solidFill>
                <a:latin typeface="+mn-lt"/>
                <a:cs typeface="Arial" panose="020B0604020202020204" pitchFamily="34" charset="0"/>
              </a:rPr>
              <a:t>1-3</a:t>
            </a:r>
            <a:r>
              <a:rPr lang="en-US" sz="1200" dirty="0">
                <a:solidFill>
                  <a:schemeClr val="tx1"/>
                </a:solidFill>
                <a:latin typeface="+mn-lt"/>
                <a:cs typeface="Arial" panose="020B0604020202020204" pitchFamily="34" charset="0"/>
              </a:rPr>
              <a:t> There is obvious variability in the rate of pathologic upgrading in different patient populations, but this range is broadly reflective of current trends.</a:t>
            </a:r>
          </a:p>
          <a:p>
            <a:pPr marL="181203" indent="-181203">
              <a:buFont typeface="Arial" panose="020B0604020202020204" pitchFamily="34" charset="0"/>
              <a:buChar char="•"/>
            </a:pPr>
            <a:r>
              <a:rPr lang="en-US" sz="1200" dirty="0">
                <a:solidFill>
                  <a:schemeClr val="tx1"/>
                </a:solidFill>
                <a:latin typeface="+mn-lt"/>
                <a:cs typeface="Arial" panose="020B0604020202020204" pitchFamily="34" charset="0"/>
              </a:rPr>
              <a:t>The estimates for rates of biochemical recurrence, metastasis, and death from prostate cancer are composites from Epstein (biochemical recurrence [BCR] within 5 years),</a:t>
            </a:r>
            <a:r>
              <a:rPr lang="en-US" sz="1200" baseline="30000" dirty="0">
                <a:solidFill>
                  <a:schemeClr val="tx1"/>
                </a:solidFill>
                <a:latin typeface="+mn-lt"/>
                <a:cs typeface="Arial" panose="020B0604020202020204" pitchFamily="34" charset="0"/>
              </a:rPr>
              <a:t>1</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Cooperberg</a:t>
            </a:r>
            <a:r>
              <a:rPr lang="en-US" sz="1200" dirty="0">
                <a:solidFill>
                  <a:schemeClr val="tx1"/>
                </a:solidFill>
                <a:latin typeface="+mn-lt"/>
                <a:cs typeface="Arial" panose="020B0604020202020204" pitchFamily="34" charset="0"/>
              </a:rPr>
              <a:t> and </a:t>
            </a:r>
            <a:r>
              <a:rPr lang="en-US" sz="1200" dirty="0" err="1">
                <a:solidFill>
                  <a:schemeClr val="tx1"/>
                </a:solidFill>
                <a:latin typeface="+mn-lt"/>
                <a:cs typeface="Arial" panose="020B0604020202020204" pitchFamily="34" charset="0"/>
              </a:rPr>
              <a:t>Tilki</a:t>
            </a:r>
            <a:r>
              <a:rPr lang="en-US" sz="1200" dirty="0">
                <a:solidFill>
                  <a:schemeClr val="tx1"/>
                </a:solidFill>
                <a:latin typeface="+mn-lt"/>
                <a:cs typeface="Arial" panose="020B0604020202020204" pitchFamily="34" charset="0"/>
              </a:rPr>
              <a:t> (metastasis within 10 years),</a:t>
            </a:r>
            <a:r>
              <a:rPr lang="en-US" sz="1200" baseline="30000" dirty="0">
                <a:solidFill>
                  <a:schemeClr val="tx1"/>
                </a:solidFill>
                <a:latin typeface="+mn-lt"/>
                <a:cs typeface="Arial" panose="020B0604020202020204" pitchFamily="34" charset="0"/>
              </a:rPr>
              <a:t>4,5</a:t>
            </a:r>
            <a:r>
              <a:rPr lang="en-US" sz="1200" dirty="0">
                <a:solidFill>
                  <a:schemeClr val="tx1"/>
                </a:solidFill>
                <a:latin typeface="+mn-lt"/>
                <a:cs typeface="Arial" panose="020B0604020202020204" pitchFamily="34" charset="0"/>
              </a:rPr>
              <a:t> and </a:t>
            </a:r>
            <a:r>
              <a:rPr lang="en-US" sz="1200" dirty="0" err="1">
                <a:solidFill>
                  <a:schemeClr val="tx1"/>
                </a:solidFill>
                <a:latin typeface="+mn-lt"/>
                <a:cs typeface="Arial" panose="020B0604020202020204" pitchFamily="34" charset="0"/>
              </a:rPr>
              <a:t>Eggener</a:t>
            </a:r>
            <a:r>
              <a:rPr lang="en-US" sz="1200" dirty="0">
                <a:solidFill>
                  <a:schemeClr val="tx1"/>
                </a:solidFill>
                <a:latin typeface="+mn-lt"/>
                <a:cs typeface="Arial" panose="020B0604020202020204" pitchFamily="34" charset="0"/>
              </a:rPr>
              <a:t> (prostate cancer–specific mortality within 15 years),</a:t>
            </a:r>
            <a:r>
              <a:rPr lang="en-US" sz="1200" baseline="30000" dirty="0">
                <a:solidFill>
                  <a:schemeClr val="tx1"/>
                </a:solidFill>
                <a:latin typeface="+mn-lt"/>
                <a:cs typeface="Arial" panose="020B0604020202020204" pitchFamily="34" charset="0"/>
              </a:rPr>
              <a:t>2</a:t>
            </a:r>
            <a:r>
              <a:rPr lang="en-US" sz="1200" dirty="0">
                <a:solidFill>
                  <a:schemeClr val="tx1"/>
                </a:solidFill>
                <a:latin typeface="+mn-lt"/>
                <a:cs typeface="Arial" panose="020B0604020202020204" pitchFamily="34" charset="0"/>
              </a:rPr>
              <a:t> respectively. In the raw data, the rate of metastasis at 10 years (reported by Cooperberg</a:t>
            </a:r>
            <a:r>
              <a:rPr lang="en-US" sz="1200" baseline="30000" dirty="0">
                <a:solidFill>
                  <a:schemeClr val="tx1"/>
                </a:solidFill>
                <a:latin typeface="+mn-lt"/>
                <a:cs typeface="Arial" panose="020B0604020202020204" pitchFamily="34" charset="0"/>
              </a:rPr>
              <a:t>4</a:t>
            </a:r>
            <a:r>
              <a:rPr lang="en-US" sz="1200" dirty="0">
                <a:solidFill>
                  <a:schemeClr val="tx1"/>
                </a:solidFill>
                <a:latin typeface="+mn-lt"/>
                <a:cs typeface="Arial" panose="020B0604020202020204" pitchFamily="34" charset="0"/>
              </a:rPr>
              <a:t> and Tilki</a:t>
            </a:r>
            <a:r>
              <a:rPr lang="en-US" sz="1200" baseline="30000" dirty="0">
                <a:solidFill>
                  <a:schemeClr val="tx1"/>
                </a:solidFill>
                <a:latin typeface="+mn-lt"/>
                <a:cs typeface="Arial" panose="020B0604020202020204" pitchFamily="34" charset="0"/>
              </a:rPr>
              <a:t>5</a:t>
            </a:r>
            <a:r>
              <a:rPr lang="en-US" sz="1200" dirty="0">
                <a:solidFill>
                  <a:schemeClr val="tx1"/>
                </a:solidFill>
                <a:latin typeface="+mn-lt"/>
                <a:cs typeface="Arial" panose="020B0604020202020204" pitchFamily="34" charset="0"/>
              </a:rPr>
              <a:t>) was somewhat lower than the rate of death at 15 years reported by Eggener.</a:t>
            </a:r>
            <a:r>
              <a:rPr lang="en-US" sz="1200" baseline="30000" dirty="0">
                <a:solidFill>
                  <a:schemeClr val="tx1"/>
                </a:solidFill>
                <a:latin typeface="+mn-lt"/>
                <a:cs typeface="Arial" panose="020B0604020202020204" pitchFamily="34" charset="0"/>
              </a:rPr>
              <a:t>2</a:t>
            </a:r>
            <a:r>
              <a:rPr lang="en-US" sz="1200" dirty="0">
                <a:solidFill>
                  <a:schemeClr val="tx1"/>
                </a:solidFill>
                <a:latin typeface="+mn-lt"/>
                <a:cs typeface="Arial" panose="020B0604020202020204" pitchFamily="34" charset="0"/>
              </a:rPr>
              <a:t> This led to some formatting issues with the way the data would be presented so the metastasis piece is a bit higher than </a:t>
            </a:r>
            <a:r>
              <a:rPr lang="en-US" sz="1200" dirty="0" err="1">
                <a:solidFill>
                  <a:schemeClr val="tx1"/>
                </a:solidFill>
                <a:latin typeface="+mn-lt"/>
                <a:cs typeface="Arial" panose="020B0604020202020204" pitchFamily="34" charset="0"/>
              </a:rPr>
              <a:t>Tilki</a:t>
            </a:r>
            <a:r>
              <a:rPr lang="en-US" sz="1200" dirty="0">
                <a:solidFill>
                  <a:schemeClr val="tx1"/>
                </a:solidFill>
                <a:latin typeface="+mn-lt"/>
                <a:cs typeface="Arial" panose="020B0604020202020204" pitchFamily="34" charset="0"/>
              </a:rPr>
              <a:t> and </a:t>
            </a:r>
            <a:r>
              <a:rPr lang="en-US" sz="1200" dirty="0" err="1">
                <a:solidFill>
                  <a:schemeClr val="tx1"/>
                </a:solidFill>
                <a:latin typeface="+mn-lt"/>
                <a:cs typeface="Arial" panose="020B0604020202020204" pitchFamily="34" charset="0"/>
              </a:rPr>
              <a:t>Cooperberg</a:t>
            </a:r>
            <a:r>
              <a:rPr lang="en-US" sz="1200" dirty="0">
                <a:solidFill>
                  <a:schemeClr val="tx1"/>
                </a:solidFill>
                <a:latin typeface="+mn-lt"/>
                <a:cs typeface="Arial" panose="020B0604020202020204" pitchFamily="34" charset="0"/>
              </a:rPr>
              <a:t> reported but within an approximate range.</a:t>
            </a:r>
          </a:p>
          <a:p>
            <a:pPr marL="181203" indent="-181203">
              <a:buFont typeface="Arial" panose="020B0604020202020204" pitchFamily="34" charset="0"/>
              <a:buChar char="•"/>
            </a:pPr>
            <a:r>
              <a:rPr lang="en-US" sz="1200" dirty="0">
                <a:solidFill>
                  <a:schemeClr val="tx1"/>
                </a:solidFill>
                <a:latin typeface="+mn-lt"/>
                <a:cs typeface="Arial" panose="020B0604020202020204" pitchFamily="34" charset="0"/>
              </a:rPr>
              <a:t>Because AP as defined in the GPS assay comprises a wide range of aggressiveness (Gleason score [GS] 4+3 to GS 5+5 and pT3a to pT4), the percentage estimates are derived from averaging between prognostic groups. Compared with the percentages depicted here, the rate of BCR/metastasis/death is lower in men with GS 4+3 and higher in men with GS 8-10, but to keep the slide simple all these groups were collapsed together.</a:t>
            </a:r>
          </a:p>
          <a:p>
            <a:pPr marL="181203" indent="-181203">
              <a:buFont typeface="Arial" panose="020B0604020202020204" pitchFamily="34" charset="0"/>
              <a:buChar char="•"/>
            </a:pPr>
            <a:r>
              <a:rPr lang="en-US" sz="1200" dirty="0">
                <a:solidFill>
                  <a:schemeClr val="tx1"/>
                </a:solidFill>
                <a:latin typeface="+mn-lt"/>
                <a:cs typeface="Arial" panose="020B0604020202020204" pitchFamily="34" charset="0"/>
              </a:rPr>
              <a:t>The bar depicting the favorable pathology group includes men ranging from low volume GS 3+3=6 to men with higher volume but organ-confined GS 3+4=7 disease. Hence, the ranges depicted here are also a composite of a variety of percentage estimates that were collapsed together. The difference in rate of various adverse events is obviously lower in this group compared with the AP group because outcomes are generally similar for organ-confined GS 3+3 and organ-confined GS 3+4.</a:t>
            </a:r>
          </a:p>
          <a:p>
            <a:pPr marL="181203" indent="-181203">
              <a:buFont typeface="Arial" panose="020B0604020202020204" pitchFamily="34" charset="0"/>
              <a:buChar char="•"/>
            </a:pPr>
            <a:r>
              <a:rPr lang="en-US" sz="1200" dirty="0">
                <a:solidFill>
                  <a:schemeClr val="tx1"/>
                </a:solidFill>
                <a:latin typeface="+mn-lt"/>
                <a:cs typeface="Arial" panose="020B0604020202020204" pitchFamily="34" charset="0"/>
              </a:rPr>
              <a:t>The outcomes data is an approximation based on multiple sources.</a:t>
            </a:r>
            <a:r>
              <a:rPr lang="en-US" sz="1200" b="1" dirty="0">
                <a:solidFill>
                  <a:schemeClr val="tx1"/>
                </a:solidFill>
                <a:latin typeface="+mn-lt"/>
                <a:cs typeface="Arial" panose="020B0604020202020204" pitchFamily="34" charset="0"/>
              </a:rPr>
              <a:t/>
            </a:r>
            <a:br>
              <a:rPr lang="en-US" sz="1200" b="1" dirty="0">
                <a:solidFill>
                  <a:schemeClr val="tx1"/>
                </a:solidFill>
                <a:latin typeface="+mn-lt"/>
                <a:cs typeface="Arial" panose="020B0604020202020204" pitchFamily="34" charset="0"/>
              </a:rPr>
            </a:br>
            <a:endParaRPr lang="en-US" sz="1200" dirty="0">
              <a:solidFill>
                <a:schemeClr val="tx1"/>
              </a:solidFill>
              <a:latin typeface="+mn-lt"/>
              <a:cs typeface="Arial" panose="020B0604020202020204" pitchFamily="34" charset="0"/>
            </a:endParaRPr>
          </a:p>
          <a:p>
            <a:r>
              <a:rPr lang="en-US" sz="1300" b="1" dirty="0">
                <a:latin typeface="Arial" panose="020B0604020202020204" pitchFamily="34" charset="0"/>
                <a:cs typeface="Arial" panose="020B0604020202020204" pitchFamily="34" charset="0"/>
              </a:rPr>
              <a:t>References</a:t>
            </a:r>
            <a:endParaRPr lang="en-US" sz="1300" dirty="0">
              <a:latin typeface="Arial" panose="020B0604020202020204" pitchFamily="34" charset="0"/>
              <a:cs typeface="Arial" panose="020B0604020202020204" pitchFamily="34" charset="0"/>
            </a:endParaRPr>
          </a:p>
          <a:p>
            <a:pPr marL="241617" indent="-241617">
              <a:buAutoNum type="arabicPeriod"/>
            </a:pPr>
            <a:r>
              <a:rPr lang="it-IT" sz="1200" dirty="0">
                <a:solidFill>
                  <a:schemeClr val="tx1"/>
                </a:solidFill>
                <a:latin typeface="+mn-lt"/>
                <a:cs typeface="Arial" panose="020B0604020202020204" pitchFamily="34" charset="0"/>
              </a:rPr>
              <a:t>Epstein et al. </a:t>
            </a:r>
            <a:r>
              <a:rPr lang="it-IT" sz="1200" i="1" dirty="0">
                <a:solidFill>
                  <a:schemeClr val="tx1"/>
                </a:solidFill>
                <a:latin typeface="+mn-lt"/>
                <a:cs typeface="Arial" panose="020B0604020202020204" pitchFamily="34" charset="0"/>
              </a:rPr>
              <a:t>Eur Urol</a:t>
            </a:r>
            <a:r>
              <a:rPr lang="it-IT" sz="1200" dirty="0">
                <a:solidFill>
                  <a:schemeClr val="tx1"/>
                </a:solidFill>
                <a:latin typeface="+mn-lt"/>
                <a:cs typeface="Arial" panose="020B0604020202020204" pitchFamily="34" charset="0"/>
              </a:rPr>
              <a:t>. 2016. </a:t>
            </a:r>
          </a:p>
          <a:p>
            <a:pPr marL="241617" indent="-241617">
              <a:buAutoNum type="arabicPeriod"/>
            </a:pPr>
            <a:r>
              <a:rPr lang="it-IT" sz="1200" dirty="0">
                <a:solidFill>
                  <a:schemeClr val="tx1"/>
                </a:solidFill>
                <a:latin typeface="+mn-lt"/>
                <a:cs typeface="Arial" panose="020B0604020202020204" pitchFamily="34" charset="0"/>
              </a:rPr>
              <a:t>Eggener et al. </a:t>
            </a:r>
            <a:r>
              <a:rPr lang="it-IT" sz="1200" i="1" dirty="0">
                <a:solidFill>
                  <a:schemeClr val="tx1"/>
                </a:solidFill>
                <a:latin typeface="+mn-lt"/>
                <a:cs typeface="Arial" panose="020B0604020202020204" pitchFamily="34" charset="0"/>
              </a:rPr>
              <a:t>J Urol</a:t>
            </a:r>
            <a:r>
              <a:rPr lang="it-IT" sz="1200" dirty="0">
                <a:solidFill>
                  <a:schemeClr val="tx1"/>
                </a:solidFill>
                <a:latin typeface="+mn-lt"/>
                <a:cs typeface="Arial" panose="020B0604020202020204" pitchFamily="34" charset="0"/>
              </a:rPr>
              <a:t>. 2011. </a:t>
            </a:r>
          </a:p>
          <a:p>
            <a:pPr marL="241617" indent="-241617">
              <a:buAutoNum type="arabicPeriod"/>
            </a:pPr>
            <a:r>
              <a:rPr lang="it-IT" sz="1200" dirty="0">
                <a:solidFill>
                  <a:schemeClr val="tx1"/>
                </a:solidFill>
                <a:latin typeface="+mn-lt"/>
                <a:cs typeface="Arial" panose="020B0604020202020204" pitchFamily="34" charset="0"/>
              </a:rPr>
              <a:t>Dinh et al. </a:t>
            </a:r>
            <a:r>
              <a:rPr lang="it-IT" sz="1200" i="1" dirty="0">
                <a:solidFill>
                  <a:schemeClr val="tx1"/>
                </a:solidFill>
                <a:latin typeface="+mn-lt"/>
                <a:cs typeface="Arial" panose="020B0604020202020204" pitchFamily="34" charset="0"/>
              </a:rPr>
              <a:t>J Urol</a:t>
            </a:r>
            <a:r>
              <a:rPr lang="it-IT" sz="1200" dirty="0">
                <a:solidFill>
                  <a:schemeClr val="tx1"/>
                </a:solidFill>
                <a:latin typeface="+mn-lt"/>
                <a:cs typeface="Arial" panose="020B0604020202020204" pitchFamily="34" charset="0"/>
              </a:rPr>
              <a:t>. 2015. </a:t>
            </a:r>
          </a:p>
          <a:p>
            <a:pPr marL="241617" indent="-241617">
              <a:buAutoNum type="arabicPeriod"/>
            </a:pPr>
            <a:r>
              <a:rPr lang="it-IT" sz="1200" dirty="0">
                <a:solidFill>
                  <a:schemeClr val="tx1"/>
                </a:solidFill>
                <a:latin typeface="+mn-lt"/>
                <a:cs typeface="Arial" panose="020B0604020202020204" pitchFamily="34" charset="0"/>
              </a:rPr>
              <a:t>Cooperberg et al. </a:t>
            </a:r>
            <a:r>
              <a:rPr lang="it-IT" sz="1200" i="1" dirty="0">
                <a:solidFill>
                  <a:schemeClr val="tx1"/>
                </a:solidFill>
                <a:latin typeface="+mn-lt"/>
                <a:cs typeface="Arial" panose="020B0604020202020204" pitchFamily="34" charset="0"/>
              </a:rPr>
              <a:t>Cancer</a:t>
            </a:r>
            <a:r>
              <a:rPr lang="it-IT" sz="1200" dirty="0">
                <a:solidFill>
                  <a:schemeClr val="tx1"/>
                </a:solidFill>
                <a:latin typeface="+mn-lt"/>
                <a:cs typeface="Arial" panose="020B0604020202020204" pitchFamily="34" charset="0"/>
              </a:rPr>
              <a:t>. 2011. </a:t>
            </a:r>
          </a:p>
          <a:p>
            <a:pPr marL="241617" indent="-241617">
              <a:buAutoNum type="arabicPeriod"/>
            </a:pPr>
            <a:r>
              <a:rPr lang="it-IT" sz="1200" dirty="0">
                <a:solidFill>
                  <a:schemeClr val="tx1"/>
                </a:solidFill>
                <a:latin typeface="+mn-lt"/>
                <a:cs typeface="Arial" panose="020B0604020202020204" pitchFamily="34" charset="0"/>
              </a:rPr>
              <a:t>Tilki et al. </a:t>
            </a:r>
            <a:r>
              <a:rPr lang="it-IT" sz="1200" i="1" dirty="0">
                <a:solidFill>
                  <a:schemeClr val="tx1"/>
                </a:solidFill>
                <a:latin typeface="+mn-lt"/>
                <a:cs typeface="Arial" panose="020B0604020202020204" pitchFamily="34" charset="0"/>
              </a:rPr>
              <a:t>J Urol</a:t>
            </a:r>
            <a:r>
              <a:rPr lang="it-IT" sz="1200" dirty="0">
                <a:solidFill>
                  <a:schemeClr val="tx1"/>
                </a:solidFill>
                <a:latin typeface="+mn-lt"/>
                <a:cs typeface="Arial" panose="020B0604020202020204" pitchFamily="34" charset="0"/>
              </a:rPr>
              <a:t>. 2015.</a:t>
            </a:r>
          </a:p>
          <a:p>
            <a:pPr marL="241617" indent="-241617">
              <a:buAutoNum type="arabicPeriod"/>
            </a:pPr>
            <a:r>
              <a:rPr lang="it-IT" sz="1200" dirty="0">
                <a:solidFill>
                  <a:schemeClr val="tx1"/>
                </a:solidFill>
                <a:latin typeface="+mn-lt"/>
                <a:cs typeface="Arial" panose="020B0604020202020204" pitchFamily="34" charset="0"/>
              </a:rPr>
              <a:t>Tososian et al. </a:t>
            </a:r>
            <a:r>
              <a:rPr lang="it-IT" sz="1200" i="1" dirty="0">
                <a:solidFill>
                  <a:schemeClr val="tx1"/>
                </a:solidFill>
                <a:latin typeface="+mn-lt"/>
                <a:cs typeface="Arial" panose="020B0604020202020204" pitchFamily="34" charset="0"/>
              </a:rPr>
              <a:t>J Urol.</a:t>
            </a:r>
            <a:r>
              <a:rPr lang="it-IT" sz="1200" dirty="0">
                <a:solidFill>
                  <a:schemeClr val="tx1"/>
                </a:solidFill>
                <a:latin typeface="+mn-lt"/>
                <a:cs typeface="Arial" panose="020B0604020202020204" pitchFamily="34" charset="0"/>
              </a:rPr>
              <a:t> 2013</a:t>
            </a:r>
            <a:endParaRPr lang="en-US" sz="1200" b="1" dirty="0">
              <a:solidFill>
                <a:schemeClr val="tx1"/>
              </a:solidFill>
              <a:latin typeface="+mn-l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F8BFEEC-633B-4882-99C8-3539B3EE7FBF}" type="slidenum">
              <a:rPr lang="en-US" smtClean="0"/>
              <a:t>15</a:t>
            </a:fld>
            <a:endParaRPr lang="en-US"/>
          </a:p>
        </p:txBody>
      </p:sp>
    </p:spTree>
    <p:extLst>
      <p:ext uri="{BB962C8B-B14F-4D97-AF65-F5344CB8AC3E}">
        <p14:creationId xmlns:p14="http://schemas.microsoft.com/office/powerpoint/2010/main" val="49400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solidFill>
                  <a:schemeClr val="tx1"/>
                </a:solidFill>
                <a:latin typeface="Arial" panose="020B0604020202020204" pitchFamily="34" charset="0"/>
                <a:cs typeface="Arial" panose="020B0604020202020204" pitchFamily="34" charset="0"/>
              </a:rPr>
              <a:t>Key Education Points: </a:t>
            </a:r>
          </a:p>
          <a:p>
            <a:pPr marL="187989" indent="-187989">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In validation studies one and two, using similar criteria for AP and centralized pathology review, the</a:t>
            </a:r>
            <a:r>
              <a:rPr lang="en-US" sz="1000" baseline="3000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GPS™ assay was independently associated with AP risk after adjustment for individual clinical and pathologic factors AND/OR predictive </a:t>
            </a:r>
            <a:r>
              <a:rPr lang="en-US" sz="1000" dirty="0" err="1">
                <a:solidFill>
                  <a:schemeClr val="tx1"/>
                </a:solidFill>
                <a:latin typeface="Arial" panose="020B0604020202020204" pitchFamily="34" charset="0"/>
                <a:cs typeface="Arial" panose="020B0604020202020204" pitchFamily="34" charset="0"/>
              </a:rPr>
              <a:t>nomograms</a:t>
            </a:r>
            <a:r>
              <a:rPr lang="en-US" sz="1000" dirty="0">
                <a:solidFill>
                  <a:schemeClr val="tx1"/>
                </a:solidFill>
                <a:latin typeface="Arial" panose="020B0604020202020204" pitchFamily="34" charset="0"/>
                <a:cs typeface="Arial" panose="020B0604020202020204" pitchFamily="34" charset="0"/>
              </a:rPr>
              <a:t> that integrate these factors into risk groups (</a:t>
            </a:r>
            <a:r>
              <a:rPr lang="en-US" sz="1000" dirty="0" err="1">
                <a:solidFill>
                  <a:schemeClr val="tx1"/>
                </a:solidFill>
                <a:latin typeface="Arial" panose="020B0604020202020204" pitchFamily="34" charset="0"/>
                <a:cs typeface="Arial" panose="020B0604020202020204" pitchFamily="34" charset="0"/>
              </a:rPr>
              <a:t>eg</a:t>
            </a:r>
            <a:r>
              <a:rPr lang="en-US" sz="1000" dirty="0">
                <a:solidFill>
                  <a:schemeClr val="tx1"/>
                </a:solidFill>
                <a:latin typeface="Arial" panose="020B0604020202020204" pitchFamily="34" charset="0"/>
                <a:cs typeface="Arial" panose="020B0604020202020204" pitchFamily="34" charset="0"/>
              </a:rPr>
              <a:t>, NCCN, CAPRA).</a:t>
            </a:r>
            <a:r>
              <a:rPr lang="en-US" sz="1000" baseline="30000" dirty="0">
                <a:solidFill>
                  <a:schemeClr val="tx1"/>
                </a:solidFill>
                <a:latin typeface="Arial" panose="020B0604020202020204" pitchFamily="34" charset="0"/>
                <a:cs typeface="Arial" panose="020B0604020202020204" pitchFamily="34" charset="0"/>
              </a:rPr>
              <a:t>1,2</a:t>
            </a:r>
          </a:p>
          <a:p>
            <a:pPr marL="187989" indent="-187989">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187989" indent="-187989">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Patients from these studies were combined into a patient-specific meta-analysis.  By combining the cohorts </a:t>
            </a:r>
          </a:p>
          <a:p>
            <a:pPr marL="689296" lvl="1" indent="-187989">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A cohort more representative of the US prostate cancer population was generated</a:t>
            </a:r>
          </a:p>
          <a:p>
            <a:pPr marL="689296" lvl="1" indent="-187989">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Larger cohort size improved precision of AP estimates (narrower confidence intervals)</a:t>
            </a:r>
          </a:p>
          <a:p>
            <a:pPr marL="689296" lvl="1" indent="-187989">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Estimates for outcomes in GS 3+4 cancer can be derived on patients with any volume disease (the UCSF validation was restricted to patients with 3 or fewer cores of GS 3+4 and &lt;33% any core positive)  </a:t>
            </a:r>
          </a:p>
          <a:p>
            <a:pPr marL="689296" lvl="1" indent="-187989">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187989" indent="-187989">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The risk profile curves of the meta-analysis provides improved risk stratification  </a:t>
            </a:r>
          </a:p>
          <a:p>
            <a:pPr lvl="1"/>
            <a:r>
              <a:rPr lang="en-US" sz="1000" dirty="0">
                <a:solidFill>
                  <a:schemeClr val="tx1"/>
                </a:solidFill>
                <a:latin typeface="Arial" panose="020B0604020202020204" pitchFamily="34" charset="0"/>
                <a:cs typeface="Arial" panose="020B0604020202020204" pitchFamily="34" charset="0"/>
              </a:rPr>
              <a:t>With NCCN alone, 11% of patients have risk of AP consistent with NCCN Very Low  </a:t>
            </a:r>
          </a:p>
          <a:p>
            <a:pPr lvl="1"/>
            <a:r>
              <a:rPr lang="en-US" sz="1000" dirty="0">
                <a:solidFill>
                  <a:schemeClr val="tx1"/>
                </a:solidFill>
                <a:latin typeface="Arial" panose="020B0604020202020204" pitchFamily="34" charset="0"/>
                <a:cs typeface="Arial" panose="020B0604020202020204" pitchFamily="34" charset="0"/>
              </a:rPr>
              <a:t>With GPS result + NCCN, 23% of patients have risk of AP consistent with NCCN Very Low</a:t>
            </a:r>
          </a:p>
          <a:p>
            <a:pPr lvl="1"/>
            <a:endParaRPr lang="en-US" sz="1000" b="1" dirty="0">
              <a:solidFill>
                <a:schemeClr val="tx1"/>
              </a:solidFill>
              <a:latin typeface="Arial" panose="020B0604020202020204" pitchFamily="34" charset="0"/>
              <a:cs typeface="Arial" panose="020B0604020202020204" pitchFamily="34" charset="0"/>
            </a:endParaRPr>
          </a:p>
          <a:p>
            <a:pPr marL="0" lvl="1"/>
            <a:r>
              <a:rPr lang="en-US" sz="1000" b="1" dirty="0">
                <a:solidFill>
                  <a:schemeClr val="tx1"/>
                </a:solidFill>
                <a:latin typeface="Arial" panose="020B0604020202020204" pitchFamily="34" charset="0"/>
                <a:cs typeface="Arial" panose="020B0604020202020204" pitchFamily="34" charset="0"/>
              </a:rPr>
              <a:t>Additional Speaker Notes:</a:t>
            </a:r>
          </a:p>
          <a:p>
            <a:pPr marL="0" lvl="1"/>
            <a:r>
              <a:rPr lang="en-US" sz="1000" dirty="0">
                <a:solidFill>
                  <a:schemeClr val="tx1"/>
                </a:solidFill>
                <a:latin typeface="Arial" panose="020B0604020202020204" pitchFamily="34" charset="0"/>
                <a:cs typeface="Arial" panose="020B0604020202020204" pitchFamily="34" charset="0"/>
              </a:rPr>
              <a:t>The second validation study (Cullen 2015 study) included 82 African American men.  In sub-set analysis, the GPS assay was a significant and independent predictor of both AP and BCR in African-American men. These data indicate that the GPS assay can be useful for African-American men with clinically low risk disease who are considering initial management options.</a:t>
            </a:r>
          </a:p>
          <a:p>
            <a:endParaRPr lang="en-US" sz="1000" dirty="0">
              <a:solidFill>
                <a:schemeClr val="tx1"/>
              </a:solidFill>
              <a:latin typeface="Arial" panose="020B0604020202020204" pitchFamily="34" charset="0"/>
              <a:cs typeface="Arial" panose="020B0604020202020204" pitchFamily="34" charset="0"/>
            </a:endParaRPr>
          </a:p>
          <a:p>
            <a:r>
              <a:rPr lang="en-US" sz="1000" dirty="0">
                <a:solidFill>
                  <a:schemeClr val="tx1"/>
                </a:solidFill>
                <a:latin typeface="Arial" panose="020B0604020202020204" pitchFamily="34" charset="0"/>
                <a:cs typeface="Arial" panose="020B0604020202020204" pitchFamily="34" charset="0"/>
              </a:rPr>
              <a:t>The patient-specific meta-analysis can be thought of as combination of information in two studies that is specific to the individual patient in front of the physician.  </a:t>
            </a:r>
          </a:p>
          <a:p>
            <a:endParaRPr lang="en-US" sz="1000" b="1" dirty="0">
              <a:solidFill>
                <a:schemeClr val="tx1"/>
              </a:solidFill>
              <a:latin typeface="Arial" panose="020B0604020202020204" pitchFamily="34" charset="0"/>
              <a:cs typeface="Arial" panose="020B0604020202020204" pitchFamily="34" charset="0"/>
            </a:endParaRPr>
          </a:p>
          <a:p>
            <a:r>
              <a:rPr lang="en-US" sz="1000" b="1" dirty="0">
                <a:solidFill>
                  <a:schemeClr val="tx1"/>
                </a:solidFill>
                <a:latin typeface="Arial" panose="020B0604020202020204" pitchFamily="34" charset="0"/>
                <a:cs typeface="Arial" panose="020B0604020202020204" pitchFamily="34" charset="0"/>
              </a:rPr>
              <a:t>Speaker Notes References</a:t>
            </a:r>
          </a:p>
          <a:p>
            <a:pPr marL="241653" indent="-241653">
              <a:buAutoNum type="arabicPeriod"/>
            </a:pPr>
            <a:r>
              <a:rPr lang="en-US" sz="1000" dirty="0">
                <a:solidFill>
                  <a:schemeClr val="tx1"/>
                </a:solidFill>
                <a:latin typeface="Arial" panose="020B0604020202020204" pitchFamily="34" charset="0"/>
                <a:cs typeface="Arial" panose="020B0604020202020204" pitchFamily="34" charset="0"/>
              </a:rPr>
              <a:t>Klein et al. </a:t>
            </a:r>
            <a:r>
              <a:rPr lang="en-US" sz="1000" i="1" dirty="0">
                <a:solidFill>
                  <a:schemeClr val="tx1"/>
                </a:solidFill>
                <a:latin typeface="Arial" panose="020B0604020202020204" pitchFamily="34" charset="0"/>
                <a:cs typeface="Arial" panose="020B0604020202020204" pitchFamily="34" charset="0"/>
              </a:rPr>
              <a:t>Eur Urol</a:t>
            </a:r>
            <a:r>
              <a:rPr lang="en-US" sz="1000" dirty="0">
                <a:solidFill>
                  <a:schemeClr val="tx1"/>
                </a:solidFill>
                <a:latin typeface="Arial" panose="020B0604020202020204" pitchFamily="34" charset="0"/>
                <a:cs typeface="Arial" panose="020B0604020202020204" pitchFamily="34" charset="0"/>
              </a:rPr>
              <a:t>. 2014.</a:t>
            </a:r>
          </a:p>
          <a:p>
            <a:pPr marL="241653" indent="-241653">
              <a:buAutoNum type="arabicPeriod"/>
            </a:pPr>
            <a:r>
              <a:rPr lang="en-US" sz="1000" dirty="0">
                <a:solidFill>
                  <a:schemeClr val="tx1"/>
                </a:solidFill>
                <a:latin typeface="Arial" panose="020B0604020202020204" pitchFamily="34" charset="0"/>
                <a:cs typeface="Arial" panose="020B0604020202020204" pitchFamily="34" charset="0"/>
              </a:rPr>
              <a:t>Cullen et al. </a:t>
            </a:r>
            <a:r>
              <a:rPr lang="en-US" sz="1000" i="1" dirty="0">
                <a:solidFill>
                  <a:schemeClr val="tx1"/>
                </a:solidFill>
                <a:latin typeface="Arial" panose="020B0604020202020204" pitchFamily="34" charset="0"/>
                <a:cs typeface="Arial" panose="020B0604020202020204" pitchFamily="34" charset="0"/>
              </a:rPr>
              <a:t>Eur Urol</a:t>
            </a:r>
            <a:r>
              <a:rPr lang="en-US" sz="1000" dirty="0">
                <a:solidFill>
                  <a:schemeClr val="tx1"/>
                </a:solidFill>
                <a:latin typeface="Arial" panose="020B0604020202020204" pitchFamily="34" charset="0"/>
                <a:cs typeface="Arial" panose="020B0604020202020204" pitchFamily="34" charset="0"/>
              </a:rPr>
              <a:t>. 2015.</a:t>
            </a:r>
          </a:p>
          <a:p>
            <a:pPr marL="241653" indent="-241653">
              <a:buAutoNum type="arabicPeriod"/>
            </a:pPr>
            <a:r>
              <a:rPr lang="en-US" sz="1000" dirty="0">
                <a:solidFill>
                  <a:schemeClr val="tx1"/>
                </a:solidFill>
                <a:latin typeface="Arial" panose="020B0604020202020204" pitchFamily="34" charset="0"/>
                <a:cs typeface="Arial" panose="020B0604020202020204" pitchFamily="34" charset="0"/>
              </a:rPr>
              <a:t>Katz et al. AUA. 2015. </a:t>
            </a:r>
          </a:p>
          <a:p>
            <a:endParaRPr lang="en-US" sz="1000" dirty="0">
              <a:solidFill>
                <a:schemeClr val="tx1"/>
              </a:solidFill>
              <a:latin typeface="Arial" panose="020B0604020202020204" pitchFamily="34" charset="0"/>
              <a:cs typeface="Arial" panose="020B0604020202020204" pitchFamily="34" charset="0"/>
            </a:endParaRPr>
          </a:p>
          <a:p>
            <a:r>
              <a:rPr lang="en-US" sz="1000" b="1" dirty="0">
                <a:solidFill>
                  <a:schemeClr val="tx1"/>
                </a:solidFill>
                <a:latin typeface="Arial" panose="020B0604020202020204" pitchFamily="34" charset="0"/>
                <a:cs typeface="Arial" panose="020B0604020202020204" pitchFamily="34" charset="0"/>
              </a:rPr>
              <a:t>Slide Figure Reference</a:t>
            </a:r>
          </a:p>
          <a:p>
            <a:pPr marL="241653" indent="-241653">
              <a:buAutoNum type="arabicPeriod"/>
              <a:defRPr/>
            </a:pPr>
            <a:r>
              <a:rPr lang="en-US" sz="1000" dirty="0">
                <a:solidFill>
                  <a:schemeClr val="tx1"/>
                </a:solidFill>
                <a:latin typeface="Arial" panose="020B0604020202020204" pitchFamily="34" charset="0"/>
                <a:cs typeface="Arial" panose="020B0604020202020204" pitchFamily="34" charset="0"/>
              </a:rPr>
              <a:t>Brand et al. </a:t>
            </a:r>
            <a:r>
              <a:rPr lang="en-US" sz="1000" i="1" dirty="0">
                <a:solidFill>
                  <a:schemeClr val="tx1"/>
                </a:solidFill>
                <a:latin typeface="Arial" panose="020B0604020202020204" pitchFamily="34" charset="0"/>
                <a:cs typeface="Arial" panose="020B0604020202020204" pitchFamily="34" charset="0"/>
              </a:rPr>
              <a:t>Urology</a:t>
            </a:r>
            <a:r>
              <a:rPr lang="en-US" sz="1000" dirty="0">
                <a:solidFill>
                  <a:schemeClr val="tx1"/>
                </a:solidFill>
                <a:latin typeface="Arial" panose="020B0604020202020204" pitchFamily="34" charset="0"/>
                <a:cs typeface="Arial" panose="020B0604020202020204" pitchFamily="34" charset="0"/>
              </a:rPr>
              <a:t>. 2016. </a:t>
            </a:r>
          </a:p>
          <a:p>
            <a:pPr marL="241653" indent="-241653">
              <a:buAutoNum type="arabicPeriod"/>
              <a:defRPr/>
            </a:pPr>
            <a:r>
              <a:rPr lang="en-US" sz="1000" dirty="0">
                <a:solidFill>
                  <a:schemeClr val="tx1"/>
                </a:solidFill>
                <a:latin typeface="Arial" panose="020B0604020202020204" pitchFamily="34" charset="0"/>
                <a:cs typeface="Arial" panose="020B0604020202020204" pitchFamily="34" charset="0"/>
              </a:rPr>
              <a:t>Katz et al. AUA. 2015. </a:t>
            </a:r>
          </a:p>
          <a:p>
            <a:endParaRPr lang="en-PH" dirty="0"/>
          </a:p>
        </p:txBody>
      </p:sp>
      <p:sp>
        <p:nvSpPr>
          <p:cNvPr id="4" name="Slide Number Placeholder 3"/>
          <p:cNvSpPr>
            <a:spLocks noGrp="1"/>
          </p:cNvSpPr>
          <p:nvPr>
            <p:ph type="sldNum" sz="quarter" idx="10"/>
          </p:nvPr>
        </p:nvSpPr>
        <p:spPr/>
        <p:txBody>
          <a:bodyPr/>
          <a:lstStyle/>
          <a:p>
            <a:pPr defTabSz="483306">
              <a:defRPr/>
            </a:pPr>
            <a:fld id="{F62EB261-4014-8942-B5BD-03D867494058}" type="slidenum">
              <a:rPr lang="en-US">
                <a:solidFill>
                  <a:prstClr val="black"/>
                </a:solidFill>
                <a:latin typeface="Calibri"/>
              </a:rPr>
              <a:pPr defTabSz="483306">
                <a:defRPr/>
              </a:pPr>
              <a:t>18</a:t>
            </a:fld>
            <a:endParaRPr lang="en-US">
              <a:solidFill>
                <a:prstClr val="black"/>
              </a:solidFill>
              <a:latin typeface="Calibri"/>
            </a:endParaRPr>
          </a:p>
        </p:txBody>
      </p:sp>
    </p:spTree>
    <p:extLst>
      <p:ext uri="{BB962C8B-B14F-4D97-AF65-F5344CB8AC3E}">
        <p14:creationId xmlns:p14="http://schemas.microsoft.com/office/powerpoint/2010/main" val="119315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solidFill>
                  <a:schemeClr val="tx1"/>
                </a:solidFill>
                <a:latin typeface="Arial" panose="020B0604020202020204" pitchFamily="34" charset="0"/>
                <a:cs typeface="Arial" panose="020B0604020202020204" pitchFamily="34" charset="0"/>
              </a:rPr>
              <a:t>Key Education Points: </a:t>
            </a:r>
          </a:p>
          <a:p>
            <a:pPr marL="181240" indent="-18124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The GPS™ report consists of 2 pages, and the information can be broken down and simplified for the patient.</a:t>
            </a:r>
          </a:p>
          <a:p>
            <a:pPr marL="181240" indent="-18124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The first page of the report delivers clear risk stratification for an overall sense of a patient’s clinical risk and provides risk of death and metastasis within 10 years after radical prostatectomy and risk of adverse pathology.</a:t>
            </a:r>
          </a:p>
          <a:p>
            <a:pPr marL="664546" lvl="1" indent="-181240" defTabSz="483306">
              <a:buFont typeface="Arial" panose="020B0604020202020204" pitchFamily="34" charset="0"/>
              <a:buChar char="•"/>
              <a:defRPr/>
            </a:pPr>
            <a:r>
              <a:rPr lang="en-US" sz="1000" dirty="0">
                <a:solidFill>
                  <a:schemeClr val="tx1"/>
                </a:solidFill>
                <a:latin typeface="Arial" panose="020B0604020202020204" pitchFamily="34" charset="0"/>
                <a:cs typeface="Arial" panose="020B0604020202020204" pitchFamily="34" charset="0"/>
              </a:rPr>
              <a:t>This example report shows an NCCN low-risk patient whose risk after GPS testing is estimated as NCCN intermediate risk. These results indicate that the patient may harbor more aggressive disease than indicated by clinical features alone.</a:t>
            </a:r>
          </a:p>
          <a:p>
            <a:pPr marL="181240" indent="-181240" defTabSz="483306">
              <a:buFont typeface="Arial" panose="020B0604020202020204" pitchFamily="34" charset="0"/>
              <a:buChar char="•"/>
              <a:defRPr/>
            </a:pPr>
            <a:r>
              <a:rPr lang="en-US" sz="1000" dirty="0">
                <a:solidFill>
                  <a:schemeClr val="tx1"/>
                </a:solidFill>
                <a:latin typeface="Arial" panose="020B0604020202020204" pitchFamily="34" charset="0"/>
                <a:cs typeface="Arial" panose="020B0604020202020204" pitchFamily="34" charset="0"/>
              </a:rPr>
              <a:t>The bottom of the first page summarizes clinical variables. The intention is to help facilitate conversations by consolidating all essential prostate cancer parameters into a single document.</a:t>
            </a:r>
          </a:p>
          <a:p>
            <a:pPr marL="181240" indent="-181240" defTabSz="483306">
              <a:buFont typeface="Arial" panose="020B0604020202020204" pitchFamily="34" charset="0"/>
              <a:buChar char="•"/>
              <a:defRPr/>
            </a:pPr>
            <a:r>
              <a:rPr lang="en-US" sz="1000" dirty="0">
                <a:solidFill>
                  <a:schemeClr val="tx1"/>
                </a:solidFill>
                <a:latin typeface="Arial" panose="020B0604020202020204" pitchFamily="34" charset="0"/>
                <a:cs typeface="Arial" panose="020B0604020202020204" pitchFamily="34" charset="0"/>
              </a:rPr>
              <a:t>The second page of the report provides information to help personalize conversations and facilitate treatment decisions. It includes a bell curve that depicts the patient’s GPS result relative to other patients, and reports a patient’s individual risk of high-grade and non-organ-confined disease. </a:t>
            </a:r>
          </a:p>
          <a:p>
            <a:pPr marL="189391" indent="-189391">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defTabSz="483306">
              <a:defRPr/>
            </a:pPr>
            <a:fld id="{F62EB261-4014-8942-B5BD-03D867494058}" type="slidenum">
              <a:rPr lang="en-US">
                <a:solidFill>
                  <a:prstClr val="black"/>
                </a:solidFill>
                <a:latin typeface="Calibri"/>
              </a:rPr>
              <a:pPr defTabSz="483306">
                <a:defRPr/>
              </a:pPr>
              <a:t>20</a:t>
            </a:fld>
            <a:endParaRPr lang="en-US">
              <a:solidFill>
                <a:prstClr val="black"/>
              </a:solidFill>
              <a:latin typeface="Calibri"/>
            </a:endParaRPr>
          </a:p>
        </p:txBody>
      </p:sp>
    </p:spTree>
    <p:extLst>
      <p:ext uri="{BB962C8B-B14F-4D97-AF65-F5344CB8AC3E}">
        <p14:creationId xmlns:p14="http://schemas.microsoft.com/office/powerpoint/2010/main" val="1354475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3F72"/>
                </a:solidFill>
              </a:rPr>
              <a:t>High grade disease (Primary Gleason 4 or 5)</a:t>
            </a:r>
            <a:endParaRPr lang="en-US" dirty="0"/>
          </a:p>
          <a:p>
            <a:pPr lvl="1"/>
            <a:r>
              <a:rPr lang="en-US" sz="2400" b="1" dirty="0"/>
              <a:t>Urologist Utility </a:t>
            </a:r>
          </a:p>
          <a:p>
            <a:pPr lvl="2"/>
            <a:r>
              <a:rPr lang="en-US" sz="2200" dirty="0"/>
              <a:t>Predicting high-grade disease is useful when ruling out Active Surveillance.</a:t>
            </a:r>
          </a:p>
          <a:p>
            <a:pPr lvl="1"/>
            <a:r>
              <a:rPr lang="en-US" sz="2400" b="1" dirty="0"/>
              <a:t>Rad </a:t>
            </a:r>
            <a:r>
              <a:rPr lang="en-US" sz="2400" b="1" dirty="0" err="1"/>
              <a:t>Onc</a:t>
            </a:r>
            <a:r>
              <a:rPr lang="en-US" sz="2400" b="1" dirty="0"/>
              <a:t> Utility</a:t>
            </a:r>
          </a:p>
          <a:p>
            <a:pPr lvl="2"/>
            <a:r>
              <a:rPr lang="en-US" sz="2200" dirty="0"/>
              <a:t>Predicting high-grade disease is useful when deciding between Multi-modal Therapy or Mono-Therapy.</a:t>
            </a:r>
          </a:p>
          <a:p>
            <a:endParaRPr lang="en-US" sz="2200" dirty="0"/>
          </a:p>
          <a:p>
            <a:r>
              <a:rPr lang="en-US" sz="2200" b="1" dirty="0"/>
              <a:t>Metastasis 5 year post RP endpoint</a:t>
            </a:r>
          </a:p>
          <a:p>
            <a:pPr lvl="1"/>
            <a:r>
              <a:rPr lang="en-US" sz="2300" dirty="0"/>
              <a:t>Endpoint important for NCCN lower risk patients.</a:t>
            </a:r>
          </a:p>
          <a:p>
            <a:pPr lvl="1"/>
            <a:r>
              <a:rPr lang="en-US" sz="2300" dirty="0"/>
              <a:t>Helps determine if the patient is a candidate for Active Surveillance.</a:t>
            </a:r>
          </a:p>
          <a:p>
            <a:pPr lvl="1"/>
            <a:r>
              <a:rPr lang="en-US" sz="2300" dirty="0"/>
              <a:t>Helps determine if the patient is a good candidate for surgery.</a:t>
            </a:r>
          </a:p>
          <a:p>
            <a:pPr lvl="1"/>
            <a:r>
              <a:rPr lang="en-US" sz="2300" dirty="0"/>
              <a:t>Supports the long term treatment plan, what kind of treatment as well as the intensity.</a:t>
            </a:r>
          </a:p>
          <a:p>
            <a:pPr lvl="1"/>
            <a:endParaRPr lang="en-US" sz="2300" b="1" dirty="0">
              <a:solidFill>
                <a:srgbClr val="003F72"/>
              </a:solidFill>
            </a:endParaRPr>
          </a:p>
          <a:p>
            <a:pPr lvl="0" algn="l"/>
            <a:r>
              <a:rPr lang="en-US" sz="2400" b="1" dirty="0">
                <a:solidFill>
                  <a:srgbClr val="003F72"/>
                </a:solidFill>
              </a:rPr>
              <a:t>Prostate Cancer Specific Mortality (PCSM) 10 years post RP</a:t>
            </a:r>
            <a:endParaRPr lang="en-US" sz="2300" dirty="0"/>
          </a:p>
          <a:p>
            <a:pPr lvl="1"/>
            <a:r>
              <a:rPr lang="en-US" sz="2000" dirty="0"/>
              <a:t>Endpoint important for NCCN higher risk patients. </a:t>
            </a:r>
          </a:p>
          <a:p>
            <a:pPr lvl="1"/>
            <a:r>
              <a:rPr lang="en-US" sz="2000" dirty="0"/>
              <a:t>Helps determine what treatment as well as intensity of treatment. </a:t>
            </a:r>
          </a:p>
          <a:p>
            <a:pPr lvl="1"/>
            <a:r>
              <a:rPr lang="en-US" sz="2000" dirty="0"/>
              <a:t>The majority of very low/low risk patients, will likely not experience PCSM.</a:t>
            </a:r>
          </a:p>
          <a:p>
            <a:pPr lvl="1"/>
            <a:endParaRPr lang="en-US" sz="2300" dirty="0"/>
          </a:p>
          <a:p>
            <a:endParaRPr lang="en-US" dirty="0"/>
          </a:p>
        </p:txBody>
      </p:sp>
      <p:sp>
        <p:nvSpPr>
          <p:cNvPr id="4" name="Date Placeholder 3"/>
          <p:cNvSpPr>
            <a:spLocks noGrp="1"/>
          </p:cNvSpPr>
          <p:nvPr>
            <p:ph type="dt" idx="10"/>
          </p:nvPr>
        </p:nvSpPr>
        <p:spPr/>
        <p:txBody>
          <a:bodyPr/>
          <a:lstStyle/>
          <a:p>
            <a:fld id="{8A71235F-43AD-44DB-8F8E-82936716F35E}" type="datetime4">
              <a:rPr lang="en-US" smtClean="0"/>
              <a:t>September 28, 2020</a:t>
            </a:fld>
            <a:endParaRPr lang="en-US" dirty="0"/>
          </a:p>
        </p:txBody>
      </p:sp>
      <p:sp>
        <p:nvSpPr>
          <p:cNvPr id="5" name="Footer Placeholder 4"/>
          <p:cNvSpPr>
            <a:spLocks noGrp="1"/>
          </p:cNvSpPr>
          <p:nvPr>
            <p:ph type="ftr" sz="quarter" idx="11"/>
          </p:nvPr>
        </p:nvSpPr>
        <p:spPr>
          <a:xfrm>
            <a:off x="0" y="8772668"/>
            <a:ext cx="3037840" cy="461804"/>
          </a:xfrm>
          <a:prstGeom prst="rect">
            <a:avLst/>
          </a:prstGeom>
        </p:spPr>
        <p:txBody>
          <a:bodyPr/>
          <a:lstStyle/>
          <a:p>
            <a:r>
              <a:rPr lang="en-US"/>
              <a:t>GenomeDX Confidential</a:t>
            </a:r>
            <a:endParaRPr lang="en-US" dirty="0"/>
          </a:p>
        </p:txBody>
      </p:sp>
      <p:sp>
        <p:nvSpPr>
          <p:cNvPr id="6" name="Slide Number Placeholder 5"/>
          <p:cNvSpPr>
            <a:spLocks noGrp="1"/>
          </p:cNvSpPr>
          <p:nvPr>
            <p:ph type="sldNum" sz="quarter" idx="12"/>
          </p:nvPr>
        </p:nvSpPr>
        <p:spPr/>
        <p:txBody>
          <a:bodyPr/>
          <a:lstStyle/>
          <a:p>
            <a:fld id="{1C838E8C-5ECD-4A32-930F-1AD52738BB13}" type="slidenum">
              <a:rPr lang="en-US" smtClean="0"/>
              <a:t>26</a:t>
            </a:fld>
            <a:endParaRPr lang="en-US" dirty="0"/>
          </a:p>
        </p:txBody>
      </p:sp>
    </p:spTree>
    <p:extLst>
      <p:ext uri="{BB962C8B-B14F-4D97-AF65-F5344CB8AC3E}">
        <p14:creationId xmlns:p14="http://schemas.microsoft.com/office/powerpoint/2010/main" val="1903816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187030-1254-4E40-82FC-E627DBA11954}"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2117553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187030-1254-4E40-82FC-E627DBA11954}"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1921367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187030-1254-4E40-82FC-E627DBA11954}"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795218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691074" name="Rectangle 2"/>
          <p:cNvSpPr>
            <a:spLocks noGrp="1" noChangeArrowheads="1"/>
          </p:cNvSpPr>
          <p:nvPr>
            <p:ph type="ctrTitle" hasCustomPrompt="1"/>
          </p:nvPr>
        </p:nvSpPr>
        <p:spPr>
          <a:xfrm>
            <a:off x="685800" y="1228725"/>
            <a:ext cx="7772400" cy="1102519"/>
          </a:xfrm>
        </p:spPr>
        <p:txBody>
          <a:bodyPr/>
          <a:lstStyle>
            <a:lvl1pPr>
              <a:defRPr/>
            </a:lvl1pPr>
          </a:lstStyle>
          <a:p>
            <a:r>
              <a:rPr lang="en-US" dirty="0"/>
              <a:t>Presentation Title</a:t>
            </a:r>
          </a:p>
        </p:txBody>
      </p:sp>
      <p:sp>
        <p:nvSpPr>
          <p:cNvPr id="2691075" name="Rectangle 3"/>
          <p:cNvSpPr>
            <a:spLocks noGrp="1" noChangeArrowheads="1"/>
          </p:cNvSpPr>
          <p:nvPr>
            <p:ph type="subTitle" idx="1" hasCustomPrompt="1"/>
          </p:nvPr>
        </p:nvSpPr>
        <p:spPr>
          <a:xfrm>
            <a:off x="1371600" y="2545556"/>
            <a:ext cx="6400800" cy="1314450"/>
          </a:xfrm>
        </p:spPr>
        <p:txBody>
          <a:bodyPr/>
          <a:lstStyle>
            <a:lvl1pPr marL="0" indent="0" algn="ctr">
              <a:buFontTx/>
              <a:buNone/>
              <a:defRPr/>
            </a:lvl1pPr>
          </a:lstStyle>
          <a:p>
            <a:r>
              <a:rPr lang="en-US" dirty="0"/>
              <a:t>Presentation subtitle</a:t>
            </a:r>
          </a:p>
        </p:txBody>
      </p:sp>
      <p:sp>
        <p:nvSpPr>
          <p:cNvPr id="14"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pic>
        <p:nvPicPr>
          <p:cNvPr id="8" name="Picture 7" descr="nsuh_personalizedmedicine_logo_2c_Ins.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4660899"/>
            <a:ext cx="1930400" cy="482601"/>
          </a:xfrm>
          <a:prstGeom prst="rect">
            <a:avLst/>
          </a:prstGeom>
        </p:spPr>
      </p:pic>
      <p:pic>
        <p:nvPicPr>
          <p:cNvPr id="7" name="Picture 6" descr="151372276_DNAHelix.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18651"/>
            <a:ext cx="4448174" cy="3233921"/>
          </a:xfrm>
          <a:prstGeom prst="rect">
            <a:avLst/>
          </a:prstGeom>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Slide Number Placeholder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Slide Number Placeholder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64319"/>
            <a:ext cx="1943100" cy="38969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64319"/>
            <a:ext cx="5676900" cy="38969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extLst>
      <p:ext uri="{BB962C8B-B14F-4D97-AF65-F5344CB8AC3E}">
        <p14:creationId xmlns:p14="http://schemas.microsoft.com/office/powerpoint/2010/main" val="63933214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9144000" cy="984792"/>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7" name="Shape">
            <a:extLst>
              <a:ext uri="{FF2B5EF4-FFF2-40B4-BE49-F238E27FC236}">
                <a16:creationId xmlns:a16="http://schemas.microsoft.com/office/drawing/2014/main" id="{C83CC706-B92A-A944-99CA-5E429A0FD93D}"/>
              </a:ext>
            </a:extLst>
          </p:cNvPr>
          <p:cNvSpPr/>
          <p:nvPr userDrawn="1"/>
        </p:nvSpPr>
        <p:spPr>
          <a:xfrm>
            <a:off x="5147733" y="12200"/>
            <a:ext cx="3996267" cy="60920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381405" y="1280840"/>
            <a:ext cx="8402748" cy="3486426"/>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5147733" y="389736"/>
            <a:ext cx="3996267" cy="60920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309566" hangingPunct="0">
              <a:defRPr sz="2400">
                <a:solidFill>
                  <a:srgbClr val="FFFFFF"/>
                </a:solidFill>
                <a:latin typeface="Helvetica Neue Medium"/>
                <a:ea typeface="Helvetica Neue Medium"/>
                <a:cs typeface="Helvetica Neue Medium"/>
                <a:sym typeface="Helvetica Neue Medium"/>
              </a:defRPr>
            </a:pPr>
            <a:endParaRPr sz="1144"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228600" y="127542"/>
            <a:ext cx="8572500" cy="857250"/>
          </a:xfrm>
          <a:prstGeom prst="rect">
            <a:avLst/>
          </a:prstGeom>
        </p:spPr>
        <p:txBody>
          <a:bodyPr anchor="ctr">
            <a:noAutofit/>
          </a:bodyPr>
          <a:lstStyle>
            <a:lvl1pPr>
              <a:defRPr sz="24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249140" y="715009"/>
            <a:ext cx="8572584" cy="311944"/>
          </a:xfrm>
        </p:spPr>
        <p:txBody>
          <a:bodyPr>
            <a:normAutofit/>
          </a:bodyPr>
          <a:lstStyle>
            <a:lvl1pPr marL="0" indent="0">
              <a:buNone/>
              <a:defRPr sz="105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8483794" y="4835454"/>
            <a:ext cx="0" cy="200912"/>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8401946" y="4840900"/>
            <a:ext cx="419778" cy="239381"/>
          </a:xfrm>
          <a:prstGeom prst="rect">
            <a:avLst/>
          </a:prstGeom>
        </p:spPr>
        <p:txBody>
          <a:bodyPr/>
          <a:lstStyle>
            <a:lvl1pPr algn="r">
              <a:defRPr sz="75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7346" y="4869180"/>
            <a:ext cx="1204601" cy="171929"/>
          </a:xfrm>
          <a:prstGeom prst="rect">
            <a:avLst/>
          </a:prstGeom>
        </p:spPr>
      </p:pic>
    </p:spTree>
    <p:custDataLst>
      <p:tags r:id="rId1"/>
    </p:custDataLst>
    <p:extLst>
      <p:ext uri="{BB962C8B-B14F-4D97-AF65-F5344CB8AC3E}">
        <p14:creationId xmlns:p14="http://schemas.microsoft.com/office/powerpoint/2010/main" val="1888591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grpSp>
        <p:nvGrpSpPr>
          <p:cNvPr id="6" name="Group 5"/>
          <p:cNvGrpSpPr/>
          <p:nvPr userDrawn="1"/>
        </p:nvGrpSpPr>
        <p:grpSpPr>
          <a:xfrm>
            <a:off x="683568" y="4754156"/>
            <a:ext cx="7776864" cy="0"/>
            <a:chOff x="611559" y="6338874"/>
            <a:chExt cx="7776864" cy="0"/>
          </a:xfrm>
        </p:grpSpPr>
        <p:cxnSp>
          <p:nvCxnSpPr>
            <p:cNvPr id="7" name="Straight Connector 6"/>
            <p:cNvCxnSpPr/>
            <p:nvPr userDrawn="1"/>
          </p:nvCxnSpPr>
          <p:spPr>
            <a:xfrm>
              <a:off x="611559" y="6338874"/>
              <a:ext cx="6624736"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236295" y="6338874"/>
              <a:ext cx="1152128" cy="0"/>
            </a:xfrm>
            <a:prstGeom prst="line">
              <a:avLst/>
            </a:prstGeom>
            <a:ln w="76200" cmpd="sng">
              <a:solidFill>
                <a:srgbClr val="0F406B"/>
              </a:solidFill>
            </a:ln>
            <a:effectLst/>
          </p:spPr>
          <p:style>
            <a:lnRef idx="2">
              <a:schemeClr val="accent1"/>
            </a:lnRef>
            <a:fillRef idx="0">
              <a:schemeClr val="accent1"/>
            </a:fillRef>
            <a:effectRef idx="1">
              <a:schemeClr val="accent1"/>
            </a:effectRef>
            <a:fontRef idx="minor">
              <a:schemeClr val="tx1"/>
            </a:fontRef>
          </p:style>
        </p:cxnSp>
      </p:grpSp>
      <p:sp>
        <p:nvSpPr>
          <p:cNvPr id="9" name="Footer Placeholder 4"/>
          <p:cNvSpPr>
            <a:spLocks noGrp="1"/>
          </p:cNvSpPr>
          <p:nvPr>
            <p:ph type="ftr" sz="quarter" idx="3"/>
          </p:nvPr>
        </p:nvSpPr>
        <p:spPr>
          <a:xfrm>
            <a:off x="3496364" y="4841071"/>
            <a:ext cx="2151272" cy="209329"/>
          </a:xfrm>
          <a:prstGeom prst="rect">
            <a:avLst/>
          </a:prstGeom>
        </p:spPr>
        <p:txBody>
          <a:bodyPr vert="horz" lIns="0" tIns="45720" rIns="0" bIns="45720" rtlCol="0" anchor="ctr"/>
          <a:lstStyle>
            <a:lvl1pPr algn="ctr">
              <a:defRPr sz="750" spc="0">
                <a:solidFill>
                  <a:srgbClr val="857646"/>
                </a:solidFill>
                <a:latin typeface="+mn-lt"/>
                <a:cs typeface="Avenir Light"/>
              </a:defRPr>
            </a:lvl1pPr>
          </a:lstStyle>
          <a:p>
            <a:r>
              <a:rPr lang="en-US"/>
              <a:t>GenomeDx Biosciences Confidential</a:t>
            </a:r>
            <a:endParaRPr lang="en-US" dirty="0"/>
          </a:p>
        </p:txBody>
      </p:sp>
      <p:pic>
        <p:nvPicPr>
          <p:cNvPr id="11" name="Picture 10" descr="Decipher ® Final 201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529" y="4841100"/>
            <a:ext cx="1367999" cy="198329"/>
          </a:xfrm>
          <a:prstGeom prst="rect">
            <a:avLst/>
          </a:prstGeom>
        </p:spPr>
      </p:pic>
      <p:sp>
        <p:nvSpPr>
          <p:cNvPr id="12" name="Title Placeholder 1"/>
          <p:cNvSpPr>
            <a:spLocks noGrp="1"/>
          </p:cNvSpPr>
          <p:nvPr>
            <p:ph type="title"/>
          </p:nvPr>
        </p:nvSpPr>
        <p:spPr>
          <a:xfrm>
            <a:off x="628650" y="273844"/>
            <a:ext cx="7886700" cy="994174"/>
          </a:xfrm>
          <a:prstGeom prst="rect">
            <a:avLst/>
          </a:prstGeom>
        </p:spPr>
        <p:txBody>
          <a:bodyPr vert="horz" lIns="91440" tIns="45720" rIns="91440" bIns="45720" rtlCol="0" anchor="ctr">
            <a:normAutofit/>
          </a:bodyPr>
          <a:lstStyle/>
          <a:p>
            <a:r>
              <a:rPr lang="en-US" dirty="0"/>
              <a:t>Click to edit Master title style</a:t>
            </a:r>
          </a:p>
        </p:txBody>
      </p:sp>
      <p:sp>
        <p:nvSpPr>
          <p:cNvPr id="4" name="Content Placeholder 3"/>
          <p:cNvSpPr>
            <a:spLocks noGrp="1"/>
          </p:cNvSpPr>
          <p:nvPr>
            <p:ph sz="quarter" idx="10"/>
          </p:nvPr>
        </p:nvSpPr>
        <p:spPr>
          <a:xfrm>
            <a:off x="628650" y="1369219"/>
            <a:ext cx="7886700" cy="3263504"/>
          </a:xfrm>
        </p:spPr>
        <p:txBody>
          <a:bodyPr>
            <a:normAutofit/>
          </a:bodyPr>
          <a:lstStyle>
            <a:lvl1pPr>
              <a:defRPr sz="1500"/>
            </a:lvl1pPr>
            <a:lvl2pPr>
              <a:defRPr sz="135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5"/>
          <p:cNvSpPr>
            <a:spLocks noGrp="1"/>
          </p:cNvSpPr>
          <p:nvPr>
            <p:ph type="dt" sz="half" idx="2"/>
          </p:nvPr>
        </p:nvSpPr>
        <p:spPr>
          <a:xfrm>
            <a:off x="6984268" y="4813000"/>
            <a:ext cx="1080120" cy="273844"/>
          </a:xfrm>
          <a:prstGeom prst="rect">
            <a:avLst/>
          </a:prstGeom>
        </p:spPr>
        <p:txBody>
          <a:bodyPr vert="horz" lIns="91440" tIns="45720" rIns="91440" bIns="45720" rtlCol="0" anchor="ctr"/>
          <a:lstStyle>
            <a:lvl1pPr algn="r">
              <a:defRPr sz="750">
                <a:solidFill>
                  <a:srgbClr val="857646"/>
                </a:solidFill>
              </a:defRPr>
            </a:lvl1pPr>
          </a:lstStyle>
          <a:p>
            <a:fld id="{CFBE19C6-CF99-4093-BCF3-CB96DE4EA9BD}" type="datetime1">
              <a:rPr lang="en-CA" smtClean="0"/>
              <a:pPr/>
              <a:t>2020-09-28</a:t>
            </a:fld>
            <a:endParaRPr lang="en-US" dirty="0"/>
          </a:p>
        </p:txBody>
      </p:sp>
      <p:sp>
        <p:nvSpPr>
          <p:cNvPr id="14" name="Slide Number Placeholder 6"/>
          <p:cNvSpPr>
            <a:spLocks noGrp="1"/>
          </p:cNvSpPr>
          <p:nvPr>
            <p:ph type="sldNum" sz="quarter" idx="4"/>
          </p:nvPr>
        </p:nvSpPr>
        <p:spPr>
          <a:xfrm>
            <a:off x="8100392" y="4812999"/>
            <a:ext cx="416632" cy="273844"/>
          </a:xfrm>
          <a:prstGeom prst="rect">
            <a:avLst/>
          </a:prstGeom>
        </p:spPr>
        <p:txBody>
          <a:bodyPr vert="horz" lIns="91440" tIns="45720" rIns="91440" bIns="45720" rtlCol="0" anchor="ctr"/>
          <a:lstStyle>
            <a:lvl1pPr algn="r">
              <a:defRPr sz="750">
                <a:solidFill>
                  <a:srgbClr val="857646"/>
                </a:solidFill>
              </a:defRPr>
            </a:lvl1pPr>
          </a:lstStyle>
          <a:p>
            <a:fld id="{0E3D4E21-D325-415C-9E99-8E61E3581134}" type="slidenum">
              <a:rPr lang="en-US" smtClean="0"/>
              <a:pPr/>
              <a:t>‹#›</a:t>
            </a:fld>
            <a:endParaRPr lang="en-US"/>
          </a:p>
        </p:txBody>
      </p:sp>
    </p:spTree>
    <p:extLst>
      <p:ext uri="{BB962C8B-B14F-4D97-AF65-F5344CB8AC3E}">
        <p14:creationId xmlns:p14="http://schemas.microsoft.com/office/powerpoint/2010/main" val="37785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4"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 GPS">
    <p:spTree>
      <p:nvGrpSpPr>
        <p:cNvPr id="1" name=""/>
        <p:cNvGrpSpPr/>
        <p:nvPr/>
      </p:nvGrpSpPr>
      <p:grpSpPr>
        <a:xfrm>
          <a:off x="0" y="0"/>
          <a:ext cx="0" cy="0"/>
          <a:chOff x="0" y="0"/>
          <a:chExt cx="0" cy="0"/>
        </a:xfrm>
      </p:grpSpPr>
      <p:cxnSp>
        <p:nvCxnSpPr>
          <p:cNvPr id="73" name="Straight Connector 72"/>
          <p:cNvCxnSpPr/>
          <p:nvPr userDrawn="1"/>
        </p:nvCxnSpPr>
        <p:spPr>
          <a:xfrm>
            <a:off x="103245" y="4914900"/>
            <a:ext cx="8937511" cy="0"/>
          </a:xfrm>
          <a:prstGeom prst="line">
            <a:avLst/>
          </a:prstGeom>
          <a:ln w="12700" cmpd="sng">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74" name="Group 73"/>
          <p:cNvGrpSpPr/>
          <p:nvPr userDrawn="1"/>
        </p:nvGrpSpPr>
        <p:grpSpPr>
          <a:xfrm>
            <a:off x="8506497" y="4948039"/>
            <a:ext cx="534258" cy="154925"/>
            <a:chOff x="979488" y="0"/>
            <a:chExt cx="9507538" cy="2763838"/>
          </a:xfrm>
          <a:solidFill>
            <a:schemeClr val="accent1"/>
          </a:solidFill>
        </p:grpSpPr>
        <p:sp>
          <p:nvSpPr>
            <p:cNvPr id="75" name="Freeform 74">
              <a:extLst>
                <a:ext uri="{FF2B5EF4-FFF2-40B4-BE49-F238E27FC236}">
                  <a16:creationId xmlns:a16="http://schemas.microsoft.com/office/drawing/2014/main" id="{C608BB6C-D3DD-457D-A274-A3701A609B35}"/>
                </a:ext>
              </a:extLst>
            </p:cNvPr>
            <p:cNvSpPr>
              <a:spLocks/>
            </p:cNvSpPr>
            <p:nvPr/>
          </p:nvSpPr>
          <p:spPr bwMode="auto">
            <a:xfrm>
              <a:off x="4137026" y="342900"/>
              <a:ext cx="577850" cy="1169988"/>
            </a:xfrm>
            <a:custGeom>
              <a:avLst/>
              <a:gdLst>
                <a:gd name="T0" fmla="*/ 91 w 142"/>
                <a:gd name="T1" fmla="*/ 84 h 287"/>
                <a:gd name="T2" fmla="*/ 45 w 142"/>
                <a:gd name="T3" fmla="*/ 233 h 287"/>
                <a:gd name="T4" fmla="*/ 49 w 142"/>
                <a:gd name="T5" fmla="*/ 247 h 287"/>
                <a:gd name="T6" fmla="*/ 99 w 142"/>
                <a:gd name="T7" fmla="*/ 204 h 287"/>
                <a:gd name="T8" fmla="*/ 106 w 142"/>
                <a:gd name="T9" fmla="*/ 214 h 287"/>
                <a:gd name="T10" fmla="*/ 17 w 142"/>
                <a:gd name="T11" fmla="*/ 287 h 287"/>
                <a:gd name="T12" fmla="*/ 3 w 142"/>
                <a:gd name="T13" fmla="*/ 272 h 287"/>
                <a:gd name="T14" fmla="*/ 10 w 142"/>
                <a:gd name="T15" fmla="*/ 240 h 287"/>
                <a:gd name="T16" fmla="*/ 58 w 142"/>
                <a:gd name="T17" fmla="*/ 84 h 287"/>
                <a:gd name="T18" fmla="*/ 1 w 142"/>
                <a:gd name="T19" fmla="*/ 84 h 287"/>
                <a:gd name="T20" fmla="*/ 7 w 142"/>
                <a:gd name="T21" fmla="*/ 68 h 287"/>
                <a:gd name="T22" fmla="*/ 64 w 142"/>
                <a:gd name="T23" fmla="*/ 60 h 287"/>
                <a:gd name="T24" fmla="*/ 92 w 142"/>
                <a:gd name="T25" fmla="*/ 4 h 287"/>
                <a:gd name="T26" fmla="*/ 112 w 142"/>
                <a:gd name="T27" fmla="*/ 7 h 287"/>
                <a:gd name="T28" fmla="*/ 97 w 142"/>
                <a:gd name="T29" fmla="*/ 63 h 287"/>
                <a:gd name="T30" fmla="*/ 139 w 142"/>
                <a:gd name="T31" fmla="*/ 63 h 287"/>
                <a:gd name="T32" fmla="*/ 133 w 142"/>
                <a:gd name="T33" fmla="*/ 84 h 287"/>
                <a:gd name="T34" fmla="*/ 91 w 142"/>
                <a:gd name="T35" fmla="*/ 8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287">
                  <a:moveTo>
                    <a:pt x="91" y="84"/>
                  </a:moveTo>
                  <a:cubicBezTo>
                    <a:pt x="45" y="233"/>
                    <a:pt x="45" y="233"/>
                    <a:pt x="45" y="233"/>
                  </a:cubicBezTo>
                  <a:cubicBezTo>
                    <a:pt x="42" y="243"/>
                    <a:pt x="45" y="247"/>
                    <a:pt x="49" y="247"/>
                  </a:cubicBezTo>
                  <a:cubicBezTo>
                    <a:pt x="57" y="247"/>
                    <a:pt x="82" y="226"/>
                    <a:pt x="99" y="204"/>
                  </a:cubicBezTo>
                  <a:cubicBezTo>
                    <a:pt x="104" y="204"/>
                    <a:pt x="107" y="208"/>
                    <a:pt x="106" y="214"/>
                  </a:cubicBezTo>
                  <a:cubicBezTo>
                    <a:pt x="78" y="261"/>
                    <a:pt x="38" y="287"/>
                    <a:pt x="17" y="287"/>
                  </a:cubicBezTo>
                  <a:cubicBezTo>
                    <a:pt x="10" y="287"/>
                    <a:pt x="3" y="279"/>
                    <a:pt x="3" y="272"/>
                  </a:cubicBezTo>
                  <a:cubicBezTo>
                    <a:pt x="3" y="265"/>
                    <a:pt x="5" y="257"/>
                    <a:pt x="10" y="240"/>
                  </a:cubicBezTo>
                  <a:cubicBezTo>
                    <a:pt x="58" y="84"/>
                    <a:pt x="58" y="84"/>
                    <a:pt x="58" y="84"/>
                  </a:cubicBezTo>
                  <a:cubicBezTo>
                    <a:pt x="1" y="84"/>
                    <a:pt x="1" y="84"/>
                    <a:pt x="1" y="84"/>
                  </a:cubicBezTo>
                  <a:cubicBezTo>
                    <a:pt x="0" y="78"/>
                    <a:pt x="2" y="70"/>
                    <a:pt x="7" y="68"/>
                  </a:cubicBezTo>
                  <a:cubicBezTo>
                    <a:pt x="64" y="60"/>
                    <a:pt x="64" y="60"/>
                    <a:pt x="64" y="60"/>
                  </a:cubicBezTo>
                  <a:cubicBezTo>
                    <a:pt x="92" y="4"/>
                    <a:pt x="92" y="4"/>
                    <a:pt x="92" y="4"/>
                  </a:cubicBezTo>
                  <a:cubicBezTo>
                    <a:pt x="98" y="0"/>
                    <a:pt x="108" y="2"/>
                    <a:pt x="112" y="7"/>
                  </a:cubicBezTo>
                  <a:cubicBezTo>
                    <a:pt x="97" y="63"/>
                    <a:pt x="97" y="63"/>
                    <a:pt x="97" y="63"/>
                  </a:cubicBezTo>
                  <a:cubicBezTo>
                    <a:pt x="139" y="63"/>
                    <a:pt x="139" y="63"/>
                    <a:pt x="139" y="63"/>
                  </a:cubicBezTo>
                  <a:cubicBezTo>
                    <a:pt x="142" y="68"/>
                    <a:pt x="139" y="80"/>
                    <a:pt x="133" y="84"/>
                  </a:cubicBezTo>
                  <a:lnTo>
                    <a:pt x="91" y="8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6" name="Freeform 75">
              <a:extLst>
                <a:ext uri="{FF2B5EF4-FFF2-40B4-BE49-F238E27FC236}">
                  <a16:creationId xmlns:a16="http://schemas.microsoft.com/office/drawing/2014/main" id="{33541DE3-D12A-48DF-AC3A-136C31029F0E}"/>
                </a:ext>
              </a:extLst>
            </p:cNvPr>
            <p:cNvSpPr>
              <a:spLocks/>
            </p:cNvSpPr>
            <p:nvPr/>
          </p:nvSpPr>
          <p:spPr bwMode="auto">
            <a:xfrm>
              <a:off x="4548188" y="542925"/>
              <a:ext cx="876300" cy="1328738"/>
            </a:xfrm>
            <a:custGeom>
              <a:avLst/>
              <a:gdLst>
                <a:gd name="T0" fmla="*/ 129 w 215"/>
                <a:gd name="T1" fmla="*/ 96 h 326"/>
                <a:gd name="T2" fmla="*/ 121 w 215"/>
                <a:gd name="T3" fmla="*/ 220 h 326"/>
                <a:gd name="T4" fmla="*/ 123 w 215"/>
                <a:gd name="T5" fmla="*/ 220 h 326"/>
                <a:gd name="T6" fmla="*/ 165 w 215"/>
                <a:gd name="T7" fmla="*/ 123 h 326"/>
                <a:gd name="T8" fmla="*/ 184 w 215"/>
                <a:gd name="T9" fmla="*/ 18 h 326"/>
                <a:gd name="T10" fmla="*/ 196 w 215"/>
                <a:gd name="T11" fmla="*/ 1 h 326"/>
                <a:gd name="T12" fmla="*/ 210 w 215"/>
                <a:gd name="T13" fmla="*/ 6 h 326"/>
                <a:gd name="T14" fmla="*/ 215 w 215"/>
                <a:gd name="T15" fmla="*/ 17 h 326"/>
                <a:gd name="T16" fmla="*/ 207 w 215"/>
                <a:gd name="T17" fmla="*/ 62 h 326"/>
                <a:gd name="T18" fmla="*/ 179 w 215"/>
                <a:gd name="T19" fmla="*/ 143 h 326"/>
                <a:gd name="T20" fmla="*/ 105 w 215"/>
                <a:gd name="T21" fmla="*/ 271 h 326"/>
                <a:gd name="T22" fmla="*/ 26 w 215"/>
                <a:gd name="T23" fmla="*/ 326 h 326"/>
                <a:gd name="T24" fmla="*/ 0 w 215"/>
                <a:gd name="T25" fmla="*/ 300 h 326"/>
                <a:gd name="T26" fmla="*/ 20 w 215"/>
                <a:gd name="T27" fmla="*/ 276 h 326"/>
                <a:gd name="T28" fmla="*/ 34 w 215"/>
                <a:gd name="T29" fmla="*/ 285 h 326"/>
                <a:gd name="T30" fmla="*/ 48 w 215"/>
                <a:gd name="T31" fmla="*/ 295 h 326"/>
                <a:gd name="T32" fmla="*/ 73 w 215"/>
                <a:gd name="T33" fmla="*/ 282 h 326"/>
                <a:gd name="T34" fmla="*/ 91 w 215"/>
                <a:gd name="T35" fmla="*/ 257 h 326"/>
                <a:gd name="T36" fmla="*/ 95 w 215"/>
                <a:gd name="T37" fmla="*/ 205 h 326"/>
                <a:gd name="T38" fmla="*/ 98 w 215"/>
                <a:gd name="T39" fmla="*/ 133 h 326"/>
                <a:gd name="T40" fmla="*/ 79 w 215"/>
                <a:gd name="T41" fmla="*/ 37 h 326"/>
                <a:gd name="T42" fmla="*/ 54 w 215"/>
                <a:gd name="T43" fmla="*/ 70 h 326"/>
                <a:gd name="T44" fmla="*/ 44 w 215"/>
                <a:gd name="T45" fmla="*/ 63 h 326"/>
                <a:gd name="T46" fmla="*/ 98 w 215"/>
                <a:gd name="T47" fmla="*/ 0 h 326"/>
                <a:gd name="T48" fmla="*/ 129 w 215"/>
                <a:gd name="T49" fmla="*/ 9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5" h="326">
                  <a:moveTo>
                    <a:pt x="129" y="96"/>
                  </a:moveTo>
                  <a:cubicBezTo>
                    <a:pt x="129" y="132"/>
                    <a:pt x="128" y="173"/>
                    <a:pt x="121" y="220"/>
                  </a:cubicBezTo>
                  <a:cubicBezTo>
                    <a:pt x="123" y="220"/>
                    <a:pt x="123" y="220"/>
                    <a:pt x="123" y="220"/>
                  </a:cubicBezTo>
                  <a:cubicBezTo>
                    <a:pt x="140" y="193"/>
                    <a:pt x="154" y="158"/>
                    <a:pt x="165" y="123"/>
                  </a:cubicBezTo>
                  <a:cubicBezTo>
                    <a:pt x="176" y="90"/>
                    <a:pt x="184" y="33"/>
                    <a:pt x="184" y="18"/>
                  </a:cubicBezTo>
                  <a:cubicBezTo>
                    <a:pt x="185" y="2"/>
                    <a:pt x="193" y="1"/>
                    <a:pt x="196" y="1"/>
                  </a:cubicBezTo>
                  <a:cubicBezTo>
                    <a:pt x="200" y="1"/>
                    <a:pt x="206" y="3"/>
                    <a:pt x="210" y="6"/>
                  </a:cubicBezTo>
                  <a:cubicBezTo>
                    <a:pt x="213" y="8"/>
                    <a:pt x="215" y="11"/>
                    <a:pt x="215" y="17"/>
                  </a:cubicBezTo>
                  <a:cubicBezTo>
                    <a:pt x="215" y="32"/>
                    <a:pt x="211" y="47"/>
                    <a:pt x="207" y="62"/>
                  </a:cubicBezTo>
                  <a:cubicBezTo>
                    <a:pt x="200" y="89"/>
                    <a:pt x="190" y="116"/>
                    <a:pt x="179" y="143"/>
                  </a:cubicBezTo>
                  <a:cubicBezTo>
                    <a:pt x="154" y="199"/>
                    <a:pt x="141" y="224"/>
                    <a:pt x="105" y="271"/>
                  </a:cubicBezTo>
                  <a:cubicBezTo>
                    <a:pt x="67" y="319"/>
                    <a:pt x="42" y="326"/>
                    <a:pt x="26" y="326"/>
                  </a:cubicBezTo>
                  <a:cubicBezTo>
                    <a:pt x="10" y="326"/>
                    <a:pt x="0" y="314"/>
                    <a:pt x="0" y="300"/>
                  </a:cubicBezTo>
                  <a:cubicBezTo>
                    <a:pt x="0" y="286"/>
                    <a:pt x="9" y="276"/>
                    <a:pt x="20" y="276"/>
                  </a:cubicBezTo>
                  <a:cubicBezTo>
                    <a:pt x="25" y="276"/>
                    <a:pt x="30" y="279"/>
                    <a:pt x="34" y="285"/>
                  </a:cubicBezTo>
                  <a:cubicBezTo>
                    <a:pt x="35" y="288"/>
                    <a:pt x="40" y="295"/>
                    <a:pt x="48" y="295"/>
                  </a:cubicBezTo>
                  <a:cubicBezTo>
                    <a:pt x="58" y="295"/>
                    <a:pt x="67" y="288"/>
                    <a:pt x="73" y="282"/>
                  </a:cubicBezTo>
                  <a:cubicBezTo>
                    <a:pt x="80" y="276"/>
                    <a:pt x="90" y="267"/>
                    <a:pt x="91" y="257"/>
                  </a:cubicBezTo>
                  <a:cubicBezTo>
                    <a:pt x="93" y="234"/>
                    <a:pt x="93" y="232"/>
                    <a:pt x="95" y="205"/>
                  </a:cubicBezTo>
                  <a:cubicBezTo>
                    <a:pt x="97" y="181"/>
                    <a:pt x="98" y="157"/>
                    <a:pt x="98" y="133"/>
                  </a:cubicBezTo>
                  <a:cubicBezTo>
                    <a:pt x="98" y="62"/>
                    <a:pt x="89" y="37"/>
                    <a:pt x="79" y="37"/>
                  </a:cubicBezTo>
                  <a:cubicBezTo>
                    <a:pt x="69" y="37"/>
                    <a:pt x="65" y="46"/>
                    <a:pt x="54" y="70"/>
                  </a:cubicBezTo>
                  <a:cubicBezTo>
                    <a:pt x="49" y="72"/>
                    <a:pt x="45" y="68"/>
                    <a:pt x="44" y="63"/>
                  </a:cubicBezTo>
                  <a:cubicBezTo>
                    <a:pt x="55" y="25"/>
                    <a:pt x="73" y="0"/>
                    <a:pt x="98" y="0"/>
                  </a:cubicBezTo>
                  <a:cubicBezTo>
                    <a:pt x="123" y="0"/>
                    <a:pt x="127" y="56"/>
                    <a:pt x="129" y="9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7" name="Freeform 76">
              <a:extLst>
                <a:ext uri="{FF2B5EF4-FFF2-40B4-BE49-F238E27FC236}">
                  <a16:creationId xmlns:a16="http://schemas.microsoft.com/office/drawing/2014/main" id="{9FBCC8AB-88E4-40AE-901C-5E6CD3E913AA}"/>
                </a:ext>
              </a:extLst>
            </p:cNvPr>
            <p:cNvSpPr>
              <a:spLocks noEditPoints="1"/>
            </p:cNvSpPr>
            <p:nvPr/>
          </p:nvSpPr>
          <p:spPr bwMode="auto">
            <a:xfrm>
              <a:off x="5146676" y="400050"/>
              <a:ext cx="1042988" cy="1450975"/>
            </a:xfrm>
            <a:custGeom>
              <a:avLst/>
              <a:gdLst>
                <a:gd name="T0" fmla="*/ 168 w 256"/>
                <a:gd name="T1" fmla="*/ 44 h 356"/>
                <a:gd name="T2" fmla="*/ 187 w 256"/>
                <a:gd name="T3" fmla="*/ 43 h 356"/>
                <a:gd name="T4" fmla="*/ 256 w 256"/>
                <a:gd name="T5" fmla="*/ 107 h 356"/>
                <a:gd name="T6" fmla="*/ 189 w 256"/>
                <a:gd name="T7" fmla="*/ 241 h 356"/>
                <a:gd name="T8" fmla="*/ 117 w 256"/>
                <a:gd name="T9" fmla="*/ 273 h 356"/>
                <a:gd name="T10" fmla="*/ 101 w 256"/>
                <a:gd name="T11" fmla="*/ 270 h 356"/>
                <a:gd name="T12" fmla="*/ 93 w 256"/>
                <a:gd name="T13" fmla="*/ 280 h 356"/>
                <a:gd name="T14" fmla="*/ 91 w 256"/>
                <a:gd name="T15" fmla="*/ 285 h 356"/>
                <a:gd name="T16" fmla="*/ 94 w 256"/>
                <a:gd name="T17" fmla="*/ 340 h 356"/>
                <a:gd name="T18" fmla="*/ 114 w 256"/>
                <a:gd name="T19" fmla="*/ 343 h 356"/>
                <a:gd name="T20" fmla="*/ 112 w 256"/>
                <a:gd name="T21" fmla="*/ 356 h 356"/>
                <a:gd name="T22" fmla="*/ 4 w 256"/>
                <a:gd name="T23" fmla="*/ 356 h 356"/>
                <a:gd name="T24" fmla="*/ 4 w 256"/>
                <a:gd name="T25" fmla="*/ 344 h 356"/>
                <a:gd name="T26" fmla="*/ 15 w 256"/>
                <a:gd name="T27" fmla="*/ 341 h 356"/>
                <a:gd name="T28" fmla="*/ 53 w 256"/>
                <a:gd name="T29" fmla="*/ 299 h 356"/>
                <a:gd name="T30" fmla="*/ 128 w 256"/>
                <a:gd name="T31" fmla="*/ 66 h 356"/>
                <a:gd name="T32" fmla="*/ 96 w 256"/>
                <a:gd name="T33" fmla="*/ 79 h 356"/>
                <a:gd name="T34" fmla="*/ 91 w 256"/>
                <a:gd name="T35" fmla="*/ 75 h 356"/>
                <a:gd name="T36" fmla="*/ 94 w 256"/>
                <a:gd name="T37" fmla="*/ 67 h 356"/>
                <a:gd name="T38" fmla="*/ 135 w 256"/>
                <a:gd name="T39" fmla="*/ 47 h 356"/>
                <a:gd name="T40" fmla="*/ 148 w 256"/>
                <a:gd name="T41" fmla="*/ 6 h 356"/>
                <a:gd name="T42" fmla="*/ 177 w 256"/>
                <a:gd name="T43" fmla="*/ 14 h 356"/>
                <a:gd name="T44" fmla="*/ 168 w 256"/>
                <a:gd name="T45" fmla="*/ 44 h 356"/>
                <a:gd name="T46" fmla="*/ 111 w 256"/>
                <a:gd name="T47" fmla="*/ 226 h 356"/>
                <a:gd name="T48" fmla="*/ 112 w 256"/>
                <a:gd name="T49" fmla="*/ 241 h 356"/>
                <a:gd name="T50" fmla="*/ 131 w 256"/>
                <a:gd name="T51" fmla="*/ 254 h 356"/>
                <a:gd name="T52" fmla="*/ 187 w 256"/>
                <a:gd name="T53" fmla="*/ 208 h 356"/>
                <a:gd name="T54" fmla="*/ 217 w 256"/>
                <a:gd name="T55" fmla="*/ 102 h 356"/>
                <a:gd name="T56" fmla="*/ 177 w 256"/>
                <a:gd name="T57" fmla="*/ 59 h 356"/>
                <a:gd name="T58" fmla="*/ 164 w 256"/>
                <a:gd name="T59" fmla="*/ 61 h 356"/>
                <a:gd name="T60" fmla="*/ 111 w 256"/>
                <a:gd name="T61" fmla="*/ 22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6" h="356">
                  <a:moveTo>
                    <a:pt x="168" y="44"/>
                  </a:moveTo>
                  <a:cubicBezTo>
                    <a:pt x="172" y="44"/>
                    <a:pt x="178" y="43"/>
                    <a:pt x="187" y="43"/>
                  </a:cubicBezTo>
                  <a:cubicBezTo>
                    <a:pt x="211" y="43"/>
                    <a:pt x="256" y="53"/>
                    <a:pt x="256" y="107"/>
                  </a:cubicBezTo>
                  <a:cubicBezTo>
                    <a:pt x="256" y="159"/>
                    <a:pt x="228" y="205"/>
                    <a:pt x="189" y="241"/>
                  </a:cubicBezTo>
                  <a:cubicBezTo>
                    <a:pt x="157" y="271"/>
                    <a:pt x="127" y="275"/>
                    <a:pt x="117" y="273"/>
                  </a:cubicBezTo>
                  <a:cubicBezTo>
                    <a:pt x="113" y="273"/>
                    <a:pt x="108" y="272"/>
                    <a:pt x="101" y="270"/>
                  </a:cubicBezTo>
                  <a:cubicBezTo>
                    <a:pt x="97" y="271"/>
                    <a:pt x="95" y="275"/>
                    <a:pt x="93" y="280"/>
                  </a:cubicBezTo>
                  <a:cubicBezTo>
                    <a:pt x="91" y="285"/>
                    <a:pt x="91" y="285"/>
                    <a:pt x="91" y="285"/>
                  </a:cubicBezTo>
                  <a:cubicBezTo>
                    <a:pt x="78" y="329"/>
                    <a:pt x="77" y="337"/>
                    <a:pt x="94" y="340"/>
                  </a:cubicBezTo>
                  <a:cubicBezTo>
                    <a:pt x="114" y="343"/>
                    <a:pt x="114" y="343"/>
                    <a:pt x="114" y="343"/>
                  </a:cubicBezTo>
                  <a:cubicBezTo>
                    <a:pt x="117" y="347"/>
                    <a:pt x="117" y="354"/>
                    <a:pt x="112" y="356"/>
                  </a:cubicBezTo>
                  <a:cubicBezTo>
                    <a:pt x="74" y="356"/>
                    <a:pt x="38" y="355"/>
                    <a:pt x="4" y="356"/>
                  </a:cubicBezTo>
                  <a:cubicBezTo>
                    <a:pt x="0" y="353"/>
                    <a:pt x="0" y="347"/>
                    <a:pt x="4" y="344"/>
                  </a:cubicBezTo>
                  <a:cubicBezTo>
                    <a:pt x="15" y="341"/>
                    <a:pt x="15" y="341"/>
                    <a:pt x="15" y="341"/>
                  </a:cubicBezTo>
                  <a:cubicBezTo>
                    <a:pt x="43" y="336"/>
                    <a:pt x="45" y="323"/>
                    <a:pt x="53" y="299"/>
                  </a:cubicBezTo>
                  <a:cubicBezTo>
                    <a:pt x="128" y="66"/>
                    <a:pt x="128" y="66"/>
                    <a:pt x="128" y="66"/>
                  </a:cubicBezTo>
                  <a:cubicBezTo>
                    <a:pt x="124" y="67"/>
                    <a:pt x="117" y="67"/>
                    <a:pt x="96" y="79"/>
                  </a:cubicBezTo>
                  <a:cubicBezTo>
                    <a:pt x="94" y="80"/>
                    <a:pt x="92" y="76"/>
                    <a:pt x="91" y="75"/>
                  </a:cubicBezTo>
                  <a:cubicBezTo>
                    <a:pt x="90" y="71"/>
                    <a:pt x="91" y="69"/>
                    <a:pt x="94" y="67"/>
                  </a:cubicBezTo>
                  <a:cubicBezTo>
                    <a:pt x="106" y="56"/>
                    <a:pt x="120" y="51"/>
                    <a:pt x="135" y="47"/>
                  </a:cubicBezTo>
                  <a:cubicBezTo>
                    <a:pt x="148" y="6"/>
                    <a:pt x="148" y="6"/>
                    <a:pt x="148" y="6"/>
                  </a:cubicBezTo>
                  <a:cubicBezTo>
                    <a:pt x="155" y="0"/>
                    <a:pt x="175" y="6"/>
                    <a:pt x="177" y="14"/>
                  </a:cubicBezTo>
                  <a:lnTo>
                    <a:pt x="168" y="44"/>
                  </a:lnTo>
                  <a:close/>
                  <a:moveTo>
                    <a:pt x="111" y="226"/>
                  </a:moveTo>
                  <a:cubicBezTo>
                    <a:pt x="109" y="232"/>
                    <a:pt x="110" y="238"/>
                    <a:pt x="112" y="241"/>
                  </a:cubicBezTo>
                  <a:cubicBezTo>
                    <a:pt x="115" y="247"/>
                    <a:pt x="123" y="254"/>
                    <a:pt x="131" y="254"/>
                  </a:cubicBezTo>
                  <a:cubicBezTo>
                    <a:pt x="137" y="254"/>
                    <a:pt x="166" y="246"/>
                    <a:pt x="187" y="208"/>
                  </a:cubicBezTo>
                  <a:cubicBezTo>
                    <a:pt x="212" y="166"/>
                    <a:pt x="217" y="127"/>
                    <a:pt x="217" y="102"/>
                  </a:cubicBezTo>
                  <a:cubicBezTo>
                    <a:pt x="217" y="74"/>
                    <a:pt x="199" y="59"/>
                    <a:pt x="177" y="59"/>
                  </a:cubicBezTo>
                  <a:cubicBezTo>
                    <a:pt x="172" y="59"/>
                    <a:pt x="168" y="60"/>
                    <a:pt x="164" y="61"/>
                  </a:cubicBezTo>
                  <a:lnTo>
                    <a:pt x="111" y="2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8" name="Freeform 77">
              <a:extLst>
                <a:ext uri="{FF2B5EF4-FFF2-40B4-BE49-F238E27FC236}">
                  <a16:creationId xmlns:a16="http://schemas.microsoft.com/office/drawing/2014/main" id="{067C7C88-9502-4AEE-A740-253C0A13C2E8}"/>
                </a:ext>
              </a:extLst>
            </p:cNvPr>
            <p:cNvSpPr>
              <a:spLocks noEditPoints="1"/>
            </p:cNvSpPr>
            <p:nvPr/>
          </p:nvSpPr>
          <p:spPr bwMode="auto">
            <a:xfrm>
              <a:off x="6213476" y="542925"/>
              <a:ext cx="685800" cy="969963"/>
            </a:xfrm>
            <a:custGeom>
              <a:avLst/>
              <a:gdLst>
                <a:gd name="T0" fmla="*/ 168 w 168"/>
                <a:gd name="T1" fmla="*/ 34 h 238"/>
                <a:gd name="T2" fmla="*/ 45 w 168"/>
                <a:gd name="T3" fmla="*/ 128 h 238"/>
                <a:gd name="T4" fmla="*/ 38 w 168"/>
                <a:gd name="T5" fmla="*/ 178 h 238"/>
                <a:gd name="T6" fmla="*/ 63 w 168"/>
                <a:gd name="T7" fmla="*/ 210 h 238"/>
                <a:gd name="T8" fmla="*/ 116 w 168"/>
                <a:gd name="T9" fmla="*/ 177 h 238"/>
                <a:gd name="T10" fmla="*/ 122 w 168"/>
                <a:gd name="T11" fmla="*/ 187 h 238"/>
                <a:gd name="T12" fmla="*/ 41 w 168"/>
                <a:gd name="T13" fmla="*/ 238 h 238"/>
                <a:gd name="T14" fmla="*/ 0 w 168"/>
                <a:gd name="T15" fmla="*/ 179 h 238"/>
                <a:gd name="T16" fmla="*/ 76 w 168"/>
                <a:gd name="T17" fmla="*/ 27 h 238"/>
                <a:gd name="T18" fmla="*/ 136 w 168"/>
                <a:gd name="T19" fmla="*/ 0 h 238"/>
                <a:gd name="T20" fmla="*/ 168 w 168"/>
                <a:gd name="T21" fmla="*/ 34 h 238"/>
                <a:gd name="T22" fmla="*/ 88 w 168"/>
                <a:gd name="T23" fmla="*/ 44 h 238"/>
                <a:gd name="T24" fmla="*/ 51 w 168"/>
                <a:gd name="T25" fmla="*/ 111 h 238"/>
                <a:gd name="T26" fmla="*/ 118 w 168"/>
                <a:gd name="T27" fmla="*/ 69 h 238"/>
                <a:gd name="T28" fmla="*/ 138 w 168"/>
                <a:gd name="T29" fmla="*/ 30 h 238"/>
                <a:gd name="T30" fmla="*/ 126 w 168"/>
                <a:gd name="T31" fmla="*/ 17 h 238"/>
                <a:gd name="T32" fmla="*/ 88 w 168"/>
                <a:gd name="T33"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238">
                  <a:moveTo>
                    <a:pt x="168" y="34"/>
                  </a:moveTo>
                  <a:cubicBezTo>
                    <a:pt x="168" y="77"/>
                    <a:pt x="118" y="105"/>
                    <a:pt x="45" y="128"/>
                  </a:cubicBezTo>
                  <a:cubicBezTo>
                    <a:pt x="42" y="137"/>
                    <a:pt x="38" y="155"/>
                    <a:pt x="38" y="178"/>
                  </a:cubicBezTo>
                  <a:cubicBezTo>
                    <a:pt x="38" y="197"/>
                    <a:pt x="49" y="210"/>
                    <a:pt x="63" y="210"/>
                  </a:cubicBezTo>
                  <a:cubicBezTo>
                    <a:pt x="81" y="210"/>
                    <a:pt x="94" y="199"/>
                    <a:pt x="116" y="177"/>
                  </a:cubicBezTo>
                  <a:cubicBezTo>
                    <a:pt x="120" y="177"/>
                    <a:pt x="123" y="182"/>
                    <a:pt x="122" y="187"/>
                  </a:cubicBezTo>
                  <a:cubicBezTo>
                    <a:pt x="91" y="229"/>
                    <a:pt x="63" y="238"/>
                    <a:pt x="41" y="238"/>
                  </a:cubicBezTo>
                  <a:cubicBezTo>
                    <a:pt x="11" y="238"/>
                    <a:pt x="0" y="207"/>
                    <a:pt x="0" y="179"/>
                  </a:cubicBezTo>
                  <a:cubicBezTo>
                    <a:pt x="0" y="143"/>
                    <a:pt x="21" y="74"/>
                    <a:pt x="76" y="27"/>
                  </a:cubicBezTo>
                  <a:cubicBezTo>
                    <a:pt x="102" y="4"/>
                    <a:pt x="122" y="0"/>
                    <a:pt x="136" y="0"/>
                  </a:cubicBezTo>
                  <a:cubicBezTo>
                    <a:pt x="157" y="0"/>
                    <a:pt x="168" y="19"/>
                    <a:pt x="168" y="34"/>
                  </a:cubicBezTo>
                  <a:close/>
                  <a:moveTo>
                    <a:pt x="88" y="44"/>
                  </a:moveTo>
                  <a:cubicBezTo>
                    <a:pt x="68" y="68"/>
                    <a:pt x="57" y="94"/>
                    <a:pt x="51" y="111"/>
                  </a:cubicBezTo>
                  <a:cubicBezTo>
                    <a:pt x="84" y="99"/>
                    <a:pt x="100" y="88"/>
                    <a:pt x="118" y="69"/>
                  </a:cubicBezTo>
                  <a:cubicBezTo>
                    <a:pt x="134" y="52"/>
                    <a:pt x="138" y="35"/>
                    <a:pt x="138" y="30"/>
                  </a:cubicBezTo>
                  <a:cubicBezTo>
                    <a:pt x="138" y="24"/>
                    <a:pt x="135" y="17"/>
                    <a:pt x="126" y="17"/>
                  </a:cubicBezTo>
                  <a:cubicBezTo>
                    <a:pt x="119" y="17"/>
                    <a:pt x="106" y="22"/>
                    <a:pt x="88"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9" name="Freeform 78">
              <a:extLst>
                <a:ext uri="{FF2B5EF4-FFF2-40B4-BE49-F238E27FC236}">
                  <a16:creationId xmlns:a16="http://schemas.microsoft.com/office/drawing/2014/main" id="{63DB6F1F-D99E-4BF4-BDF1-903223B4A3A0}"/>
                </a:ext>
              </a:extLst>
            </p:cNvPr>
            <p:cNvSpPr>
              <a:spLocks noEditPoints="1"/>
            </p:cNvSpPr>
            <p:nvPr/>
          </p:nvSpPr>
          <p:spPr bwMode="auto">
            <a:xfrm>
              <a:off x="1052513" y="542925"/>
              <a:ext cx="738188" cy="969963"/>
            </a:xfrm>
            <a:custGeom>
              <a:avLst/>
              <a:gdLst>
                <a:gd name="T0" fmla="*/ 181 w 181"/>
                <a:gd name="T1" fmla="*/ 117 h 238"/>
                <a:gd name="T2" fmla="*/ 89 w 181"/>
                <a:gd name="T3" fmla="*/ 238 h 238"/>
                <a:gd name="T4" fmla="*/ 0 w 181"/>
                <a:gd name="T5" fmla="*/ 122 h 238"/>
                <a:gd name="T6" fmla="*/ 93 w 181"/>
                <a:gd name="T7" fmla="*/ 0 h 238"/>
                <a:gd name="T8" fmla="*/ 181 w 181"/>
                <a:gd name="T9" fmla="*/ 117 h 238"/>
                <a:gd name="T10" fmla="*/ 88 w 181"/>
                <a:gd name="T11" fmla="*/ 17 h 238"/>
                <a:gd name="T12" fmla="*/ 38 w 181"/>
                <a:gd name="T13" fmla="*/ 115 h 238"/>
                <a:gd name="T14" fmla="*/ 94 w 181"/>
                <a:gd name="T15" fmla="*/ 221 h 238"/>
                <a:gd name="T16" fmla="*/ 144 w 181"/>
                <a:gd name="T17" fmla="*/ 126 h 238"/>
                <a:gd name="T18" fmla="*/ 88 w 181"/>
                <a:gd name="T19" fmla="*/ 1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238">
                  <a:moveTo>
                    <a:pt x="181" y="117"/>
                  </a:moveTo>
                  <a:cubicBezTo>
                    <a:pt x="181" y="188"/>
                    <a:pt x="144" y="238"/>
                    <a:pt x="89" y="238"/>
                  </a:cubicBezTo>
                  <a:cubicBezTo>
                    <a:pt x="39" y="238"/>
                    <a:pt x="0" y="193"/>
                    <a:pt x="0" y="122"/>
                  </a:cubicBezTo>
                  <a:cubicBezTo>
                    <a:pt x="0" y="51"/>
                    <a:pt x="41" y="0"/>
                    <a:pt x="93" y="0"/>
                  </a:cubicBezTo>
                  <a:cubicBezTo>
                    <a:pt x="142" y="0"/>
                    <a:pt x="181" y="47"/>
                    <a:pt x="181" y="117"/>
                  </a:cubicBezTo>
                  <a:close/>
                  <a:moveTo>
                    <a:pt x="88" y="17"/>
                  </a:moveTo>
                  <a:cubicBezTo>
                    <a:pt x="59" y="17"/>
                    <a:pt x="38" y="52"/>
                    <a:pt x="38" y="115"/>
                  </a:cubicBezTo>
                  <a:cubicBezTo>
                    <a:pt x="38" y="166"/>
                    <a:pt x="55" y="221"/>
                    <a:pt x="94" y="221"/>
                  </a:cubicBezTo>
                  <a:cubicBezTo>
                    <a:pt x="132" y="221"/>
                    <a:pt x="144" y="169"/>
                    <a:pt x="144" y="126"/>
                  </a:cubicBezTo>
                  <a:cubicBezTo>
                    <a:pt x="144" y="78"/>
                    <a:pt x="129" y="17"/>
                    <a:pt x="88"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0" name="Freeform 79">
              <a:extLst>
                <a:ext uri="{FF2B5EF4-FFF2-40B4-BE49-F238E27FC236}">
                  <a16:creationId xmlns:a16="http://schemas.microsoft.com/office/drawing/2014/main" id="{8467DE26-474B-484A-B36D-32D4758FC3B7}"/>
                </a:ext>
              </a:extLst>
            </p:cNvPr>
            <p:cNvSpPr>
              <a:spLocks/>
            </p:cNvSpPr>
            <p:nvPr/>
          </p:nvSpPr>
          <p:spPr bwMode="auto">
            <a:xfrm>
              <a:off x="1801813" y="509588"/>
              <a:ext cx="844550" cy="977900"/>
            </a:xfrm>
            <a:custGeom>
              <a:avLst/>
              <a:gdLst>
                <a:gd name="T0" fmla="*/ 29 w 207"/>
                <a:gd name="T1" fmla="*/ 76 h 240"/>
                <a:gd name="T2" fmla="*/ 17 w 207"/>
                <a:gd name="T3" fmla="*/ 41 h 240"/>
                <a:gd name="T4" fmla="*/ 13 w 207"/>
                <a:gd name="T5" fmla="*/ 38 h 240"/>
                <a:gd name="T6" fmla="*/ 14 w 207"/>
                <a:gd name="T7" fmla="*/ 27 h 240"/>
                <a:gd name="T8" fmla="*/ 57 w 207"/>
                <a:gd name="T9" fmla="*/ 0 h 240"/>
                <a:gd name="T10" fmla="*/ 62 w 207"/>
                <a:gd name="T11" fmla="*/ 4 h 240"/>
                <a:gd name="T12" fmla="*/ 61 w 207"/>
                <a:gd name="T13" fmla="*/ 30 h 240"/>
                <a:gd name="T14" fmla="*/ 66 w 207"/>
                <a:gd name="T15" fmla="*/ 36 h 240"/>
                <a:gd name="T16" fmla="*/ 127 w 207"/>
                <a:gd name="T17" fmla="*/ 8 h 240"/>
                <a:gd name="T18" fmla="*/ 178 w 207"/>
                <a:gd name="T19" fmla="*/ 78 h 240"/>
                <a:gd name="T20" fmla="*/ 178 w 207"/>
                <a:gd name="T21" fmla="*/ 175 h 240"/>
                <a:gd name="T22" fmla="*/ 195 w 207"/>
                <a:gd name="T23" fmla="*/ 224 h 240"/>
                <a:gd name="T24" fmla="*/ 204 w 207"/>
                <a:gd name="T25" fmla="*/ 226 h 240"/>
                <a:gd name="T26" fmla="*/ 203 w 207"/>
                <a:gd name="T27" fmla="*/ 240 h 240"/>
                <a:gd name="T28" fmla="*/ 162 w 207"/>
                <a:gd name="T29" fmla="*/ 239 h 240"/>
                <a:gd name="T30" fmla="*/ 122 w 207"/>
                <a:gd name="T31" fmla="*/ 240 h 240"/>
                <a:gd name="T32" fmla="*/ 121 w 207"/>
                <a:gd name="T33" fmla="*/ 226 h 240"/>
                <a:gd name="T34" fmla="*/ 129 w 207"/>
                <a:gd name="T35" fmla="*/ 224 h 240"/>
                <a:gd name="T36" fmla="*/ 146 w 207"/>
                <a:gd name="T37" fmla="*/ 175 h 240"/>
                <a:gd name="T38" fmla="*/ 146 w 207"/>
                <a:gd name="T39" fmla="*/ 91 h 240"/>
                <a:gd name="T40" fmla="*/ 105 w 207"/>
                <a:gd name="T41" fmla="*/ 35 h 240"/>
                <a:gd name="T42" fmla="*/ 68 w 207"/>
                <a:gd name="T43" fmla="*/ 55 h 240"/>
                <a:gd name="T44" fmla="*/ 61 w 207"/>
                <a:gd name="T45" fmla="*/ 89 h 240"/>
                <a:gd name="T46" fmla="*/ 61 w 207"/>
                <a:gd name="T47" fmla="*/ 175 h 240"/>
                <a:gd name="T48" fmla="*/ 78 w 207"/>
                <a:gd name="T49" fmla="*/ 224 h 240"/>
                <a:gd name="T50" fmla="*/ 86 w 207"/>
                <a:gd name="T51" fmla="*/ 226 h 240"/>
                <a:gd name="T52" fmla="*/ 85 w 207"/>
                <a:gd name="T53" fmla="*/ 240 h 240"/>
                <a:gd name="T54" fmla="*/ 45 w 207"/>
                <a:gd name="T55" fmla="*/ 239 h 240"/>
                <a:gd name="T56" fmla="*/ 4 w 207"/>
                <a:gd name="T57" fmla="*/ 240 h 240"/>
                <a:gd name="T58" fmla="*/ 3 w 207"/>
                <a:gd name="T59" fmla="*/ 226 h 240"/>
                <a:gd name="T60" fmla="*/ 13 w 207"/>
                <a:gd name="T61" fmla="*/ 224 h 240"/>
                <a:gd name="T62" fmla="*/ 29 w 207"/>
                <a:gd name="T63" fmla="*/ 175 h 240"/>
                <a:gd name="T64" fmla="*/ 29 w 207"/>
                <a:gd name="T65" fmla="*/ 7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240">
                  <a:moveTo>
                    <a:pt x="29" y="76"/>
                  </a:moveTo>
                  <a:cubicBezTo>
                    <a:pt x="29" y="54"/>
                    <a:pt x="29" y="51"/>
                    <a:pt x="17" y="41"/>
                  </a:cubicBezTo>
                  <a:cubicBezTo>
                    <a:pt x="13" y="38"/>
                    <a:pt x="13" y="38"/>
                    <a:pt x="13" y="38"/>
                  </a:cubicBezTo>
                  <a:cubicBezTo>
                    <a:pt x="12" y="35"/>
                    <a:pt x="12" y="29"/>
                    <a:pt x="14" y="27"/>
                  </a:cubicBezTo>
                  <a:cubicBezTo>
                    <a:pt x="24" y="23"/>
                    <a:pt x="49" y="8"/>
                    <a:pt x="57" y="0"/>
                  </a:cubicBezTo>
                  <a:cubicBezTo>
                    <a:pt x="59" y="0"/>
                    <a:pt x="61" y="1"/>
                    <a:pt x="62" y="4"/>
                  </a:cubicBezTo>
                  <a:cubicBezTo>
                    <a:pt x="61" y="17"/>
                    <a:pt x="61" y="25"/>
                    <a:pt x="61" y="30"/>
                  </a:cubicBezTo>
                  <a:cubicBezTo>
                    <a:pt x="61" y="34"/>
                    <a:pt x="63" y="36"/>
                    <a:pt x="66" y="36"/>
                  </a:cubicBezTo>
                  <a:cubicBezTo>
                    <a:pt x="84" y="22"/>
                    <a:pt x="105" y="8"/>
                    <a:pt x="127" y="8"/>
                  </a:cubicBezTo>
                  <a:cubicBezTo>
                    <a:pt x="163" y="8"/>
                    <a:pt x="178" y="40"/>
                    <a:pt x="178" y="78"/>
                  </a:cubicBezTo>
                  <a:cubicBezTo>
                    <a:pt x="178" y="175"/>
                    <a:pt x="178" y="175"/>
                    <a:pt x="178" y="175"/>
                  </a:cubicBezTo>
                  <a:cubicBezTo>
                    <a:pt x="178" y="216"/>
                    <a:pt x="179" y="222"/>
                    <a:pt x="195" y="224"/>
                  </a:cubicBezTo>
                  <a:cubicBezTo>
                    <a:pt x="204" y="226"/>
                    <a:pt x="204" y="226"/>
                    <a:pt x="204" y="226"/>
                  </a:cubicBezTo>
                  <a:cubicBezTo>
                    <a:pt x="207" y="229"/>
                    <a:pt x="206" y="239"/>
                    <a:pt x="203" y="240"/>
                  </a:cubicBezTo>
                  <a:cubicBezTo>
                    <a:pt x="190" y="239"/>
                    <a:pt x="178" y="239"/>
                    <a:pt x="162" y="239"/>
                  </a:cubicBezTo>
                  <a:cubicBezTo>
                    <a:pt x="147" y="239"/>
                    <a:pt x="134" y="239"/>
                    <a:pt x="122" y="240"/>
                  </a:cubicBezTo>
                  <a:cubicBezTo>
                    <a:pt x="119" y="239"/>
                    <a:pt x="118" y="229"/>
                    <a:pt x="121" y="226"/>
                  </a:cubicBezTo>
                  <a:cubicBezTo>
                    <a:pt x="129" y="224"/>
                    <a:pt x="129" y="224"/>
                    <a:pt x="129" y="224"/>
                  </a:cubicBezTo>
                  <a:cubicBezTo>
                    <a:pt x="145" y="221"/>
                    <a:pt x="146" y="216"/>
                    <a:pt x="146" y="175"/>
                  </a:cubicBezTo>
                  <a:cubicBezTo>
                    <a:pt x="146" y="91"/>
                    <a:pt x="146" y="91"/>
                    <a:pt x="146" y="91"/>
                  </a:cubicBezTo>
                  <a:cubicBezTo>
                    <a:pt x="146" y="59"/>
                    <a:pt x="134" y="35"/>
                    <a:pt x="105" y="35"/>
                  </a:cubicBezTo>
                  <a:cubicBezTo>
                    <a:pt x="88" y="35"/>
                    <a:pt x="74" y="44"/>
                    <a:pt x="68" y="55"/>
                  </a:cubicBezTo>
                  <a:cubicBezTo>
                    <a:pt x="62" y="64"/>
                    <a:pt x="61" y="72"/>
                    <a:pt x="61" y="89"/>
                  </a:cubicBezTo>
                  <a:cubicBezTo>
                    <a:pt x="61" y="175"/>
                    <a:pt x="61" y="175"/>
                    <a:pt x="61" y="175"/>
                  </a:cubicBezTo>
                  <a:cubicBezTo>
                    <a:pt x="61" y="216"/>
                    <a:pt x="62" y="221"/>
                    <a:pt x="78" y="224"/>
                  </a:cubicBezTo>
                  <a:cubicBezTo>
                    <a:pt x="86" y="226"/>
                    <a:pt x="86" y="226"/>
                    <a:pt x="86" y="226"/>
                  </a:cubicBezTo>
                  <a:cubicBezTo>
                    <a:pt x="89" y="229"/>
                    <a:pt x="88" y="239"/>
                    <a:pt x="85" y="240"/>
                  </a:cubicBezTo>
                  <a:cubicBezTo>
                    <a:pt x="73" y="239"/>
                    <a:pt x="60" y="239"/>
                    <a:pt x="45" y="239"/>
                  </a:cubicBezTo>
                  <a:cubicBezTo>
                    <a:pt x="29" y="239"/>
                    <a:pt x="16" y="239"/>
                    <a:pt x="4" y="240"/>
                  </a:cubicBezTo>
                  <a:cubicBezTo>
                    <a:pt x="1" y="239"/>
                    <a:pt x="0" y="229"/>
                    <a:pt x="3" y="226"/>
                  </a:cubicBezTo>
                  <a:cubicBezTo>
                    <a:pt x="13" y="224"/>
                    <a:pt x="13" y="224"/>
                    <a:pt x="13" y="224"/>
                  </a:cubicBezTo>
                  <a:cubicBezTo>
                    <a:pt x="29" y="222"/>
                    <a:pt x="29" y="216"/>
                    <a:pt x="29" y="175"/>
                  </a:cubicBezTo>
                  <a:lnTo>
                    <a:pt x="29" y="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1" name="Freeform 80">
              <a:extLst>
                <a:ext uri="{FF2B5EF4-FFF2-40B4-BE49-F238E27FC236}">
                  <a16:creationId xmlns:a16="http://schemas.microsoft.com/office/drawing/2014/main" id="{FDEDCDD2-4663-4FCF-8C52-4BF4CB26D136}"/>
                </a:ext>
              </a:extLst>
            </p:cNvPr>
            <p:cNvSpPr>
              <a:spLocks/>
            </p:cNvSpPr>
            <p:nvPr/>
          </p:nvSpPr>
          <p:spPr bwMode="auto">
            <a:xfrm>
              <a:off x="2670176" y="542925"/>
              <a:ext cx="642938" cy="969963"/>
            </a:xfrm>
            <a:custGeom>
              <a:avLst/>
              <a:gdLst>
                <a:gd name="T0" fmla="*/ 144 w 158"/>
                <a:gd name="T1" fmla="*/ 9 h 238"/>
                <a:gd name="T2" fmla="*/ 151 w 158"/>
                <a:gd name="T3" fmla="*/ 32 h 238"/>
                <a:gd name="T4" fmla="*/ 141 w 158"/>
                <a:gd name="T5" fmla="*/ 53 h 238"/>
                <a:gd name="T6" fmla="*/ 135 w 158"/>
                <a:gd name="T7" fmla="*/ 49 h 238"/>
                <a:gd name="T8" fmla="*/ 92 w 158"/>
                <a:gd name="T9" fmla="*/ 19 h 238"/>
                <a:gd name="T10" fmla="*/ 32 w 158"/>
                <a:gd name="T11" fmla="*/ 110 h 238"/>
                <a:gd name="T12" fmla="*/ 102 w 158"/>
                <a:gd name="T13" fmla="*/ 207 h 238"/>
                <a:gd name="T14" fmla="*/ 150 w 158"/>
                <a:gd name="T15" fmla="*/ 173 h 238"/>
                <a:gd name="T16" fmla="*/ 158 w 158"/>
                <a:gd name="T17" fmla="*/ 181 h 238"/>
                <a:gd name="T18" fmla="*/ 85 w 158"/>
                <a:gd name="T19" fmla="*/ 238 h 238"/>
                <a:gd name="T20" fmla="*/ 26 w 158"/>
                <a:gd name="T21" fmla="*/ 210 h 238"/>
                <a:gd name="T22" fmla="*/ 0 w 158"/>
                <a:gd name="T23" fmla="*/ 126 h 238"/>
                <a:gd name="T24" fmla="*/ 106 w 158"/>
                <a:gd name="T25" fmla="*/ 0 h 238"/>
                <a:gd name="T26" fmla="*/ 144 w 158"/>
                <a:gd name="T27" fmla="*/ 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238">
                  <a:moveTo>
                    <a:pt x="144" y="9"/>
                  </a:moveTo>
                  <a:cubicBezTo>
                    <a:pt x="148" y="13"/>
                    <a:pt x="151" y="22"/>
                    <a:pt x="151" y="32"/>
                  </a:cubicBezTo>
                  <a:cubicBezTo>
                    <a:pt x="151" y="42"/>
                    <a:pt x="147" y="53"/>
                    <a:pt x="141" y="53"/>
                  </a:cubicBezTo>
                  <a:cubicBezTo>
                    <a:pt x="139" y="53"/>
                    <a:pt x="137" y="52"/>
                    <a:pt x="135" y="49"/>
                  </a:cubicBezTo>
                  <a:cubicBezTo>
                    <a:pt x="126" y="34"/>
                    <a:pt x="110" y="19"/>
                    <a:pt x="92" y="19"/>
                  </a:cubicBezTo>
                  <a:cubicBezTo>
                    <a:pt x="61" y="19"/>
                    <a:pt x="32" y="50"/>
                    <a:pt x="32" y="110"/>
                  </a:cubicBezTo>
                  <a:cubicBezTo>
                    <a:pt x="32" y="154"/>
                    <a:pt x="55" y="207"/>
                    <a:pt x="102" y="207"/>
                  </a:cubicBezTo>
                  <a:cubicBezTo>
                    <a:pt x="127" y="207"/>
                    <a:pt x="140" y="192"/>
                    <a:pt x="150" y="173"/>
                  </a:cubicBezTo>
                  <a:cubicBezTo>
                    <a:pt x="154" y="172"/>
                    <a:pt x="158" y="176"/>
                    <a:pt x="158" y="181"/>
                  </a:cubicBezTo>
                  <a:cubicBezTo>
                    <a:pt x="143" y="223"/>
                    <a:pt x="110" y="238"/>
                    <a:pt x="85" y="238"/>
                  </a:cubicBezTo>
                  <a:cubicBezTo>
                    <a:pt x="62" y="238"/>
                    <a:pt x="41" y="229"/>
                    <a:pt x="26" y="210"/>
                  </a:cubicBezTo>
                  <a:cubicBezTo>
                    <a:pt x="10" y="190"/>
                    <a:pt x="0" y="163"/>
                    <a:pt x="0" y="126"/>
                  </a:cubicBezTo>
                  <a:cubicBezTo>
                    <a:pt x="0" y="65"/>
                    <a:pt x="33" y="0"/>
                    <a:pt x="106" y="0"/>
                  </a:cubicBezTo>
                  <a:cubicBezTo>
                    <a:pt x="116" y="0"/>
                    <a:pt x="133" y="2"/>
                    <a:pt x="144"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2" name="Freeform 81">
              <a:extLst>
                <a:ext uri="{FF2B5EF4-FFF2-40B4-BE49-F238E27FC236}">
                  <a16:creationId xmlns:a16="http://schemas.microsoft.com/office/drawing/2014/main" id="{8BA877A1-5C60-4B1E-B532-8D015AC5FA1D}"/>
                </a:ext>
              </a:extLst>
            </p:cNvPr>
            <p:cNvSpPr>
              <a:spLocks noEditPoints="1"/>
            </p:cNvSpPr>
            <p:nvPr/>
          </p:nvSpPr>
          <p:spPr bwMode="auto">
            <a:xfrm>
              <a:off x="3341688" y="542925"/>
              <a:ext cx="741363" cy="969963"/>
            </a:xfrm>
            <a:custGeom>
              <a:avLst/>
              <a:gdLst>
                <a:gd name="T0" fmla="*/ 182 w 182"/>
                <a:gd name="T1" fmla="*/ 117 h 238"/>
                <a:gd name="T2" fmla="*/ 90 w 182"/>
                <a:gd name="T3" fmla="*/ 238 h 238"/>
                <a:gd name="T4" fmla="*/ 0 w 182"/>
                <a:gd name="T5" fmla="*/ 122 h 238"/>
                <a:gd name="T6" fmla="*/ 93 w 182"/>
                <a:gd name="T7" fmla="*/ 0 h 238"/>
                <a:gd name="T8" fmla="*/ 182 w 182"/>
                <a:gd name="T9" fmla="*/ 117 h 238"/>
                <a:gd name="T10" fmla="*/ 88 w 182"/>
                <a:gd name="T11" fmla="*/ 17 h 238"/>
                <a:gd name="T12" fmla="*/ 38 w 182"/>
                <a:gd name="T13" fmla="*/ 115 h 238"/>
                <a:gd name="T14" fmla="*/ 94 w 182"/>
                <a:gd name="T15" fmla="*/ 221 h 238"/>
                <a:gd name="T16" fmla="*/ 144 w 182"/>
                <a:gd name="T17" fmla="*/ 126 h 238"/>
                <a:gd name="T18" fmla="*/ 88 w 182"/>
                <a:gd name="T19" fmla="*/ 1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238">
                  <a:moveTo>
                    <a:pt x="182" y="117"/>
                  </a:moveTo>
                  <a:cubicBezTo>
                    <a:pt x="182" y="188"/>
                    <a:pt x="144" y="238"/>
                    <a:pt x="90" y="238"/>
                  </a:cubicBezTo>
                  <a:cubicBezTo>
                    <a:pt x="40" y="238"/>
                    <a:pt x="0" y="193"/>
                    <a:pt x="0" y="122"/>
                  </a:cubicBezTo>
                  <a:cubicBezTo>
                    <a:pt x="0" y="51"/>
                    <a:pt x="42" y="0"/>
                    <a:pt x="93" y="0"/>
                  </a:cubicBezTo>
                  <a:cubicBezTo>
                    <a:pt x="142" y="0"/>
                    <a:pt x="182" y="47"/>
                    <a:pt x="182" y="117"/>
                  </a:cubicBezTo>
                  <a:close/>
                  <a:moveTo>
                    <a:pt x="88" y="17"/>
                  </a:moveTo>
                  <a:cubicBezTo>
                    <a:pt x="59" y="17"/>
                    <a:pt x="38" y="52"/>
                    <a:pt x="38" y="115"/>
                  </a:cubicBezTo>
                  <a:cubicBezTo>
                    <a:pt x="38" y="166"/>
                    <a:pt x="56" y="221"/>
                    <a:pt x="94" y="221"/>
                  </a:cubicBezTo>
                  <a:cubicBezTo>
                    <a:pt x="132" y="221"/>
                    <a:pt x="144" y="169"/>
                    <a:pt x="144" y="126"/>
                  </a:cubicBezTo>
                  <a:cubicBezTo>
                    <a:pt x="144" y="78"/>
                    <a:pt x="129" y="17"/>
                    <a:pt x="88"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3" name="Freeform 82">
              <a:extLst>
                <a:ext uri="{FF2B5EF4-FFF2-40B4-BE49-F238E27FC236}">
                  <a16:creationId xmlns:a16="http://schemas.microsoft.com/office/drawing/2014/main" id="{AC2115DD-2181-4FDB-81C9-12637DE895EC}"/>
                </a:ext>
              </a:extLst>
            </p:cNvPr>
            <p:cNvSpPr>
              <a:spLocks noEditPoints="1"/>
            </p:cNvSpPr>
            <p:nvPr/>
          </p:nvSpPr>
          <p:spPr bwMode="auto">
            <a:xfrm>
              <a:off x="7040563" y="0"/>
              <a:ext cx="1547813" cy="1497013"/>
            </a:xfrm>
            <a:custGeom>
              <a:avLst/>
              <a:gdLst>
                <a:gd name="T0" fmla="*/ 49 w 380"/>
                <a:gd name="T1" fmla="*/ 73 h 367"/>
                <a:gd name="T2" fmla="*/ 23 w 380"/>
                <a:gd name="T3" fmla="*/ 20 h 367"/>
                <a:gd name="T4" fmla="*/ 11 w 380"/>
                <a:gd name="T5" fmla="*/ 18 h 367"/>
                <a:gd name="T6" fmla="*/ 12 w 380"/>
                <a:gd name="T7" fmla="*/ 5 h 367"/>
                <a:gd name="T8" fmla="*/ 149 w 380"/>
                <a:gd name="T9" fmla="*/ 0 h 367"/>
                <a:gd name="T10" fmla="*/ 269 w 380"/>
                <a:gd name="T11" fmla="*/ 17 h 367"/>
                <a:gd name="T12" fmla="*/ 380 w 380"/>
                <a:gd name="T13" fmla="*/ 178 h 367"/>
                <a:gd name="T14" fmla="*/ 284 w 380"/>
                <a:gd name="T15" fmla="*/ 341 h 367"/>
                <a:gd name="T16" fmla="*/ 162 w 380"/>
                <a:gd name="T17" fmla="*/ 367 h 367"/>
                <a:gd name="T18" fmla="*/ 73 w 380"/>
                <a:gd name="T19" fmla="*/ 362 h 367"/>
                <a:gd name="T20" fmla="*/ 5 w 380"/>
                <a:gd name="T21" fmla="*/ 364 h 367"/>
                <a:gd name="T22" fmla="*/ 3 w 380"/>
                <a:gd name="T23" fmla="*/ 350 h 367"/>
                <a:gd name="T24" fmla="*/ 16 w 380"/>
                <a:gd name="T25" fmla="*/ 349 h 367"/>
                <a:gd name="T26" fmla="*/ 49 w 380"/>
                <a:gd name="T27" fmla="*/ 280 h 367"/>
                <a:gd name="T28" fmla="*/ 49 w 380"/>
                <a:gd name="T29" fmla="*/ 73 h 367"/>
                <a:gd name="T30" fmla="*/ 94 w 380"/>
                <a:gd name="T31" fmla="*/ 268 h 367"/>
                <a:gd name="T32" fmla="*/ 104 w 380"/>
                <a:gd name="T33" fmla="*/ 327 h 367"/>
                <a:gd name="T34" fmla="*/ 172 w 380"/>
                <a:gd name="T35" fmla="*/ 350 h 367"/>
                <a:gd name="T36" fmla="*/ 325 w 380"/>
                <a:gd name="T37" fmla="*/ 179 h 367"/>
                <a:gd name="T38" fmla="*/ 153 w 380"/>
                <a:gd name="T39" fmla="*/ 17 h 367"/>
                <a:gd name="T40" fmla="*/ 99 w 380"/>
                <a:gd name="T41" fmla="*/ 25 h 367"/>
                <a:gd name="T42" fmla="*/ 94 w 380"/>
                <a:gd name="T43" fmla="*/ 66 h 367"/>
                <a:gd name="T44" fmla="*/ 94 w 380"/>
                <a:gd name="T45" fmla="*/ 268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0" h="367">
                  <a:moveTo>
                    <a:pt x="49" y="73"/>
                  </a:moveTo>
                  <a:cubicBezTo>
                    <a:pt x="49" y="35"/>
                    <a:pt x="46" y="23"/>
                    <a:pt x="23" y="20"/>
                  </a:cubicBezTo>
                  <a:cubicBezTo>
                    <a:pt x="11" y="18"/>
                    <a:pt x="11" y="18"/>
                    <a:pt x="11" y="18"/>
                  </a:cubicBezTo>
                  <a:cubicBezTo>
                    <a:pt x="7" y="16"/>
                    <a:pt x="6" y="7"/>
                    <a:pt x="12" y="5"/>
                  </a:cubicBezTo>
                  <a:cubicBezTo>
                    <a:pt x="58" y="2"/>
                    <a:pt x="102" y="0"/>
                    <a:pt x="149" y="0"/>
                  </a:cubicBezTo>
                  <a:cubicBezTo>
                    <a:pt x="195" y="0"/>
                    <a:pt x="233" y="4"/>
                    <a:pt x="269" y="17"/>
                  </a:cubicBezTo>
                  <a:cubicBezTo>
                    <a:pt x="343" y="44"/>
                    <a:pt x="380" y="106"/>
                    <a:pt x="380" y="178"/>
                  </a:cubicBezTo>
                  <a:cubicBezTo>
                    <a:pt x="380" y="247"/>
                    <a:pt x="346" y="307"/>
                    <a:pt x="284" y="341"/>
                  </a:cubicBezTo>
                  <a:cubicBezTo>
                    <a:pt x="249" y="360"/>
                    <a:pt x="204" y="367"/>
                    <a:pt x="162" y="367"/>
                  </a:cubicBezTo>
                  <a:cubicBezTo>
                    <a:pt x="127" y="367"/>
                    <a:pt x="92" y="362"/>
                    <a:pt x="73" y="362"/>
                  </a:cubicBezTo>
                  <a:cubicBezTo>
                    <a:pt x="50" y="362"/>
                    <a:pt x="30" y="363"/>
                    <a:pt x="5" y="364"/>
                  </a:cubicBezTo>
                  <a:cubicBezTo>
                    <a:pt x="1" y="362"/>
                    <a:pt x="0" y="354"/>
                    <a:pt x="3" y="350"/>
                  </a:cubicBezTo>
                  <a:cubicBezTo>
                    <a:pt x="16" y="349"/>
                    <a:pt x="16" y="349"/>
                    <a:pt x="16" y="349"/>
                  </a:cubicBezTo>
                  <a:cubicBezTo>
                    <a:pt x="48" y="344"/>
                    <a:pt x="49" y="338"/>
                    <a:pt x="49" y="280"/>
                  </a:cubicBezTo>
                  <a:lnTo>
                    <a:pt x="49" y="73"/>
                  </a:lnTo>
                  <a:close/>
                  <a:moveTo>
                    <a:pt x="94" y="268"/>
                  </a:moveTo>
                  <a:cubicBezTo>
                    <a:pt x="94" y="297"/>
                    <a:pt x="95" y="314"/>
                    <a:pt x="104" y="327"/>
                  </a:cubicBezTo>
                  <a:cubicBezTo>
                    <a:pt x="117" y="344"/>
                    <a:pt x="137" y="350"/>
                    <a:pt x="172" y="350"/>
                  </a:cubicBezTo>
                  <a:cubicBezTo>
                    <a:pt x="278" y="350"/>
                    <a:pt x="325" y="280"/>
                    <a:pt x="325" y="179"/>
                  </a:cubicBezTo>
                  <a:cubicBezTo>
                    <a:pt x="325" y="119"/>
                    <a:pt x="296" y="17"/>
                    <a:pt x="153" y="17"/>
                  </a:cubicBezTo>
                  <a:cubicBezTo>
                    <a:pt x="121" y="17"/>
                    <a:pt x="103" y="22"/>
                    <a:pt x="99" y="25"/>
                  </a:cubicBezTo>
                  <a:cubicBezTo>
                    <a:pt x="95" y="28"/>
                    <a:pt x="94" y="42"/>
                    <a:pt x="94" y="66"/>
                  </a:cubicBezTo>
                  <a:lnTo>
                    <a:pt x="94" y="2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4" name="Freeform 83">
              <a:extLst>
                <a:ext uri="{FF2B5EF4-FFF2-40B4-BE49-F238E27FC236}">
                  <a16:creationId xmlns:a16="http://schemas.microsoft.com/office/drawing/2014/main" id="{B1EC90CE-C50C-46E6-B37F-CE143259746A}"/>
                </a:ext>
              </a:extLst>
            </p:cNvPr>
            <p:cNvSpPr>
              <a:spLocks/>
            </p:cNvSpPr>
            <p:nvPr/>
          </p:nvSpPr>
          <p:spPr bwMode="auto">
            <a:xfrm>
              <a:off x="8658226" y="0"/>
              <a:ext cx="1527175" cy="1484313"/>
            </a:xfrm>
            <a:custGeom>
              <a:avLst/>
              <a:gdLst>
                <a:gd name="T0" fmla="*/ 371 w 375"/>
                <a:gd name="T1" fmla="*/ 350 h 364"/>
                <a:gd name="T2" fmla="*/ 371 w 375"/>
                <a:gd name="T3" fmla="*/ 364 h 364"/>
                <a:gd name="T4" fmla="*/ 302 w 375"/>
                <a:gd name="T5" fmla="*/ 362 h 364"/>
                <a:gd name="T6" fmla="*/ 232 w 375"/>
                <a:gd name="T7" fmla="*/ 364 h 364"/>
                <a:gd name="T8" fmla="*/ 231 w 375"/>
                <a:gd name="T9" fmla="*/ 350 h 364"/>
                <a:gd name="T10" fmla="*/ 246 w 375"/>
                <a:gd name="T11" fmla="*/ 349 h 364"/>
                <a:gd name="T12" fmla="*/ 265 w 375"/>
                <a:gd name="T13" fmla="*/ 342 h 364"/>
                <a:gd name="T14" fmla="*/ 253 w 375"/>
                <a:gd name="T15" fmla="*/ 318 h 364"/>
                <a:gd name="T16" fmla="*/ 175 w 375"/>
                <a:gd name="T17" fmla="*/ 208 h 364"/>
                <a:gd name="T18" fmla="*/ 98 w 375"/>
                <a:gd name="T19" fmla="*/ 324 h 364"/>
                <a:gd name="T20" fmla="*/ 91 w 375"/>
                <a:gd name="T21" fmla="*/ 342 h 364"/>
                <a:gd name="T22" fmla="*/ 107 w 375"/>
                <a:gd name="T23" fmla="*/ 349 h 364"/>
                <a:gd name="T24" fmla="*/ 121 w 375"/>
                <a:gd name="T25" fmla="*/ 350 h 364"/>
                <a:gd name="T26" fmla="*/ 121 w 375"/>
                <a:gd name="T27" fmla="*/ 364 h 364"/>
                <a:gd name="T28" fmla="*/ 62 w 375"/>
                <a:gd name="T29" fmla="*/ 362 h 364"/>
                <a:gd name="T30" fmla="*/ 6 w 375"/>
                <a:gd name="T31" fmla="*/ 364 h 364"/>
                <a:gd name="T32" fmla="*/ 4 w 375"/>
                <a:gd name="T33" fmla="*/ 350 h 364"/>
                <a:gd name="T34" fmla="*/ 18 w 375"/>
                <a:gd name="T35" fmla="*/ 349 h 364"/>
                <a:gd name="T36" fmla="*/ 83 w 375"/>
                <a:gd name="T37" fmla="*/ 300 h 364"/>
                <a:gd name="T38" fmla="*/ 157 w 375"/>
                <a:gd name="T39" fmla="*/ 200 h 364"/>
                <a:gd name="T40" fmla="*/ 162 w 375"/>
                <a:gd name="T41" fmla="*/ 189 h 364"/>
                <a:gd name="T42" fmla="*/ 155 w 375"/>
                <a:gd name="T43" fmla="*/ 176 h 364"/>
                <a:gd name="T44" fmla="*/ 73 w 375"/>
                <a:gd name="T45" fmla="*/ 59 h 364"/>
                <a:gd name="T46" fmla="*/ 26 w 375"/>
                <a:gd name="T47" fmla="*/ 18 h 364"/>
                <a:gd name="T48" fmla="*/ 8 w 375"/>
                <a:gd name="T49" fmla="*/ 14 h 364"/>
                <a:gd name="T50" fmla="*/ 9 w 375"/>
                <a:gd name="T51" fmla="*/ 0 h 364"/>
                <a:gd name="T52" fmla="*/ 73 w 375"/>
                <a:gd name="T53" fmla="*/ 2 h 364"/>
                <a:gd name="T54" fmla="*/ 135 w 375"/>
                <a:gd name="T55" fmla="*/ 0 h 364"/>
                <a:gd name="T56" fmla="*/ 136 w 375"/>
                <a:gd name="T57" fmla="*/ 14 h 364"/>
                <a:gd name="T58" fmla="*/ 120 w 375"/>
                <a:gd name="T59" fmla="*/ 15 h 364"/>
                <a:gd name="T60" fmla="*/ 104 w 375"/>
                <a:gd name="T61" fmla="*/ 22 h 364"/>
                <a:gd name="T62" fmla="*/ 120 w 375"/>
                <a:gd name="T63" fmla="*/ 52 h 364"/>
                <a:gd name="T64" fmla="*/ 190 w 375"/>
                <a:gd name="T65" fmla="*/ 152 h 364"/>
                <a:gd name="T66" fmla="*/ 263 w 375"/>
                <a:gd name="T67" fmla="*/ 41 h 364"/>
                <a:gd name="T68" fmla="*/ 271 w 375"/>
                <a:gd name="T69" fmla="*/ 23 h 364"/>
                <a:gd name="T70" fmla="*/ 253 w 375"/>
                <a:gd name="T71" fmla="*/ 16 h 364"/>
                <a:gd name="T72" fmla="*/ 239 w 375"/>
                <a:gd name="T73" fmla="*/ 14 h 364"/>
                <a:gd name="T74" fmla="*/ 240 w 375"/>
                <a:gd name="T75" fmla="*/ 0 h 364"/>
                <a:gd name="T76" fmla="*/ 298 w 375"/>
                <a:gd name="T77" fmla="*/ 2 h 364"/>
                <a:gd name="T78" fmla="*/ 350 w 375"/>
                <a:gd name="T79" fmla="*/ 0 h 364"/>
                <a:gd name="T80" fmla="*/ 351 w 375"/>
                <a:gd name="T81" fmla="*/ 14 h 364"/>
                <a:gd name="T82" fmla="*/ 338 w 375"/>
                <a:gd name="T83" fmla="*/ 15 h 364"/>
                <a:gd name="T84" fmla="*/ 280 w 375"/>
                <a:gd name="T85" fmla="*/ 62 h 364"/>
                <a:gd name="T86" fmla="*/ 209 w 375"/>
                <a:gd name="T87" fmla="*/ 158 h 364"/>
                <a:gd name="T88" fmla="*/ 203 w 375"/>
                <a:gd name="T89" fmla="*/ 169 h 364"/>
                <a:gd name="T90" fmla="*/ 210 w 375"/>
                <a:gd name="T91" fmla="*/ 183 h 364"/>
                <a:gd name="T92" fmla="*/ 303 w 375"/>
                <a:gd name="T93" fmla="*/ 313 h 364"/>
                <a:gd name="T94" fmla="*/ 352 w 375"/>
                <a:gd name="T95" fmla="*/ 349 h 364"/>
                <a:gd name="T96" fmla="*/ 371 w 375"/>
                <a:gd name="T97" fmla="*/ 35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5" h="364">
                  <a:moveTo>
                    <a:pt x="371" y="350"/>
                  </a:moveTo>
                  <a:cubicBezTo>
                    <a:pt x="375" y="354"/>
                    <a:pt x="375" y="361"/>
                    <a:pt x="371" y="364"/>
                  </a:cubicBezTo>
                  <a:cubicBezTo>
                    <a:pt x="346" y="363"/>
                    <a:pt x="325" y="362"/>
                    <a:pt x="302" y="362"/>
                  </a:cubicBezTo>
                  <a:cubicBezTo>
                    <a:pt x="278" y="362"/>
                    <a:pt x="251" y="363"/>
                    <a:pt x="232" y="364"/>
                  </a:cubicBezTo>
                  <a:cubicBezTo>
                    <a:pt x="228" y="361"/>
                    <a:pt x="228" y="354"/>
                    <a:pt x="231" y="350"/>
                  </a:cubicBezTo>
                  <a:cubicBezTo>
                    <a:pt x="246" y="349"/>
                    <a:pt x="246" y="349"/>
                    <a:pt x="246" y="349"/>
                  </a:cubicBezTo>
                  <a:cubicBezTo>
                    <a:pt x="259" y="348"/>
                    <a:pt x="265" y="345"/>
                    <a:pt x="265" y="342"/>
                  </a:cubicBezTo>
                  <a:cubicBezTo>
                    <a:pt x="265" y="338"/>
                    <a:pt x="264" y="333"/>
                    <a:pt x="253" y="318"/>
                  </a:cubicBezTo>
                  <a:cubicBezTo>
                    <a:pt x="230" y="284"/>
                    <a:pt x="199" y="239"/>
                    <a:pt x="175" y="208"/>
                  </a:cubicBezTo>
                  <a:cubicBezTo>
                    <a:pt x="160" y="226"/>
                    <a:pt x="120" y="286"/>
                    <a:pt x="98" y="324"/>
                  </a:cubicBezTo>
                  <a:cubicBezTo>
                    <a:pt x="94" y="332"/>
                    <a:pt x="91" y="338"/>
                    <a:pt x="91" y="342"/>
                  </a:cubicBezTo>
                  <a:cubicBezTo>
                    <a:pt x="91" y="345"/>
                    <a:pt x="96" y="348"/>
                    <a:pt x="107" y="349"/>
                  </a:cubicBezTo>
                  <a:cubicBezTo>
                    <a:pt x="121" y="350"/>
                    <a:pt x="121" y="350"/>
                    <a:pt x="121" y="350"/>
                  </a:cubicBezTo>
                  <a:cubicBezTo>
                    <a:pt x="125" y="354"/>
                    <a:pt x="124" y="361"/>
                    <a:pt x="121" y="364"/>
                  </a:cubicBezTo>
                  <a:cubicBezTo>
                    <a:pt x="101" y="363"/>
                    <a:pt x="80" y="362"/>
                    <a:pt x="62" y="362"/>
                  </a:cubicBezTo>
                  <a:cubicBezTo>
                    <a:pt x="43" y="362"/>
                    <a:pt x="23" y="363"/>
                    <a:pt x="6" y="364"/>
                  </a:cubicBezTo>
                  <a:cubicBezTo>
                    <a:pt x="1" y="362"/>
                    <a:pt x="0" y="354"/>
                    <a:pt x="4" y="350"/>
                  </a:cubicBezTo>
                  <a:cubicBezTo>
                    <a:pt x="18" y="349"/>
                    <a:pt x="18" y="349"/>
                    <a:pt x="18" y="349"/>
                  </a:cubicBezTo>
                  <a:cubicBezTo>
                    <a:pt x="47" y="345"/>
                    <a:pt x="66" y="322"/>
                    <a:pt x="83" y="300"/>
                  </a:cubicBezTo>
                  <a:cubicBezTo>
                    <a:pt x="89" y="291"/>
                    <a:pt x="127" y="243"/>
                    <a:pt x="157" y="200"/>
                  </a:cubicBezTo>
                  <a:cubicBezTo>
                    <a:pt x="161" y="194"/>
                    <a:pt x="162" y="190"/>
                    <a:pt x="162" y="189"/>
                  </a:cubicBezTo>
                  <a:cubicBezTo>
                    <a:pt x="162" y="187"/>
                    <a:pt x="160" y="182"/>
                    <a:pt x="155" y="176"/>
                  </a:cubicBezTo>
                  <a:cubicBezTo>
                    <a:pt x="73" y="59"/>
                    <a:pt x="73" y="59"/>
                    <a:pt x="73" y="59"/>
                  </a:cubicBezTo>
                  <a:cubicBezTo>
                    <a:pt x="55" y="33"/>
                    <a:pt x="45" y="22"/>
                    <a:pt x="26" y="18"/>
                  </a:cubicBezTo>
                  <a:cubicBezTo>
                    <a:pt x="8" y="14"/>
                    <a:pt x="8" y="14"/>
                    <a:pt x="8" y="14"/>
                  </a:cubicBezTo>
                  <a:cubicBezTo>
                    <a:pt x="6" y="11"/>
                    <a:pt x="6" y="2"/>
                    <a:pt x="9" y="0"/>
                  </a:cubicBezTo>
                  <a:cubicBezTo>
                    <a:pt x="35" y="1"/>
                    <a:pt x="53" y="2"/>
                    <a:pt x="73" y="2"/>
                  </a:cubicBezTo>
                  <a:cubicBezTo>
                    <a:pt x="94" y="2"/>
                    <a:pt x="119" y="1"/>
                    <a:pt x="135" y="0"/>
                  </a:cubicBezTo>
                  <a:cubicBezTo>
                    <a:pt x="138" y="2"/>
                    <a:pt x="139" y="10"/>
                    <a:pt x="136" y="14"/>
                  </a:cubicBezTo>
                  <a:cubicBezTo>
                    <a:pt x="120" y="15"/>
                    <a:pt x="120" y="15"/>
                    <a:pt x="120" y="15"/>
                  </a:cubicBezTo>
                  <a:cubicBezTo>
                    <a:pt x="110" y="16"/>
                    <a:pt x="104" y="19"/>
                    <a:pt x="104" y="22"/>
                  </a:cubicBezTo>
                  <a:cubicBezTo>
                    <a:pt x="104" y="27"/>
                    <a:pt x="109" y="36"/>
                    <a:pt x="120" y="52"/>
                  </a:cubicBezTo>
                  <a:cubicBezTo>
                    <a:pt x="138" y="78"/>
                    <a:pt x="171" y="128"/>
                    <a:pt x="190" y="152"/>
                  </a:cubicBezTo>
                  <a:cubicBezTo>
                    <a:pt x="204" y="135"/>
                    <a:pt x="254" y="57"/>
                    <a:pt x="263" y="41"/>
                  </a:cubicBezTo>
                  <a:cubicBezTo>
                    <a:pt x="268" y="34"/>
                    <a:pt x="271" y="27"/>
                    <a:pt x="271" y="23"/>
                  </a:cubicBezTo>
                  <a:cubicBezTo>
                    <a:pt x="271" y="20"/>
                    <a:pt x="263" y="17"/>
                    <a:pt x="253" y="16"/>
                  </a:cubicBezTo>
                  <a:cubicBezTo>
                    <a:pt x="239" y="14"/>
                    <a:pt x="239" y="14"/>
                    <a:pt x="239" y="14"/>
                  </a:cubicBezTo>
                  <a:cubicBezTo>
                    <a:pt x="236" y="10"/>
                    <a:pt x="236" y="3"/>
                    <a:pt x="240" y="0"/>
                  </a:cubicBezTo>
                  <a:cubicBezTo>
                    <a:pt x="259" y="1"/>
                    <a:pt x="276" y="2"/>
                    <a:pt x="298" y="2"/>
                  </a:cubicBezTo>
                  <a:cubicBezTo>
                    <a:pt x="318" y="2"/>
                    <a:pt x="333" y="1"/>
                    <a:pt x="350" y="0"/>
                  </a:cubicBezTo>
                  <a:cubicBezTo>
                    <a:pt x="354" y="3"/>
                    <a:pt x="355" y="11"/>
                    <a:pt x="351" y="14"/>
                  </a:cubicBezTo>
                  <a:cubicBezTo>
                    <a:pt x="338" y="15"/>
                    <a:pt x="338" y="15"/>
                    <a:pt x="338" y="15"/>
                  </a:cubicBezTo>
                  <a:cubicBezTo>
                    <a:pt x="322" y="17"/>
                    <a:pt x="302" y="33"/>
                    <a:pt x="280" y="62"/>
                  </a:cubicBezTo>
                  <a:cubicBezTo>
                    <a:pt x="258" y="89"/>
                    <a:pt x="235" y="122"/>
                    <a:pt x="209" y="158"/>
                  </a:cubicBezTo>
                  <a:cubicBezTo>
                    <a:pt x="205" y="163"/>
                    <a:pt x="203" y="167"/>
                    <a:pt x="203" y="169"/>
                  </a:cubicBezTo>
                  <a:cubicBezTo>
                    <a:pt x="203" y="170"/>
                    <a:pt x="204" y="174"/>
                    <a:pt x="210" y="183"/>
                  </a:cubicBezTo>
                  <a:cubicBezTo>
                    <a:pt x="303" y="313"/>
                    <a:pt x="303" y="313"/>
                    <a:pt x="303" y="313"/>
                  </a:cubicBezTo>
                  <a:cubicBezTo>
                    <a:pt x="321" y="338"/>
                    <a:pt x="335" y="347"/>
                    <a:pt x="352" y="349"/>
                  </a:cubicBezTo>
                  <a:lnTo>
                    <a:pt x="371" y="35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5" name="Freeform 84">
              <a:extLst>
                <a:ext uri="{FF2B5EF4-FFF2-40B4-BE49-F238E27FC236}">
                  <a16:creationId xmlns:a16="http://schemas.microsoft.com/office/drawing/2014/main" id="{835352D4-6809-40D8-ACFF-66692A8FC702}"/>
                </a:ext>
              </a:extLst>
            </p:cNvPr>
            <p:cNvSpPr>
              <a:spLocks noEditPoints="1"/>
            </p:cNvSpPr>
            <p:nvPr/>
          </p:nvSpPr>
          <p:spPr bwMode="auto">
            <a:xfrm>
              <a:off x="10148888" y="7938"/>
              <a:ext cx="338138" cy="338138"/>
            </a:xfrm>
            <a:custGeom>
              <a:avLst/>
              <a:gdLst>
                <a:gd name="T0" fmla="*/ 71 w 83"/>
                <a:gd name="T1" fmla="*/ 71 h 83"/>
                <a:gd name="T2" fmla="*/ 42 w 83"/>
                <a:gd name="T3" fmla="*/ 83 h 83"/>
                <a:gd name="T4" fmla="*/ 12 w 83"/>
                <a:gd name="T5" fmla="*/ 71 h 83"/>
                <a:gd name="T6" fmla="*/ 0 w 83"/>
                <a:gd name="T7" fmla="*/ 41 h 83"/>
                <a:gd name="T8" fmla="*/ 12 w 83"/>
                <a:gd name="T9" fmla="*/ 12 h 83"/>
                <a:gd name="T10" fmla="*/ 42 w 83"/>
                <a:gd name="T11" fmla="*/ 0 h 83"/>
                <a:gd name="T12" fmla="*/ 71 w 83"/>
                <a:gd name="T13" fmla="*/ 12 h 83"/>
                <a:gd name="T14" fmla="*/ 83 w 83"/>
                <a:gd name="T15" fmla="*/ 41 h 83"/>
                <a:gd name="T16" fmla="*/ 71 w 83"/>
                <a:gd name="T17" fmla="*/ 71 h 83"/>
                <a:gd name="T18" fmla="*/ 16 w 83"/>
                <a:gd name="T19" fmla="*/ 16 h 83"/>
                <a:gd name="T20" fmla="*/ 6 w 83"/>
                <a:gd name="T21" fmla="*/ 42 h 83"/>
                <a:gd name="T22" fmla="*/ 16 w 83"/>
                <a:gd name="T23" fmla="*/ 67 h 83"/>
                <a:gd name="T24" fmla="*/ 42 w 83"/>
                <a:gd name="T25" fmla="*/ 77 h 83"/>
                <a:gd name="T26" fmla="*/ 67 w 83"/>
                <a:gd name="T27" fmla="*/ 67 h 83"/>
                <a:gd name="T28" fmla="*/ 77 w 83"/>
                <a:gd name="T29" fmla="*/ 42 h 83"/>
                <a:gd name="T30" fmla="*/ 67 w 83"/>
                <a:gd name="T31" fmla="*/ 16 h 83"/>
                <a:gd name="T32" fmla="*/ 42 w 83"/>
                <a:gd name="T33" fmla="*/ 6 h 83"/>
                <a:gd name="T34" fmla="*/ 16 w 83"/>
                <a:gd name="T35" fmla="*/ 16 h 83"/>
                <a:gd name="T36" fmla="*/ 41 w 83"/>
                <a:gd name="T37" fmla="*/ 19 h 83"/>
                <a:gd name="T38" fmla="*/ 53 w 83"/>
                <a:gd name="T39" fmla="*/ 20 h 83"/>
                <a:gd name="T40" fmla="*/ 60 w 83"/>
                <a:gd name="T41" fmla="*/ 32 h 83"/>
                <a:gd name="T42" fmla="*/ 56 w 83"/>
                <a:gd name="T43" fmla="*/ 41 h 83"/>
                <a:gd name="T44" fmla="*/ 49 w 83"/>
                <a:gd name="T45" fmla="*/ 43 h 83"/>
                <a:gd name="T46" fmla="*/ 57 w 83"/>
                <a:gd name="T47" fmla="*/ 47 h 83"/>
                <a:gd name="T48" fmla="*/ 59 w 83"/>
                <a:gd name="T49" fmla="*/ 54 h 83"/>
                <a:gd name="T50" fmla="*/ 59 w 83"/>
                <a:gd name="T51" fmla="*/ 58 h 83"/>
                <a:gd name="T52" fmla="*/ 60 w 83"/>
                <a:gd name="T53" fmla="*/ 61 h 83"/>
                <a:gd name="T54" fmla="*/ 60 w 83"/>
                <a:gd name="T55" fmla="*/ 63 h 83"/>
                <a:gd name="T56" fmla="*/ 60 w 83"/>
                <a:gd name="T57" fmla="*/ 64 h 83"/>
                <a:gd name="T58" fmla="*/ 53 w 83"/>
                <a:gd name="T59" fmla="*/ 64 h 83"/>
                <a:gd name="T60" fmla="*/ 53 w 83"/>
                <a:gd name="T61" fmla="*/ 64 h 83"/>
                <a:gd name="T62" fmla="*/ 52 w 83"/>
                <a:gd name="T63" fmla="*/ 63 h 83"/>
                <a:gd name="T64" fmla="*/ 52 w 83"/>
                <a:gd name="T65" fmla="*/ 62 h 83"/>
                <a:gd name="T66" fmla="*/ 52 w 83"/>
                <a:gd name="T67" fmla="*/ 58 h 83"/>
                <a:gd name="T68" fmla="*/ 48 w 83"/>
                <a:gd name="T69" fmla="*/ 48 h 83"/>
                <a:gd name="T70" fmla="*/ 39 w 83"/>
                <a:gd name="T71" fmla="*/ 46 h 83"/>
                <a:gd name="T72" fmla="*/ 33 w 83"/>
                <a:gd name="T73" fmla="*/ 46 h 83"/>
                <a:gd name="T74" fmla="*/ 33 w 83"/>
                <a:gd name="T75" fmla="*/ 64 h 83"/>
                <a:gd name="T76" fmla="*/ 25 w 83"/>
                <a:gd name="T77" fmla="*/ 64 h 83"/>
                <a:gd name="T78" fmla="*/ 25 w 83"/>
                <a:gd name="T79" fmla="*/ 19 h 83"/>
                <a:gd name="T80" fmla="*/ 41 w 83"/>
                <a:gd name="T81" fmla="*/ 19 h 83"/>
                <a:gd name="T82" fmla="*/ 49 w 83"/>
                <a:gd name="T83" fmla="*/ 26 h 83"/>
                <a:gd name="T84" fmla="*/ 40 w 83"/>
                <a:gd name="T85" fmla="*/ 24 h 83"/>
                <a:gd name="T86" fmla="*/ 33 w 83"/>
                <a:gd name="T87" fmla="*/ 24 h 83"/>
                <a:gd name="T88" fmla="*/ 33 w 83"/>
                <a:gd name="T89" fmla="*/ 41 h 83"/>
                <a:gd name="T90" fmla="*/ 40 w 83"/>
                <a:gd name="T91" fmla="*/ 41 h 83"/>
                <a:gd name="T92" fmla="*/ 48 w 83"/>
                <a:gd name="T93" fmla="*/ 40 h 83"/>
                <a:gd name="T94" fmla="*/ 52 w 83"/>
                <a:gd name="T95" fmla="*/ 32 h 83"/>
                <a:gd name="T96" fmla="*/ 49 w 83"/>
                <a:gd name="T97" fmla="*/ 2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 h="83">
                  <a:moveTo>
                    <a:pt x="71" y="71"/>
                  </a:moveTo>
                  <a:cubicBezTo>
                    <a:pt x="63" y="79"/>
                    <a:pt x="53" y="83"/>
                    <a:pt x="42" y="83"/>
                  </a:cubicBezTo>
                  <a:cubicBezTo>
                    <a:pt x="30" y="83"/>
                    <a:pt x="20" y="79"/>
                    <a:pt x="12" y="71"/>
                  </a:cubicBezTo>
                  <a:cubicBezTo>
                    <a:pt x="4" y="63"/>
                    <a:pt x="0" y="53"/>
                    <a:pt x="0" y="41"/>
                  </a:cubicBezTo>
                  <a:cubicBezTo>
                    <a:pt x="0" y="30"/>
                    <a:pt x="4" y="20"/>
                    <a:pt x="12" y="12"/>
                  </a:cubicBezTo>
                  <a:cubicBezTo>
                    <a:pt x="20" y="4"/>
                    <a:pt x="30" y="0"/>
                    <a:pt x="42" y="0"/>
                  </a:cubicBezTo>
                  <a:cubicBezTo>
                    <a:pt x="53" y="0"/>
                    <a:pt x="63" y="4"/>
                    <a:pt x="71" y="12"/>
                  </a:cubicBezTo>
                  <a:cubicBezTo>
                    <a:pt x="79" y="20"/>
                    <a:pt x="83" y="30"/>
                    <a:pt x="83" y="41"/>
                  </a:cubicBezTo>
                  <a:cubicBezTo>
                    <a:pt x="83" y="53"/>
                    <a:pt x="79" y="63"/>
                    <a:pt x="71" y="71"/>
                  </a:cubicBezTo>
                  <a:close/>
                  <a:moveTo>
                    <a:pt x="16" y="16"/>
                  </a:moveTo>
                  <a:cubicBezTo>
                    <a:pt x="9" y="23"/>
                    <a:pt x="6" y="32"/>
                    <a:pt x="6" y="42"/>
                  </a:cubicBezTo>
                  <a:cubicBezTo>
                    <a:pt x="6" y="51"/>
                    <a:pt x="9" y="60"/>
                    <a:pt x="16" y="67"/>
                  </a:cubicBezTo>
                  <a:cubicBezTo>
                    <a:pt x="23" y="74"/>
                    <a:pt x="32" y="77"/>
                    <a:pt x="42" y="77"/>
                  </a:cubicBezTo>
                  <a:cubicBezTo>
                    <a:pt x="51" y="77"/>
                    <a:pt x="60" y="74"/>
                    <a:pt x="67" y="67"/>
                  </a:cubicBezTo>
                  <a:cubicBezTo>
                    <a:pt x="74" y="60"/>
                    <a:pt x="77" y="51"/>
                    <a:pt x="77" y="42"/>
                  </a:cubicBezTo>
                  <a:cubicBezTo>
                    <a:pt x="77" y="32"/>
                    <a:pt x="74" y="23"/>
                    <a:pt x="67" y="16"/>
                  </a:cubicBezTo>
                  <a:cubicBezTo>
                    <a:pt x="60" y="9"/>
                    <a:pt x="51" y="6"/>
                    <a:pt x="42" y="6"/>
                  </a:cubicBezTo>
                  <a:cubicBezTo>
                    <a:pt x="32" y="6"/>
                    <a:pt x="23" y="9"/>
                    <a:pt x="16" y="16"/>
                  </a:cubicBezTo>
                  <a:close/>
                  <a:moveTo>
                    <a:pt x="41" y="19"/>
                  </a:moveTo>
                  <a:cubicBezTo>
                    <a:pt x="46" y="19"/>
                    <a:pt x="50" y="19"/>
                    <a:pt x="53" y="20"/>
                  </a:cubicBezTo>
                  <a:cubicBezTo>
                    <a:pt x="58" y="22"/>
                    <a:pt x="60" y="26"/>
                    <a:pt x="60" y="32"/>
                  </a:cubicBezTo>
                  <a:cubicBezTo>
                    <a:pt x="60" y="36"/>
                    <a:pt x="59" y="39"/>
                    <a:pt x="56" y="41"/>
                  </a:cubicBezTo>
                  <a:cubicBezTo>
                    <a:pt x="54" y="42"/>
                    <a:pt x="52" y="43"/>
                    <a:pt x="49" y="43"/>
                  </a:cubicBezTo>
                  <a:cubicBezTo>
                    <a:pt x="53" y="44"/>
                    <a:pt x="55" y="45"/>
                    <a:pt x="57" y="47"/>
                  </a:cubicBezTo>
                  <a:cubicBezTo>
                    <a:pt x="59" y="50"/>
                    <a:pt x="59" y="52"/>
                    <a:pt x="59" y="54"/>
                  </a:cubicBezTo>
                  <a:cubicBezTo>
                    <a:pt x="59" y="58"/>
                    <a:pt x="59" y="58"/>
                    <a:pt x="59" y="58"/>
                  </a:cubicBezTo>
                  <a:cubicBezTo>
                    <a:pt x="59" y="59"/>
                    <a:pt x="59" y="60"/>
                    <a:pt x="60" y="61"/>
                  </a:cubicBezTo>
                  <a:cubicBezTo>
                    <a:pt x="60" y="62"/>
                    <a:pt x="60" y="63"/>
                    <a:pt x="60" y="63"/>
                  </a:cubicBezTo>
                  <a:cubicBezTo>
                    <a:pt x="60" y="64"/>
                    <a:pt x="60" y="64"/>
                    <a:pt x="60" y="64"/>
                  </a:cubicBezTo>
                  <a:cubicBezTo>
                    <a:pt x="53" y="64"/>
                    <a:pt x="53" y="64"/>
                    <a:pt x="53" y="64"/>
                  </a:cubicBezTo>
                  <a:cubicBezTo>
                    <a:pt x="53" y="64"/>
                    <a:pt x="53" y="64"/>
                    <a:pt x="53" y="64"/>
                  </a:cubicBezTo>
                  <a:cubicBezTo>
                    <a:pt x="53" y="63"/>
                    <a:pt x="53" y="63"/>
                    <a:pt x="52" y="63"/>
                  </a:cubicBezTo>
                  <a:cubicBezTo>
                    <a:pt x="52" y="62"/>
                    <a:pt x="52" y="62"/>
                    <a:pt x="52" y="62"/>
                  </a:cubicBezTo>
                  <a:cubicBezTo>
                    <a:pt x="52" y="58"/>
                    <a:pt x="52" y="58"/>
                    <a:pt x="52" y="58"/>
                  </a:cubicBezTo>
                  <a:cubicBezTo>
                    <a:pt x="52" y="53"/>
                    <a:pt x="51" y="49"/>
                    <a:pt x="48" y="48"/>
                  </a:cubicBezTo>
                  <a:cubicBezTo>
                    <a:pt x="46" y="47"/>
                    <a:pt x="43" y="46"/>
                    <a:pt x="39" y="46"/>
                  </a:cubicBezTo>
                  <a:cubicBezTo>
                    <a:pt x="33" y="46"/>
                    <a:pt x="33" y="46"/>
                    <a:pt x="33" y="46"/>
                  </a:cubicBezTo>
                  <a:cubicBezTo>
                    <a:pt x="33" y="64"/>
                    <a:pt x="33" y="64"/>
                    <a:pt x="33" y="64"/>
                  </a:cubicBezTo>
                  <a:cubicBezTo>
                    <a:pt x="25" y="64"/>
                    <a:pt x="25" y="64"/>
                    <a:pt x="25" y="64"/>
                  </a:cubicBezTo>
                  <a:cubicBezTo>
                    <a:pt x="25" y="19"/>
                    <a:pt x="25" y="19"/>
                    <a:pt x="25" y="19"/>
                  </a:cubicBezTo>
                  <a:lnTo>
                    <a:pt x="41" y="19"/>
                  </a:lnTo>
                  <a:close/>
                  <a:moveTo>
                    <a:pt x="49" y="26"/>
                  </a:moveTo>
                  <a:cubicBezTo>
                    <a:pt x="47" y="25"/>
                    <a:pt x="44" y="24"/>
                    <a:pt x="40" y="24"/>
                  </a:cubicBezTo>
                  <a:cubicBezTo>
                    <a:pt x="33" y="24"/>
                    <a:pt x="33" y="24"/>
                    <a:pt x="33" y="24"/>
                  </a:cubicBezTo>
                  <a:cubicBezTo>
                    <a:pt x="33" y="41"/>
                    <a:pt x="33" y="41"/>
                    <a:pt x="33" y="41"/>
                  </a:cubicBezTo>
                  <a:cubicBezTo>
                    <a:pt x="40" y="41"/>
                    <a:pt x="40" y="41"/>
                    <a:pt x="40" y="41"/>
                  </a:cubicBezTo>
                  <a:cubicBezTo>
                    <a:pt x="43" y="41"/>
                    <a:pt x="46" y="40"/>
                    <a:pt x="48" y="40"/>
                  </a:cubicBezTo>
                  <a:cubicBezTo>
                    <a:pt x="51" y="38"/>
                    <a:pt x="52" y="36"/>
                    <a:pt x="52" y="32"/>
                  </a:cubicBezTo>
                  <a:cubicBezTo>
                    <a:pt x="52" y="29"/>
                    <a:pt x="51" y="27"/>
                    <a:pt x="49"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6" name="Freeform 85">
              <a:extLst>
                <a:ext uri="{FF2B5EF4-FFF2-40B4-BE49-F238E27FC236}">
                  <a16:creationId xmlns:a16="http://schemas.microsoft.com/office/drawing/2014/main" id="{AA86E790-A5D9-4685-9D75-E5205DB98C3C}"/>
                </a:ext>
              </a:extLst>
            </p:cNvPr>
            <p:cNvSpPr>
              <a:spLocks/>
            </p:cNvSpPr>
            <p:nvPr/>
          </p:nvSpPr>
          <p:spPr bwMode="auto">
            <a:xfrm>
              <a:off x="979488" y="2017713"/>
              <a:ext cx="717550" cy="746125"/>
            </a:xfrm>
            <a:custGeom>
              <a:avLst/>
              <a:gdLst>
                <a:gd name="T0" fmla="*/ 117 w 176"/>
                <a:gd name="T1" fmla="*/ 134 h 183"/>
                <a:gd name="T2" fmla="*/ 108 w 176"/>
                <a:gd name="T3" fmla="*/ 108 h 183"/>
                <a:gd name="T4" fmla="*/ 97 w 176"/>
                <a:gd name="T5" fmla="*/ 107 h 183"/>
                <a:gd name="T6" fmla="*/ 98 w 176"/>
                <a:gd name="T7" fmla="*/ 100 h 183"/>
                <a:gd name="T8" fmla="*/ 130 w 176"/>
                <a:gd name="T9" fmla="*/ 101 h 183"/>
                <a:gd name="T10" fmla="*/ 160 w 176"/>
                <a:gd name="T11" fmla="*/ 100 h 183"/>
                <a:gd name="T12" fmla="*/ 160 w 176"/>
                <a:gd name="T13" fmla="*/ 107 h 183"/>
                <a:gd name="T14" fmla="*/ 155 w 176"/>
                <a:gd name="T15" fmla="*/ 108 h 183"/>
                <a:gd name="T16" fmla="*/ 138 w 176"/>
                <a:gd name="T17" fmla="*/ 134 h 183"/>
                <a:gd name="T18" fmla="*/ 129 w 176"/>
                <a:gd name="T19" fmla="*/ 160 h 183"/>
                <a:gd name="T20" fmla="*/ 131 w 176"/>
                <a:gd name="T21" fmla="*/ 168 h 183"/>
                <a:gd name="T22" fmla="*/ 130 w 176"/>
                <a:gd name="T23" fmla="*/ 172 h 183"/>
                <a:gd name="T24" fmla="*/ 75 w 176"/>
                <a:gd name="T25" fmla="*/ 183 h 183"/>
                <a:gd name="T26" fmla="*/ 0 w 176"/>
                <a:gd name="T27" fmla="*/ 114 h 183"/>
                <a:gd name="T28" fmla="*/ 38 w 176"/>
                <a:gd name="T29" fmla="*/ 33 h 183"/>
                <a:gd name="T30" fmla="*/ 130 w 176"/>
                <a:gd name="T31" fmla="*/ 0 h 183"/>
                <a:gd name="T32" fmla="*/ 176 w 176"/>
                <a:gd name="T33" fmla="*/ 8 h 183"/>
                <a:gd name="T34" fmla="*/ 163 w 176"/>
                <a:gd name="T35" fmla="*/ 44 h 183"/>
                <a:gd name="T36" fmla="*/ 157 w 176"/>
                <a:gd name="T37" fmla="*/ 43 h 183"/>
                <a:gd name="T38" fmla="*/ 127 w 176"/>
                <a:gd name="T39" fmla="*/ 8 h 183"/>
                <a:gd name="T40" fmla="*/ 58 w 176"/>
                <a:gd name="T41" fmla="*/ 37 h 183"/>
                <a:gd name="T42" fmla="*/ 23 w 176"/>
                <a:gd name="T43" fmla="*/ 120 h 183"/>
                <a:gd name="T44" fmla="*/ 76 w 176"/>
                <a:gd name="T45" fmla="*/ 175 h 183"/>
                <a:gd name="T46" fmla="*/ 110 w 176"/>
                <a:gd name="T47" fmla="*/ 155 h 183"/>
                <a:gd name="T48" fmla="*/ 117 w 176"/>
                <a:gd name="T49" fmla="*/ 13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183">
                  <a:moveTo>
                    <a:pt x="117" y="134"/>
                  </a:moveTo>
                  <a:cubicBezTo>
                    <a:pt x="123" y="114"/>
                    <a:pt x="124" y="111"/>
                    <a:pt x="108" y="108"/>
                  </a:cubicBezTo>
                  <a:cubicBezTo>
                    <a:pt x="97" y="107"/>
                    <a:pt x="97" y="107"/>
                    <a:pt x="97" y="107"/>
                  </a:cubicBezTo>
                  <a:cubicBezTo>
                    <a:pt x="96" y="105"/>
                    <a:pt x="96" y="101"/>
                    <a:pt x="98" y="100"/>
                  </a:cubicBezTo>
                  <a:cubicBezTo>
                    <a:pt x="110" y="101"/>
                    <a:pt x="119" y="101"/>
                    <a:pt x="130" y="101"/>
                  </a:cubicBezTo>
                  <a:cubicBezTo>
                    <a:pt x="141" y="101"/>
                    <a:pt x="154" y="101"/>
                    <a:pt x="160" y="100"/>
                  </a:cubicBezTo>
                  <a:cubicBezTo>
                    <a:pt x="162" y="101"/>
                    <a:pt x="162" y="106"/>
                    <a:pt x="160" y="107"/>
                  </a:cubicBezTo>
                  <a:cubicBezTo>
                    <a:pt x="155" y="108"/>
                    <a:pt x="155" y="108"/>
                    <a:pt x="155" y="108"/>
                  </a:cubicBezTo>
                  <a:cubicBezTo>
                    <a:pt x="145" y="111"/>
                    <a:pt x="144" y="112"/>
                    <a:pt x="138" y="134"/>
                  </a:cubicBezTo>
                  <a:cubicBezTo>
                    <a:pt x="129" y="160"/>
                    <a:pt x="129" y="160"/>
                    <a:pt x="129" y="160"/>
                  </a:cubicBezTo>
                  <a:cubicBezTo>
                    <a:pt x="128" y="163"/>
                    <a:pt x="129" y="166"/>
                    <a:pt x="131" y="168"/>
                  </a:cubicBezTo>
                  <a:cubicBezTo>
                    <a:pt x="132" y="169"/>
                    <a:pt x="131" y="170"/>
                    <a:pt x="130" y="172"/>
                  </a:cubicBezTo>
                  <a:cubicBezTo>
                    <a:pt x="112" y="178"/>
                    <a:pt x="89" y="183"/>
                    <a:pt x="75" y="183"/>
                  </a:cubicBezTo>
                  <a:cubicBezTo>
                    <a:pt x="28" y="183"/>
                    <a:pt x="0" y="158"/>
                    <a:pt x="0" y="114"/>
                  </a:cubicBezTo>
                  <a:cubicBezTo>
                    <a:pt x="0" y="89"/>
                    <a:pt x="11" y="57"/>
                    <a:pt x="38" y="33"/>
                  </a:cubicBezTo>
                  <a:cubicBezTo>
                    <a:pt x="63" y="11"/>
                    <a:pt x="93" y="0"/>
                    <a:pt x="130" y="0"/>
                  </a:cubicBezTo>
                  <a:cubicBezTo>
                    <a:pt x="153" y="0"/>
                    <a:pt x="170" y="6"/>
                    <a:pt x="176" y="8"/>
                  </a:cubicBezTo>
                  <a:cubicBezTo>
                    <a:pt x="171" y="18"/>
                    <a:pt x="166" y="33"/>
                    <a:pt x="163" y="44"/>
                  </a:cubicBezTo>
                  <a:cubicBezTo>
                    <a:pt x="162" y="46"/>
                    <a:pt x="157" y="46"/>
                    <a:pt x="157" y="43"/>
                  </a:cubicBezTo>
                  <a:cubicBezTo>
                    <a:pt x="161" y="19"/>
                    <a:pt x="153" y="8"/>
                    <a:pt x="127" y="8"/>
                  </a:cubicBezTo>
                  <a:cubicBezTo>
                    <a:pt x="96" y="8"/>
                    <a:pt x="75" y="20"/>
                    <a:pt x="58" y="37"/>
                  </a:cubicBezTo>
                  <a:cubicBezTo>
                    <a:pt x="39" y="54"/>
                    <a:pt x="23" y="90"/>
                    <a:pt x="23" y="120"/>
                  </a:cubicBezTo>
                  <a:cubicBezTo>
                    <a:pt x="23" y="162"/>
                    <a:pt x="49" y="175"/>
                    <a:pt x="76" y="175"/>
                  </a:cubicBezTo>
                  <a:cubicBezTo>
                    <a:pt x="94" y="175"/>
                    <a:pt x="105" y="173"/>
                    <a:pt x="110" y="155"/>
                  </a:cubicBezTo>
                  <a:lnTo>
                    <a:pt x="117" y="1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7" name="Freeform 86">
              <a:extLst>
                <a:ext uri="{FF2B5EF4-FFF2-40B4-BE49-F238E27FC236}">
                  <a16:creationId xmlns:a16="http://schemas.microsoft.com/office/drawing/2014/main" id="{5F0F63A3-98DA-424A-89CF-014CA09FA0CB}"/>
                </a:ext>
              </a:extLst>
            </p:cNvPr>
            <p:cNvSpPr>
              <a:spLocks noEditPoints="1"/>
            </p:cNvSpPr>
            <p:nvPr/>
          </p:nvSpPr>
          <p:spPr bwMode="auto">
            <a:xfrm>
              <a:off x="1651001" y="2308225"/>
              <a:ext cx="358775" cy="455613"/>
            </a:xfrm>
            <a:custGeom>
              <a:avLst/>
              <a:gdLst>
                <a:gd name="T0" fmla="*/ 88 w 88"/>
                <a:gd name="T1" fmla="*/ 16 h 112"/>
                <a:gd name="T2" fmla="*/ 23 w 88"/>
                <a:gd name="T3" fmla="*/ 60 h 112"/>
                <a:gd name="T4" fmla="*/ 20 w 88"/>
                <a:gd name="T5" fmla="*/ 84 h 112"/>
                <a:gd name="T6" fmla="*/ 32 w 88"/>
                <a:gd name="T7" fmla="*/ 99 h 112"/>
                <a:gd name="T8" fmla="*/ 60 w 88"/>
                <a:gd name="T9" fmla="*/ 83 h 112"/>
                <a:gd name="T10" fmla="*/ 64 w 88"/>
                <a:gd name="T11" fmla="*/ 88 h 112"/>
                <a:gd name="T12" fmla="*/ 21 w 88"/>
                <a:gd name="T13" fmla="*/ 112 h 112"/>
                <a:gd name="T14" fmla="*/ 0 w 88"/>
                <a:gd name="T15" fmla="*/ 84 h 112"/>
                <a:gd name="T16" fmla="*/ 39 w 88"/>
                <a:gd name="T17" fmla="*/ 13 h 112"/>
                <a:gd name="T18" fmla="*/ 71 w 88"/>
                <a:gd name="T19" fmla="*/ 0 h 112"/>
                <a:gd name="T20" fmla="*/ 88 w 88"/>
                <a:gd name="T21" fmla="*/ 16 h 112"/>
                <a:gd name="T22" fmla="*/ 46 w 88"/>
                <a:gd name="T23" fmla="*/ 21 h 112"/>
                <a:gd name="T24" fmla="*/ 26 w 88"/>
                <a:gd name="T25" fmla="*/ 52 h 112"/>
                <a:gd name="T26" fmla="*/ 62 w 88"/>
                <a:gd name="T27" fmla="*/ 32 h 112"/>
                <a:gd name="T28" fmla="*/ 72 w 88"/>
                <a:gd name="T29" fmla="*/ 14 h 112"/>
                <a:gd name="T30" fmla="*/ 66 w 88"/>
                <a:gd name="T31" fmla="*/ 8 h 112"/>
                <a:gd name="T32" fmla="*/ 46 w 88"/>
                <a:gd name="T33"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12">
                  <a:moveTo>
                    <a:pt x="88" y="16"/>
                  </a:moveTo>
                  <a:cubicBezTo>
                    <a:pt x="88" y="36"/>
                    <a:pt x="62" y="49"/>
                    <a:pt x="23" y="60"/>
                  </a:cubicBezTo>
                  <a:cubicBezTo>
                    <a:pt x="22" y="64"/>
                    <a:pt x="20" y="73"/>
                    <a:pt x="20" y="84"/>
                  </a:cubicBezTo>
                  <a:cubicBezTo>
                    <a:pt x="20" y="93"/>
                    <a:pt x="25" y="99"/>
                    <a:pt x="32" y="99"/>
                  </a:cubicBezTo>
                  <a:cubicBezTo>
                    <a:pt x="42" y="99"/>
                    <a:pt x="49" y="93"/>
                    <a:pt x="60" y="83"/>
                  </a:cubicBezTo>
                  <a:cubicBezTo>
                    <a:pt x="63" y="83"/>
                    <a:pt x="64" y="85"/>
                    <a:pt x="64" y="88"/>
                  </a:cubicBezTo>
                  <a:cubicBezTo>
                    <a:pt x="48" y="108"/>
                    <a:pt x="32" y="112"/>
                    <a:pt x="21" y="112"/>
                  </a:cubicBezTo>
                  <a:cubicBezTo>
                    <a:pt x="5" y="112"/>
                    <a:pt x="0" y="97"/>
                    <a:pt x="0" y="84"/>
                  </a:cubicBezTo>
                  <a:cubicBezTo>
                    <a:pt x="0" y="67"/>
                    <a:pt x="10" y="35"/>
                    <a:pt x="39" y="13"/>
                  </a:cubicBezTo>
                  <a:cubicBezTo>
                    <a:pt x="53" y="2"/>
                    <a:pt x="64" y="0"/>
                    <a:pt x="71" y="0"/>
                  </a:cubicBezTo>
                  <a:cubicBezTo>
                    <a:pt x="82" y="0"/>
                    <a:pt x="88" y="9"/>
                    <a:pt x="88" y="16"/>
                  </a:cubicBezTo>
                  <a:close/>
                  <a:moveTo>
                    <a:pt x="46" y="21"/>
                  </a:moveTo>
                  <a:cubicBezTo>
                    <a:pt x="35" y="32"/>
                    <a:pt x="29" y="44"/>
                    <a:pt x="26" y="52"/>
                  </a:cubicBezTo>
                  <a:cubicBezTo>
                    <a:pt x="44" y="47"/>
                    <a:pt x="52" y="42"/>
                    <a:pt x="62" y="32"/>
                  </a:cubicBezTo>
                  <a:cubicBezTo>
                    <a:pt x="70" y="25"/>
                    <a:pt x="72" y="17"/>
                    <a:pt x="72" y="14"/>
                  </a:cubicBezTo>
                  <a:cubicBezTo>
                    <a:pt x="72" y="12"/>
                    <a:pt x="71" y="8"/>
                    <a:pt x="66" y="8"/>
                  </a:cubicBezTo>
                  <a:cubicBezTo>
                    <a:pt x="62" y="8"/>
                    <a:pt x="55" y="11"/>
                    <a:pt x="46"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8" name="Freeform 87">
              <a:extLst>
                <a:ext uri="{FF2B5EF4-FFF2-40B4-BE49-F238E27FC236}">
                  <a16:creationId xmlns:a16="http://schemas.microsoft.com/office/drawing/2014/main" id="{1A54FA83-C8D3-4E90-A165-0167EF3451C4}"/>
                </a:ext>
              </a:extLst>
            </p:cNvPr>
            <p:cNvSpPr>
              <a:spLocks/>
            </p:cNvSpPr>
            <p:nvPr/>
          </p:nvSpPr>
          <p:spPr bwMode="auto">
            <a:xfrm>
              <a:off x="2030413" y="2308225"/>
              <a:ext cx="468313" cy="455613"/>
            </a:xfrm>
            <a:custGeom>
              <a:avLst/>
              <a:gdLst>
                <a:gd name="T0" fmla="*/ 34 w 115"/>
                <a:gd name="T1" fmla="*/ 57 h 112"/>
                <a:gd name="T2" fmla="*/ 35 w 115"/>
                <a:gd name="T3" fmla="*/ 58 h 112"/>
                <a:gd name="T4" fmla="*/ 100 w 115"/>
                <a:gd name="T5" fmla="*/ 0 h 112"/>
                <a:gd name="T6" fmla="*/ 115 w 115"/>
                <a:gd name="T7" fmla="*/ 14 h 112"/>
                <a:gd name="T8" fmla="*/ 110 w 115"/>
                <a:gd name="T9" fmla="*/ 33 h 112"/>
                <a:gd name="T10" fmla="*/ 86 w 115"/>
                <a:gd name="T11" fmla="*/ 92 h 112"/>
                <a:gd name="T12" fmla="*/ 86 w 115"/>
                <a:gd name="T13" fmla="*/ 97 h 112"/>
                <a:gd name="T14" fmla="*/ 111 w 115"/>
                <a:gd name="T15" fmla="*/ 79 h 112"/>
                <a:gd name="T16" fmla="*/ 115 w 115"/>
                <a:gd name="T17" fmla="*/ 82 h 112"/>
                <a:gd name="T18" fmla="*/ 70 w 115"/>
                <a:gd name="T19" fmla="*/ 112 h 112"/>
                <a:gd name="T20" fmla="*/ 63 w 115"/>
                <a:gd name="T21" fmla="*/ 105 h 112"/>
                <a:gd name="T22" fmla="*/ 70 w 115"/>
                <a:gd name="T23" fmla="*/ 88 h 112"/>
                <a:gd name="T24" fmla="*/ 91 w 115"/>
                <a:gd name="T25" fmla="*/ 36 h 112"/>
                <a:gd name="T26" fmla="*/ 97 w 115"/>
                <a:gd name="T27" fmla="*/ 16 h 112"/>
                <a:gd name="T28" fmla="*/ 93 w 115"/>
                <a:gd name="T29" fmla="*/ 10 h 112"/>
                <a:gd name="T30" fmla="*/ 56 w 115"/>
                <a:gd name="T31" fmla="*/ 41 h 112"/>
                <a:gd name="T32" fmla="*/ 15 w 115"/>
                <a:gd name="T33" fmla="*/ 109 h 112"/>
                <a:gd name="T34" fmla="*/ 11 w 115"/>
                <a:gd name="T35" fmla="*/ 112 h 112"/>
                <a:gd name="T36" fmla="*/ 3 w 115"/>
                <a:gd name="T37" fmla="*/ 105 h 112"/>
                <a:gd name="T38" fmla="*/ 34 w 115"/>
                <a:gd name="T39" fmla="*/ 21 h 112"/>
                <a:gd name="T40" fmla="*/ 33 w 115"/>
                <a:gd name="T41" fmla="*/ 15 h 112"/>
                <a:gd name="T42" fmla="*/ 9 w 115"/>
                <a:gd name="T43" fmla="*/ 29 h 112"/>
                <a:gd name="T44" fmla="*/ 6 w 115"/>
                <a:gd name="T45" fmla="*/ 25 h 112"/>
                <a:gd name="T46" fmla="*/ 45 w 115"/>
                <a:gd name="T47" fmla="*/ 0 h 112"/>
                <a:gd name="T48" fmla="*/ 52 w 115"/>
                <a:gd name="T49" fmla="*/ 11 h 112"/>
                <a:gd name="T50" fmla="*/ 34 w 115"/>
                <a:gd name="T51" fmla="*/ 5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 h="112">
                  <a:moveTo>
                    <a:pt x="34" y="57"/>
                  </a:moveTo>
                  <a:cubicBezTo>
                    <a:pt x="35" y="58"/>
                    <a:pt x="35" y="58"/>
                    <a:pt x="35" y="58"/>
                  </a:cubicBezTo>
                  <a:cubicBezTo>
                    <a:pt x="54" y="29"/>
                    <a:pt x="80" y="0"/>
                    <a:pt x="100" y="0"/>
                  </a:cubicBezTo>
                  <a:cubicBezTo>
                    <a:pt x="110" y="0"/>
                    <a:pt x="115" y="6"/>
                    <a:pt x="115" y="14"/>
                  </a:cubicBezTo>
                  <a:cubicBezTo>
                    <a:pt x="115" y="19"/>
                    <a:pt x="112" y="27"/>
                    <a:pt x="110" y="33"/>
                  </a:cubicBezTo>
                  <a:cubicBezTo>
                    <a:pt x="106" y="46"/>
                    <a:pt x="86" y="89"/>
                    <a:pt x="86" y="92"/>
                  </a:cubicBezTo>
                  <a:cubicBezTo>
                    <a:pt x="85" y="94"/>
                    <a:pt x="84" y="97"/>
                    <a:pt x="86" y="97"/>
                  </a:cubicBezTo>
                  <a:cubicBezTo>
                    <a:pt x="91" y="97"/>
                    <a:pt x="103" y="88"/>
                    <a:pt x="111" y="79"/>
                  </a:cubicBezTo>
                  <a:cubicBezTo>
                    <a:pt x="115" y="78"/>
                    <a:pt x="115" y="80"/>
                    <a:pt x="115" y="82"/>
                  </a:cubicBezTo>
                  <a:cubicBezTo>
                    <a:pt x="105" y="99"/>
                    <a:pt x="84" y="112"/>
                    <a:pt x="70" y="112"/>
                  </a:cubicBezTo>
                  <a:cubicBezTo>
                    <a:pt x="67" y="112"/>
                    <a:pt x="63" y="108"/>
                    <a:pt x="63" y="105"/>
                  </a:cubicBezTo>
                  <a:cubicBezTo>
                    <a:pt x="63" y="103"/>
                    <a:pt x="64" y="101"/>
                    <a:pt x="70" y="88"/>
                  </a:cubicBezTo>
                  <a:cubicBezTo>
                    <a:pt x="75" y="75"/>
                    <a:pt x="85" y="49"/>
                    <a:pt x="91" y="36"/>
                  </a:cubicBezTo>
                  <a:cubicBezTo>
                    <a:pt x="93" y="31"/>
                    <a:pt x="97" y="21"/>
                    <a:pt x="97" y="16"/>
                  </a:cubicBezTo>
                  <a:cubicBezTo>
                    <a:pt x="97" y="13"/>
                    <a:pt x="97" y="10"/>
                    <a:pt x="93" y="10"/>
                  </a:cubicBezTo>
                  <a:cubicBezTo>
                    <a:pt x="86" y="10"/>
                    <a:pt x="71" y="23"/>
                    <a:pt x="56" y="41"/>
                  </a:cubicBezTo>
                  <a:cubicBezTo>
                    <a:pt x="42" y="59"/>
                    <a:pt x="31" y="80"/>
                    <a:pt x="15" y="109"/>
                  </a:cubicBezTo>
                  <a:cubicBezTo>
                    <a:pt x="14" y="111"/>
                    <a:pt x="13" y="112"/>
                    <a:pt x="11" y="112"/>
                  </a:cubicBezTo>
                  <a:cubicBezTo>
                    <a:pt x="8" y="112"/>
                    <a:pt x="0" y="111"/>
                    <a:pt x="3" y="105"/>
                  </a:cubicBezTo>
                  <a:cubicBezTo>
                    <a:pt x="34" y="21"/>
                    <a:pt x="34" y="21"/>
                    <a:pt x="34" y="21"/>
                  </a:cubicBezTo>
                  <a:cubicBezTo>
                    <a:pt x="35" y="18"/>
                    <a:pt x="35" y="15"/>
                    <a:pt x="33" y="15"/>
                  </a:cubicBezTo>
                  <a:cubicBezTo>
                    <a:pt x="27" y="15"/>
                    <a:pt x="17" y="21"/>
                    <a:pt x="9" y="29"/>
                  </a:cubicBezTo>
                  <a:cubicBezTo>
                    <a:pt x="7" y="29"/>
                    <a:pt x="5" y="27"/>
                    <a:pt x="6" y="25"/>
                  </a:cubicBezTo>
                  <a:cubicBezTo>
                    <a:pt x="16" y="11"/>
                    <a:pt x="32" y="0"/>
                    <a:pt x="45" y="0"/>
                  </a:cubicBezTo>
                  <a:cubicBezTo>
                    <a:pt x="51" y="0"/>
                    <a:pt x="54" y="5"/>
                    <a:pt x="52" y="11"/>
                  </a:cubicBezTo>
                  <a:lnTo>
                    <a:pt x="34" y="5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9" name="Freeform 88">
              <a:extLst>
                <a:ext uri="{FF2B5EF4-FFF2-40B4-BE49-F238E27FC236}">
                  <a16:creationId xmlns:a16="http://schemas.microsoft.com/office/drawing/2014/main" id="{0E7D853B-452F-4B33-B05B-923285880AFA}"/>
                </a:ext>
              </a:extLst>
            </p:cNvPr>
            <p:cNvSpPr>
              <a:spLocks noEditPoints="1"/>
            </p:cNvSpPr>
            <p:nvPr/>
          </p:nvSpPr>
          <p:spPr bwMode="auto">
            <a:xfrm>
              <a:off x="2563813" y="2308225"/>
              <a:ext cx="387350" cy="455613"/>
            </a:xfrm>
            <a:custGeom>
              <a:avLst/>
              <a:gdLst>
                <a:gd name="T0" fmla="*/ 94 w 95"/>
                <a:gd name="T1" fmla="*/ 33 h 112"/>
                <a:gd name="T2" fmla="*/ 66 w 95"/>
                <a:gd name="T3" fmla="*/ 94 h 112"/>
                <a:gd name="T4" fmla="*/ 28 w 95"/>
                <a:gd name="T5" fmla="*/ 112 h 112"/>
                <a:gd name="T6" fmla="*/ 1 w 95"/>
                <a:gd name="T7" fmla="*/ 77 h 112"/>
                <a:gd name="T8" fmla="*/ 30 w 95"/>
                <a:gd name="T9" fmla="*/ 17 h 112"/>
                <a:gd name="T10" fmla="*/ 67 w 95"/>
                <a:gd name="T11" fmla="*/ 0 h 112"/>
                <a:gd name="T12" fmla="*/ 94 w 95"/>
                <a:gd name="T13" fmla="*/ 33 h 112"/>
                <a:gd name="T14" fmla="*/ 46 w 95"/>
                <a:gd name="T15" fmla="*/ 21 h 112"/>
                <a:gd name="T16" fmla="*/ 19 w 95"/>
                <a:gd name="T17" fmla="*/ 87 h 112"/>
                <a:gd name="T18" fmla="*/ 30 w 95"/>
                <a:gd name="T19" fmla="*/ 104 h 112"/>
                <a:gd name="T20" fmla="*/ 51 w 95"/>
                <a:gd name="T21" fmla="*/ 90 h 112"/>
                <a:gd name="T22" fmla="*/ 76 w 95"/>
                <a:gd name="T23" fmla="*/ 25 h 112"/>
                <a:gd name="T24" fmla="*/ 65 w 95"/>
                <a:gd name="T25" fmla="*/ 8 h 112"/>
                <a:gd name="T26" fmla="*/ 46 w 95"/>
                <a:gd name="T27"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2">
                  <a:moveTo>
                    <a:pt x="94" y="33"/>
                  </a:moveTo>
                  <a:cubicBezTo>
                    <a:pt x="93" y="48"/>
                    <a:pt x="85" y="73"/>
                    <a:pt x="66" y="94"/>
                  </a:cubicBezTo>
                  <a:cubicBezTo>
                    <a:pt x="49" y="111"/>
                    <a:pt x="35" y="112"/>
                    <a:pt x="28" y="112"/>
                  </a:cubicBezTo>
                  <a:cubicBezTo>
                    <a:pt x="11" y="112"/>
                    <a:pt x="0" y="99"/>
                    <a:pt x="1" y="77"/>
                  </a:cubicBezTo>
                  <a:cubicBezTo>
                    <a:pt x="2" y="60"/>
                    <a:pt x="12" y="34"/>
                    <a:pt x="30" y="17"/>
                  </a:cubicBezTo>
                  <a:cubicBezTo>
                    <a:pt x="44" y="4"/>
                    <a:pt x="56" y="0"/>
                    <a:pt x="67" y="0"/>
                  </a:cubicBezTo>
                  <a:cubicBezTo>
                    <a:pt x="86" y="0"/>
                    <a:pt x="95" y="14"/>
                    <a:pt x="94" y="33"/>
                  </a:cubicBezTo>
                  <a:close/>
                  <a:moveTo>
                    <a:pt x="46" y="21"/>
                  </a:moveTo>
                  <a:cubicBezTo>
                    <a:pt x="30" y="41"/>
                    <a:pt x="20" y="73"/>
                    <a:pt x="19" y="87"/>
                  </a:cubicBezTo>
                  <a:cubicBezTo>
                    <a:pt x="19" y="96"/>
                    <a:pt x="22" y="104"/>
                    <a:pt x="30" y="104"/>
                  </a:cubicBezTo>
                  <a:cubicBezTo>
                    <a:pt x="36" y="104"/>
                    <a:pt x="42" y="102"/>
                    <a:pt x="51" y="90"/>
                  </a:cubicBezTo>
                  <a:cubicBezTo>
                    <a:pt x="63" y="75"/>
                    <a:pt x="75" y="40"/>
                    <a:pt x="76" y="25"/>
                  </a:cubicBezTo>
                  <a:cubicBezTo>
                    <a:pt x="76" y="17"/>
                    <a:pt x="74" y="8"/>
                    <a:pt x="65" y="8"/>
                  </a:cubicBezTo>
                  <a:cubicBezTo>
                    <a:pt x="60" y="8"/>
                    <a:pt x="53" y="10"/>
                    <a:pt x="46"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0" name="Freeform 89">
              <a:extLst>
                <a:ext uri="{FF2B5EF4-FFF2-40B4-BE49-F238E27FC236}">
                  <a16:creationId xmlns:a16="http://schemas.microsoft.com/office/drawing/2014/main" id="{3F3C1FAB-664C-4A16-B528-663A66E58587}"/>
                </a:ext>
              </a:extLst>
            </p:cNvPr>
            <p:cNvSpPr>
              <a:spLocks/>
            </p:cNvSpPr>
            <p:nvPr/>
          </p:nvSpPr>
          <p:spPr bwMode="auto">
            <a:xfrm>
              <a:off x="3016251" y="2308225"/>
              <a:ext cx="709613" cy="455613"/>
            </a:xfrm>
            <a:custGeom>
              <a:avLst/>
              <a:gdLst>
                <a:gd name="T0" fmla="*/ 105 w 174"/>
                <a:gd name="T1" fmla="*/ 34 h 112"/>
                <a:gd name="T2" fmla="*/ 95 w 174"/>
                <a:gd name="T3" fmla="*/ 59 h 112"/>
                <a:gd name="T4" fmla="*/ 96 w 174"/>
                <a:gd name="T5" fmla="*/ 59 h 112"/>
                <a:gd name="T6" fmla="*/ 159 w 174"/>
                <a:gd name="T7" fmla="*/ 0 h 112"/>
                <a:gd name="T8" fmla="*/ 174 w 174"/>
                <a:gd name="T9" fmla="*/ 14 h 112"/>
                <a:gd name="T10" fmla="*/ 169 w 174"/>
                <a:gd name="T11" fmla="*/ 33 h 112"/>
                <a:gd name="T12" fmla="*/ 145 w 174"/>
                <a:gd name="T13" fmla="*/ 92 h 112"/>
                <a:gd name="T14" fmla="*/ 145 w 174"/>
                <a:gd name="T15" fmla="*/ 97 h 112"/>
                <a:gd name="T16" fmla="*/ 170 w 174"/>
                <a:gd name="T17" fmla="*/ 79 h 112"/>
                <a:gd name="T18" fmla="*/ 174 w 174"/>
                <a:gd name="T19" fmla="*/ 82 h 112"/>
                <a:gd name="T20" fmla="*/ 129 w 174"/>
                <a:gd name="T21" fmla="*/ 112 h 112"/>
                <a:gd name="T22" fmla="*/ 122 w 174"/>
                <a:gd name="T23" fmla="*/ 105 h 112"/>
                <a:gd name="T24" fmla="*/ 129 w 174"/>
                <a:gd name="T25" fmla="*/ 88 h 112"/>
                <a:gd name="T26" fmla="*/ 150 w 174"/>
                <a:gd name="T27" fmla="*/ 36 h 112"/>
                <a:gd name="T28" fmla="*/ 156 w 174"/>
                <a:gd name="T29" fmla="*/ 16 h 112"/>
                <a:gd name="T30" fmla="*/ 152 w 174"/>
                <a:gd name="T31" fmla="*/ 10 h 112"/>
                <a:gd name="T32" fmla="*/ 117 w 174"/>
                <a:gd name="T33" fmla="*/ 42 h 112"/>
                <a:gd name="T34" fmla="*/ 75 w 174"/>
                <a:gd name="T35" fmla="*/ 109 h 112"/>
                <a:gd name="T36" fmla="*/ 70 w 174"/>
                <a:gd name="T37" fmla="*/ 112 h 112"/>
                <a:gd name="T38" fmla="*/ 63 w 174"/>
                <a:gd name="T39" fmla="*/ 105 h 112"/>
                <a:gd name="T40" fmla="*/ 89 w 174"/>
                <a:gd name="T41" fmla="*/ 36 h 112"/>
                <a:gd name="T42" fmla="*/ 91 w 174"/>
                <a:gd name="T43" fmla="*/ 10 h 112"/>
                <a:gd name="T44" fmla="*/ 54 w 174"/>
                <a:gd name="T45" fmla="*/ 42 h 112"/>
                <a:gd name="T46" fmla="*/ 14 w 174"/>
                <a:gd name="T47" fmla="*/ 109 h 112"/>
                <a:gd name="T48" fmla="*/ 10 w 174"/>
                <a:gd name="T49" fmla="*/ 112 h 112"/>
                <a:gd name="T50" fmla="*/ 2 w 174"/>
                <a:gd name="T51" fmla="*/ 105 h 112"/>
                <a:gd name="T52" fmla="*/ 32 w 174"/>
                <a:gd name="T53" fmla="*/ 21 h 112"/>
                <a:gd name="T54" fmla="*/ 30 w 174"/>
                <a:gd name="T55" fmla="*/ 14 h 112"/>
                <a:gd name="T56" fmla="*/ 7 w 174"/>
                <a:gd name="T57" fmla="*/ 29 h 112"/>
                <a:gd name="T58" fmla="*/ 3 w 174"/>
                <a:gd name="T59" fmla="*/ 25 h 112"/>
                <a:gd name="T60" fmla="*/ 44 w 174"/>
                <a:gd name="T61" fmla="*/ 0 h 112"/>
                <a:gd name="T62" fmla="*/ 51 w 174"/>
                <a:gd name="T63" fmla="*/ 11 h 112"/>
                <a:gd name="T64" fmla="*/ 32 w 174"/>
                <a:gd name="T65" fmla="*/ 59 h 112"/>
                <a:gd name="T66" fmla="*/ 33 w 174"/>
                <a:gd name="T67" fmla="*/ 59 h 112"/>
                <a:gd name="T68" fmla="*/ 97 w 174"/>
                <a:gd name="T69" fmla="*/ 0 h 112"/>
                <a:gd name="T70" fmla="*/ 105 w 174"/>
                <a:gd name="T71" fmla="*/ 3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4" h="112">
                  <a:moveTo>
                    <a:pt x="105" y="34"/>
                  </a:moveTo>
                  <a:cubicBezTo>
                    <a:pt x="95" y="59"/>
                    <a:pt x="95" y="59"/>
                    <a:pt x="95" y="59"/>
                  </a:cubicBezTo>
                  <a:cubicBezTo>
                    <a:pt x="96" y="59"/>
                    <a:pt x="96" y="59"/>
                    <a:pt x="96" y="59"/>
                  </a:cubicBezTo>
                  <a:cubicBezTo>
                    <a:pt x="121" y="19"/>
                    <a:pt x="141" y="0"/>
                    <a:pt x="159" y="0"/>
                  </a:cubicBezTo>
                  <a:cubicBezTo>
                    <a:pt x="169" y="0"/>
                    <a:pt x="174" y="6"/>
                    <a:pt x="174" y="14"/>
                  </a:cubicBezTo>
                  <a:cubicBezTo>
                    <a:pt x="174" y="19"/>
                    <a:pt x="172" y="27"/>
                    <a:pt x="169" y="33"/>
                  </a:cubicBezTo>
                  <a:cubicBezTo>
                    <a:pt x="165" y="46"/>
                    <a:pt x="146" y="89"/>
                    <a:pt x="145" y="92"/>
                  </a:cubicBezTo>
                  <a:cubicBezTo>
                    <a:pt x="144" y="94"/>
                    <a:pt x="143" y="97"/>
                    <a:pt x="145" y="97"/>
                  </a:cubicBezTo>
                  <a:cubicBezTo>
                    <a:pt x="150" y="97"/>
                    <a:pt x="163" y="88"/>
                    <a:pt x="170" y="79"/>
                  </a:cubicBezTo>
                  <a:cubicBezTo>
                    <a:pt x="174" y="78"/>
                    <a:pt x="174" y="80"/>
                    <a:pt x="174" y="82"/>
                  </a:cubicBezTo>
                  <a:cubicBezTo>
                    <a:pt x="164" y="99"/>
                    <a:pt x="143" y="112"/>
                    <a:pt x="129" y="112"/>
                  </a:cubicBezTo>
                  <a:cubicBezTo>
                    <a:pt x="126" y="112"/>
                    <a:pt x="122" y="108"/>
                    <a:pt x="122" y="105"/>
                  </a:cubicBezTo>
                  <a:cubicBezTo>
                    <a:pt x="122" y="103"/>
                    <a:pt x="123" y="101"/>
                    <a:pt x="129" y="88"/>
                  </a:cubicBezTo>
                  <a:cubicBezTo>
                    <a:pt x="134" y="75"/>
                    <a:pt x="145" y="49"/>
                    <a:pt x="150" y="36"/>
                  </a:cubicBezTo>
                  <a:cubicBezTo>
                    <a:pt x="152" y="31"/>
                    <a:pt x="156" y="21"/>
                    <a:pt x="156" y="16"/>
                  </a:cubicBezTo>
                  <a:cubicBezTo>
                    <a:pt x="156" y="13"/>
                    <a:pt x="156" y="10"/>
                    <a:pt x="152" y="10"/>
                  </a:cubicBezTo>
                  <a:cubicBezTo>
                    <a:pt x="144" y="10"/>
                    <a:pt x="131" y="23"/>
                    <a:pt x="117" y="42"/>
                  </a:cubicBezTo>
                  <a:cubicBezTo>
                    <a:pt x="103" y="59"/>
                    <a:pt x="91" y="80"/>
                    <a:pt x="75" y="109"/>
                  </a:cubicBezTo>
                  <a:cubicBezTo>
                    <a:pt x="74" y="111"/>
                    <a:pt x="73" y="112"/>
                    <a:pt x="70" y="112"/>
                  </a:cubicBezTo>
                  <a:cubicBezTo>
                    <a:pt x="68" y="112"/>
                    <a:pt x="60" y="111"/>
                    <a:pt x="63" y="105"/>
                  </a:cubicBezTo>
                  <a:cubicBezTo>
                    <a:pt x="89" y="36"/>
                    <a:pt x="89" y="36"/>
                    <a:pt x="89" y="36"/>
                  </a:cubicBezTo>
                  <a:cubicBezTo>
                    <a:pt x="90" y="33"/>
                    <a:pt x="101" y="10"/>
                    <a:pt x="91" y="10"/>
                  </a:cubicBezTo>
                  <a:cubicBezTo>
                    <a:pt x="84" y="10"/>
                    <a:pt x="69" y="24"/>
                    <a:pt x="54" y="42"/>
                  </a:cubicBezTo>
                  <a:cubicBezTo>
                    <a:pt x="40" y="59"/>
                    <a:pt x="30" y="80"/>
                    <a:pt x="14" y="109"/>
                  </a:cubicBezTo>
                  <a:cubicBezTo>
                    <a:pt x="13" y="111"/>
                    <a:pt x="12" y="112"/>
                    <a:pt x="10" y="112"/>
                  </a:cubicBezTo>
                  <a:cubicBezTo>
                    <a:pt x="7" y="112"/>
                    <a:pt x="0" y="111"/>
                    <a:pt x="2" y="105"/>
                  </a:cubicBezTo>
                  <a:cubicBezTo>
                    <a:pt x="3" y="103"/>
                    <a:pt x="31" y="25"/>
                    <a:pt x="32" y="21"/>
                  </a:cubicBezTo>
                  <a:cubicBezTo>
                    <a:pt x="34" y="17"/>
                    <a:pt x="33" y="14"/>
                    <a:pt x="30" y="14"/>
                  </a:cubicBezTo>
                  <a:cubicBezTo>
                    <a:pt x="22" y="14"/>
                    <a:pt x="12" y="22"/>
                    <a:pt x="7" y="29"/>
                  </a:cubicBezTo>
                  <a:cubicBezTo>
                    <a:pt x="4" y="29"/>
                    <a:pt x="3" y="27"/>
                    <a:pt x="3" y="25"/>
                  </a:cubicBezTo>
                  <a:cubicBezTo>
                    <a:pt x="10" y="12"/>
                    <a:pt x="24" y="0"/>
                    <a:pt x="44" y="0"/>
                  </a:cubicBezTo>
                  <a:cubicBezTo>
                    <a:pt x="50" y="0"/>
                    <a:pt x="53" y="5"/>
                    <a:pt x="51" y="11"/>
                  </a:cubicBezTo>
                  <a:cubicBezTo>
                    <a:pt x="32" y="59"/>
                    <a:pt x="32" y="59"/>
                    <a:pt x="32" y="59"/>
                  </a:cubicBezTo>
                  <a:cubicBezTo>
                    <a:pt x="33" y="59"/>
                    <a:pt x="33" y="59"/>
                    <a:pt x="33" y="59"/>
                  </a:cubicBezTo>
                  <a:cubicBezTo>
                    <a:pt x="52" y="28"/>
                    <a:pt x="77" y="0"/>
                    <a:pt x="97" y="0"/>
                  </a:cubicBezTo>
                  <a:cubicBezTo>
                    <a:pt x="116" y="0"/>
                    <a:pt x="111" y="21"/>
                    <a:pt x="105" y="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1" name="Freeform 90">
              <a:extLst>
                <a:ext uri="{FF2B5EF4-FFF2-40B4-BE49-F238E27FC236}">
                  <a16:creationId xmlns:a16="http://schemas.microsoft.com/office/drawing/2014/main" id="{5CA79D77-01F7-40FA-9347-7087B6312276}"/>
                </a:ext>
              </a:extLst>
            </p:cNvPr>
            <p:cNvSpPr>
              <a:spLocks noEditPoints="1"/>
            </p:cNvSpPr>
            <p:nvPr/>
          </p:nvSpPr>
          <p:spPr bwMode="auto">
            <a:xfrm>
              <a:off x="3794126" y="2082800"/>
              <a:ext cx="273050" cy="681038"/>
            </a:xfrm>
            <a:custGeom>
              <a:avLst/>
              <a:gdLst>
                <a:gd name="T0" fmla="*/ 35 w 67"/>
                <a:gd name="T1" fmla="*/ 77 h 167"/>
                <a:gd name="T2" fmla="*/ 35 w 67"/>
                <a:gd name="T3" fmla="*/ 72 h 167"/>
                <a:gd name="T4" fmla="*/ 13 w 67"/>
                <a:gd name="T5" fmla="*/ 86 h 167"/>
                <a:gd name="T6" fmla="*/ 9 w 67"/>
                <a:gd name="T7" fmla="*/ 82 h 167"/>
                <a:gd name="T8" fmla="*/ 53 w 67"/>
                <a:gd name="T9" fmla="*/ 55 h 167"/>
                <a:gd name="T10" fmla="*/ 57 w 67"/>
                <a:gd name="T11" fmla="*/ 58 h 167"/>
                <a:gd name="T12" fmla="*/ 56 w 67"/>
                <a:gd name="T13" fmla="*/ 69 h 167"/>
                <a:gd name="T14" fmla="*/ 24 w 67"/>
                <a:gd name="T15" fmla="*/ 145 h 167"/>
                <a:gd name="T16" fmla="*/ 25 w 67"/>
                <a:gd name="T17" fmla="*/ 150 h 167"/>
                <a:gd name="T18" fmla="*/ 53 w 67"/>
                <a:gd name="T19" fmla="*/ 131 h 167"/>
                <a:gd name="T20" fmla="*/ 57 w 67"/>
                <a:gd name="T21" fmla="*/ 135 h 167"/>
                <a:gd name="T22" fmla="*/ 7 w 67"/>
                <a:gd name="T23" fmla="*/ 167 h 167"/>
                <a:gd name="T24" fmla="*/ 3 w 67"/>
                <a:gd name="T25" fmla="*/ 165 h 167"/>
                <a:gd name="T26" fmla="*/ 2 w 67"/>
                <a:gd name="T27" fmla="*/ 157 h 167"/>
                <a:gd name="T28" fmla="*/ 35 w 67"/>
                <a:gd name="T29" fmla="*/ 77 h 167"/>
                <a:gd name="T30" fmla="*/ 67 w 67"/>
                <a:gd name="T31" fmla="*/ 10 h 167"/>
                <a:gd name="T32" fmla="*/ 53 w 67"/>
                <a:gd name="T33" fmla="*/ 27 h 167"/>
                <a:gd name="T34" fmla="*/ 44 w 67"/>
                <a:gd name="T35" fmla="*/ 17 h 167"/>
                <a:gd name="T36" fmla="*/ 58 w 67"/>
                <a:gd name="T37" fmla="*/ 0 h 167"/>
                <a:gd name="T38" fmla="*/ 67 w 67"/>
                <a:gd name="T39" fmla="*/ 1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167">
                  <a:moveTo>
                    <a:pt x="35" y="77"/>
                  </a:moveTo>
                  <a:cubicBezTo>
                    <a:pt x="37" y="74"/>
                    <a:pt x="37" y="72"/>
                    <a:pt x="35" y="72"/>
                  </a:cubicBezTo>
                  <a:cubicBezTo>
                    <a:pt x="33" y="72"/>
                    <a:pt x="26" y="75"/>
                    <a:pt x="13" y="86"/>
                  </a:cubicBezTo>
                  <a:cubicBezTo>
                    <a:pt x="11" y="86"/>
                    <a:pt x="9" y="84"/>
                    <a:pt x="9" y="82"/>
                  </a:cubicBezTo>
                  <a:cubicBezTo>
                    <a:pt x="24" y="65"/>
                    <a:pt x="44" y="55"/>
                    <a:pt x="53" y="55"/>
                  </a:cubicBezTo>
                  <a:cubicBezTo>
                    <a:pt x="55" y="55"/>
                    <a:pt x="56" y="57"/>
                    <a:pt x="57" y="58"/>
                  </a:cubicBezTo>
                  <a:cubicBezTo>
                    <a:pt x="59" y="59"/>
                    <a:pt x="59" y="62"/>
                    <a:pt x="56" y="69"/>
                  </a:cubicBezTo>
                  <a:cubicBezTo>
                    <a:pt x="24" y="145"/>
                    <a:pt x="24" y="145"/>
                    <a:pt x="24" y="145"/>
                  </a:cubicBezTo>
                  <a:cubicBezTo>
                    <a:pt x="23" y="147"/>
                    <a:pt x="23" y="150"/>
                    <a:pt x="25" y="150"/>
                  </a:cubicBezTo>
                  <a:cubicBezTo>
                    <a:pt x="30" y="150"/>
                    <a:pt x="44" y="141"/>
                    <a:pt x="53" y="131"/>
                  </a:cubicBezTo>
                  <a:cubicBezTo>
                    <a:pt x="55" y="131"/>
                    <a:pt x="57" y="133"/>
                    <a:pt x="57" y="135"/>
                  </a:cubicBezTo>
                  <a:cubicBezTo>
                    <a:pt x="53" y="143"/>
                    <a:pt x="25" y="167"/>
                    <a:pt x="7" y="167"/>
                  </a:cubicBezTo>
                  <a:cubicBezTo>
                    <a:pt x="6" y="167"/>
                    <a:pt x="4" y="166"/>
                    <a:pt x="3" y="165"/>
                  </a:cubicBezTo>
                  <a:cubicBezTo>
                    <a:pt x="1" y="163"/>
                    <a:pt x="0" y="160"/>
                    <a:pt x="2" y="157"/>
                  </a:cubicBezTo>
                  <a:lnTo>
                    <a:pt x="35" y="77"/>
                  </a:lnTo>
                  <a:close/>
                  <a:moveTo>
                    <a:pt x="67" y="10"/>
                  </a:moveTo>
                  <a:cubicBezTo>
                    <a:pt x="67" y="19"/>
                    <a:pt x="61" y="27"/>
                    <a:pt x="53" y="27"/>
                  </a:cubicBezTo>
                  <a:cubicBezTo>
                    <a:pt x="46" y="27"/>
                    <a:pt x="44" y="22"/>
                    <a:pt x="44" y="17"/>
                  </a:cubicBezTo>
                  <a:cubicBezTo>
                    <a:pt x="44" y="11"/>
                    <a:pt x="48" y="0"/>
                    <a:pt x="58" y="0"/>
                  </a:cubicBezTo>
                  <a:cubicBezTo>
                    <a:pt x="64" y="0"/>
                    <a:pt x="67" y="5"/>
                    <a:pt x="67"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2" name="Freeform 91">
              <a:extLst>
                <a:ext uri="{FF2B5EF4-FFF2-40B4-BE49-F238E27FC236}">
                  <a16:creationId xmlns:a16="http://schemas.microsoft.com/office/drawing/2014/main" id="{86909E9C-7BF0-4C45-A78A-2A887183DAF8}"/>
                </a:ext>
              </a:extLst>
            </p:cNvPr>
            <p:cNvSpPr>
              <a:spLocks/>
            </p:cNvSpPr>
            <p:nvPr/>
          </p:nvSpPr>
          <p:spPr bwMode="auto">
            <a:xfrm>
              <a:off x="4095751" y="2308225"/>
              <a:ext cx="354013" cy="455613"/>
            </a:xfrm>
            <a:custGeom>
              <a:avLst/>
              <a:gdLst>
                <a:gd name="T0" fmla="*/ 87 w 87"/>
                <a:gd name="T1" fmla="*/ 16 h 112"/>
                <a:gd name="T2" fmla="*/ 74 w 87"/>
                <a:gd name="T3" fmla="*/ 28 h 112"/>
                <a:gd name="T4" fmla="*/ 69 w 87"/>
                <a:gd name="T5" fmla="*/ 23 h 112"/>
                <a:gd name="T6" fmla="*/ 60 w 87"/>
                <a:gd name="T7" fmla="*/ 9 h 112"/>
                <a:gd name="T8" fmla="*/ 38 w 87"/>
                <a:gd name="T9" fmla="*/ 27 h 112"/>
                <a:gd name="T10" fmla="*/ 20 w 87"/>
                <a:gd name="T11" fmla="*/ 81 h 112"/>
                <a:gd name="T12" fmla="*/ 31 w 87"/>
                <a:gd name="T13" fmla="*/ 99 h 112"/>
                <a:gd name="T14" fmla="*/ 60 w 87"/>
                <a:gd name="T15" fmla="*/ 82 h 112"/>
                <a:gd name="T16" fmla="*/ 63 w 87"/>
                <a:gd name="T17" fmla="*/ 87 h 112"/>
                <a:gd name="T18" fmla="*/ 20 w 87"/>
                <a:gd name="T19" fmla="*/ 112 h 112"/>
                <a:gd name="T20" fmla="*/ 0 w 87"/>
                <a:gd name="T21" fmla="*/ 84 h 112"/>
                <a:gd name="T22" fmla="*/ 33 w 87"/>
                <a:gd name="T23" fmla="*/ 15 h 112"/>
                <a:gd name="T24" fmla="*/ 68 w 87"/>
                <a:gd name="T25" fmla="*/ 0 h 112"/>
                <a:gd name="T26" fmla="*/ 87 w 87"/>
                <a:gd name="T27"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12">
                  <a:moveTo>
                    <a:pt x="87" y="16"/>
                  </a:moveTo>
                  <a:cubicBezTo>
                    <a:pt x="87" y="26"/>
                    <a:pt x="77" y="28"/>
                    <a:pt x="74" y="28"/>
                  </a:cubicBezTo>
                  <a:cubicBezTo>
                    <a:pt x="72" y="28"/>
                    <a:pt x="70" y="27"/>
                    <a:pt x="69" y="23"/>
                  </a:cubicBezTo>
                  <a:cubicBezTo>
                    <a:pt x="68" y="17"/>
                    <a:pt x="69" y="9"/>
                    <a:pt x="60" y="9"/>
                  </a:cubicBezTo>
                  <a:cubicBezTo>
                    <a:pt x="54" y="9"/>
                    <a:pt x="46" y="14"/>
                    <a:pt x="38" y="27"/>
                  </a:cubicBezTo>
                  <a:cubicBezTo>
                    <a:pt x="29" y="40"/>
                    <a:pt x="21" y="61"/>
                    <a:pt x="20" y="81"/>
                  </a:cubicBezTo>
                  <a:cubicBezTo>
                    <a:pt x="19" y="95"/>
                    <a:pt x="25" y="99"/>
                    <a:pt x="31" y="99"/>
                  </a:cubicBezTo>
                  <a:cubicBezTo>
                    <a:pt x="40" y="99"/>
                    <a:pt x="50" y="92"/>
                    <a:pt x="60" y="82"/>
                  </a:cubicBezTo>
                  <a:cubicBezTo>
                    <a:pt x="63" y="82"/>
                    <a:pt x="64" y="84"/>
                    <a:pt x="63" y="87"/>
                  </a:cubicBezTo>
                  <a:cubicBezTo>
                    <a:pt x="53" y="101"/>
                    <a:pt x="36" y="112"/>
                    <a:pt x="20" y="112"/>
                  </a:cubicBezTo>
                  <a:cubicBezTo>
                    <a:pt x="9" y="112"/>
                    <a:pt x="0" y="104"/>
                    <a:pt x="0" y="84"/>
                  </a:cubicBezTo>
                  <a:cubicBezTo>
                    <a:pt x="0" y="67"/>
                    <a:pt x="10" y="36"/>
                    <a:pt x="33" y="15"/>
                  </a:cubicBezTo>
                  <a:cubicBezTo>
                    <a:pt x="44" y="5"/>
                    <a:pt x="56" y="0"/>
                    <a:pt x="68" y="0"/>
                  </a:cubicBezTo>
                  <a:cubicBezTo>
                    <a:pt x="81" y="0"/>
                    <a:pt x="87" y="7"/>
                    <a:pt x="87"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3" name="Freeform 92">
              <a:extLst>
                <a:ext uri="{FF2B5EF4-FFF2-40B4-BE49-F238E27FC236}">
                  <a16:creationId xmlns:a16="http://schemas.microsoft.com/office/drawing/2014/main" id="{BECF3821-9C11-4940-861F-17FF9E1CAEFD}"/>
                </a:ext>
              </a:extLst>
            </p:cNvPr>
            <p:cNvSpPr>
              <a:spLocks/>
            </p:cNvSpPr>
            <p:nvPr/>
          </p:nvSpPr>
          <p:spPr bwMode="auto">
            <a:xfrm>
              <a:off x="4686301" y="2030413"/>
              <a:ext cx="655638" cy="722313"/>
            </a:xfrm>
            <a:custGeom>
              <a:avLst/>
              <a:gdLst>
                <a:gd name="T0" fmla="*/ 49 w 161"/>
                <a:gd name="T1" fmla="*/ 10 h 177"/>
                <a:gd name="T2" fmla="*/ 50 w 161"/>
                <a:gd name="T3" fmla="*/ 4 h 177"/>
                <a:gd name="T4" fmla="*/ 94 w 161"/>
                <a:gd name="T5" fmla="*/ 0 h 177"/>
                <a:gd name="T6" fmla="*/ 147 w 161"/>
                <a:gd name="T7" fmla="*/ 13 h 177"/>
                <a:gd name="T8" fmla="*/ 161 w 161"/>
                <a:gd name="T9" fmla="*/ 46 h 177"/>
                <a:gd name="T10" fmla="*/ 139 w 161"/>
                <a:gd name="T11" fmla="*/ 87 h 177"/>
                <a:gd name="T12" fmla="*/ 90 w 161"/>
                <a:gd name="T13" fmla="*/ 100 h 177"/>
                <a:gd name="T14" fmla="*/ 89 w 161"/>
                <a:gd name="T15" fmla="*/ 95 h 177"/>
                <a:gd name="T16" fmla="*/ 139 w 161"/>
                <a:gd name="T17" fmla="*/ 42 h 177"/>
                <a:gd name="T18" fmla="*/ 103 w 161"/>
                <a:gd name="T19" fmla="*/ 9 h 177"/>
                <a:gd name="T20" fmla="*/ 92 w 161"/>
                <a:gd name="T21" fmla="*/ 18 h 177"/>
                <a:gd name="T22" fmla="*/ 54 w 161"/>
                <a:gd name="T23" fmla="*/ 138 h 177"/>
                <a:gd name="T24" fmla="*/ 59 w 161"/>
                <a:gd name="T25" fmla="*/ 170 h 177"/>
                <a:gd name="T26" fmla="*/ 69 w 161"/>
                <a:gd name="T27" fmla="*/ 170 h 177"/>
                <a:gd name="T28" fmla="*/ 68 w 161"/>
                <a:gd name="T29" fmla="*/ 177 h 177"/>
                <a:gd name="T30" fmla="*/ 33 w 161"/>
                <a:gd name="T31" fmla="*/ 176 h 177"/>
                <a:gd name="T32" fmla="*/ 2 w 161"/>
                <a:gd name="T33" fmla="*/ 177 h 177"/>
                <a:gd name="T34" fmla="*/ 2 w 161"/>
                <a:gd name="T35" fmla="*/ 170 h 177"/>
                <a:gd name="T36" fmla="*/ 10 w 161"/>
                <a:gd name="T37" fmla="*/ 170 h 177"/>
                <a:gd name="T38" fmla="*/ 34 w 161"/>
                <a:gd name="T39" fmla="*/ 138 h 177"/>
                <a:gd name="T40" fmla="*/ 68 w 161"/>
                <a:gd name="T41" fmla="*/ 28 h 177"/>
                <a:gd name="T42" fmla="*/ 62 w 161"/>
                <a:gd name="T43" fmla="*/ 11 h 177"/>
                <a:gd name="T44" fmla="*/ 49 w 161"/>
                <a:gd name="T45" fmla="*/ 1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177">
                  <a:moveTo>
                    <a:pt x="49" y="10"/>
                  </a:moveTo>
                  <a:cubicBezTo>
                    <a:pt x="47" y="8"/>
                    <a:pt x="48" y="5"/>
                    <a:pt x="50" y="4"/>
                  </a:cubicBezTo>
                  <a:cubicBezTo>
                    <a:pt x="61" y="2"/>
                    <a:pt x="77" y="0"/>
                    <a:pt x="94" y="0"/>
                  </a:cubicBezTo>
                  <a:cubicBezTo>
                    <a:pt x="120" y="0"/>
                    <a:pt x="137" y="5"/>
                    <a:pt x="147" y="13"/>
                  </a:cubicBezTo>
                  <a:cubicBezTo>
                    <a:pt x="157" y="22"/>
                    <a:pt x="161" y="34"/>
                    <a:pt x="161" y="46"/>
                  </a:cubicBezTo>
                  <a:cubicBezTo>
                    <a:pt x="161" y="64"/>
                    <a:pt x="151" y="78"/>
                    <a:pt x="139" y="87"/>
                  </a:cubicBezTo>
                  <a:cubicBezTo>
                    <a:pt x="125" y="96"/>
                    <a:pt x="105" y="100"/>
                    <a:pt x="90" y="100"/>
                  </a:cubicBezTo>
                  <a:cubicBezTo>
                    <a:pt x="88" y="100"/>
                    <a:pt x="87" y="97"/>
                    <a:pt x="89" y="95"/>
                  </a:cubicBezTo>
                  <a:cubicBezTo>
                    <a:pt x="109" y="92"/>
                    <a:pt x="139" y="78"/>
                    <a:pt x="139" y="42"/>
                  </a:cubicBezTo>
                  <a:cubicBezTo>
                    <a:pt x="139" y="19"/>
                    <a:pt x="124" y="9"/>
                    <a:pt x="103" y="9"/>
                  </a:cubicBezTo>
                  <a:cubicBezTo>
                    <a:pt x="95" y="9"/>
                    <a:pt x="94" y="10"/>
                    <a:pt x="92" y="18"/>
                  </a:cubicBezTo>
                  <a:cubicBezTo>
                    <a:pt x="54" y="138"/>
                    <a:pt x="54" y="138"/>
                    <a:pt x="54" y="138"/>
                  </a:cubicBezTo>
                  <a:cubicBezTo>
                    <a:pt x="46" y="163"/>
                    <a:pt x="46" y="169"/>
                    <a:pt x="59" y="170"/>
                  </a:cubicBezTo>
                  <a:cubicBezTo>
                    <a:pt x="69" y="170"/>
                    <a:pt x="69" y="170"/>
                    <a:pt x="69" y="170"/>
                  </a:cubicBezTo>
                  <a:cubicBezTo>
                    <a:pt x="70" y="172"/>
                    <a:pt x="70" y="176"/>
                    <a:pt x="68" y="177"/>
                  </a:cubicBezTo>
                  <a:cubicBezTo>
                    <a:pt x="55" y="176"/>
                    <a:pt x="46" y="176"/>
                    <a:pt x="33" y="176"/>
                  </a:cubicBezTo>
                  <a:cubicBezTo>
                    <a:pt x="22" y="176"/>
                    <a:pt x="13" y="176"/>
                    <a:pt x="2" y="177"/>
                  </a:cubicBezTo>
                  <a:cubicBezTo>
                    <a:pt x="0" y="176"/>
                    <a:pt x="0" y="172"/>
                    <a:pt x="2" y="170"/>
                  </a:cubicBezTo>
                  <a:cubicBezTo>
                    <a:pt x="10" y="170"/>
                    <a:pt x="10" y="170"/>
                    <a:pt x="10" y="170"/>
                  </a:cubicBezTo>
                  <a:cubicBezTo>
                    <a:pt x="23" y="168"/>
                    <a:pt x="26" y="165"/>
                    <a:pt x="34" y="138"/>
                  </a:cubicBezTo>
                  <a:cubicBezTo>
                    <a:pt x="68" y="28"/>
                    <a:pt x="68" y="28"/>
                    <a:pt x="68" y="28"/>
                  </a:cubicBezTo>
                  <a:cubicBezTo>
                    <a:pt x="72" y="15"/>
                    <a:pt x="71" y="12"/>
                    <a:pt x="62" y="11"/>
                  </a:cubicBezTo>
                  <a:lnTo>
                    <a:pt x="49" y="1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4" name="Freeform 93">
              <a:extLst>
                <a:ext uri="{FF2B5EF4-FFF2-40B4-BE49-F238E27FC236}">
                  <a16:creationId xmlns:a16="http://schemas.microsoft.com/office/drawing/2014/main" id="{B6DE7246-E541-4D87-ABA4-0D62C3D53074}"/>
                </a:ext>
              </a:extLst>
            </p:cNvPr>
            <p:cNvSpPr>
              <a:spLocks/>
            </p:cNvSpPr>
            <p:nvPr/>
          </p:nvSpPr>
          <p:spPr bwMode="auto">
            <a:xfrm>
              <a:off x="5313363" y="2308225"/>
              <a:ext cx="363538" cy="455613"/>
            </a:xfrm>
            <a:custGeom>
              <a:avLst/>
              <a:gdLst>
                <a:gd name="T0" fmla="*/ 41 w 89"/>
                <a:gd name="T1" fmla="*/ 25 h 112"/>
                <a:gd name="T2" fmla="*/ 30 w 89"/>
                <a:gd name="T3" fmla="*/ 59 h 112"/>
                <a:gd name="T4" fmla="*/ 31 w 89"/>
                <a:gd name="T5" fmla="*/ 59 h 112"/>
                <a:gd name="T6" fmla="*/ 59 w 89"/>
                <a:gd name="T7" fmla="*/ 14 h 112"/>
                <a:gd name="T8" fmla="*/ 78 w 89"/>
                <a:gd name="T9" fmla="*/ 0 h 112"/>
                <a:gd name="T10" fmla="*/ 89 w 89"/>
                <a:gd name="T11" fmla="*/ 13 h 112"/>
                <a:gd name="T12" fmla="*/ 83 w 89"/>
                <a:gd name="T13" fmla="*/ 29 h 112"/>
                <a:gd name="T14" fmla="*/ 75 w 89"/>
                <a:gd name="T15" fmla="*/ 28 h 112"/>
                <a:gd name="T16" fmla="*/ 69 w 89"/>
                <a:gd name="T17" fmla="*/ 17 h 112"/>
                <a:gd name="T18" fmla="*/ 60 w 89"/>
                <a:gd name="T19" fmla="*/ 25 h 112"/>
                <a:gd name="T20" fmla="*/ 15 w 89"/>
                <a:gd name="T21" fmla="*/ 109 h 112"/>
                <a:gd name="T22" fmla="*/ 10 w 89"/>
                <a:gd name="T23" fmla="*/ 112 h 112"/>
                <a:gd name="T24" fmla="*/ 1 w 89"/>
                <a:gd name="T25" fmla="*/ 105 h 112"/>
                <a:gd name="T26" fmla="*/ 29 w 89"/>
                <a:gd name="T27" fmla="*/ 21 h 112"/>
                <a:gd name="T28" fmla="*/ 27 w 89"/>
                <a:gd name="T29" fmla="*/ 16 h 112"/>
                <a:gd name="T30" fmla="*/ 8 w 89"/>
                <a:gd name="T31" fmla="*/ 30 h 112"/>
                <a:gd name="T32" fmla="*/ 4 w 89"/>
                <a:gd name="T33" fmla="*/ 25 h 112"/>
                <a:gd name="T34" fmla="*/ 35 w 89"/>
                <a:gd name="T35" fmla="*/ 0 h 112"/>
                <a:gd name="T36" fmla="*/ 41 w 89"/>
                <a:gd name="T37" fmla="*/ 2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112">
                  <a:moveTo>
                    <a:pt x="41" y="25"/>
                  </a:moveTo>
                  <a:cubicBezTo>
                    <a:pt x="30" y="59"/>
                    <a:pt x="30" y="59"/>
                    <a:pt x="30" y="59"/>
                  </a:cubicBezTo>
                  <a:cubicBezTo>
                    <a:pt x="31" y="59"/>
                    <a:pt x="31" y="59"/>
                    <a:pt x="31" y="59"/>
                  </a:cubicBezTo>
                  <a:cubicBezTo>
                    <a:pt x="39" y="44"/>
                    <a:pt x="52" y="23"/>
                    <a:pt x="59" y="14"/>
                  </a:cubicBezTo>
                  <a:cubicBezTo>
                    <a:pt x="65" y="6"/>
                    <a:pt x="72" y="0"/>
                    <a:pt x="78" y="0"/>
                  </a:cubicBezTo>
                  <a:cubicBezTo>
                    <a:pt x="87" y="0"/>
                    <a:pt x="89" y="9"/>
                    <a:pt x="89" y="13"/>
                  </a:cubicBezTo>
                  <a:cubicBezTo>
                    <a:pt x="89" y="17"/>
                    <a:pt x="86" y="25"/>
                    <a:pt x="83" y="29"/>
                  </a:cubicBezTo>
                  <a:cubicBezTo>
                    <a:pt x="80" y="33"/>
                    <a:pt x="76" y="33"/>
                    <a:pt x="75" y="28"/>
                  </a:cubicBezTo>
                  <a:cubicBezTo>
                    <a:pt x="73" y="21"/>
                    <a:pt x="72" y="17"/>
                    <a:pt x="69" y="17"/>
                  </a:cubicBezTo>
                  <a:cubicBezTo>
                    <a:pt x="67" y="17"/>
                    <a:pt x="64" y="20"/>
                    <a:pt x="60" y="25"/>
                  </a:cubicBezTo>
                  <a:cubicBezTo>
                    <a:pt x="44" y="46"/>
                    <a:pt x="29" y="78"/>
                    <a:pt x="15" y="109"/>
                  </a:cubicBezTo>
                  <a:cubicBezTo>
                    <a:pt x="14" y="111"/>
                    <a:pt x="12" y="112"/>
                    <a:pt x="10" y="112"/>
                  </a:cubicBezTo>
                  <a:cubicBezTo>
                    <a:pt x="7" y="112"/>
                    <a:pt x="0" y="111"/>
                    <a:pt x="1" y="105"/>
                  </a:cubicBezTo>
                  <a:cubicBezTo>
                    <a:pt x="5" y="94"/>
                    <a:pt x="22" y="47"/>
                    <a:pt x="29" y="21"/>
                  </a:cubicBezTo>
                  <a:cubicBezTo>
                    <a:pt x="30" y="19"/>
                    <a:pt x="29" y="16"/>
                    <a:pt x="27" y="16"/>
                  </a:cubicBezTo>
                  <a:cubicBezTo>
                    <a:pt x="20" y="16"/>
                    <a:pt x="13" y="23"/>
                    <a:pt x="8" y="30"/>
                  </a:cubicBezTo>
                  <a:cubicBezTo>
                    <a:pt x="5" y="30"/>
                    <a:pt x="3" y="29"/>
                    <a:pt x="4" y="25"/>
                  </a:cubicBezTo>
                  <a:cubicBezTo>
                    <a:pt x="12" y="11"/>
                    <a:pt x="22" y="0"/>
                    <a:pt x="35" y="0"/>
                  </a:cubicBezTo>
                  <a:cubicBezTo>
                    <a:pt x="48" y="0"/>
                    <a:pt x="43" y="18"/>
                    <a:pt x="41"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5" name="Freeform 94">
              <a:extLst>
                <a:ext uri="{FF2B5EF4-FFF2-40B4-BE49-F238E27FC236}">
                  <a16:creationId xmlns:a16="http://schemas.microsoft.com/office/drawing/2014/main" id="{FB67AEEB-76ED-4FDA-AA5A-E53D3851C705}"/>
                </a:ext>
              </a:extLst>
            </p:cNvPr>
            <p:cNvSpPr>
              <a:spLocks noEditPoints="1"/>
            </p:cNvSpPr>
            <p:nvPr/>
          </p:nvSpPr>
          <p:spPr bwMode="auto">
            <a:xfrm>
              <a:off x="5659438" y="2308225"/>
              <a:ext cx="387350" cy="455613"/>
            </a:xfrm>
            <a:custGeom>
              <a:avLst/>
              <a:gdLst>
                <a:gd name="T0" fmla="*/ 94 w 95"/>
                <a:gd name="T1" fmla="*/ 33 h 112"/>
                <a:gd name="T2" fmla="*/ 66 w 95"/>
                <a:gd name="T3" fmla="*/ 94 h 112"/>
                <a:gd name="T4" fmla="*/ 28 w 95"/>
                <a:gd name="T5" fmla="*/ 112 h 112"/>
                <a:gd name="T6" fmla="*/ 1 w 95"/>
                <a:gd name="T7" fmla="*/ 77 h 112"/>
                <a:gd name="T8" fmla="*/ 30 w 95"/>
                <a:gd name="T9" fmla="*/ 17 h 112"/>
                <a:gd name="T10" fmla="*/ 67 w 95"/>
                <a:gd name="T11" fmla="*/ 0 h 112"/>
                <a:gd name="T12" fmla="*/ 94 w 95"/>
                <a:gd name="T13" fmla="*/ 33 h 112"/>
                <a:gd name="T14" fmla="*/ 45 w 95"/>
                <a:gd name="T15" fmla="*/ 21 h 112"/>
                <a:gd name="T16" fmla="*/ 19 w 95"/>
                <a:gd name="T17" fmla="*/ 87 h 112"/>
                <a:gd name="T18" fmla="*/ 30 w 95"/>
                <a:gd name="T19" fmla="*/ 104 h 112"/>
                <a:gd name="T20" fmla="*/ 51 w 95"/>
                <a:gd name="T21" fmla="*/ 90 h 112"/>
                <a:gd name="T22" fmla="*/ 75 w 95"/>
                <a:gd name="T23" fmla="*/ 25 h 112"/>
                <a:gd name="T24" fmla="*/ 65 w 95"/>
                <a:gd name="T25" fmla="*/ 8 h 112"/>
                <a:gd name="T26" fmla="*/ 45 w 95"/>
                <a:gd name="T27"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2">
                  <a:moveTo>
                    <a:pt x="94" y="33"/>
                  </a:moveTo>
                  <a:cubicBezTo>
                    <a:pt x="93" y="48"/>
                    <a:pt x="85" y="73"/>
                    <a:pt x="66" y="94"/>
                  </a:cubicBezTo>
                  <a:cubicBezTo>
                    <a:pt x="49" y="111"/>
                    <a:pt x="35" y="112"/>
                    <a:pt x="28" y="112"/>
                  </a:cubicBezTo>
                  <a:cubicBezTo>
                    <a:pt x="11" y="112"/>
                    <a:pt x="0" y="99"/>
                    <a:pt x="1" y="77"/>
                  </a:cubicBezTo>
                  <a:cubicBezTo>
                    <a:pt x="2" y="60"/>
                    <a:pt x="12" y="34"/>
                    <a:pt x="30" y="17"/>
                  </a:cubicBezTo>
                  <a:cubicBezTo>
                    <a:pt x="44" y="4"/>
                    <a:pt x="56" y="0"/>
                    <a:pt x="67" y="0"/>
                  </a:cubicBezTo>
                  <a:cubicBezTo>
                    <a:pt x="85" y="0"/>
                    <a:pt x="95" y="14"/>
                    <a:pt x="94" y="33"/>
                  </a:cubicBezTo>
                  <a:close/>
                  <a:moveTo>
                    <a:pt x="45" y="21"/>
                  </a:moveTo>
                  <a:cubicBezTo>
                    <a:pt x="30" y="41"/>
                    <a:pt x="20" y="73"/>
                    <a:pt x="19" y="87"/>
                  </a:cubicBezTo>
                  <a:cubicBezTo>
                    <a:pt x="18" y="96"/>
                    <a:pt x="22" y="104"/>
                    <a:pt x="30" y="104"/>
                  </a:cubicBezTo>
                  <a:cubicBezTo>
                    <a:pt x="36" y="104"/>
                    <a:pt x="42" y="102"/>
                    <a:pt x="51" y="90"/>
                  </a:cubicBezTo>
                  <a:cubicBezTo>
                    <a:pt x="62" y="75"/>
                    <a:pt x="75" y="40"/>
                    <a:pt x="75" y="25"/>
                  </a:cubicBezTo>
                  <a:cubicBezTo>
                    <a:pt x="76" y="17"/>
                    <a:pt x="74" y="8"/>
                    <a:pt x="65" y="8"/>
                  </a:cubicBezTo>
                  <a:cubicBezTo>
                    <a:pt x="59" y="8"/>
                    <a:pt x="53" y="10"/>
                    <a:pt x="45"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6" name="Freeform 95">
              <a:extLst>
                <a:ext uri="{FF2B5EF4-FFF2-40B4-BE49-F238E27FC236}">
                  <a16:creationId xmlns:a16="http://schemas.microsoft.com/office/drawing/2014/main" id="{0294C5D1-C317-4EFB-8B7C-36F38D89D75F}"/>
                </a:ext>
              </a:extLst>
            </p:cNvPr>
            <p:cNvSpPr>
              <a:spLocks/>
            </p:cNvSpPr>
            <p:nvPr/>
          </p:nvSpPr>
          <p:spPr bwMode="auto">
            <a:xfrm>
              <a:off x="6054726" y="2308225"/>
              <a:ext cx="306388" cy="455613"/>
            </a:xfrm>
            <a:custGeom>
              <a:avLst/>
              <a:gdLst>
                <a:gd name="T0" fmla="*/ 75 w 75"/>
                <a:gd name="T1" fmla="*/ 15 h 112"/>
                <a:gd name="T2" fmla="*/ 70 w 75"/>
                <a:gd name="T3" fmla="*/ 23 h 112"/>
                <a:gd name="T4" fmla="*/ 65 w 75"/>
                <a:gd name="T5" fmla="*/ 21 h 112"/>
                <a:gd name="T6" fmla="*/ 49 w 75"/>
                <a:gd name="T7" fmla="*/ 13 h 112"/>
                <a:gd name="T8" fmla="*/ 38 w 75"/>
                <a:gd name="T9" fmla="*/ 23 h 112"/>
                <a:gd name="T10" fmla="*/ 47 w 75"/>
                <a:gd name="T11" fmla="*/ 47 h 112"/>
                <a:gd name="T12" fmla="*/ 57 w 75"/>
                <a:gd name="T13" fmla="*/ 77 h 112"/>
                <a:gd name="T14" fmla="*/ 43 w 75"/>
                <a:gd name="T15" fmla="*/ 102 h 112"/>
                <a:gd name="T16" fmla="*/ 17 w 75"/>
                <a:gd name="T17" fmla="*/ 112 h 112"/>
                <a:gd name="T18" fmla="*/ 0 w 75"/>
                <a:gd name="T19" fmla="*/ 98 h 112"/>
                <a:gd name="T20" fmla="*/ 4 w 75"/>
                <a:gd name="T21" fmla="*/ 89 h 112"/>
                <a:gd name="T22" fmla="*/ 12 w 75"/>
                <a:gd name="T23" fmla="*/ 89 h 112"/>
                <a:gd name="T24" fmla="*/ 30 w 75"/>
                <a:gd name="T25" fmla="*/ 100 h 112"/>
                <a:gd name="T26" fmla="*/ 43 w 75"/>
                <a:gd name="T27" fmla="*/ 85 h 112"/>
                <a:gd name="T28" fmla="*/ 33 w 75"/>
                <a:gd name="T29" fmla="*/ 61 h 112"/>
                <a:gd name="T30" fmla="*/ 23 w 75"/>
                <a:gd name="T31" fmla="*/ 37 h 112"/>
                <a:gd name="T32" fmla="*/ 39 w 75"/>
                <a:gd name="T33" fmla="*/ 9 h 112"/>
                <a:gd name="T34" fmla="*/ 59 w 75"/>
                <a:gd name="T35" fmla="*/ 0 h 112"/>
                <a:gd name="T36" fmla="*/ 75 w 75"/>
                <a:gd name="T37" fmla="*/ 1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2">
                  <a:moveTo>
                    <a:pt x="75" y="15"/>
                  </a:moveTo>
                  <a:cubicBezTo>
                    <a:pt x="75" y="19"/>
                    <a:pt x="72" y="22"/>
                    <a:pt x="70" y="23"/>
                  </a:cubicBezTo>
                  <a:cubicBezTo>
                    <a:pt x="68" y="24"/>
                    <a:pt x="67" y="23"/>
                    <a:pt x="65" y="21"/>
                  </a:cubicBezTo>
                  <a:cubicBezTo>
                    <a:pt x="61" y="17"/>
                    <a:pt x="57" y="13"/>
                    <a:pt x="49" y="13"/>
                  </a:cubicBezTo>
                  <a:cubicBezTo>
                    <a:pt x="41" y="13"/>
                    <a:pt x="38" y="19"/>
                    <a:pt x="38" y="23"/>
                  </a:cubicBezTo>
                  <a:cubicBezTo>
                    <a:pt x="38" y="29"/>
                    <a:pt x="39" y="34"/>
                    <a:pt x="47" y="47"/>
                  </a:cubicBezTo>
                  <a:cubicBezTo>
                    <a:pt x="54" y="59"/>
                    <a:pt x="58" y="65"/>
                    <a:pt x="57" y="77"/>
                  </a:cubicBezTo>
                  <a:cubicBezTo>
                    <a:pt x="57" y="84"/>
                    <a:pt x="53" y="94"/>
                    <a:pt x="43" y="102"/>
                  </a:cubicBezTo>
                  <a:cubicBezTo>
                    <a:pt x="36" y="108"/>
                    <a:pt x="27" y="112"/>
                    <a:pt x="17" y="112"/>
                  </a:cubicBezTo>
                  <a:cubicBezTo>
                    <a:pt x="6" y="112"/>
                    <a:pt x="0" y="104"/>
                    <a:pt x="0" y="98"/>
                  </a:cubicBezTo>
                  <a:cubicBezTo>
                    <a:pt x="0" y="95"/>
                    <a:pt x="1" y="92"/>
                    <a:pt x="4" y="89"/>
                  </a:cubicBezTo>
                  <a:cubicBezTo>
                    <a:pt x="6" y="87"/>
                    <a:pt x="9" y="87"/>
                    <a:pt x="12" y="89"/>
                  </a:cubicBezTo>
                  <a:cubicBezTo>
                    <a:pt x="15" y="93"/>
                    <a:pt x="23" y="100"/>
                    <a:pt x="30" y="100"/>
                  </a:cubicBezTo>
                  <a:cubicBezTo>
                    <a:pt x="36" y="100"/>
                    <a:pt x="43" y="93"/>
                    <a:pt x="43" y="85"/>
                  </a:cubicBezTo>
                  <a:cubicBezTo>
                    <a:pt x="43" y="80"/>
                    <a:pt x="39" y="72"/>
                    <a:pt x="33" y="61"/>
                  </a:cubicBezTo>
                  <a:cubicBezTo>
                    <a:pt x="26" y="50"/>
                    <a:pt x="23" y="41"/>
                    <a:pt x="23" y="37"/>
                  </a:cubicBezTo>
                  <a:cubicBezTo>
                    <a:pt x="23" y="26"/>
                    <a:pt x="28" y="19"/>
                    <a:pt x="39" y="9"/>
                  </a:cubicBezTo>
                  <a:cubicBezTo>
                    <a:pt x="47" y="2"/>
                    <a:pt x="56" y="0"/>
                    <a:pt x="59" y="0"/>
                  </a:cubicBezTo>
                  <a:cubicBezTo>
                    <a:pt x="69" y="0"/>
                    <a:pt x="75" y="8"/>
                    <a:pt x="75"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7" name="Freeform 96">
              <a:extLst>
                <a:ext uri="{FF2B5EF4-FFF2-40B4-BE49-F238E27FC236}">
                  <a16:creationId xmlns:a16="http://schemas.microsoft.com/office/drawing/2014/main" id="{7135605A-E36F-45BD-85CA-94707234EF6A}"/>
                </a:ext>
              </a:extLst>
            </p:cNvPr>
            <p:cNvSpPr>
              <a:spLocks/>
            </p:cNvSpPr>
            <p:nvPr/>
          </p:nvSpPr>
          <p:spPr bwMode="auto">
            <a:xfrm>
              <a:off x="6392863" y="2205038"/>
              <a:ext cx="330200" cy="558800"/>
            </a:xfrm>
            <a:custGeom>
              <a:avLst/>
              <a:gdLst>
                <a:gd name="T0" fmla="*/ 47 w 81"/>
                <a:gd name="T1" fmla="*/ 39 h 137"/>
                <a:gd name="T2" fmla="*/ 22 w 81"/>
                <a:gd name="T3" fmla="*/ 111 h 137"/>
                <a:gd name="T4" fmla="*/ 24 w 81"/>
                <a:gd name="T5" fmla="*/ 118 h 137"/>
                <a:gd name="T6" fmla="*/ 55 w 81"/>
                <a:gd name="T7" fmla="*/ 94 h 137"/>
                <a:gd name="T8" fmla="*/ 58 w 81"/>
                <a:gd name="T9" fmla="*/ 99 h 137"/>
                <a:gd name="T10" fmla="*/ 7 w 81"/>
                <a:gd name="T11" fmla="*/ 137 h 137"/>
                <a:gd name="T12" fmla="*/ 0 w 81"/>
                <a:gd name="T13" fmla="*/ 130 h 137"/>
                <a:gd name="T14" fmla="*/ 4 w 81"/>
                <a:gd name="T15" fmla="*/ 115 h 137"/>
                <a:gd name="T16" fmla="*/ 30 w 81"/>
                <a:gd name="T17" fmla="*/ 39 h 137"/>
                <a:gd name="T18" fmla="*/ 9 w 81"/>
                <a:gd name="T19" fmla="*/ 39 h 137"/>
                <a:gd name="T20" fmla="*/ 12 w 81"/>
                <a:gd name="T21" fmla="*/ 32 h 137"/>
                <a:gd name="T22" fmla="*/ 33 w 81"/>
                <a:gd name="T23" fmla="*/ 28 h 137"/>
                <a:gd name="T24" fmla="*/ 48 w 81"/>
                <a:gd name="T25" fmla="*/ 2 h 137"/>
                <a:gd name="T26" fmla="*/ 58 w 81"/>
                <a:gd name="T27" fmla="*/ 3 h 137"/>
                <a:gd name="T28" fmla="*/ 50 w 81"/>
                <a:gd name="T29" fmla="*/ 29 h 137"/>
                <a:gd name="T30" fmla="*/ 79 w 81"/>
                <a:gd name="T31" fmla="*/ 29 h 137"/>
                <a:gd name="T32" fmla="*/ 76 w 81"/>
                <a:gd name="T33" fmla="*/ 39 h 137"/>
                <a:gd name="T34" fmla="*/ 47 w 81"/>
                <a:gd name="T35"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137">
                  <a:moveTo>
                    <a:pt x="47" y="39"/>
                  </a:moveTo>
                  <a:cubicBezTo>
                    <a:pt x="22" y="111"/>
                    <a:pt x="22" y="111"/>
                    <a:pt x="22" y="111"/>
                  </a:cubicBezTo>
                  <a:cubicBezTo>
                    <a:pt x="21" y="116"/>
                    <a:pt x="22" y="118"/>
                    <a:pt x="24" y="118"/>
                  </a:cubicBezTo>
                  <a:cubicBezTo>
                    <a:pt x="28" y="118"/>
                    <a:pt x="46" y="104"/>
                    <a:pt x="55" y="94"/>
                  </a:cubicBezTo>
                  <a:cubicBezTo>
                    <a:pt x="57" y="94"/>
                    <a:pt x="59" y="96"/>
                    <a:pt x="58" y="99"/>
                  </a:cubicBezTo>
                  <a:cubicBezTo>
                    <a:pt x="43" y="121"/>
                    <a:pt x="18" y="137"/>
                    <a:pt x="7" y="137"/>
                  </a:cubicBezTo>
                  <a:cubicBezTo>
                    <a:pt x="4" y="137"/>
                    <a:pt x="0" y="133"/>
                    <a:pt x="0" y="130"/>
                  </a:cubicBezTo>
                  <a:cubicBezTo>
                    <a:pt x="0" y="126"/>
                    <a:pt x="1" y="123"/>
                    <a:pt x="4" y="115"/>
                  </a:cubicBezTo>
                  <a:cubicBezTo>
                    <a:pt x="30" y="39"/>
                    <a:pt x="30" y="39"/>
                    <a:pt x="30" y="39"/>
                  </a:cubicBezTo>
                  <a:cubicBezTo>
                    <a:pt x="9" y="39"/>
                    <a:pt x="9" y="39"/>
                    <a:pt x="9" y="39"/>
                  </a:cubicBezTo>
                  <a:cubicBezTo>
                    <a:pt x="8" y="36"/>
                    <a:pt x="9" y="33"/>
                    <a:pt x="12" y="32"/>
                  </a:cubicBezTo>
                  <a:cubicBezTo>
                    <a:pt x="33" y="28"/>
                    <a:pt x="33" y="28"/>
                    <a:pt x="33" y="28"/>
                  </a:cubicBezTo>
                  <a:cubicBezTo>
                    <a:pt x="48" y="2"/>
                    <a:pt x="48" y="2"/>
                    <a:pt x="48" y="2"/>
                  </a:cubicBezTo>
                  <a:cubicBezTo>
                    <a:pt x="51" y="0"/>
                    <a:pt x="56" y="1"/>
                    <a:pt x="58" y="3"/>
                  </a:cubicBezTo>
                  <a:cubicBezTo>
                    <a:pt x="50" y="29"/>
                    <a:pt x="50" y="29"/>
                    <a:pt x="50" y="29"/>
                  </a:cubicBezTo>
                  <a:cubicBezTo>
                    <a:pt x="79" y="29"/>
                    <a:pt x="79" y="29"/>
                    <a:pt x="79" y="29"/>
                  </a:cubicBezTo>
                  <a:cubicBezTo>
                    <a:pt x="81" y="32"/>
                    <a:pt x="79" y="37"/>
                    <a:pt x="76" y="39"/>
                  </a:cubicBezTo>
                  <a:lnTo>
                    <a:pt x="4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8" name="Freeform 97">
              <a:extLst>
                <a:ext uri="{FF2B5EF4-FFF2-40B4-BE49-F238E27FC236}">
                  <a16:creationId xmlns:a16="http://schemas.microsoft.com/office/drawing/2014/main" id="{BD8A61D2-3EF6-402B-8866-91DDD5A201D1}"/>
                </a:ext>
              </a:extLst>
            </p:cNvPr>
            <p:cNvSpPr>
              <a:spLocks noEditPoints="1"/>
            </p:cNvSpPr>
            <p:nvPr/>
          </p:nvSpPr>
          <p:spPr bwMode="auto">
            <a:xfrm>
              <a:off x="6662738" y="2274888"/>
              <a:ext cx="468313" cy="488950"/>
            </a:xfrm>
            <a:custGeom>
              <a:avLst/>
              <a:gdLst>
                <a:gd name="T0" fmla="*/ 102 w 115"/>
                <a:gd name="T1" fmla="*/ 2 h 120"/>
                <a:gd name="T2" fmla="*/ 115 w 115"/>
                <a:gd name="T3" fmla="*/ 6 h 120"/>
                <a:gd name="T4" fmla="*/ 79 w 115"/>
                <a:gd name="T5" fmla="*/ 98 h 120"/>
                <a:gd name="T6" fmla="*/ 81 w 115"/>
                <a:gd name="T7" fmla="*/ 105 h 120"/>
                <a:gd name="T8" fmla="*/ 108 w 115"/>
                <a:gd name="T9" fmla="*/ 87 h 120"/>
                <a:gd name="T10" fmla="*/ 112 w 115"/>
                <a:gd name="T11" fmla="*/ 90 h 120"/>
                <a:gd name="T12" fmla="*/ 68 w 115"/>
                <a:gd name="T13" fmla="*/ 120 h 120"/>
                <a:gd name="T14" fmla="*/ 60 w 115"/>
                <a:gd name="T15" fmla="*/ 113 h 120"/>
                <a:gd name="T16" fmla="*/ 63 w 115"/>
                <a:gd name="T17" fmla="*/ 102 h 120"/>
                <a:gd name="T18" fmla="*/ 71 w 115"/>
                <a:gd name="T19" fmla="*/ 79 h 120"/>
                <a:gd name="T20" fmla="*/ 71 w 115"/>
                <a:gd name="T21" fmla="*/ 78 h 120"/>
                <a:gd name="T22" fmla="*/ 12 w 115"/>
                <a:gd name="T23" fmla="*/ 120 h 120"/>
                <a:gd name="T24" fmla="*/ 0 w 115"/>
                <a:gd name="T25" fmla="*/ 105 h 120"/>
                <a:gd name="T26" fmla="*/ 24 w 115"/>
                <a:gd name="T27" fmla="*/ 54 h 120"/>
                <a:gd name="T28" fmla="*/ 59 w 115"/>
                <a:gd name="T29" fmla="*/ 19 h 120"/>
                <a:gd name="T30" fmla="*/ 83 w 115"/>
                <a:gd name="T31" fmla="*/ 12 h 120"/>
                <a:gd name="T32" fmla="*/ 89 w 115"/>
                <a:gd name="T33" fmla="*/ 13 h 120"/>
                <a:gd name="T34" fmla="*/ 94 w 115"/>
                <a:gd name="T35" fmla="*/ 19 h 120"/>
                <a:gd name="T36" fmla="*/ 102 w 115"/>
                <a:gd name="T37" fmla="*/ 2 h 120"/>
                <a:gd name="T38" fmla="*/ 56 w 115"/>
                <a:gd name="T39" fmla="*/ 32 h 120"/>
                <a:gd name="T40" fmla="*/ 22 w 115"/>
                <a:gd name="T41" fmla="*/ 101 h 120"/>
                <a:gd name="T42" fmla="*/ 26 w 115"/>
                <a:gd name="T43" fmla="*/ 106 h 120"/>
                <a:gd name="T44" fmla="*/ 52 w 115"/>
                <a:gd name="T45" fmla="*/ 89 h 120"/>
                <a:gd name="T46" fmla="*/ 88 w 115"/>
                <a:gd name="T47" fmla="*/ 31 h 120"/>
                <a:gd name="T48" fmla="*/ 74 w 115"/>
                <a:gd name="T49" fmla="*/ 22 h 120"/>
                <a:gd name="T50" fmla="*/ 56 w 115"/>
                <a:gd name="T51"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 h="120">
                  <a:moveTo>
                    <a:pt x="102" y="2"/>
                  </a:moveTo>
                  <a:cubicBezTo>
                    <a:pt x="106" y="0"/>
                    <a:pt x="113" y="2"/>
                    <a:pt x="115" y="6"/>
                  </a:cubicBezTo>
                  <a:cubicBezTo>
                    <a:pt x="111" y="16"/>
                    <a:pt x="88" y="74"/>
                    <a:pt x="79" y="98"/>
                  </a:cubicBezTo>
                  <a:cubicBezTo>
                    <a:pt x="78" y="103"/>
                    <a:pt x="79" y="105"/>
                    <a:pt x="81" y="105"/>
                  </a:cubicBezTo>
                  <a:cubicBezTo>
                    <a:pt x="86" y="105"/>
                    <a:pt x="93" y="100"/>
                    <a:pt x="108" y="87"/>
                  </a:cubicBezTo>
                  <a:cubicBezTo>
                    <a:pt x="110" y="87"/>
                    <a:pt x="112" y="88"/>
                    <a:pt x="112" y="90"/>
                  </a:cubicBezTo>
                  <a:cubicBezTo>
                    <a:pt x="101" y="105"/>
                    <a:pt x="82" y="120"/>
                    <a:pt x="68" y="120"/>
                  </a:cubicBezTo>
                  <a:cubicBezTo>
                    <a:pt x="61" y="120"/>
                    <a:pt x="60" y="115"/>
                    <a:pt x="60" y="113"/>
                  </a:cubicBezTo>
                  <a:cubicBezTo>
                    <a:pt x="60" y="111"/>
                    <a:pt x="60" y="109"/>
                    <a:pt x="63" y="102"/>
                  </a:cubicBezTo>
                  <a:cubicBezTo>
                    <a:pt x="71" y="79"/>
                    <a:pt x="71" y="79"/>
                    <a:pt x="71" y="79"/>
                  </a:cubicBezTo>
                  <a:cubicBezTo>
                    <a:pt x="71" y="78"/>
                    <a:pt x="71" y="78"/>
                    <a:pt x="71" y="78"/>
                  </a:cubicBezTo>
                  <a:cubicBezTo>
                    <a:pt x="52" y="102"/>
                    <a:pt x="25" y="120"/>
                    <a:pt x="12" y="120"/>
                  </a:cubicBezTo>
                  <a:cubicBezTo>
                    <a:pt x="5" y="120"/>
                    <a:pt x="0" y="113"/>
                    <a:pt x="0" y="105"/>
                  </a:cubicBezTo>
                  <a:cubicBezTo>
                    <a:pt x="0" y="99"/>
                    <a:pt x="6" y="78"/>
                    <a:pt x="24" y="54"/>
                  </a:cubicBezTo>
                  <a:cubicBezTo>
                    <a:pt x="37" y="36"/>
                    <a:pt x="48" y="25"/>
                    <a:pt x="59" y="19"/>
                  </a:cubicBezTo>
                  <a:cubicBezTo>
                    <a:pt x="69" y="14"/>
                    <a:pt x="76" y="12"/>
                    <a:pt x="83" y="12"/>
                  </a:cubicBezTo>
                  <a:cubicBezTo>
                    <a:pt x="86" y="12"/>
                    <a:pt x="87" y="13"/>
                    <a:pt x="89" y="13"/>
                  </a:cubicBezTo>
                  <a:cubicBezTo>
                    <a:pt x="90" y="14"/>
                    <a:pt x="93" y="16"/>
                    <a:pt x="94" y="19"/>
                  </a:cubicBezTo>
                  <a:lnTo>
                    <a:pt x="102" y="2"/>
                  </a:lnTo>
                  <a:close/>
                  <a:moveTo>
                    <a:pt x="56" y="32"/>
                  </a:moveTo>
                  <a:cubicBezTo>
                    <a:pt x="39" y="47"/>
                    <a:pt x="22" y="82"/>
                    <a:pt x="22" y="101"/>
                  </a:cubicBezTo>
                  <a:cubicBezTo>
                    <a:pt x="22" y="104"/>
                    <a:pt x="24" y="106"/>
                    <a:pt x="26" y="106"/>
                  </a:cubicBezTo>
                  <a:cubicBezTo>
                    <a:pt x="29" y="106"/>
                    <a:pt x="37" y="102"/>
                    <a:pt x="52" y="89"/>
                  </a:cubicBezTo>
                  <a:cubicBezTo>
                    <a:pt x="72" y="70"/>
                    <a:pt x="84" y="47"/>
                    <a:pt x="88" y="31"/>
                  </a:cubicBezTo>
                  <a:cubicBezTo>
                    <a:pt x="86" y="26"/>
                    <a:pt x="81" y="22"/>
                    <a:pt x="74" y="22"/>
                  </a:cubicBezTo>
                  <a:cubicBezTo>
                    <a:pt x="68" y="22"/>
                    <a:pt x="64" y="25"/>
                    <a:pt x="56" y="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9" name="Freeform 98">
              <a:extLst>
                <a:ext uri="{FF2B5EF4-FFF2-40B4-BE49-F238E27FC236}">
                  <a16:creationId xmlns:a16="http://schemas.microsoft.com/office/drawing/2014/main" id="{E815107D-53E0-4601-BEBA-0CD1173DF002}"/>
                </a:ext>
              </a:extLst>
            </p:cNvPr>
            <p:cNvSpPr>
              <a:spLocks/>
            </p:cNvSpPr>
            <p:nvPr/>
          </p:nvSpPr>
          <p:spPr bwMode="auto">
            <a:xfrm>
              <a:off x="7180263" y="2205038"/>
              <a:ext cx="328613" cy="558800"/>
            </a:xfrm>
            <a:custGeom>
              <a:avLst/>
              <a:gdLst>
                <a:gd name="T0" fmla="*/ 47 w 81"/>
                <a:gd name="T1" fmla="*/ 39 h 137"/>
                <a:gd name="T2" fmla="*/ 23 w 81"/>
                <a:gd name="T3" fmla="*/ 111 h 137"/>
                <a:gd name="T4" fmla="*/ 24 w 81"/>
                <a:gd name="T5" fmla="*/ 118 h 137"/>
                <a:gd name="T6" fmla="*/ 55 w 81"/>
                <a:gd name="T7" fmla="*/ 94 h 137"/>
                <a:gd name="T8" fmla="*/ 58 w 81"/>
                <a:gd name="T9" fmla="*/ 99 h 137"/>
                <a:gd name="T10" fmla="*/ 7 w 81"/>
                <a:gd name="T11" fmla="*/ 137 h 137"/>
                <a:gd name="T12" fmla="*/ 0 w 81"/>
                <a:gd name="T13" fmla="*/ 130 h 137"/>
                <a:gd name="T14" fmla="*/ 4 w 81"/>
                <a:gd name="T15" fmla="*/ 115 h 137"/>
                <a:gd name="T16" fmla="*/ 30 w 81"/>
                <a:gd name="T17" fmla="*/ 39 h 137"/>
                <a:gd name="T18" fmla="*/ 9 w 81"/>
                <a:gd name="T19" fmla="*/ 39 h 137"/>
                <a:gd name="T20" fmla="*/ 12 w 81"/>
                <a:gd name="T21" fmla="*/ 32 h 137"/>
                <a:gd name="T22" fmla="*/ 33 w 81"/>
                <a:gd name="T23" fmla="*/ 28 h 137"/>
                <a:gd name="T24" fmla="*/ 48 w 81"/>
                <a:gd name="T25" fmla="*/ 2 h 137"/>
                <a:gd name="T26" fmla="*/ 58 w 81"/>
                <a:gd name="T27" fmla="*/ 3 h 137"/>
                <a:gd name="T28" fmla="*/ 50 w 81"/>
                <a:gd name="T29" fmla="*/ 29 h 137"/>
                <a:gd name="T30" fmla="*/ 79 w 81"/>
                <a:gd name="T31" fmla="*/ 29 h 137"/>
                <a:gd name="T32" fmla="*/ 76 w 81"/>
                <a:gd name="T33" fmla="*/ 39 h 137"/>
                <a:gd name="T34" fmla="*/ 47 w 81"/>
                <a:gd name="T35"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137">
                  <a:moveTo>
                    <a:pt x="47" y="39"/>
                  </a:moveTo>
                  <a:cubicBezTo>
                    <a:pt x="23" y="111"/>
                    <a:pt x="23" y="111"/>
                    <a:pt x="23" y="111"/>
                  </a:cubicBezTo>
                  <a:cubicBezTo>
                    <a:pt x="21" y="116"/>
                    <a:pt x="22" y="118"/>
                    <a:pt x="24" y="118"/>
                  </a:cubicBezTo>
                  <a:cubicBezTo>
                    <a:pt x="28" y="118"/>
                    <a:pt x="46" y="104"/>
                    <a:pt x="55" y="94"/>
                  </a:cubicBezTo>
                  <a:cubicBezTo>
                    <a:pt x="57" y="94"/>
                    <a:pt x="59" y="96"/>
                    <a:pt x="58" y="99"/>
                  </a:cubicBezTo>
                  <a:cubicBezTo>
                    <a:pt x="44" y="121"/>
                    <a:pt x="19" y="137"/>
                    <a:pt x="7" y="137"/>
                  </a:cubicBezTo>
                  <a:cubicBezTo>
                    <a:pt x="4" y="137"/>
                    <a:pt x="0" y="133"/>
                    <a:pt x="0" y="130"/>
                  </a:cubicBezTo>
                  <a:cubicBezTo>
                    <a:pt x="0" y="126"/>
                    <a:pt x="1" y="123"/>
                    <a:pt x="4" y="115"/>
                  </a:cubicBezTo>
                  <a:cubicBezTo>
                    <a:pt x="30" y="39"/>
                    <a:pt x="30" y="39"/>
                    <a:pt x="30" y="39"/>
                  </a:cubicBezTo>
                  <a:cubicBezTo>
                    <a:pt x="9" y="39"/>
                    <a:pt x="9" y="39"/>
                    <a:pt x="9" y="39"/>
                  </a:cubicBezTo>
                  <a:cubicBezTo>
                    <a:pt x="9" y="36"/>
                    <a:pt x="9" y="33"/>
                    <a:pt x="12" y="32"/>
                  </a:cubicBezTo>
                  <a:cubicBezTo>
                    <a:pt x="33" y="28"/>
                    <a:pt x="33" y="28"/>
                    <a:pt x="33" y="28"/>
                  </a:cubicBezTo>
                  <a:cubicBezTo>
                    <a:pt x="48" y="2"/>
                    <a:pt x="48" y="2"/>
                    <a:pt x="48" y="2"/>
                  </a:cubicBezTo>
                  <a:cubicBezTo>
                    <a:pt x="51" y="0"/>
                    <a:pt x="56" y="1"/>
                    <a:pt x="58" y="3"/>
                  </a:cubicBezTo>
                  <a:cubicBezTo>
                    <a:pt x="50" y="29"/>
                    <a:pt x="50" y="29"/>
                    <a:pt x="50" y="29"/>
                  </a:cubicBezTo>
                  <a:cubicBezTo>
                    <a:pt x="79" y="29"/>
                    <a:pt x="79" y="29"/>
                    <a:pt x="79" y="29"/>
                  </a:cubicBezTo>
                  <a:cubicBezTo>
                    <a:pt x="81" y="32"/>
                    <a:pt x="80" y="37"/>
                    <a:pt x="76" y="39"/>
                  </a:cubicBezTo>
                  <a:lnTo>
                    <a:pt x="4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0" name="Freeform 99">
              <a:extLst>
                <a:ext uri="{FF2B5EF4-FFF2-40B4-BE49-F238E27FC236}">
                  <a16:creationId xmlns:a16="http://schemas.microsoft.com/office/drawing/2014/main" id="{A9310FB5-1821-42AB-953F-4BEB19B8FD68}"/>
                </a:ext>
              </a:extLst>
            </p:cNvPr>
            <p:cNvSpPr>
              <a:spLocks noEditPoints="1"/>
            </p:cNvSpPr>
            <p:nvPr/>
          </p:nvSpPr>
          <p:spPr bwMode="auto">
            <a:xfrm>
              <a:off x="7477126" y="2308225"/>
              <a:ext cx="358775" cy="455613"/>
            </a:xfrm>
            <a:custGeom>
              <a:avLst/>
              <a:gdLst>
                <a:gd name="T0" fmla="*/ 88 w 88"/>
                <a:gd name="T1" fmla="*/ 16 h 112"/>
                <a:gd name="T2" fmla="*/ 24 w 88"/>
                <a:gd name="T3" fmla="*/ 60 h 112"/>
                <a:gd name="T4" fmla="*/ 20 w 88"/>
                <a:gd name="T5" fmla="*/ 84 h 112"/>
                <a:gd name="T6" fmla="*/ 33 w 88"/>
                <a:gd name="T7" fmla="*/ 99 h 112"/>
                <a:gd name="T8" fmla="*/ 60 w 88"/>
                <a:gd name="T9" fmla="*/ 83 h 112"/>
                <a:gd name="T10" fmla="*/ 64 w 88"/>
                <a:gd name="T11" fmla="*/ 88 h 112"/>
                <a:gd name="T12" fmla="*/ 21 w 88"/>
                <a:gd name="T13" fmla="*/ 112 h 112"/>
                <a:gd name="T14" fmla="*/ 0 w 88"/>
                <a:gd name="T15" fmla="*/ 84 h 112"/>
                <a:gd name="T16" fmla="*/ 39 w 88"/>
                <a:gd name="T17" fmla="*/ 13 h 112"/>
                <a:gd name="T18" fmla="*/ 71 w 88"/>
                <a:gd name="T19" fmla="*/ 0 h 112"/>
                <a:gd name="T20" fmla="*/ 88 w 88"/>
                <a:gd name="T21" fmla="*/ 16 h 112"/>
                <a:gd name="T22" fmla="*/ 46 w 88"/>
                <a:gd name="T23" fmla="*/ 21 h 112"/>
                <a:gd name="T24" fmla="*/ 26 w 88"/>
                <a:gd name="T25" fmla="*/ 52 h 112"/>
                <a:gd name="T26" fmla="*/ 62 w 88"/>
                <a:gd name="T27" fmla="*/ 32 h 112"/>
                <a:gd name="T28" fmla="*/ 72 w 88"/>
                <a:gd name="T29" fmla="*/ 14 h 112"/>
                <a:gd name="T30" fmla="*/ 66 w 88"/>
                <a:gd name="T31" fmla="*/ 8 h 112"/>
                <a:gd name="T32" fmla="*/ 46 w 88"/>
                <a:gd name="T33"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12">
                  <a:moveTo>
                    <a:pt x="88" y="16"/>
                  </a:moveTo>
                  <a:cubicBezTo>
                    <a:pt x="88" y="36"/>
                    <a:pt x="62" y="49"/>
                    <a:pt x="24" y="60"/>
                  </a:cubicBezTo>
                  <a:cubicBezTo>
                    <a:pt x="22" y="64"/>
                    <a:pt x="20" y="73"/>
                    <a:pt x="20" y="84"/>
                  </a:cubicBezTo>
                  <a:cubicBezTo>
                    <a:pt x="20" y="93"/>
                    <a:pt x="25" y="99"/>
                    <a:pt x="33" y="99"/>
                  </a:cubicBezTo>
                  <a:cubicBezTo>
                    <a:pt x="42" y="99"/>
                    <a:pt x="49" y="93"/>
                    <a:pt x="60" y="83"/>
                  </a:cubicBezTo>
                  <a:cubicBezTo>
                    <a:pt x="63" y="83"/>
                    <a:pt x="64" y="85"/>
                    <a:pt x="64" y="88"/>
                  </a:cubicBezTo>
                  <a:cubicBezTo>
                    <a:pt x="48" y="108"/>
                    <a:pt x="33" y="112"/>
                    <a:pt x="21" y="112"/>
                  </a:cubicBezTo>
                  <a:cubicBezTo>
                    <a:pt x="6" y="112"/>
                    <a:pt x="0" y="97"/>
                    <a:pt x="0" y="84"/>
                  </a:cubicBezTo>
                  <a:cubicBezTo>
                    <a:pt x="0" y="67"/>
                    <a:pt x="11" y="35"/>
                    <a:pt x="39" y="13"/>
                  </a:cubicBezTo>
                  <a:cubicBezTo>
                    <a:pt x="53" y="2"/>
                    <a:pt x="64" y="0"/>
                    <a:pt x="71" y="0"/>
                  </a:cubicBezTo>
                  <a:cubicBezTo>
                    <a:pt x="82" y="0"/>
                    <a:pt x="88" y="9"/>
                    <a:pt x="88" y="16"/>
                  </a:cubicBezTo>
                  <a:close/>
                  <a:moveTo>
                    <a:pt x="46" y="21"/>
                  </a:moveTo>
                  <a:cubicBezTo>
                    <a:pt x="36" y="32"/>
                    <a:pt x="29" y="44"/>
                    <a:pt x="26" y="52"/>
                  </a:cubicBezTo>
                  <a:cubicBezTo>
                    <a:pt x="44" y="47"/>
                    <a:pt x="52" y="42"/>
                    <a:pt x="62" y="32"/>
                  </a:cubicBezTo>
                  <a:cubicBezTo>
                    <a:pt x="70" y="25"/>
                    <a:pt x="72" y="17"/>
                    <a:pt x="72" y="14"/>
                  </a:cubicBezTo>
                  <a:cubicBezTo>
                    <a:pt x="72" y="12"/>
                    <a:pt x="71" y="8"/>
                    <a:pt x="66" y="8"/>
                  </a:cubicBezTo>
                  <a:cubicBezTo>
                    <a:pt x="62" y="8"/>
                    <a:pt x="55" y="11"/>
                    <a:pt x="46"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1" name="Freeform 100">
              <a:extLst>
                <a:ext uri="{FF2B5EF4-FFF2-40B4-BE49-F238E27FC236}">
                  <a16:creationId xmlns:a16="http://schemas.microsoft.com/office/drawing/2014/main" id="{46DB7563-F012-4E0F-8E06-34C9EE5CAED5}"/>
                </a:ext>
              </a:extLst>
            </p:cNvPr>
            <p:cNvSpPr>
              <a:spLocks/>
            </p:cNvSpPr>
            <p:nvPr/>
          </p:nvSpPr>
          <p:spPr bwMode="auto">
            <a:xfrm>
              <a:off x="8108951" y="2017713"/>
              <a:ext cx="536575" cy="746125"/>
            </a:xfrm>
            <a:custGeom>
              <a:avLst/>
              <a:gdLst>
                <a:gd name="T0" fmla="*/ 1 w 132"/>
                <a:gd name="T1" fmla="*/ 165 h 183"/>
                <a:gd name="T2" fmla="*/ 6 w 132"/>
                <a:gd name="T3" fmla="*/ 134 h 183"/>
                <a:gd name="T4" fmla="*/ 11 w 132"/>
                <a:gd name="T5" fmla="*/ 135 h 183"/>
                <a:gd name="T6" fmla="*/ 51 w 132"/>
                <a:gd name="T7" fmla="*/ 175 h 183"/>
                <a:gd name="T8" fmla="*/ 89 w 132"/>
                <a:gd name="T9" fmla="*/ 138 h 183"/>
                <a:gd name="T10" fmla="*/ 63 w 132"/>
                <a:gd name="T11" fmla="*/ 96 h 183"/>
                <a:gd name="T12" fmla="*/ 35 w 132"/>
                <a:gd name="T13" fmla="*/ 50 h 183"/>
                <a:gd name="T14" fmla="*/ 93 w 132"/>
                <a:gd name="T15" fmla="*/ 0 h 183"/>
                <a:gd name="T16" fmla="*/ 132 w 132"/>
                <a:gd name="T17" fmla="*/ 11 h 183"/>
                <a:gd name="T18" fmla="*/ 122 w 132"/>
                <a:gd name="T19" fmla="*/ 41 h 183"/>
                <a:gd name="T20" fmla="*/ 115 w 132"/>
                <a:gd name="T21" fmla="*/ 41 h 183"/>
                <a:gd name="T22" fmla="*/ 90 w 132"/>
                <a:gd name="T23" fmla="*/ 8 h 183"/>
                <a:gd name="T24" fmla="*/ 54 w 132"/>
                <a:gd name="T25" fmla="*/ 42 h 183"/>
                <a:gd name="T26" fmla="*/ 80 w 132"/>
                <a:gd name="T27" fmla="*/ 80 h 183"/>
                <a:gd name="T28" fmla="*/ 108 w 132"/>
                <a:gd name="T29" fmla="*/ 129 h 183"/>
                <a:gd name="T30" fmla="*/ 47 w 132"/>
                <a:gd name="T31" fmla="*/ 183 h 183"/>
                <a:gd name="T32" fmla="*/ 1 w 132"/>
                <a:gd name="T33" fmla="*/ 16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83">
                  <a:moveTo>
                    <a:pt x="1" y="165"/>
                  </a:moveTo>
                  <a:cubicBezTo>
                    <a:pt x="0" y="155"/>
                    <a:pt x="2" y="142"/>
                    <a:pt x="6" y="134"/>
                  </a:cubicBezTo>
                  <a:cubicBezTo>
                    <a:pt x="7" y="133"/>
                    <a:pt x="10" y="133"/>
                    <a:pt x="11" y="135"/>
                  </a:cubicBezTo>
                  <a:cubicBezTo>
                    <a:pt x="13" y="158"/>
                    <a:pt x="24" y="175"/>
                    <a:pt x="51" y="175"/>
                  </a:cubicBezTo>
                  <a:cubicBezTo>
                    <a:pt x="68" y="175"/>
                    <a:pt x="89" y="164"/>
                    <a:pt x="89" y="138"/>
                  </a:cubicBezTo>
                  <a:cubicBezTo>
                    <a:pt x="89" y="118"/>
                    <a:pt x="77" y="107"/>
                    <a:pt x="63" y="96"/>
                  </a:cubicBezTo>
                  <a:cubicBezTo>
                    <a:pt x="49" y="85"/>
                    <a:pt x="35" y="69"/>
                    <a:pt x="35" y="50"/>
                  </a:cubicBezTo>
                  <a:cubicBezTo>
                    <a:pt x="35" y="21"/>
                    <a:pt x="58" y="0"/>
                    <a:pt x="93" y="0"/>
                  </a:cubicBezTo>
                  <a:cubicBezTo>
                    <a:pt x="111" y="0"/>
                    <a:pt x="126" y="7"/>
                    <a:pt x="132" y="11"/>
                  </a:cubicBezTo>
                  <a:cubicBezTo>
                    <a:pt x="128" y="17"/>
                    <a:pt x="125" y="32"/>
                    <a:pt x="122" y="41"/>
                  </a:cubicBezTo>
                  <a:cubicBezTo>
                    <a:pt x="120" y="43"/>
                    <a:pt x="116" y="43"/>
                    <a:pt x="115" y="41"/>
                  </a:cubicBezTo>
                  <a:cubicBezTo>
                    <a:pt x="118" y="23"/>
                    <a:pt x="113" y="8"/>
                    <a:pt x="90" y="8"/>
                  </a:cubicBezTo>
                  <a:cubicBezTo>
                    <a:pt x="66" y="8"/>
                    <a:pt x="54" y="24"/>
                    <a:pt x="54" y="42"/>
                  </a:cubicBezTo>
                  <a:cubicBezTo>
                    <a:pt x="54" y="60"/>
                    <a:pt x="70" y="73"/>
                    <a:pt x="80" y="80"/>
                  </a:cubicBezTo>
                  <a:cubicBezTo>
                    <a:pt x="96" y="93"/>
                    <a:pt x="108" y="107"/>
                    <a:pt x="108" y="129"/>
                  </a:cubicBezTo>
                  <a:cubicBezTo>
                    <a:pt x="108" y="160"/>
                    <a:pt x="84" y="183"/>
                    <a:pt x="47" y="183"/>
                  </a:cubicBezTo>
                  <a:cubicBezTo>
                    <a:pt x="28" y="183"/>
                    <a:pt x="10" y="178"/>
                    <a:pt x="1" y="16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2" name="Freeform 101">
              <a:extLst>
                <a:ext uri="{FF2B5EF4-FFF2-40B4-BE49-F238E27FC236}">
                  <a16:creationId xmlns:a16="http://schemas.microsoft.com/office/drawing/2014/main" id="{7949B4E2-E35A-4C06-B265-A842AAF80F57}"/>
                </a:ext>
              </a:extLst>
            </p:cNvPr>
            <p:cNvSpPr>
              <a:spLocks/>
            </p:cNvSpPr>
            <p:nvPr/>
          </p:nvSpPr>
          <p:spPr bwMode="auto">
            <a:xfrm>
              <a:off x="8629651" y="2308225"/>
              <a:ext cx="358775" cy="455613"/>
            </a:xfrm>
            <a:custGeom>
              <a:avLst/>
              <a:gdLst>
                <a:gd name="T0" fmla="*/ 88 w 88"/>
                <a:gd name="T1" fmla="*/ 16 h 112"/>
                <a:gd name="T2" fmla="*/ 75 w 88"/>
                <a:gd name="T3" fmla="*/ 28 h 112"/>
                <a:gd name="T4" fmla="*/ 70 w 88"/>
                <a:gd name="T5" fmla="*/ 23 h 112"/>
                <a:gd name="T6" fmla="*/ 61 w 88"/>
                <a:gd name="T7" fmla="*/ 9 h 112"/>
                <a:gd name="T8" fmla="*/ 38 w 88"/>
                <a:gd name="T9" fmla="*/ 27 h 112"/>
                <a:gd name="T10" fmla="*/ 20 w 88"/>
                <a:gd name="T11" fmla="*/ 81 h 112"/>
                <a:gd name="T12" fmla="*/ 32 w 88"/>
                <a:gd name="T13" fmla="*/ 99 h 112"/>
                <a:gd name="T14" fmla="*/ 61 w 88"/>
                <a:gd name="T15" fmla="*/ 82 h 112"/>
                <a:gd name="T16" fmla="*/ 64 w 88"/>
                <a:gd name="T17" fmla="*/ 87 h 112"/>
                <a:gd name="T18" fmla="*/ 20 w 88"/>
                <a:gd name="T19" fmla="*/ 112 h 112"/>
                <a:gd name="T20" fmla="*/ 0 w 88"/>
                <a:gd name="T21" fmla="*/ 84 h 112"/>
                <a:gd name="T22" fmla="*/ 34 w 88"/>
                <a:gd name="T23" fmla="*/ 15 h 112"/>
                <a:gd name="T24" fmla="*/ 68 w 88"/>
                <a:gd name="T25" fmla="*/ 0 h 112"/>
                <a:gd name="T26" fmla="*/ 88 w 88"/>
                <a:gd name="T27"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112">
                  <a:moveTo>
                    <a:pt x="88" y="16"/>
                  </a:moveTo>
                  <a:cubicBezTo>
                    <a:pt x="88" y="26"/>
                    <a:pt x="78" y="28"/>
                    <a:pt x="75" y="28"/>
                  </a:cubicBezTo>
                  <a:cubicBezTo>
                    <a:pt x="72" y="28"/>
                    <a:pt x="70" y="27"/>
                    <a:pt x="70" y="23"/>
                  </a:cubicBezTo>
                  <a:cubicBezTo>
                    <a:pt x="69" y="17"/>
                    <a:pt x="69" y="9"/>
                    <a:pt x="61" y="9"/>
                  </a:cubicBezTo>
                  <a:cubicBezTo>
                    <a:pt x="55" y="9"/>
                    <a:pt x="46" y="14"/>
                    <a:pt x="38" y="27"/>
                  </a:cubicBezTo>
                  <a:cubicBezTo>
                    <a:pt x="29" y="40"/>
                    <a:pt x="21" y="61"/>
                    <a:pt x="20" y="81"/>
                  </a:cubicBezTo>
                  <a:cubicBezTo>
                    <a:pt x="20" y="95"/>
                    <a:pt x="25" y="99"/>
                    <a:pt x="32" y="99"/>
                  </a:cubicBezTo>
                  <a:cubicBezTo>
                    <a:pt x="41" y="99"/>
                    <a:pt x="50" y="92"/>
                    <a:pt x="61" y="82"/>
                  </a:cubicBezTo>
                  <a:cubicBezTo>
                    <a:pt x="63" y="82"/>
                    <a:pt x="65" y="84"/>
                    <a:pt x="64" y="87"/>
                  </a:cubicBezTo>
                  <a:cubicBezTo>
                    <a:pt x="54" y="101"/>
                    <a:pt x="37" y="112"/>
                    <a:pt x="20" y="112"/>
                  </a:cubicBezTo>
                  <a:cubicBezTo>
                    <a:pt x="10" y="112"/>
                    <a:pt x="0" y="104"/>
                    <a:pt x="0" y="84"/>
                  </a:cubicBezTo>
                  <a:cubicBezTo>
                    <a:pt x="0" y="67"/>
                    <a:pt x="11" y="36"/>
                    <a:pt x="34" y="15"/>
                  </a:cubicBezTo>
                  <a:cubicBezTo>
                    <a:pt x="45" y="5"/>
                    <a:pt x="57" y="0"/>
                    <a:pt x="68" y="0"/>
                  </a:cubicBezTo>
                  <a:cubicBezTo>
                    <a:pt x="82" y="0"/>
                    <a:pt x="88" y="7"/>
                    <a:pt x="88"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3" name="Freeform 102">
              <a:extLst>
                <a:ext uri="{FF2B5EF4-FFF2-40B4-BE49-F238E27FC236}">
                  <a16:creationId xmlns:a16="http://schemas.microsoft.com/office/drawing/2014/main" id="{94653D35-C382-40FE-8AA5-F035742471F2}"/>
                </a:ext>
              </a:extLst>
            </p:cNvPr>
            <p:cNvSpPr>
              <a:spLocks noEditPoints="1"/>
            </p:cNvSpPr>
            <p:nvPr/>
          </p:nvSpPr>
          <p:spPr bwMode="auto">
            <a:xfrm>
              <a:off x="8991601" y="2308225"/>
              <a:ext cx="387350" cy="455613"/>
            </a:xfrm>
            <a:custGeom>
              <a:avLst/>
              <a:gdLst>
                <a:gd name="T0" fmla="*/ 94 w 95"/>
                <a:gd name="T1" fmla="*/ 33 h 112"/>
                <a:gd name="T2" fmla="*/ 66 w 95"/>
                <a:gd name="T3" fmla="*/ 94 h 112"/>
                <a:gd name="T4" fmla="*/ 28 w 95"/>
                <a:gd name="T5" fmla="*/ 112 h 112"/>
                <a:gd name="T6" fmla="*/ 1 w 95"/>
                <a:gd name="T7" fmla="*/ 77 h 112"/>
                <a:gd name="T8" fmla="*/ 30 w 95"/>
                <a:gd name="T9" fmla="*/ 17 h 112"/>
                <a:gd name="T10" fmla="*/ 67 w 95"/>
                <a:gd name="T11" fmla="*/ 0 h 112"/>
                <a:gd name="T12" fmla="*/ 94 w 95"/>
                <a:gd name="T13" fmla="*/ 33 h 112"/>
                <a:gd name="T14" fmla="*/ 46 w 95"/>
                <a:gd name="T15" fmla="*/ 21 h 112"/>
                <a:gd name="T16" fmla="*/ 19 w 95"/>
                <a:gd name="T17" fmla="*/ 87 h 112"/>
                <a:gd name="T18" fmla="*/ 30 w 95"/>
                <a:gd name="T19" fmla="*/ 104 h 112"/>
                <a:gd name="T20" fmla="*/ 51 w 95"/>
                <a:gd name="T21" fmla="*/ 90 h 112"/>
                <a:gd name="T22" fmla="*/ 76 w 95"/>
                <a:gd name="T23" fmla="*/ 25 h 112"/>
                <a:gd name="T24" fmla="*/ 65 w 95"/>
                <a:gd name="T25" fmla="*/ 8 h 112"/>
                <a:gd name="T26" fmla="*/ 46 w 95"/>
                <a:gd name="T27"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2">
                  <a:moveTo>
                    <a:pt x="94" y="33"/>
                  </a:moveTo>
                  <a:cubicBezTo>
                    <a:pt x="93" y="48"/>
                    <a:pt x="86" y="73"/>
                    <a:pt x="66" y="94"/>
                  </a:cubicBezTo>
                  <a:cubicBezTo>
                    <a:pt x="49" y="111"/>
                    <a:pt x="35" y="112"/>
                    <a:pt x="28" y="112"/>
                  </a:cubicBezTo>
                  <a:cubicBezTo>
                    <a:pt x="11" y="112"/>
                    <a:pt x="0" y="99"/>
                    <a:pt x="1" y="77"/>
                  </a:cubicBezTo>
                  <a:cubicBezTo>
                    <a:pt x="3" y="60"/>
                    <a:pt x="12" y="34"/>
                    <a:pt x="30" y="17"/>
                  </a:cubicBezTo>
                  <a:cubicBezTo>
                    <a:pt x="44" y="4"/>
                    <a:pt x="56" y="0"/>
                    <a:pt x="67" y="0"/>
                  </a:cubicBezTo>
                  <a:cubicBezTo>
                    <a:pt x="86" y="0"/>
                    <a:pt x="95" y="14"/>
                    <a:pt x="94" y="33"/>
                  </a:cubicBezTo>
                  <a:close/>
                  <a:moveTo>
                    <a:pt x="46" y="21"/>
                  </a:moveTo>
                  <a:cubicBezTo>
                    <a:pt x="30" y="41"/>
                    <a:pt x="20" y="73"/>
                    <a:pt x="19" y="87"/>
                  </a:cubicBezTo>
                  <a:cubicBezTo>
                    <a:pt x="19" y="96"/>
                    <a:pt x="22" y="104"/>
                    <a:pt x="30" y="104"/>
                  </a:cubicBezTo>
                  <a:cubicBezTo>
                    <a:pt x="36" y="104"/>
                    <a:pt x="43" y="102"/>
                    <a:pt x="51" y="90"/>
                  </a:cubicBezTo>
                  <a:cubicBezTo>
                    <a:pt x="63" y="75"/>
                    <a:pt x="75" y="40"/>
                    <a:pt x="76" y="25"/>
                  </a:cubicBezTo>
                  <a:cubicBezTo>
                    <a:pt x="76" y="17"/>
                    <a:pt x="74" y="8"/>
                    <a:pt x="65" y="8"/>
                  </a:cubicBezTo>
                  <a:cubicBezTo>
                    <a:pt x="60" y="8"/>
                    <a:pt x="53" y="10"/>
                    <a:pt x="46"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4" name="Freeform 103">
              <a:extLst>
                <a:ext uri="{FF2B5EF4-FFF2-40B4-BE49-F238E27FC236}">
                  <a16:creationId xmlns:a16="http://schemas.microsoft.com/office/drawing/2014/main" id="{98555B69-7D8A-4D82-92B9-FEC1E198293A}"/>
                </a:ext>
              </a:extLst>
            </p:cNvPr>
            <p:cNvSpPr>
              <a:spLocks/>
            </p:cNvSpPr>
            <p:nvPr/>
          </p:nvSpPr>
          <p:spPr bwMode="auto">
            <a:xfrm>
              <a:off x="9448801" y="2308225"/>
              <a:ext cx="361950" cy="455613"/>
            </a:xfrm>
            <a:custGeom>
              <a:avLst/>
              <a:gdLst>
                <a:gd name="T0" fmla="*/ 41 w 89"/>
                <a:gd name="T1" fmla="*/ 25 h 112"/>
                <a:gd name="T2" fmla="*/ 30 w 89"/>
                <a:gd name="T3" fmla="*/ 59 h 112"/>
                <a:gd name="T4" fmla="*/ 31 w 89"/>
                <a:gd name="T5" fmla="*/ 59 h 112"/>
                <a:gd name="T6" fmla="*/ 59 w 89"/>
                <a:gd name="T7" fmla="*/ 14 h 112"/>
                <a:gd name="T8" fmla="*/ 78 w 89"/>
                <a:gd name="T9" fmla="*/ 0 h 112"/>
                <a:gd name="T10" fmla="*/ 89 w 89"/>
                <a:gd name="T11" fmla="*/ 13 h 112"/>
                <a:gd name="T12" fmla="*/ 83 w 89"/>
                <a:gd name="T13" fmla="*/ 29 h 112"/>
                <a:gd name="T14" fmla="*/ 75 w 89"/>
                <a:gd name="T15" fmla="*/ 28 h 112"/>
                <a:gd name="T16" fmla="*/ 69 w 89"/>
                <a:gd name="T17" fmla="*/ 17 h 112"/>
                <a:gd name="T18" fmla="*/ 60 w 89"/>
                <a:gd name="T19" fmla="*/ 25 h 112"/>
                <a:gd name="T20" fmla="*/ 15 w 89"/>
                <a:gd name="T21" fmla="*/ 109 h 112"/>
                <a:gd name="T22" fmla="*/ 10 w 89"/>
                <a:gd name="T23" fmla="*/ 112 h 112"/>
                <a:gd name="T24" fmla="*/ 1 w 89"/>
                <a:gd name="T25" fmla="*/ 105 h 112"/>
                <a:gd name="T26" fmla="*/ 29 w 89"/>
                <a:gd name="T27" fmla="*/ 21 h 112"/>
                <a:gd name="T28" fmla="*/ 27 w 89"/>
                <a:gd name="T29" fmla="*/ 16 h 112"/>
                <a:gd name="T30" fmla="*/ 8 w 89"/>
                <a:gd name="T31" fmla="*/ 30 h 112"/>
                <a:gd name="T32" fmla="*/ 4 w 89"/>
                <a:gd name="T33" fmla="*/ 25 h 112"/>
                <a:gd name="T34" fmla="*/ 35 w 89"/>
                <a:gd name="T35" fmla="*/ 0 h 112"/>
                <a:gd name="T36" fmla="*/ 41 w 89"/>
                <a:gd name="T37" fmla="*/ 2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112">
                  <a:moveTo>
                    <a:pt x="41" y="25"/>
                  </a:moveTo>
                  <a:cubicBezTo>
                    <a:pt x="30" y="59"/>
                    <a:pt x="30" y="59"/>
                    <a:pt x="30" y="59"/>
                  </a:cubicBezTo>
                  <a:cubicBezTo>
                    <a:pt x="31" y="59"/>
                    <a:pt x="31" y="59"/>
                    <a:pt x="31" y="59"/>
                  </a:cubicBezTo>
                  <a:cubicBezTo>
                    <a:pt x="39" y="44"/>
                    <a:pt x="52" y="23"/>
                    <a:pt x="59" y="14"/>
                  </a:cubicBezTo>
                  <a:cubicBezTo>
                    <a:pt x="65" y="6"/>
                    <a:pt x="71" y="0"/>
                    <a:pt x="78" y="0"/>
                  </a:cubicBezTo>
                  <a:cubicBezTo>
                    <a:pt x="87" y="0"/>
                    <a:pt x="89" y="9"/>
                    <a:pt x="89" y="13"/>
                  </a:cubicBezTo>
                  <a:cubicBezTo>
                    <a:pt x="89" y="17"/>
                    <a:pt x="86" y="25"/>
                    <a:pt x="83" y="29"/>
                  </a:cubicBezTo>
                  <a:cubicBezTo>
                    <a:pt x="80" y="33"/>
                    <a:pt x="76" y="33"/>
                    <a:pt x="75" y="28"/>
                  </a:cubicBezTo>
                  <a:cubicBezTo>
                    <a:pt x="73" y="21"/>
                    <a:pt x="72" y="17"/>
                    <a:pt x="69" y="17"/>
                  </a:cubicBezTo>
                  <a:cubicBezTo>
                    <a:pt x="67" y="17"/>
                    <a:pt x="64" y="20"/>
                    <a:pt x="60" y="25"/>
                  </a:cubicBezTo>
                  <a:cubicBezTo>
                    <a:pt x="44" y="46"/>
                    <a:pt x="29" y="78"/>
                    <a:pt x="15" y="109"/>
                  </a:cubicBezTo>
                  <a:cubicBezTo>
                    <a:pt x="14" y="111"/>
                    <a:pt x="12" y="112"/>
                    <a:pt x="10" y="112"/>
                  </a:cubicBezTo>
                  <a:cubicBezTo>
                    <a:pt x="7" y="112"/>
                    <a:pt x="0" y="111"/>
                    <a:pt x="1" y="105"/>
                  </a:cubicBezTo>
                  <a:cubicBezTo>
                    <a:pt x="5" y="94"/>
                    <a:pt x="22" y="47"/>
                    <a:pt x="29" y="21"/>
                  </a:cubicBezTo>
                  <a:cubicBezTo>
                    <a:pt x="30" y="19"/>
                    <a:pt x="29" y="16"/>
                    <a:pt x="27" y="16"/>
                  </a:cubicBezTo>
                  <a:cubicBezTo>
                    <a:pt x="20" y="16"/>
                    <a:pt x="13" y="23"/>
                    <a:pt x="8" y="30"/>
                  </a:cubicBezTo>
                  <a:cubicBezTo>
                    <a:pt x="5" y="30"/>
                    <a:pt x="3" y="29"/>
                    <a:pt x="4" y="25"/>
                  </a:cubicBezTo>
                  <a:cubicBezTo>
                    <a:pt x="12" y="11"/>
                    <a:pt x="22" y="0"/>
                    <a:pt x="35" y="0"/>
                  </a:cubicBezTo>
                  <a:cubicBezTo>
                    <a:pt x="48" y="0"/>
                    <a:pt x="43" y="18"/>
                    <a:pt x="41"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5" name="Freeform 104">
              <a:extLst>
                <a:ext uri="{FF2B5EF4-FFF2-40B4-BE49-F238E27FC236}">
                  <a16:creationId xmlns:a16="http://schemas.microsoft.com/office/drawing/2014/main" id="{89B89D90-C7E5-47F7-BE8B-0B2BE2E7A9AC}"/>
                </a:ext>
              </a:extLst>
            </p:cNvPr>
            <p:cNvSpPr>
              <a:spLocks noEditPoints="1"/>
            </p:cNvSpPr>
            <p:nvPr/>
          </p:nvSpPr>
          <p:spPr bwMode="auto">
            <a:xfrm>
              <a:off x="9782176" y="2308225"/>
              <a:ext cx="358775" cy="455613"/>
            </a:xfrm>
            <a:custGeom>
              <a:avLst/>
              <a:gdLst>
                <a:gd name="T0" fmla="*/ 88 w 88"/>
                <a:gd name="T1" fmla="*/ 16 h 112"/>
                <a:gd name="T2" fmla="*/ 23 w 88"/>
                <a:gd name="T3" fmla="*/ 60 h 112"/>
                <a:gd name="T4" fmla="*/ 19 w 88"/>
                <a:gd name="T5" fmla="*/ 84 h 112"/>
                <a:gd name="T6" fmla="*/ 32 w 88"/>
                <a:gd name="T7" fmla="*/ 99 h 112"/>
                <a:gd name="T8" fmla="*/ 60 w 88"/>
                <a:gd name="T9" fmla="*/ 83 h 112"/>
                <a:gd name="T10" fmla="*/ 63 w 88"/>
                <a:gd name="T11" fmla="*/ 88 h 112"/>
                <a:gd name="T12" fmla="*/ 21 w 88"/>
                <a:gd name="T13" fmla="*/ 112 h 112"/>
                <a:gd name="T14" fmla="*/ 0 w 88"/>
                <a:gd name="T15" fmla="*/ 84 h 112"/>
                <a:gd name="T16" fmla="*/ 39 w 88"/>
                <a:gd name="T17" fmla="*/ 13 h 112"/>
                <a:gd name="T18" fmla="*/ 71 w 88"/>
                <a:gd name="T19" fmla="*/ 0 h 112"/>
                <a:gd name="T20" fmla="*/ 88 w 88"/>
                <a:gd name="T21" fmla="*/ 16 h 112"/>
                <a:gd name="T22" fmla="*/ 45 w 88"/>
                <a:gd name="T23" fmla="*/ 21 h 112"/>
                <a:gd name="T24" fmla="*/ 26 w 88"/>
                <a:gd name="T25" fmla="*/ 52 h 112"/>
                <a:gd name="T26" fmla="*/ 61 w 88"/>
                <a:gd name="T27" fmla="*/ 32 h 112"/>
                <a:gd name="T28" fmla="*/ 72 w 88"/>
                <a:gd name="T29" fmla="*/ 14 h 112"/>
                <a:gd name="T30" fmla="*/ 66 w 88"/>
                <a:gd name="T31" fmla="*/ 8 h 112"/>
                <a:gd name="T32" fmla="*/ 45 w 88"/>
                <a:gd name="T33"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12">
                  <a:moveTo>
                    <a:pt x="88" y="16"/>
                  </a:moveTo>
                  <a:cubicBezTo>
                    <a:pt x="88" y="36"/>
                    <a:pt x="61" y="49"/>
                    <a:pt x="23" y="60"/>
                  </a:cubicBezTo>
                  <a:cubicBezTo>
                    <a:pt x="21" y="64"/>
                    <a:pt x="19" y="73"/>
                    <a:pt x="19" y="84"/>
                  </a:cubicBezTo>
                  <a:cubicBezTo>
                    <a:pt x="19" y="93"/>
                    <a:pt x="25" y="99"/>
                    <a:pt x="32" y="99"/>
                  </a:cubicBezTo>
                  <a:cubicBezTo>
                    <a:pt x="42" y="99"/>
                    <a:pt x="48" y="93"/>
                    <a:pt x="60" y="83"/>
                  </a:cubicBezTo>
                  <a:cubicBezTo>
                    <a:pt x="62" y="83"/>
                    <a:pt x="64" y="85"/>
                    <a:pt x="63" y="88"/>
                  </a:cubicBezTo>
                  <a:cubicBezTo>
                    <a:pt x="47" y="108"/>
                    <a:pt x="32" y="112"/>
                    <a:pt x="21" y="112"/>
                  </a:cubicBezTo>
                  <a:cubicBezTo>
                    <a:pt x="5" y="112"/>
                    <a:pt x="0" y="97"/>
                    <a:pt x="0" y="84"/>
                  </a:cubicBezTo>
                  <a:cubicBezTo>
                    <a:pt x="0" y="67"/>
                    <a:pt x="10" y="35"/>
                    <a:pt x="39" y="13"/>
                  </a:cubicBezTo>
                  <a:cubicBezTo>
                    <a:pt x="53" y="2"/>
                    <a:pt x="63" y="0"/>
                    <a:pt x="71" y="0"/>
                  </a:cubicBezTo>
                  <a:cubicBezTo>
                    <a:pt x="82" y="0"/>
                    <a:pt x="88" y="9"/>
                    <a:pt x="88" y="16"/>
                  </a:cubicBezTo>
                  <a:close/>
                  <a:moveTo>
                    <a:pt x="45" y="21"/>
                  </a:moveTo>
                  <a:cubicBezTo>
                    <a:pt x="35" y="32"/>
                    <a:pt x="29" y="44"/>
                    <a:pt x="26" y="52"/>
                  </a:cubicBezTo>
                  <a:cubicBezTo>
                    <a:pt x="43" y="47"/>
                    <a:pt x="52" y="42"/>
                    <a:pt x="61" y="32"/>
                  </a:cubicBezTo>
                  <a:cubicBezTo>
                    <a:pt x="70" y="25"/>
                    <a:pt x="72" y="17"/>
                    <a:pt x="72" y="14"/>
                  </a:cubicBezTo>
                  <a:cubicBezTo>
                    <a:pt x="72" y="12"/>
                    <a:pt x="70" y="8"/>
                    <a:pt x="66" y="8"/>
                  </a:cubicBezTo>
                  <a:cubicBezTo>
                    <a:pt x="62" y="8"/>
                    <a:pt x="55" y="11"/>
                    <a:pt x="45"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7264713" y="4914901"/>
            <a:ext cx="906463" cy="228599"/>
          </a:xfrm>
          <a:prstGeom prst="rect">
            <a:avLst/>
          </a:prstGeom>
        </p:spPr>
        <p:txBody>
          <a:bodyPr/>
          <a:lstStyle/>
          <a:p>
            <a:endParaRPr lang="en-US"/>
          </a:p>
        </p:txBody>
      </p:sp>
      <p:sp>
        <p:nvSpPr>
          <p:cNvPr id="5" name="Footer Placeholder 4"/>
          <p:cNvSpPr>
            <a:spLocks noGrp="1"/>
          </p:cNvSpPr>
          <p:nvPr>
            <p:ph type="ftr" sz="quarter" idx="11"/>
          </p:nvPr>
        </p:nvSpPr>
        <p:spPr>
          <a:xfrm>
            <a:off x="389703" y="4914901"/>
            <a:ext cx="3609380" cy="228599"/>
          </a:xfrm>
          <a:prstGeom prst="rect">
            <a:avLst/>
          </a:prstGeom>
        </p:spPr>
        <p:txBody>
          <a:bodyPr/>
          <a:lstStyle/>
          <a:p>
            <a:r>
              <a:rPr lang="en-US"/>
              <a:t>© Genomic Health CONFIDENTIAL</a:t>
            </a:r>
          </a:p>
        </p:txBody>
      </p:sp>
      <p:sp>
        <p:nvSpPr>
          <p:cNvPr id="6" name="Slide Number Placeholder 5"/>
          <p:cNvSpPr>
            <a:spLocks noGrp="1"/>
          </p:cNvSpPr>
          <p:nvPr>
            <p:ph type="sldNum" sz="quarter" idx="12"/>
          </p:nvPr>
        </p:nvSpPr>
        <p:spPr/>
        <p:txBody>
          <a:bodyPr/>
          <a:lstStyle/>
          <a:p>
            <a:fld id="{2663F390-A098-3D45-AE55-1FFC76C7D33C}" type="slidenum">
              <a:rPr lang="en-US" smtClean="0"/>
              <a:t>‹#›</a:t>
            </a:fld>
            <a:endParaRPr lang="en-US"/>
          </a:p>
        </p:txBody>
      </p:sp>
    </p:spTree>
    <p:extLst>
      <p:ext uri="{BB962C8B-B14F-4D97-AF65-F5344CB8AC3E}">
        <p14:creationId xmlns:p14="http://schemas.microsoft.com/office/powerpoint/2010/main" val="2073243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Title</a:t>
            </a:r>
          </a:p>
        </p:txBody>
      </p:sp>
      <p:sp>
        <p:nvSpPr>
          <p:cNvPr id="4"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4"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684214" y="925116"/>
            <a:ext cx="7775575" cy="14288"/>
          </a:xfrm>
          <a:prstGeom prst="line">
            <a:avLst/>
          </a:prstGeom>
          <a:noFill/>
          <a:ln w="15875" algn="ctr">
            <a:solidFill>
              <a:schemeClr val="tx1"/>
            </a:solidFill>
            <a:round/>
            <a:headEnd/>
            <a:tailEnd/>
          </a:ln>
        </p:spPr>
      </p:cxnSp>
      <p:sp>
        <p:nvSpPr>
          <p:cNvPr id="2" name="Title 1"/>
          <p:cNvSpPr>
            <a:spLocks noGrp="1"/>
          </p:cNvSpPr>
          <p:nvPr>
            <p:ph type="title" hasCustomPrompt="1"/>
          </p:nvPr>
        </p:nvSpPr>
        <p:spPr>
          <a:xfrm>
            <a:off x="671512" y="190899"/>
            <a:ext cx="7772400" cy="673894"/>
          </a:xfrm>
        </p:spPr>
        <p:txBody>
          <a:bodyPr/>
          <a:lstStyle>
            <a:lvl1pPr algn="l">
              <a:defRPr/>
            </a:lvl1pPr>
          </a:lstStyle>
          <a:p>
            <a:r>
              <a:rPr lang="en-US" dirty="0"/>
              <a:t>Slide Title</a:t>
            </a:r>
          </a:p>
        </p:txBody>
      </p:sp>
      <p:sp>
        <p:nvSpPr>
          <p:cNvPr id="3" name="Content Placeholder 2"/>
          <p:cNvSpPr>
            <a:spLocks noGrp="1"/>
          </p:cNvSpPr>
          <p:nvPr>
            <p:ph idx="1" hasCustomPrompt="1"/>
          </p:nvPr>
        </p:nvSpPr>
        <p:spPr/>
        <p:txBody>
          <a:bodyPr/>
          <a:lstStyle>
            <a:lvl1pPr marL="171450" indent="-171450">
              <a:buFont typeface="Arial" pitchFamily="34" charset="0"/>
              <a:buChar char="•"/>
              <a:defRPr/>
            </a:lvl1pPr>
            <a:lvl2pPr>
              <a:buFont typeface="Arial" pitchFamily="34" charset="0"/>
              <a:buChar char="−"/>
              <a:defRPr baseline="0"/>
            </a:lvl2pPr>
            <a:lvl3pPr>
              <a:buFont typeface="Arial" pitchFamily="34" charset="0"/>
              <a:buNone/>
              <a:defRPr/>
            </a:lvl3pPr>
          </a:lstStyle>
          <a:p>
            <a:pPr lvl="0"/>
            <a:r>
              <a:rPr lang="en-US" dirty="0"/>
              <a:t>Bullet 1</a:t>
            </a:r>
          </a:p>
          <a:p>
            <a:pPr lvl="1"/>
            <a:r>
              <a:rPr lang="en-US" dirty="0"/>
              <a:t>Sub bullet</a:t>
            </a:r>
          </a:p>
          <a:p>
            <a:pPr lvl="1"/>
            <a:r>
              <a:rPr lang="en-US" dirty="0"/>
              <a:t>Sub bullet</a:t>
            </a:r>
          </a:p>
          <a:p>
            <a:pPr lvl="1"/>
            <a:r>
              <a:rPr lang="en-US" dirty="0"/>
              <a:t>Sub bullet</a:t>
            </a:r>
          </a:p>
          <a:p>
            <a:pPr lvl="0"/>
            <a:r>
              <a:rPr lang="en-US" dirty="0"/>
              <a:t>Bullet 2</a:t>
            </a:r>
          </a:p>
          <a:p>
            <a:pPr lvl="1"/>
            <a:r>
              <a:rPr lang="en-US" dirty="0"/>
              <a:t>Sub bullet</a:t>
            </a:r>
          </a:p>
          <a:p>
            <a:pPr lvl="1"/>
            <a:r>
              <a:rPr lang="en-US" dirty="0"/>
              <a:t>Sub bullet</a:t>
            </a:r>
          </a:p>
          <a:p>
            <a:pPr lvl="1"/>
            <a:r>
              <a:rPr lang="en-US" dirty="0"/>
              <a:t>Sub bullet</a:t>
            </a:r>
          </a:p>
        </p:txBody>
      </p:sp>
      <p:sp>
        <p:nvSpPr>
          <p:cNvPr id="7" name="Slide Number Placeholder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NorthShore  |  Presentation Title  |  Date</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3075" y="2070251"/>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33075" y="945111"/>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5"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5800" y="1075135"/>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75135"/>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Grp="1" noChangeArrowheads="1"/>
          </p:cNvSpPr>
          <p:nvPr>
            <p:ph type="sldNum" sz="quarter" idx="10"/>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264319"/>
            <a:ext cx="7772400" cy="6738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075135"/>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0054" name="Rectangle 6"/>
          <p:cNvSpPr>
            <a:spLocks noGrp="1" noChangeArrowheads="1"/>
          </p:cNvSpPr>
          <p:nvPr>
            <p:ph type="sldNum" sz="quarter" idx="4"/>
          </p:nvPr>
        </p:nvSpPr>
        <p:spPr bwMode="auto">
          <a:xfrm>
            <a:off x="3110333" y="4743173"/>
            <a:ext cx="3573114" cy="3175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vl1pPr>
          </a:lstStyle>
          <a:p>
            <a:pPr>
              <a:defRPr/>
            </a:pPr>
            <a:endParaRPr lang="en-US" dirty="0"/>
          </a:p>
          <a:p>
            <a:pPr>
              <a:defRPr/>
            </a:pPr>
            <a:endParaRPr lang="en-US" dirty="0"/>
          </a:p>
          <a:p>
            <a:pPr>
              <a:defRPr/>
            </a:pPr>
            <a:r>
              <a:rPr lang="en-US" dirty="0"/>
              <a:t>   #   | Presentation Title |    </a:t>
            </a:r>
            <a:r>
              <a:rPr lang="en-US" dirty="0" err="1"/>
              <a:t>NorthShore</a:t>
            </a:r>
            <a:r>
              <a:rPr lang="en-US" dirty="0"/>
              <a:t>    |    Date</a:t>
            </a:r>
          </a:p>
        </p:txBody>
      </p:sp>
      <p:pic>
        <p:nvPicPr>
          <p:cNvPr id="8" name="Picture 7" descr="151372276_DNAHelix.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 y="3596640"/>
            <a:ext cx="2140142" cy="1555931"/>
          </a:xfrm>
          <a:prstGeom prst="rect">
            <a:avLst/>
          </a:prstGeom>
        </p:spPr>
      </p:pic>
      <p:pic>
        <p:nvPicPr>
          <p:cNvPr id="4" name="Picture 3" descr="nsuh_personalizedmedicine_logo_2c_Ins.pdf"/>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858000" y="4660899"/>
            <a:ext cx="1930400" cy="482601"/>
          </a:xfrm>
          <a:prstGeom prst="rect">
            <a:avLst/>
          </a:prstGeom>
        </p:spPr>
      </p:pic>
    </p:spTree>
  </p:cSld>
  <p:clrMap bg1="dk2" tx1="lt1" bg2="dk1" tx2="lt2" accent1="accent1" accent2="accent2" accent3="accent3" accent4="accent4" accent5="accent5" accent6="accent6" hlink="hlink" folHlink="folHlink"/>
  <p:sldLayoutIdLst>
    <p:sldLayoutId id="2147485010" r:id="rId1"/>
    <p:sldLayoutId id="2147484998" r:id="rId2"/>
    <p:sldLayoutId id="2147485011" r:id="rId3"/>
    <p:sldLayoutId id="2147485012" r:id="rId4"/>
    <p:sldLayoutId id="2147485013" r:id="rId5"/>
    <p:sldLayoutId id="2147485014" r:id="rId6"/>
    <p:sldLayoutId id="2147485015" r:id="rId7"/>
    <p:sldLayoutId id="2147485016" r:id="rId8"/>
    <p:sldLayoutId id="2147485017" r:id="rId9"/>
    <p:sldLayoutId id="2147485018" r:id="rId10"/>
    <p:sldLayoutId id="2147485019" r:id="rId11"/>
    <p:sldLayoutId id="2147485020" r:id="rId12"/>
    <p:sldLayoutId id="2147485021" r:id="rId13"/>
    <p:sldLayoutId id="2147485022" r:id="rId14"/>
    <p:sldLayoutId id="2147485023" r:id="rId15"/>
    <p:sldLayoutId id="2147485024" r:id="rId16"/>
    <p:sldLayoutId id="2147485025" r:id="rId17"/>
    <p:sldLayoutId id="2147485026" r:id="rId18"/>
    <p:sldLayoutId id="2147485027" r:id="rId19"/>
    <p:sldLayoutId id="2147485029" r:id="rId20"/>
  </p:sldLayoutIdLst>
  <p:transition spd="med">
    <p:fade/>
  </p:transition>
  <p:hf hdr="0" dt="0"/>
  <p:txStyles>
    <p:titleStyle>
      <a:lvl1pPr algn="ctr" rtl="0" eaLnBrk="0" fontAlgn="base" hangingPunct="0">
        <a:spcBef>
          <a:spcPct val="0"/>
        </a:spcBef>
        <a:spcAft>
          <a:spcPct val="0"/>
        </a:spcAft>
        <a:defRPr sz="2400" b="1">
          <a:solidFill>
            <a:srgbClr val="0059B2"/>
          </a:solidFill>
          <a:latin typeface="+mj-lt"/>
          <a:ea typeface="+mj-ea"/>
          <a:cs typeface="+mj-cs"/>
        </a:defRPr>
      </a:lvl1pPr>
      <a:lvl2pPr algn="ctr" rtl="0" eaLnBrk="0" fontAlgn="base" hangingPunct="0">
        <a:spcBef>
          <a:spcPct val="0"/>
        </a:spcBef>
        <a:spcAft>
          <a:spcPct val="0"/>
        </a:spcAft>
        <a:defRPr sz="2400" b="1">
          <a:solidFill>
            <a:srgbClr val="0059B2"/>
          </a:solidFill>
          <a:latin typeface="Arial" charset="0"/>
          <a:ea typeface="ヒラギノ角ゴ Pro W3" pitchFamily="116" charset="-128"/>
        </a:defRPr>
      </a:lvl2pPr>
      <a:lvl3pPr algn="ctr" rtl="0" eaLnBrk="0" fontAlgn="base" hangingPunct="0">
        <a:spcBef>
          <a:spcPct val="0"/>
        </a:spcBef>
        <a:spcAft>
          <a:spcPct val="0"/>
        </a:spcAft>
        <a:defRPr sz="2400" b="1">
          <a:solidFill>
            <a:srgbClr val="0059B2"/>
          </a:solidFill>
          <a:latin typeface="Arial" charset="0"/>
          <a:ea typeface="ヒラギノ角ゴ Pro W3" pitchFamily="116" charset="-128"/>
        </a:defRPr>
      </a:lvl3pPr>
      <a:lvl4pPr algn="ctr" rtl="0" eaLnBrk="0" fontAlgn="base" hangingPunct="0">
        <a:spcBef>
          <a:spcPct val="0"/>
        </a:spcBef>
        <a:spcAft>
          <a:spcPct val="0"/>
        </a:spcAft>
        <a:defRPr sz="2400" b="1">
          <a:solidFill>
            <a:srgbClr val="0059B2"/>
          </a:solidFill>
          <a:latin typeface="Arial" charset="0"/>
          <a:ea typeface="ヒラギノ角ゴ Pro W3" pitchFamily="116" charset="-128"/>
        </a:defRPr>
      </a:lvl4pPr>
      <a:lvl5pPr algn="ctr" rtl="0" eaLnBrk="0" fontAlgn="base" hangingPunct="0">
        <a:spcBef>
          <a:spcPct val="0"/>
        </a:spcBef>
        <a:spcAft>
          <a:spcPct val="0"/>
        </a:spcAft>
        <a:defRPr sz="2400" b="1">
          <a:solidFill>
            <a:srgbClr val="0059B2"/>
          </a:solidFill>
          <a:latin typeface="Arial" charset="0"/>
          <a:ea typeface="ヒラギノ角ゴ Pro W3" pitchFamily="116" charset="-128"/>
        </a:defRPr>
      </a:lvl5pPr>
      <a:lvl6pPr marL="342900" algn="ctr" rtl="0" fontAlgn="base">
        <a:spcBef>
          <a:spcPct val="0"/>
        </a:spcBef>
        <a:spcAft>
          <a:spcPct val="0"/>
        </a:spcAft>
        <a:defRPr sz="2400" b="1">
          <a:solidFill>
            <a:srgbClr val="0059B2"/>
          </a:solidFill>
          <a:latin typeface="Arial" charset="0"/>
          <a:ea typeface="ヒラギノ角ゴ Pro W3" pitchFamily="116" charset="-128"/>
        </a:defRPr>
      </a:lvl6pPr>
      <a:lvl7pPr marL="685800" algn="ctr" rtl="0" fontAlgn="base">
        <a:spcBef>
          <a:spcPct val="0"/>
        </a:spcBef>
        <a:spcAft>
          <a:spcPct val="0"/>
        </a:spcAft>
        <a:defRPr sz="2400" b="1">
          <a:solidFill>
            <a:srgbClr val="0059B2"/>
          </a:solidFill>
          <a:latin typeface="Arial" charset="0"/>
          <a:ea typeface="ヒラギノ角ゴ Pro W3" pitchFamily="116" charset="-128"/>
        </a:defRPr>
      </a:lvl7pPr>
      <a:lvl8pPr marL="1028700" algn="ctr" rtl="0" fontAlgn="base">
        <a:spcBef>
          <a:spcPct val="0"/>
        </a:spcBef>
        <a:spcAft>
          <a:spcPct val="0"/>
        </a:spcAft>
        <a:defRPr sz="2400" b="1">
          <a:solidFill>
            <a:srgbClr val="0059B2"/>
          </a:solidFill>
          <a:latin typeface="Arial" charset="0"/>
          <a:ea typeface="ヒラギノ角ゴ Pro W3" pitchFamily="116" charset="-128"/>
        </a:defRPr>
      </a:lvl8pPr>
      <a:lvl9pPr marL="1371600" algn="ctr" rtl="0" fontAlgn="base">
        <a:spcBef>
          <a:spcPct val="0"/>
        </a:spcBef>
        <a:spcAft>
          <a:spcPct val="0"/>
        </a:spcAft>
        <a:defRPr sz="2400" b="1">
          <a:solidFill>
            <a:srgbClr val="0059B2"/>
          </a:solidFill>
          <a:latin typeface="Arial" charset="0"/>
          <a:ea typeface="ヒラギノ角ゴ Pro W3" pitchFamily="116" charset="-128"/>
        </a:defRPr>
      </a:lvl9pPr>
    </p:titleStyle>
    <p:bodyStyle>
      <a:lvl1pPr marL="257175" indent="-257175" algn="l" rtl="0" eaLnBrk="0" fontAlgn="base" hangingPunct="0">
        <a:spcBef>
          <a:spcPct val="20000"/>
        </a:spcBef>
        <a:spcAft>
          <a:spcPct val="0"/>
        </a:spcAft>
        <a:buClr>
          <a:srgbClr val="0059B2"/>
        </a:buClr>
        <a:buChar char="•"/>
        <a:defRPr sz="2100">
          <a:solidFill>
            <a:schemeClr val="bg1"/>
          </a:solidFill>
          <a:latin typeface="+mn-lt"/>
          <a:ea typeface="+mn-ea"/>
          <a:cs typeface="+mn-cs"/>
        </a:defRPr>
      </a:lvl1pPr>
      <a:lvl2pPr marL="557213" indent="-214313" algn="l" rtl="0" eaLnBrk="0" fontAlgn="base" hangingPunct="0">
        <a:spcBef>
          <a:spcPct val="20000"/>
        </a:spcBef>
        <a:spcAft>
          <a:spcPct val="0"/>
        </a:spcAft>
        <a:buClr>
          <a:srgbClr val="0059B2"/>
        </a:buClr>
        <a:buChar char="–"/>
        <a:defRPr sz="1800">
          <a:solidFill>
            <a:schemeClr val="bg1"/>
          </a:solidFill>
          <a:latin typeface="+mn-lt"/>
          <a:ea typeface="+mn-ea"/>
        </a:defRPr>
      </a:lvl2pPr>
      <a:lvl3pPr marL="857250" indent="-171450" algn="l" rtl="0" eaLnBrk="0" fontAlgn="base" hangingPunct="0">
        <a:spcBef>
          <a:spcPct val="20000"/>
        </a:spcBef>
        <a:spcAft>
          <a:spcPct val="0"/>
        </a:spcAft>
        <a:buClr>
          <a:srgbClr val="0059B2"/>
        </a:buClr>
        <a:buFont typeface="Arial" charset="0"/>
        <a:buChar char="»"/>
        <a:defRPr sz="1500">
          <a:solidFill>
            <a:schemeClr val="bg1"/>
          </a:solidFill>
          <a:latin typeface="+mn-lt"/>
          <a:ea typeface="+mn-ea"/>
        </a:defRPr>
      </a:lvl3pPr>
      <a:lvl4pPr marL="1200150" indent="-171450" algn="l" rtl="0" eaLnBrk="0" fontAlgn="base" hangingPunct="0">
        <a:spcBef>
          <a:spcPct val="20000"/>
        </a:spcBef>
        <a:spcAft>
          <a:spcPct val="0"/>
        </a:spcAft>
        <a:buClr>
          <a:srgbClr val="0059B2"/>
        </a:buClr>
        <a:buChar char="–"/>
        <a:defRPr sz="1500">
          <a:solidFill>
            <a:schemeClr val="bg1"/>
          </a:solidFill>
          <a:latin typeface="+mn-lt"/>
          <a:ea typeface="+mn-ea"/>
        </a:defRPr>
      </a:lvl4pPr>
      <a:lvl5pPr marL="1543050" indent="-171450" algn="l" rtl="0" eaLnBrk="0" fontAlgn="base" hangingPunct="0">
        <a:spcBef>
          <a:spcPct val="20000"/>
        </a:spcBef>
        <a:spcAft>
          <a:spcPct val="0"/>
        </a:spcAft>
        <a:buClr>
          <a:srgbClr val="0059B2"/>
        </a:buClr>
        <a:buChar char="»"/>
        <a:defRPr sz="1500">
          <a:solidFill>
            <a:schemeClr val="bg1"/>
          </a:solidFill>
          <a:latin typeface="+mn-lt"/>
          <a:ea typeface="+mn-ea"/>
        </a:defRPr>
      </a:lvl5pPr>
      <a:lvl6pPr marL="1885950" indent="-171450" algn="l" rtl="0" fontAlgn="base">
        <a:spcBef>
          <a:spcPct val="20000"/>
        </a:spcBef>
        <a:spcAft>
          <a:spcPct val="0"/>
        </a:spcAft>
        <a:buClr>
          <a:srgbClr val="0059B2"/>
        </a:buClr>
        <a:buChar char="»"/>
        <a:defRPr>
          <a:solidFill>
            <a:schemeClr val="bg1"/>
          </a:solidFill>
          <a:latin typeface="+mn-lt"/>
          <a:ea typeface="+mn-ea"/>
        </a:defRPr>
      </a:lvl6pPr>
      <a:lvl7pPr marL="2228850" indent="-171450" algn="l" rtl="0" fontAlgn="base">
        <a:spcBef>
          <a:spcPct val="20000"/>
        </a:spcBef>
        <a:spcAft>
          <a:spcPct val="0"/>
        </a:spcAft>
        <a:buClr>
          <a:srgbClr val="0059B2"/>
        </a:buClr>
        <a:buChar char="»"/>
        <a:defRPr>
          <a:solidFill>
            <a:schemeClr val="bg1"/>
          </a:solidFill>
          <a:latin typeface="+mn-lt"/>
          <a:ea typeface="+mn-ea"/>
        </a:defRPr>
      </a:lvl7pPr>
      <a:lvl8pPr marL="2571750" indent="-171450" algn="l" rtl="0" fontAlgn="base">
        <a:spcBef>
          <a:spcPct val="20000"/>
        </a:spcBef>
        <a:spcAft>
          <a:spcPct val="0"/>
        </a:spcAft>
        <a:buClr>
          <a:srgbClr val="0059B2"/>
        </a:buClr>
        <a:buChar char="»"/>
        <a:defRPr>
          <a:solidFill>
            <a:schemeClr val="bg1"/>
          </a:solidFill>
          <a:latin typeface="+mn-lt"/>
          <a:ea typeface="+mn-ea"/>
        </a:defRPr>
      </a:lvl8pPr>
      <a:lvl9pPr marL="2914650" indent="-171450" algn="l" rtl="0" fontAlgn="base">
        <a:spcBef>
          <a:spcPct val="20000"/>
        </a:spcBef>
        <a:spcAft>
          <a:spcPct val="0"/>
        </a:spcAft>
        <a:buClr>
          <a:srgbClr val="0059B2"/>
        </a:buClr>
        <a:buChar char="»"/>
        <a:defRPr>
          <a:solidFill>
            <a:schemeClr val="bg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slideLayout" Target="../slideLayouts/slideLayout5.xml"/><Relationship Id="rId21" Type="http://schemas.openxmlformats.org/officeDocument/2006/relationships/image" Target="../media/image40.png"/><Relationship Id="rId7" Type="http://schemas.openxmlformats.org/officeDocument/2006/relationships/image" Target="../media/image26.jpe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video" Target="../media/media1.mov"/><Relationship Id="rId16" Type="http://schemas.openxmlformats.org/officeDocument/2006/relationships/image" Target="../media/image35.png"/><Relationship Id="rId20" Type="http://schemas.openxmlformats.org/officeDocument/2006/relationships/image" Target="../media/image39.png"/><Relationship Id="rId1" Type="http://schemas.microsoft.com/office/2007/relationships/media" Target="../media/media1.mov"/><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15.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0.emf"/><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1.emf"/><Relationship Id="rId9" Type="http://schemas.microsoft.com/office/2007/relationships/diagramDrawing" Target="../diagrams/drawing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3.emf"/></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575100" y="411025"/>
            <a:ext cx="8272462" cy="1102519"/>
          </a:xfrm>
        </p:spPr>
        <p:txBody>
          <a:bodyPr/>
          <a:lstStyle/>
          <a:p>
            <a:r>
              <a:rPr lang="en-US" sz="2800" dirty="0" smtClean="0"/>
              <a:t>Active Surveillance for Prostate Cancer:</a:t>
            </a:r>
            <a:br>
              <a:rPr lang="en-US" sz="2800" dirty="0" smtClean="0"/>
            </a:br>
            <a:r>
              <a:rPr lang="en-US" sz="2800" dirty="0" smtClean="0"/>
              <a:t>Utility of Genomic and Genetic Testing</a:t>
            </a:r>
            <a:endParaRPr lang="en-US" dirty="0">
              <a:solidFill>
                <a:schemeClr val="bg2"/>
              </a:solidFill>
            </a:endParaRPr>
          </a:p>
        </p:txBody>
      </p:sp>
      <p:sp>
        <p:nvSpPr>
          <p:cNvPr id="9" name="Subtitle 2"/>
          <p:cNvSpPr>
            <a:spLocks noGrp="1"/>
          </p:cNvSpPr>
          <p:nvPr>
            <p:ph type="subTitle" idx="1"/>
          </p:nvPr>
        </p:nvSpPr>
        <p:spPr>
          <a:xfrm>
            <a:off x="1269109" y="1936763"/>
            <a:ext cx="7239896" cy="1790700"/>
          </a:xfrm>
        </p:spPr>
        <p:txBody>
          <a:bodyPr/>
          <a:lstStyle/>
          <a:p>
            <a:endParaRPr lang="en-US" sz="1650" dirty="0">
              <a:solidFill>
                <a:srgbClr val="5F5F5F"/>
              </a:solidFill>
            </a:endParaRPr>
          </a:p>
          <a:p>
            <a:r>
              <a:rPr lang="en-US" b="1" dirty="0">
                <a:solidFill>
                  <a:srgbClr val="5F5F5F"/>
                </a:solidFill>
              </a:rPr>
              <a:t>Brian T. Helfand MD, PhD</a:t>
            </a:r>
            <a:endParaRPr lang="en-US" b="1" baseline="30000" dirty="0">
              <a:solidFill>
                <a:srgbClr val="5F5F5F"/>
              </a:solidFill>
            </a:endParaRPr>
          </a:p>
          <a:p>
            <a:r>
              <a:rPr lang="en-US" sz="1350" dirty="0">
                <a:solidFill>
                  <a:srgbClr val="5F5F5F"/>
                </a:solidFill>
              </a:rPr>
              <a:t>Division Chief of Urology</a:t>
            </a:r>
          </a:p>
          <a:p>
            <a:r>
              <a:rPr lang="en-US" sz="1350" dirty="0">
                <a:solidFill>
                  <a:srgbClr val="5F5F5F"/>
                </a:solidFill>
              </a:rPr>
              <a:t>Ronald L. Chez Family and Richard </a:t>
            </a:r>
            <a:r>
              <a:rPr lang="en-US" sz="1350" dirty="0" err="1">
                <a:solidFill>
                  <a:srgbClr val="5F5F5F"/>
                </a:solidFill>
              </a:rPr>
              <a:t>Melman</a:t>
            </a:r>
            <a:r>
              <a:rPr lang="en-US" sz="1350" dirty="0">
                <a:solidFill>
                  <a:srgbClr val="5F5F5F"/>
                </a:solidFill>
              </a:rPr>
              <a:t> Family Endowed Chair of Prostate Cancer</a:t>
            </a:r>
          </a:p>
          <a:p>
            <a:r>
              <a:rPr lang="en-US" sz="1350" dirty="0" err="1">
                <a:solidFill>
                  <a:srgbClr val="5F5F5F"/>
                </a:solidFill>
              </a:rPr>
              <a:t>NorthShore</a:t>
            </a:r>
            <a:r>
              <a:rPr lang="en-US" sz="1350" dirty="0">
                <a:solidFill>
                  <a:srgbClr val="5F5F5F"/>
                </a:solidFill>
              </a:rPr>
              <a:t> University </a:t>
            </a:r>
            <a:r>
              <a:rPr lang="en-US" sz="1350" dirty="0" err="1">
                <a:solidFill>
                  <a:srgbClr val="5F5F5F"/>
                </a:solidFill>
              </a:rPr>
              <a:t>HealthSystem</a:t>
            </a:r>
            <a:endParaRPr lang="en-US" sz="1350" dirty="0">
              <a:solidFill>
                <a:srgbClr val="5F5F5F"/>
              </a:solidFill>
            </a:endParaRPr>
          </a:p>
          <a:p>
            <a:r>
              <a:rPr lang="en-US" sz="1350" dirty="0">
                <a:solidFill>
                  <a:srgbClr val="5F5F5F"/>
                </a:solidFill>
              </a:rPr>
              <a:t>Clinical Associate Professor, Department of Surgery</a:t>
            </a:r>
          </a:p>
          <a:p>
            <a:r>
              <a:rPr lang="en-US" sz="1350" dirty="0">
                <a:solidFill>
                  <a:srgbClr val="5F5F5F"/>
                </a:solidFill>
              </a:rPr>
              <a:t>University of Chicago Pritzker School of Medicine</a:t>
            </a:r>
          </a:p>
        </p:txBody>
      </p:sp>
    </p:spTree>
    <p:extLst>
      <p:ext uri="{BB962C8B-B14F-4D97-AF65-F5344CB8AC3E}">
        <p14:creationId xmlns:p14="http://schemas.microsoft.com/office/powerpoint/2010/main" val="3373962207"/>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145"/>
            <a:ext cx="7772400" cy="673894"/>
          </a:xfrm>
        </p:spPr>
        <p:txBody>
          <a:bodyPr/>
          <a:lstStyle/>
          <a:p>
            <a:r>
              <a:rPr lang="en-US" dirty="0" smtClean="0"/>
              <a:t>Genomics and Genetics of Prostate Cancer</a:t>
            </a:r>
            <a:endParaRPr lang="en-US" dirty="0"/>
          </a:p>
        </p:txBody>
      </p:sp>
      <p:sp>
        <p:nvSpPr>
          <p:cNvPr id="3" name="Slide Number Placeholder 2"/>
          <p:cNvSpPr>
            <a:spLocks noGrp="1"/>
          </p:cNvSpPr>
          <p:nvPr>
            <p:ph type="sldNum" sz="quarter" idx="4"/>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pic>
        <p:nvPicPr>
          <p:cNvPr id="4" name="Picture 3"/>
          <p:cNvPicPr>
            <a:picLocks noChangeAspect="1"/>
          </p:cNvPicPr>
          <p:nvPr/>
        </p:nvPicPr>
        <p:blipFill>
          <a:blip r:embed="rId2"/>
          <a:stretch>
            <a:fillRect/>
          </a:stretch>
        </p:blipFill>
        <p:spPr>
          <a:xfrm>
            <a:off x="4960752" y="753911"/>
            <a:ext cx="2369440" cy="2276318"/>
          </a:xfrm>
          <a:prstGeom prst="rect">
            <a:avLst/>
          </a:prstGeom>
        </p:spPr>
      </p:pic>
      <p:pic>
        <p:nvPicPr>
          <p:cNvPr id="5" name="Picture 4"/>
          <p:cNvPicPr>
            <a:picLocks noChangeAspect="1"/>
          </p:cNvPicPr>
          <p:nvPr/>
        </p:nvPicPr>
        <p:blipFill rotWithShape="1">
          <a:blip r:embed="rId3"/>
          <a:srcRect l="54186" r="30233" b="11176"/>
          <a:stretch/>
        </p:blipFill>
        <p:spPr>
          <a:xfrm>
            <a:off x="2004421" y="753911"/>
            <a:ext cx="1316816" cy="3105461"/>
          </a:xfrm>
          <a:prstGeom prst="rect">
            <a:avLst/>
          </a:prstGeom>
        </p:spPr>
      </p:pic>
      <p:sp>
        <p:nvSpPr>
          <p:cNvPr id="6" name="TextBox 5"/>
          <p:cNvSpPr txBox="1"/>
          <p:nvPr/>
        </p:nvSpPr>
        <p:spPr>
          <a:xfrm>
            <a:off x="1181493" y="3771769"/>
            <a:ext cx="2962671" cy="707886"/>
          </a:xfrm>
          <a:prstGeom prst="rect">
            <a:avLst/>
          </a:prstGeom>
          <a:noFill/>
        </p:spPr>
        <p:txBody>
          <a:bodyPr wrap="none" rtlCol="0">
            <a:spAutoFit/>
          </a:bodyPr>
          <a:lstStyle/>
          <a:p>
            <a:pPr algn="ctr"/>
            <a:r>
              <a:rPr lang="en-US" dirty="0" smtClean="0"/>
              <a:t>DNA is passed from </a:t>
            </a:r>
          </a:p>
          <a:p>
            <a:pPr algn="ctr"/>
            <a:r>
              <a:rPr lang="en-US" dirty="0" smtClean="0"/>
              <a:t>generation to generation</a:t>
            </a:r>
            <a:endParaRPr lang="en-US" dirty="0"/>
          </a:p>
        </p:txBody>
      </p:sp>
      <p:sp>
        <p:nvSpPr>
          <p:cNvPr id="7" name="TextBox 6"/>
          <p:cNvSpPr txBox="1"/>
          <p:nvPr/>
        </p:nvSpPr>
        <p:spPr>
          <a:xfrm>
            <a:off x="4960752" y="3419734"/>
            <a:ext cx="2395528" cy="1323439"/>
          </a:xfrm>
          <a:prstGeom prst="rect">
            <a:avLst/>
          </a:prstGeom>
          <a:noFill/>
        </p:spPr>
        <p:txBody>
          <a:bodyPr wrap="none" rtlCol="0">
            <a:spAutoFit/>
          </a:bodyPr>
          <a:lstStyle/>
          <a:p>
            <a:pPr algn="ctr"/>
            <a:r>
              <a:rPr lang="en-US" dirty="0" smtClean="0"/>
              <a:t>DNA is in every cell</a:t>
            </a:r>
          </a:p>
          <a:p>
            <a:pPr algn="ctr"/>
            <a:r>
              <a:rPr lang="en-US" dirty="0" smtClean="0"/>
              <a:t>DNA</a:t>
            </a:r>
            <a:r>
              <a:rPr lang="en-US" dirty="0" smtClean="0">
                <a:sym typeface="Wingdings"/>
              </a:rPr>
              <a:t>--&gt;</a:t>
            </a:r>
          </a:p>
          <a:p>
            <a:pPr algn="ctr"/>
            <a:r>
              <a:rPr lang="en-US" dirty="0" smtClean="0"/>
              <a:t>RNA</a:t>
            </a:r>
            <a:r>
              <a:rPr lang="en-US" dirty="0" smtClean="0">
                <a:sym typeface="Wingdings"/>
              </a:rPr>
              <a:t></a:t>
            </a:r>
          </a:p>
          <a:p>
            <a:pPr algn="ctr"/>
            <a:r>
              <a:rPr lang="en-US" dirty="0" smtClean="0"/>
              <a:t>Protein</a:t>
            </a:r>
            <a:endParaRPr lang="en-US" dirty="0"/>
          </a:p>
        </p:txBody>
      </p:sp>
    </p:spTree>
    <p:extLst>
      <p:ext uri="{BB962C8B-B14F-4D97-AF65-F5344CB8AC3E}">
        <p14:creationId xmlns:p14="http://schemas.microsoft.com/office/powerpoint/2010/main" val="1897684715"/>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513"/>
            <a:ext cx="7772400" cy="673894"/>
          </a:xfrm>
        </p:spPr>
        <p:txBody>
          <a:bodyPr/>
          <a:lstStyle/>
          <a:p>
            <a:r>
              <a:rPr lang="en-US" dirty="0" smtClean="0"/>
              <a:t>Germline Mutations</a:t>
            </a:r>
            <a:endParaRPr lang="en-US" dirty="0"/>
          </a:p>
        </p:txBody>
      </p:sp>
      <p:sp>
        <p:nvSpPr>
          <p:cNvPr id="3" name="Slide Number Placeholder 2"/>
          <p:cNvSpPr>
            <a:spLocks noGrp="1"/>
          </p:cNvSpPr>
          <p:nvPr>
            <p:ph type="sldNum" sz="quarter" idx="4"/>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grpSp>
        <p:nvGrpSpPr>
          <p:cNvPr id="9" name="Group 8"/>
          <p:cNvGrpSpPr/>
          <p:nvPr/>
        </p:nvGrpSpPr>
        <p:grpSpPr>
          <a:xfrm>
            <a:off x="954292" y="160879"/>
            <a:ext cx="1887095" cy="4113409"/>
            <a:chOff x="962431" y="680406"/>
            <a:chExt cx="1887095" cy="4113409"/>
          </a:xfrm>
        </p:grpSpPr>
        <p:pic>
          <p:nvPicPr>
            <p:cNvPr id="6" name="Picture 5"/>
            <p:cNvPicPr>
              <a:picLocks noChangeAspect="1"/>
            </p:cNvPicPr>
            <p:nvPr/>
          </p:nvPicPr>
          <p:blipFill rotWithShape="1">
            <a:blip r:embed="rId2"/>
            <a:srcRect l="54186" t="6725" r="30233" b="11176"/>
            <a:stretch/>
          </p:blipFill>
          <p:spPr>
            <a:xfrm>
              <a:off x="962431" y="680406"/>
              <a:ext cx="1887095" cy="4113409"/>
            </a:xfrm>
            <a:prstGeom prst="rect">
              <a:avLst/>
            </a:prstGeom>
          </p:spPr>
        </p:pic>
        <p:sp>
          <p:nvSpPr>
            <p:cNvPr id="7" name="Sun 6"/>
            <p:cNvSpPr/>
            <p:nvPr/>
          </p:nvSpPr>
          <p:spPr bwMode="auto">
            <a:xfrm>
              <a:off x="1073723" y="1375566"/>
              <a:ext cx="489796" cy="489098"/>
            </a:xfrm>
            <a:prstGeom prst="sun">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sp>
          <p:nvSpPr>
            <p:cNvPr id="8" name="Sun 7"/>
            <p:cNvSpPr/>
            <p:nvPr/>
          </p:nvSpPr>
          <p:spPr bwMode="auto">
            <a:xfrm>
              <a:off x="1661080" y="3356766"/>
              <a:ext cx="489796" cy="489098"/>
            </a:xfrm>
            <a:prstGeom prst="sun">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grpSp>
      <p:sp>
        <p:nvSpPr>
          <p:cNvPr id="10" name="TextBox 9"/>
          <p:cNvSpPr txBox="1"/>
          <p:nvPr/>
        </p:nvSpPr>
        <p:spPr>
          <a:xfrm>
            <a:off x="2952679" y="766300"/>
            <a:ext cx="4591321" cy="1323439"/>
          </a:xfrm>
          <a:prstGeom prst="rect">
            <a:avLst/>
          </a:prstGeom>
          <a:noFill/>
        </p:spPr>
        <p:txBody>
          <a:bodyPr wrap="none" rtlCol="0">
            <a:spAutoFit/>
          </a:bodyPr>
          <a:lstStyle/>
          <a:p>
            <a:pPr marL="342900" indent="-342900">
              <a:buFont typeface="Arial" charset="0"/>
              <a:buChar char="•"/>
            </a:pPr>
            <a:r>
              <a:rPr lang="en-US" dirty="0" smtClean="0"/>
              <a:t>Present in egg or sperm</a:t>
            </a:r>
          </a:p>
          <a:p>
            <a:pPr marL="342900" indent="-342900">
              <a:buFont typeface="Arial" charset="0"/>
              <a:buChar char="•"/>
            </a:pPr>
            <a:r>
              <a:rPr lang="en-US" dirty="0" smtClean="0"/>
              <a:t>Can be inherited</a:t>
            </a:r>
          </a:p>
          <a:p>
            <a:pPr marL="342900" indent="-342900">
              <a:buFont typeface="Arial" charset="0"/>
              <a:buChar char="•"/>
            </a:pPr>
            <a:r>
              <a:rPr lang="en-US" dirty="0" smtClean="0"/>
              <a:t>All cells in affected offspring</a:t>
            </a:r>
          </a:p>
          <a:p>
            <a:pPr marL="342900" indent="-342900">
              <a:buFont typeface="Arial" charset="0"/>
              <a:buChar char="•"/>
            </a:pPr>
            <a:r>
              <a:rPr lang="en-US" dirty="0" smtClean="0"/>
              <a:t>Cause of cancer familial syndromes</a:t>
            </a:r>
            <a:endParaRPr lang="en-US" dirty="0"/>
          </a:p>
        </p:txBody>
      </p:sp>
      <p:pic>
        <p:nvPicPr>
          <p:cNvPr id="12" name="Picture 11"/>
          <p:cNvPicPr>
            <a:picLocks noChangeAspect="1"/>
          </p:cNvPicPr>
          <p:nvPr/>
        </p:nvPicPr>
        <p:blipFill>
          <a:blip r:embed="rId3"/>
          <a:stretch>
            <a:fillRect/>
          </a:stretch>
        </p:blipFill>
        <p:spPr>
          <a:xfrm>
            <a:off x="3712170" y="2611672"/>
            <a:ext cx="2369440" cy="2276318"/>
          </a:xfrm>
          <a:prstGeom prst="rect">
            <a:avLst/>
          </a:prstGeom>
        </p:spPr>
      </p:pic>
      <p:sp>
        <p:nvSpPr>
          <p:cNvPr id="13" name="Sun 12"/>
          <p:cNvSpPr/>
          <p:nvPr/>
        </p:nvSpPr>
        <p:spPr bwMode="auto">
          <a:xfrm>
            <a:off x="4327102" y="3081788"/>
            <a:ext cx="489796" cy="489098"/>
          </a:xfrm>
          <a:prstGeom prst="sun">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sp>
        <p:nvSpPr>
          <p:cNvPr id="14" name="Sun 13"/>
          <p:cNvSpPr/>
          <p:nvPr/>
        </p:nvSpPr>
        <p:spPr bwMode="auto">
          <a:xfrm>
            <a:off x="4572000" y="4439260"/>
            <a:ext cx="489796" cy="489098"/>
          </a:xfrm>
          <a:prstGeom prst="sun">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sp>
        <p:nvSpPr>
          <p:cNvPr id="15" name="TextBox 14"/>
          <p:cNvSpPr txBox="1"/>
          <p:nvPr/>
        </p:nvSpPr>
        <p:spPr>
          <a:xfrm>
            <a:off x="6319661" y="3155178"/>
            <a:ext cx="1919436" cy="1323439"/>
          </a:xfrm>
          <a:prstGeom prst="rect">
            <a:avLst/>
          </a:prstGeom>
          <a:noFill/>
        </p:spPr>
        <p:txBody>
          <a:bodyPr wrap="none" rtlCol="0">
            <a:spAutoFit/>
          </a:bodyPr>
          <a:lstStyle/>
          <a:p>
            <a:pPr algn="ctr"/>
            <a:r>
              <a:rPr lang="en-US" dirty="0" smtClean="0"/>
              <a:t>In every cell</a:t>
            </a:r>
          </a:p>
          <a:p>
            <a:pPr algn="ctr"/>
            <a:r>
              <a:rPr lang="en-US" dirty="0" smtClean="0"/>
              <a:t>Altered DNA</a:t>
            </a:r>
            <a:r>
              <a:rPr lang="en-US" dirty="0"/>
              <a:t> </a:t>
            </a:r>
            <a:r>
              <a:rPr lang="en-US" dirty="0" smtClean="0">
                <a:sym typeface="Wingdings"/>
              </a:rPr>
              <a:t></a:t>
            </a:r>
          </a:p>
          <a:p>
            <a:pPr algn="ctr"/>
            <a:r>
              <a:rPr lang="en-US" dirty="0" smtClean="0"/>
              <a:t>Altered RNA</a:t>
            </a:r>
            <a:r>
              <a:rPr lang="en-US" dirty="0" smtClean="0">
                <a:sym typeface="Wingdings"/>
              </a:rPr>
              <a:t></a:t>
            </a:r>
          </a:p>
          <a:p>
            <a:pPr algn="ctr"/>
            <a:r>
              <a:rPr lang="en-US" dirty="0" smtClean="0"/>
              <a:t>Altered Protein</a:t>
            </a:r>
            <a:endParaRPr lang="en-US" dirty="0"/>
          </a:p>
        </p:txBody>
      </p:sp>
    </p:spTree>
    <p:extLst>
      <p:ext uri="{BB962C8B-B14F-4D97-AF65-F5344CB8AC3E}">
        <p14:creationId xmlns:p14="http://schemas.microsoft.com/office/powerpoint/2010/main" val="22259533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685"/>
            <a:ext cx="7772400" cy="673894"/>
          </a:xfrm>
        </p:spPr>
        <p:txBody>
          <a:bodyPr/>
          <a:lstStyle/>
          <a:p>
            <a:r>
              <a:rPr lang="en-US" dirty="0" smtClean="0"/>
              <a:t>Somatic Mutations</a:t>
            </a:r>
            <a:endParaRPr lang="en-US" dirty="0"/>
          </a:p>
        </p:txBody>
      </p:sp>
      <p:sp>
        <p:nvSpPr>
          <p:cNvPr id="3" name="Slide Number Placeholder 2"/>
          <p:cNvSpPr>
            <a:spLocks noGrp="1"/>
          </p:cNvSpPr>
          <p:nvPr>
            <p:ph type="sldNum" sz="quarter" idx="4"/>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grpSp>
        <p:nvGrpSpPr>
          <p:cNvPr id="5" name="Group 4"/>
          <p:cNvGrpSpPr/>
          <p:nvPr/>
        </p:nvGrpSpPr>
        <p:grpSpPr>
          <a:xfrm>
            <a:off x="381006" y="380632"/>
            <a:ext cx="1887095" cy="4113409"/>
            <a:chOff x="962431" y="680406"/>
            <a:chExt cx="1887095" cy="4113409"/>
          </a:xfrm>
        </p:grpSpPr>
        <p:pic>
          <p:nvPicPr>
            <p:cNvPr id="6" name="Picture 5"/>
            <p:cNvPicPr>
              <a:picLocks noChangeAspect="1"/>
            </p:cNvPicPr>
            <p:nvPr/>
          </p:nvPicPr>
          <p:blipFill rotWithShape="1">
            <a:blip r:embed="rId2"/>
            <a:srcRect l="54186" t="6725" r="30233" b="11176"/>
            <a:stretch/>
          </p:blipFill>
          <p:spPr>
            <a:xfrm>
              <a:off x="962431" y="680406"/>
              <a:ext cx="1887095" cy="4113409"/>
            </a:xfrm>
            <a:prstGeom prst="rect">
              <a:avLst/>
            </a:prstGeom>
          </p:spPr>
        </p:pic>
        <p:sp>
          <p:nvSpPr>
            <p:cNvPr id="8" name="Sun 7"/>
            <p:cNvSpPr/>
            <p:nvPr/>
          </p:nvSpPr>
          <p:spPr bwMode="auto">
            <a:xfrm>
              <a:off x="1661080" y="3356766"/>
              <a:ext cx="489796" cy="489098"/>
            </a:xfrm>
            <a:prstGeom prst="sun">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grpSp>
      <p:sp>
        <p:nvSpPr>
          <p:cNvPr id="9" name="TextBox 8"/>
          <p:cNvSpPr txBox="1"/>
          <p:nvPr/>
        </p:nvSpPr>
        <p:spPr>
          <a:xfrm>
            <a:off x="2507247" y="871622"/>
            <a:ext cx="6636753" cy="1015663"/>
          </a:xfrm>
          <a:prstGeom prst="rect">
            <a:avLst/>
          </a:prstGeom>
          <a:noFill/>
        </p:spPr>
        <p:txBody>
          <a:bodyPr wrap="none" rtlCol="0">
            <a:spAutoFit/>
          </a:bodyPr>
          <a:lstStyle/>
          <a:p>
            <a:pPr marL="342900" indent="-342900">
              <a:buFont typeface="Arial" charset="0"/>
              <a:buChar char="•"/>
            </a:pPr>
            <a:r>
              <a:rPr lang="en-US" dirty="0" smtClean="0"/>
              <a:t>DNA  </a:t>
            </a:r>
            <a:r>
              <a:rPr lang="en-US" smtClean="0"/>
              <a:t>mutations accumulate </a:t>
            </a:r>
            <a:r>
              <a:rPr lang="en-US" dirty="0" smtClean="0"/>
              <a:t>in cells and tissue</a:t>
            </a:r>
          </a:p>
          <a:p>
            <a:pPr marL="342900" indent="-342900">
              <a:buFont typeface="Arial" charset="0"/>
              <a:buChar char="•"/>
            </a:pPr>
            <a:r>
              <a:rPr lang="en-US" dirty="0" smtClean="0"/>
              <a:t>Result of many factors (e.g. sun exposure, chemicals)</a:t>
            </a:r>
          </a:p>
          <a:p>
            <a:pPr marL="342900" indent="-342900">
              <a:buFont typeface="Arial" charset="0"/>
              <a:buChar char="•"/>
            </a:pPr>
            <a:r>
              <a:rPr lang="en-US" dirty="0" smtClean="0"/>
              <a:t>Not inherited</a:t>
            </a:r>
          </a:p>
        </p:txBody>
      </p:sp>
      <p:pic>
        <p:nvPicPr>
          <p:cNvPr id="10" name="Picture 9"/>
          <p:cNvPicPr>
            <a:picLocks noChangeAspect="1"/>
          </p:cNvPicPr>
          <p:nvPr/>
        </p:nvPicPr>
        <p:blipFill>
          <a:blip r:embed="rId3"/>
          <a:stretch>
            <a:fillRect/>
          </a:stretch>
        </p:blipFill>
        <p:spPr>
          <a:xfrm>
            <a:off x="2928406" y="2611672"/>
            <a:ext cx="2369440" cy="2276318"/>
          </a:xfrm>
          <a:prstGeom prst="rect">
            <a:avLst/>
          </a:prstGeom>
        </p:spPr>
      </p:pic>
      <p:sp>
        <p:nvSpPr>
          <p:cNvPr id="11" name="Sun 10"/>
          <p:cNvSpPr/>
          <p:nvPr/>
        </p:nvSpPr>
        <p:spPr bwMode="auto">
          <a:xfrm>
            <a:off x="3543338" y="3081788"/>
            <a:ext cx="489796" cy="489098"/>
          </a:xfrm>
          <a:prstGeom prst="sun">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sp>
        <p:nvSpPr>
          <p:cNvPr id="12" name="Sun 11"/>
          <p:cNvSpPr/>
          <p:nvPr/>
        </p:nvSpPr>
        <p:spPr bwMode="auto">
          <a:xfrm>
            <a:off x="3788236" y="4439260"/>
            <a:ext cx="489796" cy="489098"/>
          </a:xfrm>
          <a:prstGeom prst="sun">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sp>
        <p:nvSpPr>
          <p:cNvPr id="13" name="TextBox 12"/>
          <p:cNvSpPr txBox="1"/>
          <p:nvPr/>
        </p:nvSpPr>
        <p:spPr>
          <a:xfrm>
            <a:off x="5449864" y="2934223"/>
            <a:ext cx="3348994" cy="1631216"/>
          </a:xfrm>
          <a:prstGeom prst="rect">
            <a:avLst/>
          </a:prstGeom>
          <a:noFill/>
        </p:spPr>
        <p:txBody>
          <a:bodyPr wrap="none" rtlCol="0">
            <a:spAutoFit/>
          </a:bodyPr>
          <a:lstStyle/>
          <a:p>
            <a:pPr algn="ctr"/>
            <a:r>
              <a:rPr lang="en-US" dirty="0" smtClean="0"/>
              <a:t>Only in cells with alterations</a:t>
            </a:r>
          </a:p>
          <a:p>
            <a:pPr algn="ctr"/>
            <a:r>
              <a:rPr lang="en-US" dirty="0" smtClean="0"/>
              <a:t>(ex. Prostate)</a:t>
            </a:r>
          </a:p>
          <a:p>
            <a:pPr algn="ctr"/>
            <a:r>
              <a:rPr lang="en-US" dirty="0" smtClean="0"/>
              <a:t>Altered DNA</a:t>
            </a:r>
            <a:r>
              <a:rPr lang="en-US" dirty="0"/>
              <a:t> </a:t>
            </a:r>
            <a:r>
              <a:rPr lang="en-US" dirty="0" smtClean="0">
                <a:sym typeface="Wingdings"/>
              </a:rPr>
              <a:t></a:t>
            </a:r>
          </a:p>
          <a:p>
            <a:pPr algn="ctr"/>
            <a:r>
              <a:rPr lang="en-US" dirty="0" smtClean="0"/>
              <a:t>Altered RNA</a:t>
            </a:r>
            <a:r>
              <a:rPr lang="en-US" dirty="0" smtClean="0">
                <a:sym typeface="Wingdings"/>
              </a:rPr>
              <a:t></a:t>
            </a:r>
          </a:p>
          <a:p>
            <a:pPr algn="ctr"/>
            <a:r>
              <a:rPr lang="en-US" dirty="0" smtClean="0"/>
              <a:t>Altered Protein</a:t>
            </a:r>
            <a:endParaRPr lang="en-US" dirty="0"/>
          </a:p>
        </p:txBody>
      </p:sp>
    </p:spTree>
    <p:extLst>
      <p:ext uri="{BB962C8B-B14F-4D97-AF65-F5344CB8AC3E}">
        <p14:creationId xmlns:p14="http://schemas.microsoft.com/office/powerpoint/2010/main" val="1837993736"/>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sp>
        <p:nvSpPr>
          <p:cNvPr id="4" name="Title 1"/>
          <p:cNvSpPr>
            <a:spLocks noGrp="1"/>
          </p:cNvSpPr>
          <p:nvPr>
            <p:ph type="title"/>
          </p:nvPr>
        </p:nvSpPr>
        <p:spPr/>
        <p:txBody>
          <a:bodyPr/>
          <a:lstStyle/>
          <a:p>
            <a:r>
              <a:rPr lang="en-US" sz="2800" dirty="0" smtClean="0"/>
              <a:t>Genomics and Genetics of Prostate Cancer: </a:t>
            </a:r>
            <a:br>
              <a:rPr lang="en-US" sz="2800" dirty="0" smtClean="0"/>
            </a:br>
            <a:r>
              <a:rPr lang="en-US" sz="2800" dirty="0" smtClean="0"/>
              <a:t>Keep it Simple</a:t>
            </a:r>
            <a:endParaRPr lang="en-US" sz="2800" dirty="0"/>
          </a:p>
        </p:txBody>
      </p:sp>
      <p:pic>
        <p:nvPicPr>
          <p:cNvPr id="5" name="Picture 4"/>
          <p:cNvPicPr>
            <a:picLocks noChangeAspect="1"/>
          </p:cNvPicPr>
          <p:nvPr/>
        </p:nvPicPr>
        <p:blipFill rotWithShape="1">
          <a:blip r:embed="rId2"/>
          <a:srcRect t="12699"/>
          <a:stretch/>
        </p:blipFill>
        <p:spPr>
          <a:xfrm>
            <a:off x="6553197" y="1219198"/>
            <a:ext cx="2035629" cy="2776775"/>
          </a:xfrm>
          <a:prstGeom prst="rect">
            <a:avLst/>
          </a:prstGeom>
        </p:spPr>
      </p:pic>
      <p:sp>
        <p:nvSpPr>
          <p:cNvPr id="6" name="TextBox 5"/>
          <p:cNvSpPr txBox="1"/>
          <p:nvPr/>
        </p:nvSpPr>
        <p:spPr>
          <a:xfrm>
            <a:off x="413657" y="1421394"/>
            <a:ext cx="5856411" cy="2369880"/>
          </a:xfrm>
          <a:prstGeom prst="rect">
            <a:avLst/>
          </a:prstGeom>
          <a:noFill/>
        </p:spPr>
        <p:txBody>
          <a:bodyPr wrap="none" rtlCol="0">
            <a:spAutoFit/>
          </a:bodyPr>
          <a:lstStyle/>
          <a:p>
            <a:r>
              <a:rPr lang="en-US" sz="2400" b="1" dirty="0" smtClean="0"/>
              <a:t>Genomic Tests:</a:t>
            </a:r>
          </a:p>
          <a:p>
            <a:r>
              <a:rPr lang="en-US" dirty="0"/>
              <a:t>	</a:t>
            </a:r>
            <a:r>
              <a:rPr lang="en-US" dirty="0" smtClean="0"/>
              <a:t>Evaluating RNA produced in Cancer Cells</a:t>
            </a:r>
          </a:p>
          <a:p>
            <a:endParaRPr lang="en-US" dirty="0"/>
          </a:p>
          <a:p>
            <a:r>
              <a:rPr lang="en-US" sz="2400" b="1" dirty="0" smtClean="0"/>
              <a:t>Genetic Tests:</a:t>
            </a:r>
          </a:p>
          <a:p>
            <a:r>
              <a:rPr lang="en-US" dirty="0"/>
              <a:t>	</a:t>
            </a:r>
            <a:r>
              <a:rPr lang="en-US" dirty="0" smtClean="0"/>
              <a:t>Evaluating if abnormalities or mutations in</a:t>
            </a:r>
          </a:p>
          <a:p>
            <a:r>
              <a:rPr lang="en-US" dirty="0"/>
              <a:t> </a:t>
            </a:r>
            <a:r>
              <a:rPr lang="en-US" dirty="0" smtClean="0"/>
              <a:t>            		 Germline DNA  (any cell)</a:t>
            </a:r>
          </a:p>
          <a:p>
            <a:r>
              <a:rPr lang="en-US" dirty="0"/>
              <a:t> </a:t>
            </a:r>
            <a:r>
              <a:rPr lang="en-US" dirty="0" smtClean="0"/>
              <a:t>                          Somatic DNA (cancer cells)</a:t>
            </a:r>
            <a:endParaRPr lang="en-US" dirty="0"/>
          </a:p>
        </p:txBody>
      </p:sp>
    </p:spTree>
    <p:extLst>
      <p:ext uri="{BB962C8B-B14F-4D97-AF65-F5344CB8AC3E}">
        <p14:creationId xmlns:p14="http://schemas.microsoft.com/office/powerpoint/2010/main" val="1088789480"/>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A8FB-23D5-4BEA-8E84-8B916ACE4642}"/>
              </a:ext>
            </a:extLst>
          </p:cNvPr>
          <p:cNvSpPr>
            <a:spLocks noGrp="1"/>
          </p:cNvSpPr>
          <p:nvPr>
            <p:ph type="title"/>
          </p:nvPr>
        </p:nvSpPr>
        <p:spPr>
          <a:xfrm>
            <a:off x="685800" y="111922"/>
            <a:ext cx="7772400" cy="673894"/>
          </a:xfrm>
        </p:spPr>
        <p:txBody>
          <a:bodyPr/>
          <a:lstStyle/>
          <a:p>
            <a:r>
              <a:rPr lang="en-US" dirty="0"/>
              <a:t>Overview of </a:t>
            </a:r>
            <a:r>
              <a:rPr lang="en-US" dirty="0" smtClean="0"/>
              <a:t>three genomic tests for the</a:t>
            </a:r>
            <a:br>
              <a:rPr lang="en-US" dirty="0" smtClean="0"/>
            </a:br>
            <a:r>
              <a:rPr lang="en-US" dirty="0" smtClean="0"/>
              <a:t> </a:t>
            </a:r>
            <a:r>
              <a:rPr lang="en-US" dirty="0"/>
              <a:t>active surveillance (AS) decision</a:t>
            </a:r>
          </a:p>
        </p:txBody>
      </p:sp>
      <p:sp>
        <p:nvSpPr>
          <p:cNvPr id="3" name="Slide Number Placeholder 2">
            <a:extLst>
              <a:ext uri="{FF2B5EF4-FFF2-40B4-BE49-F238E27FC236}">
                <a16:creationId xmlns:a16="http://schemas.microsoft.com/office/drawing/2014/main" id="{CC0F15BC-B8BC-45B3-ABC4-7E38FC076BAA}"/>
              </a:ext>
            </a:extLst>
          </p:cNvPr>
          <p:cNvSpPr>
            <a:spLocks noGrp="1"/>
          </p:cNvSpPr>
          <p:nvPr>
            <p:ph type="sldNum" sz="quarter" idx="4294967295"/>
          </p:nvPr>
        </p:nvSpPr>
        <p:spPr>
          <a:xfrm>
            <a:off x="160536" y="4914901"/>
            <a:ext cx="229168" cy="228599"/>
          </a:xfrm>
          <a:prstGeom prst="rect">
            <a:avLst/>
          </a:prstGeom>
        </p:spPr>
        <p:txBody>
          <a:bodyPr/>
          <a:lstStyle/>
          <a:p>
            <a:pPr defTabSz="685800" eaLnBrk="1" fontAlgn="auto" hangingPunct="1">
              <a:spcBef>
                <a:spcPts val="0"/>
              </a:spcBef>
              <a:spcAft>
                <a:spcPts val="0"/>
              </a:spcAft>
              <a:defRPr/>
            </a:pPr>
            <a:fld id="{2663F390-A098-3D45-AE55-1FFC76C7D33C}" type="slidenum">
              <a:rPr lang="en-US" sz="900" b="1">
                <a:solidFill>
                  <a:srgbClr val="F8971D"/>
                </a:solidFill>
                <a:latin typeface="Arial"/>
                <a:ea typeface="+mn-ea"/>
              </a:rPr>
              <a:pPr defTabSz="685800" eaLnBrk="1" fontAlgn="auto" hangingPunct="1">
                <a:spcBef>
                  <a:spcPts val="0"/>
                </a:spcBef>
                <a:spcAft>
                  <a:spcPts val="0"/>
                </a:spcAft>
                <a:defRPr/>
              </a:pPr>
              <a:t>14</a:t>
            </a:fld>
            <a:endParaRPr lang="en-US" sz="900" b="1">
              <a:solidFill>
                <a:srgbClr val="F8971D"/>
              </a:solidFill>
              <a:latin typeface="Arial"/>
              <a:ea typeface="+mn-ea"/>
            </a:endParaRPr>
          </a:p>
        </p:txBody>
      </p:sp>
      <p:pic>
        <p:nvPicPr>
          <p:cNvPr id="4" name="Content Placeholder 7">
            <a:extLst>
              <a:ext uri="{FF2B5EF4-FFF2-40B4-BE49-F238E27FC236}">
                <a16:creationId xmlns:a16="http://schemas.microsoft.com/office/drawing/2014/main" id="{8C5E0456-07C7-44F8-9DD7-7059044E399B}"/>
              </a:ext>
            </a:extLst>
          </p:cNvPr>
          <p:cNvPicPr>
            <a:picLocks noChangeAspect="1"/>
          </p:cNvPicPr>
          <p:nvPr/>
        </p:nvPicPr>
        <p:blipFill>
          <a:blip r:embed="rId3"/>
          <a:stretch>
            <a:fillRect/>
          </a:stretch>
        </p:blipFill>
        <p:spPr>
          <a:xfrm>
            <a:off x="3287408" y="904129"/>
            <a:ext cx="1719746" cy="531038"/>
          </a:xfrm>
          <a:prstGeom prst="rect">
            <a:avLst/>
          </a:prstGeom>
        </p:spPr>
      </p:pic>
      <p:pic>
        <p:nvPicPr>
          <p:cNvPr id="5" name="Picture 4">
            <a:extLst>
              <a:ext uri="{FF2B5EF4-FFF2-40B4-BE49-F238E27FC236}">
                <a16:creationId xmlns:a16="http://schemas.microsoft.com/office/drawing/2014/main" id="{73FA6750-1446-48BB-93B3-76D5FDE7712B}"/>
              </a:ext>
            </a:extLst>
          </p:cNvPr>
          <p:cNvPicPr>
            <a:picLocks noChangeAspect="1"/>
          </p:cNvPicPr>
          <p:nvPr/>
        </p:nvPicPr>
        <p:blipFill>
          <a:blip r:embed="rId4"/>
          <a:stretch>
            <a:fillRect/>
          </a:stretch>
        </p:blipFill>
        <p:spPr>
          <a:xfrm>
            <a:off x="6656074" y="923121"/>
            <a:ext cx="1365759" cy="435953"/>
          </a:xfrm>
          <a:prstGeom prst="rect">
            <a:avLst/>
          </a:prstGeom>
        </p:spPr>
      </p:pic>
      <p:pic>
        <p:nvPicPr>
          <p:cNvPr id="6" name="Picture 5">
            <a:extLst>
              <a:ext uri="{FF2B5EF4-FFF2-40B4-BE49-F238E27FC236}">
                <a16:creationId xmlns:a16="http://schemas.microsoft.com/office/drawing/2014/main" id="{003621BC-2BB4-4E01-9F38-4654246CBACA}"/>
              </a:ext>
            </a:extLst>
          </p:cNvPr>
          <p:cNvPicPr>
            <a:picLocks noChangeAspect="1"/>
          </p:cNvPicPr>
          <p:nvPr/>
        </p:nvPicPr>
        <p:blipFill>
          <a:blip r:embed="rId5"/>
          <a:stretch>
            <a:fillRect/>
          </a:stretch>
        </p:blipFill>
        <p:spPr>
          <a:xfrm>
            <a:off x="285132" y="962533"/>
            <a:ext cx="1546559" cy="392147"/>
          </a:xfrm>
          <a:prstGeom prst="rect">
            <a:avLst/>
          </a:prstGeom>
        </p:spPr>
      </p:pic>
      <p:sp>
        <p:nvSpPr>
          <p:cNvPr id="30" name="TextBox 29">
            <a:extLst>
              <a:ext uri="{FF2B5EF4-FFF2-40B4-BE49-F238E27FC236}">
                <a16:creationId xmlns:a16="http://schemas.microsoft.com/office/drawing/2014/main" id="{9386FF76-E836-47B8-BB5E-B3BBC5BEF365}"/>
              </a:ext>
            </a:extLst>
          </p:cNvPr>
          <p:cNvSpPr txBox="1"/>
          <p:nvPr/>
        </p:nvSpPr>
        <p:spPr>
          <a:xfrm>
            <a:off x="5760255" y="2446747"/>
            <a:ext cx="3383745" cy="2554545"/>
          </a:xfrm>
          <a:prstGeom prst="rect">
            <a:avLst/>
          </a:prstGeom>
          <a:noFill/>
        </p:spPr>
        <p:txBody>
          <a:bodyPr wrap="square" rtlCol="0">
            <a:spAutoFit/>
          </a:bodyPr>
          <a:lstStyle/>
          <a:p>
            <a:pPr defTabSz="685800" eaLnBrk="1" fontAlgn="auto" hangingPunct="1">
              <a:spcBef>
                <a:spcPts val="0"/>
              </a:spcBef>
              <a:spcAft>
                <a:spcPts val="450"/>
              </a:spcAft>
              <a:defRPr/>
            </a:pPr>
            <a:r>
              <a:rPr lang="en-US" sz="1350" u="sng" dirty="0">
                <a:solidFill>
                  <a:srgbClr val="282A2E"/>
                </a:solidFill>
                <a:latin typeface="Arial"/>
                <a:ea typeface="+mn-ea"/>
              </a:rPr>
              <a:t>Reports:</a:t>
            </a:r>
            <a:endParaRPr lang="en-US" sz="1350" dirty="0">
              <a:solidFill>
                <a:srgbClr val="282A2E"/>
              </a:solidFill>
              <a:latin typeface="Arial"/>
              <a:ea typeface="+mn-ea"/>
            </a:endParaRPr>
          </a:p>
          <a:p>
            <a:pPr marL="214313" indent="-214313" defTabSz="685800" eaLnBrk="1" fontAlgn="auto" hangingPunct="1">
              <a:spcBef>
                <a:spcPts val="0"/>
              </a:spcBef>
              <a:spcAft>
                <a:spcPts val="450"/>
              </a:spcAft>
              <a:buFont typeface="Arial" panose="020B0604020202020204" pitchFamily="34" charset="0"/>
              <a:buChar char="•"/>
              <a:defRPr/>
            </a:pPr>
            <a:r>
              <a:rPr lang="en-US" sz="1350" dirty="0">
                <a:solidFill>
                  <a:srgbClr val="282A2E"/>
                </a:solidFill>
                <a:latin typeface="Arial"/>
                <a:ea typeface="+mn-ea"/>
              </a:rPr>
              <a:t>Risk of high-grade (</a:t>
            </a:r>
            <a:r>
              <a:rPr lang="en-US" sz="1350" u="sng" dirty="0">
                <a:solidFill>
                  <a:srgbClr val="282A2E"/>
                </a:solidFill>
                <a:latin typeface="Arial"/>
                <a:ea typeface="+mn-ea"/>
              </a:rPr>
              <a:t>&gt;</a:t>
            </a:r>
            <a:r>
              <a:rPr lang="en-US" sz="1350" dirty="0">
                <a:solidFill>
                  <a:srgbClr val="282A2E"/>
                </a:solidFill>
                <a:latin typeface="Arial"/>
                <a:ea typeface="+mn-ea"/>
              </a:rPr>
              <a:t>GG3) disease</a:t>
            </a:r>
            <a:r>
              <a:rPr lang="en-US" sz="1350" baseline="30000" dirty="0">
                <a:solidFill>
                  <a:srgbClr val="282A2E"/>
                </a:solidFill>
                <a:latin typeface="Arial"/>
                <a:ea typeface="+mn-ea"/>
              </a:rPr>
              <a:t>10,11</a:t>
            </a:r>
            <a:endParaRPr lang="en-US" sz="1350" dirty="0">
              <a:solidFill>
                <a:srgbClr val="282A2E"/>
              </a:solidFill>
              <a:latin typeface="Arial"/>
              <a:ea typeface="+mn-ea"/>
            </a:endParaRPr>
          </a:p>
          <a:p>
            <a:pPr marL="214313" indent="-214313" defTabSz="685800" eaLnBrk="1" fontAlgn="auto" hangingPunct="1">
              <a:spcBef>
                <a:spcPts val="0"/>
              </a:spcBef>
              <a:spcAft>
                <a:spcPts val="450"/>
              </a:spcAft>
              <a:buFont typeface="Arial" panose="020B0604020202020204" pitchFamily="34" charset="0"/>
              <a:buChar char="•"/>
              <a:defRPr/>
            </a:pPr>
            <a:r>
              <a:rPr lang="en-US" sz="1350" dirty="0">
                <a:solidFill>
                  <a:srgbClr val="282A2E"/>
                </a:solidFill>
                <a:latin typeface="Arial"/>
                <a:ea typeface="+mn-ea"/>
              </a:rPr>
              <a:t>Risk of </a:t>
            </a:r>
            <a:r>
              <a:rPr lang="en-US" sz="1350" u="sng" dirty="0">
                <a:solidFill>
                  <a:srgbClr val="282A2E"/>
                </a:solidFill>
                <a:latin typeface="Arial"/>
                <a:ea typeface="+mn-ea"/>
              </a:rPr>
              <a:t>&gt;</a:t>
            </a:r>
            <a:r>
              <a:rPr lang="en-US" sz="1350" dirty="0">
                <a:solidFill>
                  <a:srgbClr val="282A2E"/>
                </a:solidFill>
                <a:latin typeface="Arial"/>
                <a:ea typeface="+mn-ea"/>
              </a:rPr>
              <a:t>pT3a disease</a:t>
            </a:r>
            <a:r>
              <a:rPr lang="en-US" sz="1350" baseline="30000" dirty="0">
                <a:solidFill>
                  <a:srgbClr val="282A2E"/>
                </a:solidFill>
                <a:latin typeface="Arial"/>
                <a:ea typeface="+mn-ea"/>
              </a:rPr>
              <a:t>10,11</a:t>
            </a:r>
            <a:endParaRPr lang="en-US" sz="1350" dirty="0">
              <a:solidFill>
                <a:srgbClr val="282A2E"/>
              </a:solidFill>
              <a:latin typeface="Arial"/>
              <a:ea typeface="+mn-ea"/>
            </a:endParaRPr>
          </a:p>
          <a:p>
            <a:pPr marL="214313" indent="-214313" defTabSz="685800" eaLnBrk="1" fontAlgn="auto" hangingPunct="1">
              <a:spcBef>
                <a:spcPts val="0"/>
              </a:spcBef>
              <a:spcAft>
                <a:spcPts val="450"/>
              </a:spcAft>
              <a:buFont typeface="Arial" panose="020B0604020202020204" pitchFamily="34" charset="0"/>
              <a:buChar char="•"/>
              <a:defRPr/>
            </a:pPr>
            <a:r>
              <a:rPr lang="en-US" sz="1350" dirty="0">
                <a:solidFill>
                  <a:srgbClr val="282A2E"/>
                </a:solidFill>
                <a:latin typeface="Arial"/>
                <a:ea typeface="+mn-ea"/>
              </a:rPr>
              <a:t>Risk of metastasis at 10 years</a:t>
            </a:r>
            <a:r>
              <a:rPr lang="en-US" sz="1350" baseline="30000" dirty="0">
                <a:solidFill>
                  <a:srgbClr val="282A2E"/>
                </a:solidFill>
                <a:latin typeface="Arial"/>
                <a:ea typeface="+mn-ea"/>
              </a:rPr>
              <a:t>12</a:t>
            </a:r>
            <a:endParaRPr lang="en-US" sz="1350" dirty="0">
              <a:solidFill>
                <a:srgbClr val="282A2E"/>
              </a:solidFill>
              <a:latin typeface="Arial"/>
              <a:ea typeface="+mn-ea"/>
            </a:endParaRPr>
          </a:p>
          <a:p>
            <a:pPr marL="214313" indent="-214313" defTabSz="685800" eaLnBrk="1" fontAlgn="auto" hangingPunct="1">
              <a:spcBef>
                <a:spcPts val="0"/>
              </a:spcBef>
              <a:spcAft>
                <a:spcPts val="450"/>
              </a:spcAft>
              <a:buFont typeface="Arial" panose="020B0604020202020204" pitchFamily="34" charset="0"/>
              <a:buChar char="•"/>
              <a:defRPr/>
            </a:pPr>
            <a:r>
              <a:rPr lang="en-US" sz="1350" dirty="0">
                <a:solidFill>
                  <a:srgbClr val="282A2E"/>
                </a:solidFill>
                <a:latin typeface="Arial"/>
                <a:ea typeface="+mn-ea"/>
              </a:rPr>
              <a:t>Risk of PCa-specific death at 10 years</a:t>
            </a:r>
            <a:r>
              <a:rPr lang="en-US" sz="1350" baseline="30000" dirty="0">
                <a:solidFill>
                  <a:srgbClr val="282A2E"/>
                </a:solidFill>
                <a:latin typeface="Arial"/>
                <a:ea typeface="+mn-ea"/>
              </a:rPr>
              <a:t>12</a:t>
            </a:r>
          </a:p>
          <a:p>
            <a:pPr marL="214313" indent="-214313" defTabSz="685800" eaLnBrk="1" fontAlgn="auto" hangingPunct="1">
              <a:spcBef>
                <a:spcPts val="0"/>
              </a:spcBef>
              <a:spcAft>
                <a:spcPts val="450"/>
              </a:spcAft>
              <a:buFont typeface="Arial" panose="020B0604020202020204" pitchFamily="34" charset="0"/>
              <a:buChar char="•"/>
              <a:defRPr/>
            </a:pPr>
            <a:r>
              <a:rPr lang="en-US" sz="1350" dirty="0">
                <a:solidFill>
                  <a:srgbClr val="282A2E"/>
                </a:solidFill>
                <a:latin typeface="Arial"/>
                <a:ea typeface="+mn-ea"/>
              </a:rPr>
              <a:t>Reported % risk incorporates clinicopathologic features with molecular score</a:t>
            </a:r>
          </a:p>
          <a:p>
            <a:pPr marL="214313" indent="-214313" defTabSz="685800" eaLnBrk="1" fontAlgn="auto" hangingPunct="1">
              <a:spcBef>
                <a:spcPts val="0"/>
              </a:spcBef>
              <a:spcAft>
                <a:spcPts val="450"/>
              </a:spcAft>
              <a:buFont typeface="Arial" panose="020B0604020202020204" pitchFamily="34" charset="0"/>
              <a:buChar char="•"/>
              <a:defRPr/>
            </a:pPr>
            <a:endParaRPr lang="en-US" sz="1350" dirty="0">
              <a:solidFill>
                <a:srgbClr val="282A2E"/>
              </a:solidFill>
              <a:latin typeface="Arial"/>
              <a:ea typeface="+mn-ea"/>
            </a:endParaRPr>
          </a:p>
        </p:txBody>
      </p:sp>
      <p:sp>
        <p:nvSpPr>
          <p:cNvPr id="32" name="TextBox 31">
            <a:extLst>
              <a:ext uri="{FF2B5EF4-FFF2-40B4-BE49-F238E27FC236}">
                <a16:creationId xmlns:a16="http://schemas.microsoft.com/office/drawing/2014/main" id="{2D75966A-BF0E-4D17-822B-D428DF6E37A3}"/>
              </a:ext>
            </a:extLst>
          </p:cNvPr>
          <p:cNvSpPr txBox="1"/>
          <p:nvPr/>
        </p:nvSpPr>
        <p:spPr>
          <a:xfrm>
            <a:off x="94014" y="2455449"/>
            <a:ext cx="2506105" cy="2228815"/>
          </a:xfrm>
          <a:prstGeom prst="rect">
            <a:avLst/>
          </a:prstGeom>
          <a:noFill/>
        </p:spPr>
        <p:txBody>
          <a:bodyPr wrap="square" rtlCol="0">
            <a:spAutoFit/>
          </a:bodyPr>
          <a:lstStyle/>
          <a:p>
            <a:pPr defTabSz="685800" eaLnBrk="1" fontAlgn="auto" hangingPunct="1">
              <a:spcBef>
                <a:spcPts val="0"/>
              </a:spcBef>
              <a:spcAft>
                <a:spcPts val="450"/>
              </a:spcAft>
              <a:defRPr/>
            </a:pPr>
            <a:r>
              <a:rPr lang="en-US" sz="1350" u="sng" dirty="0">
                <a:solidFill>
                  <a:srgbClr val="282A2E"/>
                </a:solidFill>
                <a:latin typeface="Arial"/>
                <a:ea typeface="+mn-ea"/>
              </a:rPr>
              <a:t>Reports:</a:t>
            </a:r>
          </a:p>
          <a:p>
            <a:pPr marL="214313" indent="-214313" defTabSz="685800" eaLnBrk="1" fontAlgn="auto" hangingPunct="1">
              <a:spcBef>
                <a:spcPts val="0"/>
              </a:spcBef>
              <a:spcAft>
                <a:spcPts val="450"/>
              </a:spcAft>
              <a:buFont typeface="Arial" panose="020B0604020202020204" pitchFamily="34" charset="0"/>
              <a:buChar char="•"/>
              <a:defRPr/>
            </a:pPr>
            <a:r>
              <a:rPr lang="en-US" sz="1350" dirty="0">
                <a:solidFill>
                  <a:srgbClr val="282A2E"/>
                </a:solidFill>
                <a:latin typeface="Arial"/>
                <a:ea typeface="+mn-ea"/>
              </a:rPr>
              <a:t>Risk of metastasis at 10 years</a:t>
            </a:r>
            <a:r>
              <a:rPr lang="en-US" sz="1350" baseline="30000" dirty="0">
                <a:solidFill>
                  <a:srgbClr val="282A2E"/>
                </a:solidFill>
                <a:latin typeface="Arial"/>
                <a:ea typeface="+mn-ea"/>
              </a:rPr>
              <a:t>2</a:t>
            </a:r>
            <a:endParaRPr lang="en-US" sz="1350" dirty="0">
              <a:solidFill>
                <a:srgbClr val="282A2E"/>
              </a:solidFill>
              <a:latin typeface="Arial"/>
              <a:ea typeface="+mn-ea"/>
            </a:endParaRPr>
          </a:p>
          <a:p>
            <a:pPr marL="214313" indent="-214313" defTabSz="685800" eaLnBrk="1" fontAlgn="auto" hangingPunct="1">
              <a:spcBef>
                <a:spcPts val="0"/>
              </a:spcBef>
              <a:spcAft>
                <a:spcPts val="0"/>
              </a:spcAft>
              <a:buFont typeface="Arial" panose="020B0604020202020204" pitchFamily="34" charset="0"/>
              <a:buChar char="•"/>
              <a:defRPr/>
            </a:pPr>
            <a:r>
              <a:rPr lang="en-US" sz="1350" dirty="0">
                <a:solidFill>
                  <a:srgbClr val="282A2E"/>
                </a:solidFill>
                <a:latin typeface="Arial"/>
                <a:ea typeface="+mn-ea"/>
              </a:rPr>
              <a:t>Risk of PCa-specific death at 10 years</a:t>
            </a:r>
            <a:r>
              <a:rPr lang="en-US" sz="1350" baseline="30000" dirty="0">
                <a:solidFill>
                  <a:srgbClr val="282A2E"/>
                </a:solidFill>
                <a:latin typeface="Arial"/>
                <a:ea typeface="+mn-ea"/>
              </a:rPr>
              <a:t>3,4</a:t>
            </a:r>
          </a:p>
          <a:p>
            <a:pPr marL="214313" indent="-214313" defTabSz="685800" eaLnBrk="1" fontAlgn="auto" hangingPunct="1">
              <a:spcBef>
                <a:spcPts val="0"/>
              </a:spcBef>
              <a:spcAft>
                <a:spcPts val="0"/>
              </a:spcAft>
              <a:buFont typeface="Arial" panose="020B0604020202020204" pitchFamily="34" charset="0"/>
              <a:buChar char="•"/>
              <a:defRPr/>
            </a:pPr>
            <a:endParaRPr lang="en-US" sz="1350" baseline="30000" dirty="0">
              <a:solidFill>
                <a:srgbClr val="282A2E"/>
              </a:solidFill>
              <a:latin typeface="Arial"/>
              <a:ea typeface="+mn-ea"/>
            </a:endParaRPr>
          </a:p>
          <a:p>
            <a:pPr marL="214313" indent="-214313" defTabSz="685800" eaLnBrk="1" fontAlgn="auto" hangingPunct="1">
              <a:spcBef>
                <a:spcPts val="0"/>
              </a:spcBef>
              <a:spcAft>
                <a:spcPts val="0"/>
              </a:spcAft>
              <a:buFont typeface="Arial" panose="020B0604020202020204" pitchFamily="34" charset="0"/>
              <a:buChar char="•"/>
              <a:defRPr/>
            </a:pPr>
            <a:r>
              <a:rPr lang="en-US" sz="1350" dirty="0">
                <a:solidFill>
                  <a:srgbClr val="282A2E"/>
                </a:solidFill>
                <a:latin typeface="Arial"/>
                <a:ea typeface="+mn-ea"/>
              </a:rPr>
              <a:t>Reported % risk incorporates clinicopathologic features with molecular score</a:t>
            </a:r>
          </a:p>
        </p:txBody>
      </p:sp>
      <p:sp>
        <p:nvSpPr>
          <p:cNvPr id="33" name="TextBox 32">
            <a:extLst>
              <a:ext uri="{FF2B5EF4-FFF2-40B4-BE49-F238E27FC236}">
                <a16:creationId xmlns:a16="http://schemas.microsoft.com/office/drawing/2014/main" id="{D0E6AD0D-C07D-448C-AC1D-C60BCB917CEF}"/>
              </a:ext>
            </a:extLst>
          </p:cNvPr>
          <p:cNvSpPr txBox="1"/>
          <p:nvPr/>
        </p:nvSpPr>
        <p:spPr>
          <a:xfrm>
            <a:off x="2721001" y="2446746"/>
            <a:ext cx="2841800" cy="2282676"/>
          </a:xfrm>
          <a:prstGeom prst="rect">
            <a:avLst/>
          </a:prstGeom>
          <a:noFill/>
        </p:spPr>
        <p:txBody>
          <a:bodyPr wrap="square" rtlCol="0">
            <a:spAutoFit/>
          </a:bodyPr>
          <a:lstStyle/>
          <a:p>
            <a:pPr defTabSz="685800" eaLnBrk="1" fontAlgn="auto" hangingPunct="1">
              <a:spcBef>
                <a:spcPts val="0"/>
              </a:spcBef>
              <a:spcAft>
                <a:spcPts val="450"/>
              </a:spcAft>
              <a:defRPr/>
            </a:pPr>
            <a:r>
              <a:rPr lang="en-US" sz="1350" u="sng" dirty="0">
                <a:solidFill>
                  <a:srgbClr val="282A2E"/>
                </a:solidFill>
                <a:latin typeface="Arial"/>
                <a:ea typeface="+mn-ea"/>
              </a:rPr>
              <a:t>Reports:</a:t>
            </a:r>
            <a:endParaRPr lang="en-US" sz="1350" dirty="0">
              <a:solidFill>
                <a:srgbClr val="282A2E"/>
              </a:solidFill>
              <a:latin typeface="Arial"/>
              <a:ea typeface="+mn-ea"/>
            </a:endParaRPr>
          </a:p>
          <a:p>
            <a:pPr marL="214313" indent="-214313" defTabSz="685800" eaLnBrk="1" fontAlgn="auto" hangingPunct="1">
              <a:spcBef>
                <a:spcPts val="0"/>
              </a:spcBef>
              <a:spcAft>
                <a:spcPts val="450"/>
              </a:spcAft>
              <a:buFont typeface="Arial" panose="020B0604020202020204" pitchFamily="34" charset="0"/>
              <a:buChar char="•"/>
              <a:defRPr/>
            </a:pPr>
            <a:r>
              <a:rPr lang="en-US" sz="1350" dirty="0">
                <a:solidFill>
                  <a:srgbClr val="282A2E"/>
                </a:solidFill>
                <a:latin typeface="Arial"/>
                <a:ea typeface="+mn-ea"/>
              </a:rPr>
              <a:t>Risk of high-grade (</a:t>
            </a:r>
            <a:r>
              <a:rPr lang="en-US" sz="1350" u="sng" dirty="0">
                <a:solidFill>
                  <a:srgbClr val="282A2E"/>
                </a:solidFill>
                <a:latin typeface="Arial"/>
                <a:ea typeface="+mn-ea"/>
              </a:rPr>
              <a:t>&gt;</a:t>
            </a:r>
            <a:r>
              <a:rPr lang="en-US" sz="1350" dirty="0">
                <a:solidFill>
                  <a:srgbClr val="282A2E"/>
                </a:solidFill>
                <a:latin typeface="Arial"/>
                <a:ea typeface="+mn-ea"/>
              </a:rPr>
              <a:t>GG3) disease</a:t>
            </a:r>
            <a:r>
              <a:rPr lang="en-US" sz="1350" baseline="30000" dirty="0">
                <a:solidFill>
                  <a:srgbClr val="282A2E"/>
                </a:solidFill>
                <a:latin typeface="Arial"/>
                <a:ea typeface="+mn-ea"/>
              </a:rPr>
              <a:t>6</a:t>
            </a:r>
            <a:endParaRPr lang="en-US" sz="1350" dirty="0">
              <a:solidFill>
                <a:srgbClr val="282A2E"/>
              </a:solidFill>
              <a:latin typeface="Arial"/>
              <a:ea typeface="+mn-ea"/>
            </a:endParaRPr>
          </a:p>
          <a:p>
            <a:pPr marL="214313" indent="-214313" defTabSz="685800" eaLnBrk="1" fontAlgn="auto" hangingPunct="1">
              <a:spcBef>
                <a:spcPts val="0"/>
              </a:spcBef>
              <a:spcAft>
                <a:spcPts val="450"/>
              </a:spcAft>
              <a:buFont typeface="Arial" panose="020B0604020202020204" pitchFamily="34" charset="0"/>
              <a:buChar char="•"/>
              <a:defRPr/>
            </a:pPr>
            <a:r>
              <a:rPr lang="en-US" sz="1350" dirty="0">
                <a:solidFill>
                  <a:srgbClr val="282A2E"/>
                </a:solidFill>
                <a:latin typeface="Arial"/>
                <a:ea typeface="+mn-ea"/>
              </a:rPr>
              <a:t>Risk of metastasis at 5 years</a:t>
            </a:r>
            <a:r>
              <a:rPr lang="en-US" sz="1350" baseline="30000" dirty="0">
                <a:solidFill>
                  <a:srgbClr val="282A2E"/>
                </a:solidFill>
                <a:latin typeface="Arial"/>
                <a:ea typeface="+mn-ea"/>
              </a:rPr>
              <a:t>7,8</a:t>
            </a:r>
            <a:endParaRPr lang="en-US" sz="1350" dirty="0">
              <a:solidFill>
                <a:srgbClr val="282A2E"/>
              </a:solidFill>
              <a:latin typeface="Arial"/>
              <a:ea typeface="+mn-ea"/>
            </a:endParaRPr>
          </a:p>
          <a:p>
            <a:pPr marL="214313" indent="-214313" defTabSz="685800" eaLnBrk="1" fontAlgn="auto" hangingPunct="1">
              <a:spcBef>
                <a:spcPts val="0"/>
              </a:spcBef>
              <a:spcAft>
                <a:spcPts val="450"/>
              </a:spcAft>
              <a:buFont typeface="Arial" panose="020B0604020202020204" pitchFamily="34" charset="0"/>
              <a:buChar char="•"/>
              <a:defRPr/>
            </a:pPr>
            <a:r>
              <a:rPr lang="en-US" sz="1350" dirty="0">
                <a:solidFill>
                  <a:srgbClr val="282A2E"/>
                </a:solidFill>
                <a:latin typeface="Arial"/>
                <a:ea typeface="+mn-ea"/>
              </a:rPr>
              <a:t>Risk of PCa-specific death at 10 years</a:t>
            </a:r>
            <a:r>
              <a:rPr lang="en-US" sz="1350" baseline="30000" dirty="0">
                <a:solidFill>
                  <a:srgbClr val="282A2E"/>
                </a:solidFill>
                <a:latin typeface="Arial"/>
                <a:ea typeface="+mn-ea"/>
              </a:rPr>
              <a:t>8,9</a:t>
            </a:r>
          </a:p>
          <a:p>
            <a:pPr marL="214313" indent="-214313" defTabSz="685800" eaLnBrk="1" fontAlgn="auto" hangingPunct="1">
              <a:spcBef>
                <a:spcPts val="0"/>
              </a:spcBef>
              <a:spcAft>
                <a:spcPts val="450"/>
              </a:spcAft>
              <a:buFont typeface="Arial" panose="020B0604020202020204" pitchFamily="34" charset="0"/>
              <a:buChar char="•"/>
              <a:defRPr/>
            </a:pPr>
            <a:r>
              <a:rPr lang="en-US" sz="1350" dirty="0">
                <a:solidFill>
                  <a:srgbClr val="282A2E"/>
                </a:solidFill>
                <a:latin typeface="Arial"/>
                <a:ea typeface="+mn-ea"/>
              </a:rPr>
              <a:t>Reported % risk based on molecular score alone</a:t>
            </a:r>
          </a:p>
          <a:p>
            <a:pPr marL="214313" indent="-214313" defTabSz="685800" eaLnBrk="1" fontAlgn="auto" hangingPunct="1">
              <a:spcBef>
                <a:spcPts val="0"/>
              </a:spcBef>
              <a:spcAft>
                <a:spcPts val="450"/>
              </a:spcAft>
              <a:buFont typeface="Arial" panose="020B0604020202020204" pitchFamily="34" charset="0"/>
              <a:buChar char="•"/>
              <a:defRPr/>
            </a:pPr>
            <a:endParaRPr lang="en-US" sz="1350" dirty="0">
              <a:solidFill>
                <a:srgbClr val="282A2E"/>
              </a:solidFill>
              <a:latin typeface="Arial"/>
              <a:ea typeface="+mn-ea"/>
            </a:endParaRPr>
          </a:p>
        </p:txBody>
      </p:sp>
      <p:cxnSp>
        <p:nvCxnSpPr>
          <p:cNvPr id="35" name="Straight Connector 34">
            <a:extLst>
              <a:ext uri="{FF2B5EF4-FFF2-40B4-BE49-F238E27FC236}">
                <a16:creationId xmlns:a16="http://schemas.microsoft.com/office/drawing/2014/main" id="{E44B9A15-2E2E-49B2-BC17-FE75B7F3A112}"/>
              </a:ext>
            </a:extLst>
          </p:cNvPr>
          <p:cNvCxnSpPr/>
          <p:nvPr/>
        </p:nvCxnSpPr>
        <p:spPr>
          <a:xfrm>
            <a:off x="2600119" y="854332"/>
            <a:ext cx="0" cy="4060569"/>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636A58C-79DF-483B-A588-D7B5AE322F6B}"/>
              </a:ext>
            </a:extLst>
          </p:cNvPr>
          <p:cNvCxnSpPr/>
          <p:nvPr/>
        </p:nvCxnSpPr>
        <p:spPr>
          <a:xfrm>
            <a:off x="5694443" y="854332"/>
            <a:ext cx="0" cy="4060569"/>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862BC94-23F2-4D84-8E8C-19E12086D774}"/>
              </a:ext>
            </a:extLst>
          </p:cNvPr>
          <p:cNvCxnSpPr>
            <a:cxnSpLocks/>
          </p:cNvCxnSpPr>
          <p:nvPr/>
        </p:nvCxnSpPr>
        <p:spPr>
          <a:xfrm flipV="1">
            <a:off x="0" y="1451409"/>
            <a:ext cx="9144000" cy="1"/>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D803553-B8C3-4AEE-9372-BFFA0A479EAD}"/>
              </a:ext>
            </a:extLst>
          </p:cNvPr>
          <p:cNvCxnSpPr>
            <a:cxnSpLocks/>
          </p:cNvCxnSpPr>
          <p:nvPr/>
        </p:nvCxnSpPr>
        <p:spPr>
          <a:xfrm>
            <a:off x="-14288" y="2321324"/>
            <a:ext cx="9201291"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0AF58D1A-A45F-45FD-8B03-E52FD7355B0C}"/>
              </a:ext>
            </a:extLst>
          </p:cNvPr>
          <p:cNvSpPr/>
          <p:nvPr/>
        </p:nvSpPr>
        <p:spPr>
          <a:xfrm>
            <a:off x="217739" y="1516993"/>
            <a:ext cx="2300676" cy="653256"/>
          </a:xfrm>
          <a:prstGeom prst="rect">
            <a:avLst/>
          </a:prstGeom>
        </p:spPr>
        <p:txBody>
          <a:bodyPr wrap="square">
            <a:spAutoFit/>
          </a:bodyPr>
          <a:lstStyle/>
          <a:p>
            <a:pPr defTabSz="500063" eaLnBrk="1" fontAlgn="auto" hangingPunct="1">
              <a:lnSpc>
                <a:spcPct val="90000"/>
              </a:lnSpc>
              <a:spcAft>
                <a:spcPct val="35000"/>
              </a:spcAft>
              <a:defRPr/>
            </a:pPr>
            <a:r>
              <a:rPr lang="en-US" sz="1350" dirty="0">
                <a:solidFill>
                  <a:srgbClr val="282A2E"/>
                </a:solidFill>
                <a:latin typeface="Arial"/>
                <a:ea typeface="+mn-ea"/>
              </a:rPr>
              <a:t>31 cell cycle progression (CCP) genes and 15 housekeeper genes</a:t>
            </a:r>
            <a:r>
              <a:rPr lang="en-US" sz="1350" baseline="30000" dirty="0">
                <a:solidFill>
                  <a:srgbClr val="282A2E"/>
                </a:solidFill>
                <a:latin typeface="Arial"/>
                <a:ea typeface="+mn-ea"/>
              </a:rPr>
              <a:t>1</a:t>
            </a:r>
            <a:endParaRPr lang="en-US" sz="1350" dirty="0">
              <a:solidFill>
                <a:srgbClr val="282A2E"/>
              </a:solidFill>
              <a:latin typeface="Arial"/>
              <a:ea typeface="+mn-ea"/>
            </a:endParaRPr>
          </a:p>
        </p:txBody>
      </p:sp>
      <p:sp>
        <p:nvSpPr>
          <p:cNvPr id="43" name="Rectangle 42">
            <a:extLst>
              <a:ext uri="{FF2B5EF4-FFF2-40B4-BE49-F238E27FC236}">
                <a16:creationId xmlns:a16="http://schemas.microsoft.com/office/drawing/2014/main" id="{72ECA16F-DB03-4B39-9148-5AB93941294F}"/>
              </a:ext>
            </a:extLst>
          </p:cNvPr>
          <p:cNvSpPr/>
          <p:nvPr/>
        </p:nvSpPr>
        <p:spPr>
          <a:xfrm>
            <a:off x="2864288" y="1576831"/>
            <a:ext cx="2565986" cy="466281"/>
          </a:xfrm>
          <a:prstGeom prst="rect">
            <a:avLst/>
          </a:prstGeom>
        </p:spPr>
        <p:txBody>
          <a:bodyPr wrap="square">
            <a:spAutoFit/>
          </a:bodyPr>
          <a:lstStyle/>
          <a:p>
            <a:pPr defTabSz="500063" eaLnBrk="1" fontAlgn="auto" hangingPunct="1">
              <a:lnSpc>
                <a:spcPct val="90000"/>
              </a:lnSpc>
              <a:spcAft>
                <a:spcPct val="35000"/>
              </a:spcAft>
              <a:defRPr/>
            </a:pPr>
            <a:r>
              <a:rPr lang="en-US" sz="1350" dirty="0">
                <a:solidFill>
                  <a:srgbClr val="282A2E"/>
                </a:solidFill>
                <a:latin typeface="Arial"/>
                <a:ea typeface="+mn-ea"/>
              </a:rPr>
              <a:t>22 genes in multiple PCa-related pathways</a:t>
            </a:r>
            <a:r>
              <a:rPr lang="en-US" sz="1350" baseline="30000" dirty="0">
                <a:solidFill>
                  <a:srgbClr val="282A2E"/>
                </a:solidFill>
                <a:latin typeface="Arial"/>
                <a:ea typeface="+mn-ea"/>
              </a:rPr>
              <a:t>5</a:t>
            </a:r>
            <a:endParaRPr lang="en-US" sz="1350" dirty="0">
              <a:solidFill>
                <a:srgbClr val="282A2E"/>
              </a:solidFill>
              <a:latin typeface="Arial"/>
              <a:ea typeface="+mn-ea"/>
            </a:endParaRPr>
          </a:p>
        </p:txBody>
      </p:sp>
      <p:sp>
        <p:nvSpPr>
          <p:cNvPr id="45" name="Rectangle 44">
            <a:extLst>
              <a:ext uri="{FF2B5EF4-FFF2-40B4-BE49-F238E27FC236}">
                <a16:creationId xmlns:a16="http://schemas.microsoft.com/office/drawing/2014/main" id="{7576F657-180D-4968-A3B1-904EAA5E7F68}"/>
              </a:ext>
            </a:extLst>
          </p:cNvPr>
          <p:cNvSpPr/>
          <p:nvPr/>
        </p:nvSpPr>
        <p:spPr>
          <a:xfrm>
            <a:off x="5832818" y="1576831"/>
            <a:ext cx="3238620" cy="466281"/>
          </a:xfrm>
          <a:prstGeom prst="rect">
            <a:avLst/>
          </a:prstGeom>
        </p:spPr>
        <p:txBody>
          <a:bodyPr wrap="square">
            <a:spAutoFit/>
          </a:bodyPr>
          <a:lstStyle/>
          <a:p>
            <a:pPr defTabSz="500063" eaLnBrk="1" fontAlgn="auto" hangingPunct="1">
              <a:lnSpc>
                <a:spcPct val="90000"/>
              </a:lnSpc>
              <a:spcAft>
                <a:spcPct val="35000"/>
              </a:spcAft>
              <a:defRPr/>
            </a:pPr>
            <a:r>
              <a:rPr lang="en-US" sz="1350" dirty="0">
                <a:solidFill>
                  <a:srgbClr val="282A2E"/>
                </a:solidFill>
                <a:latin typeface="Arial"/>
                <a:ea typeface="+mn-ea"/>
              </a:rPr>
              <a:t>12 genes in multiple PCa-related pathways and 5 reference genes</a:t>
            </a:r>
            <a:r>
              <a:rPr lang="en-US" sz="1350" baseline="30000" dirty="0">
                <a:solidFill>
                  <a:srgbClr val="282A2E"/>
                </a:solidFill>
                <a:latin typeface="Arial"/>
                <a:ea typeface="+mn-ea"/>
              </a:rPr>
              <a:t>10</a:t>
            </a:r>
            <a:endParaRPr lang="en-US" sz="1350" dirty="0">
              <a:solidFill>
                <a:srgbClr val="282A2E"/>
              </a:solidFill>
              <a:latin typeface="Arial"/>
              <a:ea typeface="+mn-ea"/>
            </a:endParaRPr>
          </a:p>
        </p:txBody>
      </p:sp>
      <p:sp>
        <p:nvSpPr>
          <p:cNvPr id="17" name="Rectangle 16">
            <a:extLst>
              <a:ext uri="{FF2B5EF4-FFF2-40B4-BE49-F238E27FC236}">
                <a16:creationId xmlns:a16="http://schemas.microsoft.com/office/drawing/2014/main" id="{1A57FE68-77F9-4C52-9A50-D3286ADF2F80}"/>
              </a:ext>
            </a:extLst>
          </p:cNvPr>
          <p:cNvSpPr/>
          <p:nvPr/>
        </p:nvSpPr>
        <p:spPr>
          <a:xfrm>
            <a:off x="217739" y="4908140"/>
            <a:ext cx="8844068" cy="228600"/>
          </a:xfrm>
          <a:prstGeom prst="rect">
            <a:avLst/>
          </a:prstGeom>
          <a:effectLst/>
        </p:spPr>
        <p:txBody>
          <a:bodyPr wrap="square" lIns="91424" tIns="45712" rIns="91424" bIns="45712" anchor="ctr">
            <a:noAutofit/>
          </a:bodyPr>
          <a:lstStyle/>
          <a:p>
            <a:pPr defTabSz="342900" eaLnBrk="1" fontAlgn="auto" hangingPunct="1">
              <a:spcBef>
                <a:spcPts val="0"/>
              </a:spcBef>
              <a:spcAft>
                <a:spcPts val="0"/>
              </a:spcAft>
              <a:defRPr/>
            </a:pPr>
            <a:r>
              <a:rPr lang="da-DK" sz="525" dirty="0">
                <a:solidFill>
                  <a:srgbClr val="6A737B"/>
                </a:solidFill>
                <a:latin typeface="Arial"/>
                <a:ea typeface="+mn-ea"/>
              </a:rPr>
              <a:t>1. Cuzick et al. </a:t>
            </a:r>
            <a:r>
              <a:rPr lang="da-DK" sz="525" i="1" dirty="0">
                <a:solidFill>
                  <a:srgbClr val="6A737B"/>
                </a:solidFill>
                <a:latin typeface="Arial"/>
                <a:ea typeface="+mn-ea"/>
              </a:rPr>
              <a:t>Lancet Oncol</a:t>
            </a:r>
            <a:r>
              <a:rPr lang="da-DK" sz="525" dirty="0">
                <a:solidFill>
                  <a:srgbClr val="6A737B"/>
                </a:solidFill>
                <a:latin typeface="Arial"/>
                <a:ea typeface="+mn-ea"/>
              </a:rPr>
              <a:t>. 2011. 2. Bishoff et al. </a:t>
            </a:r>
            <a:r>
              <a:rPr lang="da-DK" sz="525" i="1" dirty="0">
                <a:solidFill>
                  <a:srgbClr val="6A737B"/>
                </a:solidFill>
                <a:latin typeface="Arial"/>
                <a:ea typeface="+mn-ea"/>
              </a:rPr>
              <a:t>J Urol.</a:t>
            </a:r>
            <a:r>
              <a:rPr lang="da-DK" sz="525" dirty="0">
                <a:solidFill>
                  <a:srgbClr val="6A737B"/>
                </a:solidFill>
                <a:latin typeface="Arial"/>
                <a:ea typeface="+mn-ea"/>
              </a:rPr>
              <a:t> 2014 3. Cuzick et al. </a:t>
            </a:r>
            <a:r>
              <a:rPr lang="da-DK" sz="525" i="1" dirty="0">
                <a:solidFill>
                  <a:srgbClr val="6A737B"/>
                </a:solidFill>
                <a:latin typeface="Arial"/>
                <a:ea typeface="+mn-ea"/>
              </a:rPr>
              <a:t>British Journal of Cancer</a:t>
            </a:r>
            <a:r>
              <a:rPr lang="da-DK" sz="525" dirty="0">
                <a:solidFill>
                  <a:srgbClr val="6A737B"/>
                </a:solidFill>
                <a:latin typeface="Arial"/>
                <a:ea typeface="+mn-ea"/>
              </a:rPr>
              <a:t>. 2012. 4. Cuzick et al. </a:t>
            </a:r>
            <a:r>
              <a:rPr lang="da-DK" sz="525" i="1" dirty="0">
                <a:solidFill>
                  <a:srgbClr val="6A737B"/>
                </a:solidFill>
                <a:latin typeface="Arial"/>
                <a:ea typeface="+mn-ea"/>
              </a:rPr>
              <a:t>British Journal of Cancer</a:t>
            </a:r>
            <a:r>
              <a:rPr lang="da-DK" sz="525" dirty="0">
                <a:solidFill>
                  <a:srgbClr val="6A737B"/>
                </a:solidFill>
                <a:latin typeface="Arial"/>
                <a:ea typeface="+mn-ea"/>
              </a:rPr>
              <a:t>. 2015. 5. Erho et al. </a:t>
            </a:r>
            <a:r>
              <a:rPr lang="da-DK" sz="525" i="1" dirty="0">
                <a:solidFill>
                  <a:srgbClr val="6A737B"/>
                </a:solidFill>
                <a:latin typeface="Arial"/>
                <a:ea typeface="+mn-ea"/>
              </a:rPr>
              <a:t>PLOS ONE</a:t>
            </a:r>
            <a:r>
              <a:rPr lang="da-DK" sz="525" dirty="0">
                <a:solidFill>
                  <a:srgbClr val="6A737B"/>
                </a:solidFill>
                <a:latin typeface="Arial"/>
                <a:ea typeface="+mn-ea"/>
              </a:rPr>
              <a:t>. 2013. 6. Klein et al. </a:t>
            </a:r>
            <a:r>
              <a:rPr lang="da-DK" sz="525" i="1" dirty="0">
                <a:solidFill>
                  <a:srgbClr val="6A737B"/>
                </a:solidFill>
                <a:latin typeface="Arial"/>
                <a:ea typeface="+mn-ea"/>
              </a:rPr>
              <a:t>Urology</a:t>
            </a:r>
            <a:r>
              <a:rPr lang="da-DK" sz="525" dirty="0">
                <a:solidFill>
                  <a:srgbClr val="6A737B"/>
                </a:solidFill>
                <a:latin typeface="Arial"/>
                <a:ea typeface="+mn-ea"/>
              </a:rPr>
              <a:t>. 2016. 7. Nguyen et al. </a:t>
            </a:r>
            <a:r>
              <a:rPr lang="da-DK" sz="525" i="1" dirty="0">
                <a:solidFill>
                  <a:srgbClr val="6A737B"/>
                </a:solidFill>
                <a:latin typeface="Arial"/>
                <a:ea typeface="+mn-ea"/>
              </a:rPr>
              <a:t>Prostate Cancer Prostatic Dis. </a:t>
            </a:r>
            <a:r>
              <a:rPr lang="da-DK" sz="525" dirty="0">
                <a:solidFill>
                  <a:srgbClr val="6A737B"/>
                </a:solidFill>
                <a:latin typeface="Arial"/>
                <a:ea typeface="+mn-ea"/>
              </a:rPr>
              <a:t>2017. 8. Nguyen et al. </a:t>
            </a:r>
            <a:r>
              <a:rPr lang="da-DK" sz="525" i="1" dirty="0">
                <a:solidFill>
                  <a:srgbClr val="6A737B"/>
                </a:solidFill>
                <a:latin typeface="Arial"/>
                <a:ea typeface="+mn-ea"/>
              </a:rPr>
              <a:t>Eur Urol. </a:t>
            </a:r>
            <a:r>
              <a:rPr lang="da-DK" sz="525" dirty="0">
                <a:solidFill>
                  <a:srgbClr val="6A737B"/>
                </a:solidFill>
                <a:latin typeface="Arial"/>
                <a:ea typeface="+mn-ea"/>
              </a:rPr>
              <a:t>2017. 9. Karnes et al. </a:t>
            </a:r>
            <a:r>
              <a:rPr lang="da-DK" sz="525" i="1" dirty="0">
                <a:solidFill>
                  <a:srgbClr val="6A737B"/>
                </a:solidFill>
                <a:latin typeface="Arial"/>
                <a:ea typeface="+mn-ea"/>
              </a:rPr>
              <a:t>Eur Urol</a:t>
            </a:r>
            <a:r>
              <a:rPr lang="da-DK" sz="525" dirty="0">
                <a:solidFill>
                  <a:srgbClr val="6A737B"/>
                </a:solidFill>
                <a:latin typeface="Arial"/>
                <a:ea typeface="+mn-ea"/>
              </a:rPr>
              <a:t>. 2017. 10. Klein et al. </a:t>
            </a:r>
            <a:r>
              <a:rPr lang="da-DK" sz="525" i="1" dirty="0">
                <a:solidFill>
                  <a:srgbClr val="6A737B"/>
                </a:solidFill>
                <a:latin typeface="Arial"/>
                <a:ea typeface="+mn-ea"/>
              </a:rPr>
              <a:t>Eur Urol</a:t>
            </a:r>
            <a:r>
              <a:rPr lang="da-DK" sz="525" dirty="0">
                <a:solidFill>
                  <a:srgbClr val="6A737B"/>
                </a:solidFill>
                <a:latin typeface="Arial"/>
                <a:ea typeface="+mn-ea"/>
              </a:rPr>
              <a:t>. 2014. 11. </a:t>
            </a:r>
            <a:r>
              <a:rPr lang="nl-NL" sz="525" dirty="0">
                <a:solidFill>
                  <a:srgbClr val="6A737B"/>
                </a:solidFill>
                <a:latin typeface="Arial"/>
                <a:ea typeface="+mn-ea"/>
              </a:rPr>
              <a:t>Cullen et al. </a:t>
            </a:r>
            <a:r>
              <a:rPr lang="nl-NL" sz="525" i="1" dirty="0">
                <a:solidFill>
                  <a:srgbClr val="6A737B"/>
                </a:solidFill>
                <a:latin typeface="Arial"/>
                <a:ea typeface="+mn-ea"/>
              </a:rPr>
              <a:t>Eur Urol</a:t>
            </a:r>
            <a:r>
              <a:rPr lang="nl-NL" sz="525" dirty="0">
                <a:solidFill>
                  <a:srgbClr val="6A737B"/>
                </a:solidFill>
                <a:latin typeface="Arial"/>
                <a:ea typeface="+mn-ea"/>
              </a:rPr>
              <a:t>. 2015. 12. Van Den Eeden et al. </a:t>
            </a:r>
            <a:r>
              <a:rPr lang="nl-NL" sz="525" i="1" dirty="0">
                <a:solidFill>
                  <a:srgbClr val="6A737B"/>
                </a:solidFill>
                <a:latin typeface="Arial"/>
                <a:ea typeface="+mn-ea"/>
              </a:rPr>
              <a:t>Eur Urol</a:t>
            </a:r>
            <a:r>
              <a:rPr lang="nl-NL" sz="525" dirty="0">
                <a:solidFill>
                  <a:srgbClr val="6A737B"/>
                </a:solidFill>
                <a:latin typeface="Arial"/>
                <a:ea typeface="+mn-ea"/>
              </a:rPr>
              <a:t>. 2017. </a:t>
            </a:r>
          </a:p>
        </p:txBody>
      </p:sp>
    </p:spTree>
    <p:extLst>
      <p:ext uri="{BB962C8B-B14F-4D97-AF65-F5344CB8AC3E}">
        <p14:creationId xmlns:p14="http://schemas.microsoft.com/office/powerpoint/2010/main" val="46859377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4483-48B6-4473-9865-EA073F966CF2}"/>
              </a:ext>
            </a:extLst>
          </p:cNvPr>
          <p:cNvSpPr>
            <a:spLocks noGrp="1"/>
          </p:cNvSpPr>
          <p:nvPr>
            <p:ph type="title"/>
          </p:nvPr>
        </p:nvSpPr>
        <p:spPr/>
        <p:txBody>
          <a:bodyPr>
            <a:normAutofit fontScale="90000"/>
          </a:bodyPr>
          <a:lstStyle/>
          <a:p>
            <a:r>
              <a:rPr lang="en-US" dirty="0"/>
              <a:t>Presence of adverse pathology (AP) is a strong prognostic factor</a:t>
            </a:r>
          </a:p>
        </p:txBody>
      </p:sp>
      <p:sp>
        <p:nvSpPr>
          <p:cNvPr id="4" name="Slide Number Placeholder 3">
            <a:extLst>
              <a:ext uri="{FF2B5EF4-FFF2-40B4-BE49-F238E27FC236}">
                <a16:creationId xmlns:a16="http://schemas.microsoft.com/office/drawing/2014/main" id="{B520B9FD-C133-4A19-B740-D187A099D588}"/>
              </a:ext>
            </a:extLst>
          </p:cNvPr>
          <p:cNvSpPr>
            <a:spLocks noGrp="1"/>
          </p:cNvSpPr>
          <p:nvPr>
            <p:ph type="sldNum" sz="quarter" idx="4294967295"/>
          </p:nvPr>
        </p:nvSpPr>
        <p:spPr>
          <a:xfrm>
            <a:off x="160536" y="4914901"/>
            <a:ext cx="229168" cy="228599"/>
          </a:xfrm>
          <a:prstGeom prst="rect">
            <a:avLst/>
          </a:prstGeom>
        </p:spPr>
        <p:txBody>
          <a:bodyPr/>
          <a:lstStyle/>
          <a:p>
            <a:pPr defTabSz="685800" eaLnBrk="1" fontAlgn="auto" hangingPunct="1">
              <a:spcBef>
                <a:spcPts val="0"/>
              </a:spcBef>
              <a:spcAft>
                <a:spcPts val="0"/>
              </a:spcAft>
              <a:defRPr/>
            </a:pPr>
            <a:fld id="{2663F390-A098-3D45-AE55-1FFC76C7D33C}" type="slidenum">
              <a:rPr lang="en-US" sz="900" b="1">
                <a:solidFill>
                  <a:srgbClr val="F8971D"/>
                </a:solidFill>
                <a:latin typeface="Arial"/>
                <a:ea typeface="+mn-ea"/>
              </a:rPr>
              <a:pPr defTabSz="685800" eaLnBrk="1" fontAlgn="auto" hangingPunct="1">
                <a:spcBef>
                  <a:spcPts val="0"/>
                </a:spcBef>
                <a:spcAft>
                  <a:spcPts val="0"/>
                </a:spcAft>
                <a:defRPr/>
              </a:pPr>
              <a:t>15</a:t>
            </a:fld>
            <a:endParaRPr lang="en-US" sz="900" b="1">
              <a:solidFill>
                <a:srgbClr val="F8971D"/>
              </a:solidFill>
              <a:latin typeface="Arial"/>
              <a:ea typeface="+mn-ea"/>
            </a:endParaRPr>
          </a:p>
        </p:txBody>
      </p:sp>
      <p:sp>
        <p:nvSpPr>
          <p:cNvPr id="38" name="TextBox 37">
            <a:extLst>
              <a:ext uri="{FF2B5EF4-FFF2-40B4-BE49-F238E27FC236}">
                <a16:creationId xmlns:a16="http://schemas.microsoft.com/office/drawing/2014/main" id="{5AC0735C-F679-47E8-96F8-A201CB20BE18}"/>
              </a:ext>
            </a:extLst>
          </p:cNvPr>
          <p:cNvSpPr txBox="1"/>
          <p:nvPr/>
        </p:nvSpPr>
        <p:spPr>
          <a:xfrm>
            <a:off x="-17366" y="4743450"/>
            <a:ext cx="3143250" cy="228600"/>
          </a:xfrm>
          <a:prstGeom prst="rect">
            <a:avLst/>
          </a:prstGeom>
          <a:noFill/>
          <a:effectLst/>
        </p:spPr>
        <p:txBody>
          <a:bodyPr wrap="square" lIns="91424" tIns="45712" rIns="91424" bIns="45712" rtlCol="0" anchor="ctr">
            <a:noAutofit/>
          </a:bodyPr>
          <a:lstStyle/>
          <a:p>
            <a:pPr defTabSz="457098" eaLnBrk="1" fontAlgn="auto" hangingPunct="1">
              <a:spcBef>
                <a:spcPts val="0"/>
              </a:spcBef>
              <a:spcAft>
                <a:spcPts val="0"/>
              </a:spcAft>
              <a:defRPr/>
            </a:pPr>
            <a:r>
              <a:rPr lang="en-US" sz="600" b="1" dirty="0">
                <a:solidFill>
                  <a:srgbClr val="5E696C"/>
                </a:solidFill>
                <a:latin typeface="Arial" panose="020B0604020202020204" pitchFamily="34" charset="0"/>
                <a:ea typeface="+mn-ea"/>
                <a:cs typeface="Arial" panose="020B0604020202020204" pitchFamily="34" charset="0"/>
              </a:rPr>
              <a:t>RP </a:t>
            </a:r>
            <a:r>
              <a:rPr lang="en-US" sz="600" dirty="0">
                <a:solidFill>
                  <a:srgbClr val="5E696C"/>
                </a:solidFill>
                <a:latin typeface="Arial" panose="020B0604020202020204" pitchFamily="34" charset="0"/>
                <a:ea typeface="+mn-ea"/>
                <a:cs typeface="Arial" panose="020B0604020202020204" pitchFamily="34" charset="0"/>
              </a:rPr>
              <a:t>– Radical Prostatectomy</a:t>
            </a:r>
            <a:endParaRPr lang="en-US" sz="600" dirty="0">
              <a:solidFill>
                <a:srgbClr val="6A737B"/>
              </a:solidFill>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75854356-0B3F-443D-907E-A82DC6C824AD}"/>
              </a:ext>
            </a:extLst>
          </p:cNvPr>
          <p:cNvSpPr/>
          <p:nvPr/>
        </p:nvSpPr>
        <p:spPr>
          <a:xfrm>
            <a:off x="285750" y="4914900"/>
            <a:ext cx="6329591" cy="228600"/>
          </a:xfrm>
          <a:prstGeom prst="rect">
            <a:avLst/>
          </a:prstGeom>
          <a:effectLst/>
        </p:spPr>
        <p:txBody>
          <a:bodyPr wrap="square" lIns="91424" tIns="45712" rIns="91424" bIns="45712" anchor="ctr">
            <a:noAutofit/>
          </a:bodyPr>
          <a:lstStyle/>
          <a:p>
            <a:pPr defTabSz="342900" eaLnBrk="1" fontAlgn="auto" hangingPunct="1">
              <a:spcBef>
                <a:spcPts val="0"/>
              </a:spcBef>
              <a:spcAft>
                <a:spcPts val="0"/>
              </a:spcAft>
              <a:defRPr/>
            </a:pPr>
            <a:r>
              <a:rPr lang="it-IT" sz="600" dirty="0">
                <a:solidFill>
                  <a:srgbClr val="6A737B"/>
                </a:solidFill>
                <a:latin typeface="Arial"/>
                <a:ea typeface="+mn-ea"/>
              </a:rPr>
              <a:t>Epstein et al. </a:t>
            </a:r>
            <a:r>
              <a:rPr lang="it-IT" sz="600" i="1" dirty="0">
                <a:solidFill>
                  <a:srgbClr val="6A737B"/>
                </a:solidFill>
                <a:latin typeface="Arial"/>
                <a:ea typeface="+mn-ea"/>
              </a:rPr>
              <a:t>Eur Urol</a:t>
            </a:r>
            <a:r>
              <a:rPr lang="it-IT" sz="600" dirty="0">
                <a:solidFill>
                  <a:srgbClr val="6A737B"/>
                </a:solidFill>
                <a:latin typeface="Arial"/>
                <a:ea typeface="+mn-ea"/>
              </a:rPr>
              <a:t>. 2016. Eggener et al. </a:t>
            </a:r>
            <a:r>
              <a:rPr lang="it-IT" sz="600" i="1" dirty="0">
                <a:solidFill>
                  <a:srgbClr val="6A737B"/>
                </a:solidFill>
                <a:latin typeface="Arial"/>
                <a:ea typeface="+mn-ea"/>
              </a:rPr>
              <a:t>J Urol</a:t>
            </a:r>
            <a:r>
              <a:rPr lang="it-IT" sz="600" dirty="0">
                <a:solidFill>
                  <a:srgbClr val="6A737B"/>
                </a:solidFill>
                <a:latin typeface="Arial"/>
                <a:ea typeface="+mn-ea"/>
              </a:rPr>
              <a:t>. 2011. Dinh et al. </a:t>
            </a:r>
            <a:r>
              <a:rPr lang="it-IT" sz="600" i="1" dirty="0">
                <a:solidFill>
                  <a:srgbClr val="6A737B"/>
                </a:solidFill>
                <a:latin typeface="Arial"/>
                <a:ea typeface="+mn-ea"/>
              </a:rPr>
              <a:t>J Urol</a:t>
            </a:r>
            <a:r>
              <a:rPr lang="it-IT" sz="600" dirty="0">
                <a:solidFill>
                  <a:srgbClr val="6A737B"/>
                </a:solidFill>
                <a:latin typeface="Arial"/>
                <a:ea typeface="+mn-ea"/>
              </a:rPr>
              <a:t>. 2015. Cooperberg et al. </a:t>
            </a:r>
            <a:r>
              <a:rPr lang="it-IT" sz="600" i="1" dirty="0">
                <a:solidFill>
                  <a:srgbClr val="6A737B"/>
                </a:solidFill>
                <a:latin typeface="Arial"/>
                <a:ea typeface="+mn-ea"/>
              </a:rPr>
              <a:t>Cancer</a:t>
            </a:r>
            <a:r>
              <a:rPr lang="it-IT" sz="600" dirty="0">
                <a:solidFill>
                  <a:srgbClr val="6A737B"/>
                </a:solidFill>
                <a:latin typeface="Arial"/>
                <a:ea typeface="+mn-ea"/>
              </a:rPr>
              <a:t>. 2011. Tilki et al. </a:t>
            </a:r>
            <a:r>
              <a:rPr lang="it-IT" sz="600" i="1" dirty="0">
                <a:solidFill>
                  <a:srgbClr val="6A737B"/>
                </a:solidFill>
                <a:latin typeface="Arial"/>
                <a:ea typeface="+mn-ea"/>
              </a:rPr>
              <a:t>J Urol</a:t>
            </a:r>
            <a:r>
              <a:rPr lang="it-IT" sz="600" dirty="0">
                <a:solidFill>
                  <a:srgbClr val="6A737B"/>
                </a:solidFill>
                <a:latin typeface="Arial"/>
                <a:ea typeface="+mn-ea"/>
              </a:rPr>
              <a:t>. 2015. Tososian et al. </a:t>
            </a:r>
            <a:r>
              <a:rPr lang="it-IT" sz="600" i="1" dirty="0">
                <a:solidFill>
                  <a:srgbClr val="6A737B"/>
                </a:solidFill>
                <a:latin typeface="Arial"/>
                <a:ea typeface="+mn-ea"/>
              </a:rPr>
              <a:t>J Urol.</a:t>
            </a:r>
            <a:r>
              <a:rPr lang="it-IT" sz="600" dirty="0">
                <a:solidFill>
                  <a:srgbClr val="6A737B"/>
                </a:solidFill>
                <a:latin typeface="Arial"/>
                <a:ea typeface="+mn-ea"/>
              </a:rPr>
              <a:t> 2013.</a:t>
            </a:r>
            <a:r>
              <a:rPr lang="da-DK" sz="600" dirty="0">
                <a:solidFill>
                  <a:srgbClr val="6A737B"/>
                </a:solidFill>
                <a:latin typeface="Arial" panose="020B0604020202020204" pitchFamily="34" charset="0"/>
                <a:ea typeface="+mn-ea"/>
                <a:cs typeface="Arial" panose="020B0604020202020204" pitchFamily="34" charset="0"/>
              </a:rPr>
              <a:t>.</a:t>
            </a:r>
            <a:endParaRPr lang="en-US" sz="600" dirty="0">
              <a:solidFill>
                <a:srgbClr val="6A737B"/>
              </a:solidFill>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F8E25510-9C8D-455B-8BAD-A6EBBD4DB7B5}"/>
              </a:ext>
            </a:extLst>
          </p:cNvPr>
          <p:cNvPicPr>
            <a:picLocks noChangeAspect="1"/>
          </p:cNvPicPr>
          <p:nvPr/>
        </p:nvPicPr>
        <p:blipFill>
          <a:blip r:embed="rId3"/>
          <a:stretch>
            <a:fillRect/>
          </a:stretch>
        </p:blipFill>
        <p:spPr>
          <a:xfrm>
            <a:off x="82239" y="1191373"/>
            <a:ext cx="8761724" cy="3098560"/>
          </a:xfrm>
          <a:prstGeom prst="rect">
            <a:avLst/>
          </a:prstGeom>
        </p:spPr>
      </p:pic>
    </p:spTree>
    <p:extLst>
      <p:ext uri="{BB962C8B-B14F-4D97-AF65-F5344CB8AC3E}">
        <p14:creationId xmlns:p14="http://schemas.microsoft.com/office/powerpoint/2010/main" val="1959175389"/>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p:txBody>
          <a:bodyPr/>
          <a:lstStyle/>
          <a:p>
            <a:pPr eaLnBrk="1"/>
            <a:r>
              <a:rPr lang="en-US" altLang="en-US" sz="2531">
                <a:ea typeface="ＭＳ Ｐゴシック" charset="-128"/>
              </a:rPr>
              <a:t>Oncotype DX</a:t>
            </a:r>
            <a:endParaRPr lang="en-US" altLang="en-US">
              <a:ea typeface="ＭＳ Ｐゴシック" charset="-128"/>
            </a:endParaRPr>
          </a:p>
        </p:txBody>
      </p:sp>
      <p:sp>
        <p:nvSpPr>
          <p:cNvPr id="5122" name="Rectangle 2"/>
          <p:cNvSpPr>
            <a:spLocks noGrp="1" noChangeArrowheads="1"/>
          </p:cNvSpPr>
          <p:nvPr>
            <p:ph type="body" idx="1"/>
          </p:nvPr>
        </p:nvSpPr>
        <p:spPr>
          <a:xfrm>
            <a:off x="992088" y="864793"/>
            <a:ext cx="7451824" cy="3758840"/>
          </a:xfrm>
        </p:spPr>
        <p:txBody>
          <a:bodyPr/>
          <a:lstStyle/>
          <a:p>
            <a:pPr marL="227688" indent="-227688" eaLnBrk="1">
              <a:spcBef>
                <a:spcPts val="1687"/>
              </a:spcBef>
              <a:buSzPct val="50000"/>
              <a:buBlip>
                <a:blip r:embed="rId2"/>
              </a:buBlip>
            </a:pPr>
            <a:r>
              <a:rPr lang="en-US" altLang="en-US" sz="2000" dirty="0">
                <a:latin typeface="+mj-lt"/>
                <a:ea typeface="ＭＳ Ｐゴシック" charset="-128"/>
                <a:sym typeface="Helvetica Neue" charset="0"/>
              </a:rPr>
              <a:t>A genetic test panel testing the expression of </a:t>
            </a:r>
            <a:r>
              <a:rPr lang="en-US" altLang="en-US" sz="2000" dirty="0" smtClean="0">
                <a:latin typeface="+mj-lt"/>
                <a:ea typeface="ＭＳ Ｐゴシック" charset="-128"/>
                <a:sym typeface="Helvetica Neue" charset="0"/>
              </a:rPr>
              <a:t>17 genes (12 genes that are related to different pathways, 5 housekeeper genes) , a Genomic Prostate Score (GPS) will be calculated.</a:t>
            </a:r>
            <a:endParaRPr lang="en-US" altLang="en-US" sz="2000" dirty="0">
              <a:latin typeface="+mj-lt"/>
              <a:ea typeface="ＭＳ Ｐゴシック" charset="-128"/>
              <a:sym typeface="Helvetica Neue" charset="0"/>
            </a:endParaRPr>
          </a:p>
          <a:p>
            <a:pPr marL="227688" indent="-227688" eaLnBrk="1">
              <a:spcBef>
                <a:spcPts val="1687"/>
              </a:spcBef>
              <a:buSzPct val="50000"/>
              <a:buBlip>
                <a:blip r:embed="rId2"/>
              </a:buBlip>
            </a:pPr>
            <a:r>
              <a:rPr lang="en-US" altLang="en-US" sz="2000" dirty="0">
                <a:latin typeface="+mj-lt"/>
                <a:ea typeface="ＭＳ Ｐゴシック" charset="-128"/>
                <a:sym typeface="Helvetica Neue" charset="0"/>
              </a:rPr>
              <a:t>Predict prostate cancer </a:t>
            </a:r>
            <a:r>
              <a:rPr lang="en-US" altLang="en-US" sz="2000" dirty="0" smtClean="0">
                <a:latin typeface="+mj-lt"/>
                <a:ea typeface="ＭＳ Ｐゴシック" charset="-128"/>
                <a:sym typeface="Helvetica Neue" charset="0"/>
              </a:rPr>
              <a:t>progression </a:t>
            </a:r>
            <a:r>
              <a:rPr lang="en-US" altLang="en-US" sz="2000" dirty="0">
                <a:latin typeface="+mj-lt"/>
                <a:ea typeface="ＭＳ Ｐゴシック" charset="-128"/>
                <a:sym typeface="Helvetica Neue" charset="0"/>
              </a:rPr>
              <a:t>in </a:t>
            </a:r>
            <a:r>
              <a:rPr lang="en-US" altLang="en-US" sz="2000" dirty="0" smtClean="0">
                <a:latin typeface="+mj-lt"/>
                <a:ea typeface="ＭＳ Ｐゴシック" charset="-128"/>
                <a:sym typeface="Helvetica Neue" charset="0"/>
              </a:rPr>
              <a:t>AS population (prediction for aggressive prostate cancer). </a:t>
            </a:r>
          </a:p>
          <a:p>
            <a:pPr marL="227688" indent="-227688" eaLnBrk="1">
              <a:spcBef>
                <a:spcPts val="1687"/>
              </a:spcBef>
              <a:buSzPct val="50000"/>
              <a:buBlip>
                <a:blip r:embed="rId2"/>
              </a:buBlip>
            </a:pPr>
            <a:r>
              <a:rPr lang="en-US" altLang="en-US" sz="2000" dirty="0" smtClean="0">
                <a:latin typeface="+mj-lt"/>
                <a:ea typeface="ＭＳ Ｐゴシック" charset="-128"/>
                <a:sym typeface="Helvetica Neue" charset="0"/>
              </a:rPr>
              <a:t>Especially for those who are under AS.  To make the decision of further treatment for patients with high risks.</a:t>
            </a:r>
            <a:endParaRPr lang="en-US" altLang="en-US" sz="2000" dirty="0">
              <a:latin typeface="+mj-lt"/>
              <a:ea typeface="ＭＳ Ｐゴシック" charset="-128"/>
            </a:endParaRPr>
          </a:p>
        </p:txBody>
      </p:sp>
    </p:spTree>
    <p:extLst>
      <p:ext uri="{BB962C8B-B14F-4D97-AF65-F5344CB8AC3E}">
        <p14:creationId xmlns:p14="http://schemas.microsoft.com/office/powerpoint/2010/main" val="125556987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30576"/>
            <a:ext cx="7772400" cy="673894"/>
          </a:xfrm>
        </p:spPr>
        <p:txBody>
          <a:bodyPr/>
          <a:lstStyle/>
          <a:p>
            <a:pPr eaLnBrk="1"/>
            <a:r>
              <a:rPr lang="en-US" altLang="en-US" sz="3200" dirty="0" err="1">
                <a:ea typeface="ＭＳ Ｐゴシック" charset="-128"/>
              </a:rPr>
              <a:t>Oncotype</a:t>
            </a:r>
            <a:r>
              <a:rPr lang="en-US" altLang="en-US" sz="3200" dirty="0">
                <a:ea typeface="ＭＳ Ｐゴシック" charset="-128"/>
              </a:rPr>
              <a:t> DX</a:t>
            </a:r>
          </a:p>
        </p:txBody>
      </p:sp>
      <p:sp>
        <p:nvSpPr>
          <p:cNvPr id="6146" name="AutoShape 3"/>
          <p:cNvSpPr>
            <a:spLocks/>
          </p:cNvSpPr>
          <p:nvPr/>
        </p:nvSpPr>
        <p:spPr bwMode="auto">
          <a:xfrm>
            <a:off x="671513" y="704470"/>
            <a:ext cx="7971744" cy="69567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26789" tIns="26789" rIns="26789" bIns="26789" anchor="ctr"/>
          <a:lstStyle>
            <a:lvl1pPr marL="431800" indent="-431800" eaLnBrk="0">
              <a:defRPr sz="3200">
                <a:solidFill>
                  <a:srgbClr val="5C89A5"/>
                </a:solidFill>
                <a:latin typeface="Helvetica Neue Bold Condensed" charset="0"/>
                <a:ea typeface="ＭＳ Ｐゴシック" charset="-128"/>
                <a:sym typeface="Helvetica Neue Bold Condensed" charset="0"/>
              </a:defRPr>
            </a:lvl1pPr>
            <a:lvl2pPr marL="742950" indent="-285750" eaLnBrk="0">
              <a:defRPr sz="3200">
                <a:solidFill>
                  <a:srgbClr val="5C89A5"/>
                </a:solidFill>
                <a:latin typeface="Helvetica Neue Bold Condensed" charset="0"/>
                <a:ea typeface="ＭＳ Ｐゴシック" charset="-128"/>
                <a:sym typeface="Helvetica Neue Bold Condensed" charset="0"/>
              </a:defRPr>
            </a:lvl2pPr>
            <a:lvl3pPr marL="1143000" indent="-228600" eaLnBrk="0">
              <a:defRPr sz="3200">
                <a:solidFill>
                  <a:srgbClr val="5C89A5"/>
                </a:solidFill>
                <a:latin typeface="Helvetica Neue Bold Condensed" charset="0"/>
                <a:ea typeface="ＭＳ Ｐゴシック" charset="-128"/>
                <a:sym typeface="Helvetica Neue Bold Condensed" charset="0"/>
              </a:defRPr>
            </a:lvl3pPr>
            <a:lvl4pPr marL="1600200" indent="-228600" eaLnBrk="0">
              <a:defRPr sz="3200">
                <a:solidFill>
                  <a:srgbClr val="5C89A5"/>
                </a:solidFill>
                <a:latin typeface="Helvetica Neue Bold Condensed" charset="0"/>
                <a:ea typeface="ＭＳ Ｐゴシック" charset="-128"/>
                <a:sym typeface="Helvetica Neue Bold Condensed" charset="0"/>
              </a:defRPr>
            </a:lvl4pPr>
            <a:lvl5pPr marL="2057400" indent="-228600" eaLnBrk="0">
              <a:defRPr sz="3200">
                <a:solidFill>
                  <a:srgbClr val="5C89A5"/>
                </a:solidFill>
                <a:latin typeface="Helvetica Neue Bold Condensed" charset="0"/>
                <a:ea typeface="ＭＳ Ｐゴシック" charset="-128"/>
                <a:sym typeface="Helvetica Neue Bold Condensed" charset="0"/>
              </a:defRPr>
            </a:lvl5pPr>
            <a:lvl6pPr marL="2514600" indent="-228600" algn="ctr" defTabSz="584200" eaLnBrk="0" fontAlgn="base" hangingPunct="0">
              <a:spcBef>
                <a:spcPct val="0"/>
              </a:spcBef>
              <a:spcAft>
                <a:spcPct val="0"/>
              </a:spcAft>
              <a:defRPr sz="3200">
                <a:solidFill>
                  <a:srgbClr val="5C89A5"/>
                </a:solidFill>
                <a:latin typeface="Helvetica Neue Bold Condensed" charset="0"/>
                <a:ea typeface="ＭＳ Ｐゴシック" charset="-128"/>
                <a:sym typeface="Helvetica Neue Bold Condensed" charset="0"/>
              </a:defRPr>
            </a:lvl6pPr>
            <a:lvl7pPr marL="2971800" indent="-228600" algn="ctr" defTabSz="584200" eaLnBrk="0" fontAlgn="base" hangingPunct="0">
              <a:spcBef>
                <a:spcPct val="0"/>
              </a:spcBef>
              <a:spcAft>
                <a:spcPct val="0"/>
              </a:spcAft>
              <a:defRPr sz="3200">
                <a:solidFill>
                  <a:srgbClr val="5C89A5"/>
                </a:solidFill>
                <a:latin typeface="Helvetica Neue Bold Condensed" charset="0"/>
                <a:ea typeface="ＭＳ Ｐゴシック" charset="-128"/>
                <a:sym typeface="Helvetica Neue Bold Condensed" charset="0"/>
              </a:defRPr>
            </a:lvl7pPr>
            <a:lvl8pPr marL="3429000" indent="-228600" algn="ctr" defTabSz="584200" eaLnBrk="0" fontAlgn="base" hangingPunct="0">
              <a:spcBef>
                <a:spcPct val="0"/>
              </a:spcBef>
              <a:spcAft>
                <a:spcPct val="0"/>
              </a:spcAft>
              <a:defRPr sz="3200">
                <a:solidFill>
                  <a:srgbClr val="5C89A5"/>
                </a:solidFill>
                <a:latin typeface="Helvetica Neue Bold Condensed" charset="0"/>
                <a:ea typeface="ＭＳ Ｐゴシック" charset="-128"/>
                <a:sym typeface="Helvetica Neue Bold Condensed" charset="0"/>
              </a:defRPr>
            </a:lvl8pPr>
            <a:lvl9pPr marL="3886200" indent="-228600" algn="ctr" defTabSz="584200" eaLnBrk="0" fontAlgn="base" hangingPunct="0">
              <a:spcBef>
                <a:spcPct val="0"/>
              </a:spcBef>
              <a:spcAft>
                <a:spcPct val="0"/>
              </a:spcAft>
              <a:defRPr sz="3200">
                <a:solidFill>
                  <a:srgbClr val="5C89A5"/>
                </a:solidFill>
                <a:latin typeface="Helvetica Neue Bold Condensed" charset="0"/>
                <a:ea typeface="ＭＳ Ｐゴシック" charset="-128"/>
                <a:sym typeface="Helvetica Neue Bold Condensed" charset="0"/>
              </a:defRPr>
            </a:lvl9pPr>
          </a:lstStyle>
          <a:p>
            <a:pPr eaLnBrk="1">
              <a:spcBef>
                <a:spcPts val="1687"/>
              </a:spcBef>
              <a:buSzPct val="50000"/>
              <a:buBlip>
                <a:blip r:embed="rId2"/>
              </a:buBlip>
            </a:pPr>
            <a:r>
              <a:rPr lang="en-US" altLang="en-US" dirty="0">
                <a:solidFill>
                  <a:schemeClr val="bg1"/>
                </a:solidFill>
                <a:latin typeface="Helvetica Neue" charset="0"/>
                <a:sym typeface="Helvetica Neue" charset="0"/>
              </a:rPr>
              <a:t>12 genes related to 4 different pathways</a:t>
            </a:r>
            <a:endParaRPr lang="en-US" altLang="en-US" dirty="0">
              <a:solidFill>
                <a:schemeClr val="bg1"/>
              </a:solidFill>
            </a:endParaRPr>
          </a:p>
        </p:txBody>
      </p:sp>
      <p:pic>
        <p:nvPicPr>
          <p:cNvPr id="6147" name="Picture 1" descr="Screen Shot 2014-12-24 at 1.42.26 PM.png"/>
          <p:cNvPicPr>
            <a:picLocks noChangeAspect="1"/>
          </p:cNvPicPr>
          <p:nvPr/>
        </p:nvPicPr>
        <p:blipFill>
          <a:blip r:embed="rId3">
            <a:extLst>
              <a:ext uri="{28A0092B-C50C-407E-A947-70E740481C1C}">
                <a14:useLocalDpi xmlns:a14="http://schemas.microsoft.com/office/drawing/2010/main" val="0"/>
              </a:ext>
            </a:extLst>
          </a:blip>
          <a:srcRect l="50562" t="14449" r="1556" b="15739"/>
          <a:stretch>
            <a:fillRect/>
          </a:stretch>
        </p:blipFill>
        <p:spPr bwMode="auto">
          <a:xfrm>
            <a:off x="2460171" y="1378364"/>
            <a:ext cx="3858979" cy="351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489668"/>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srcRect l="20754" t="70411" r="11363" b="11527"/>
          <a:stretch/>
        </p:blipFill>
        <p:spPr>
          <a:xfrm>
            <a:off x="3577075" y="3438464"/>
            <a:ext cx="2432600" cy="641897"/>
          </a:xfrm>
          <a:prstGeom prst="rect">
            <a:avLst/>
          </a:prstGeom>
          <a:ln>
            <a:noFill/>
          </a:ln>
        </p:spPr>
      </p:pic>
      <p:grpSp>
        <p:nvGrpSpPr>
          <p:cNvPr id="27" name="Group 22"/>
          <p:cNvGrpSpPr/>
          <p:nvPr/>
        </p:nvGrpSpPr>
        <p:grpSpPr>
          <a:xfrm>
            <a:off x="3612866" y="1457990"/>
            <a:ext cx="2317295" cy="1786269"/>
            <a:chOff x="5351721" y="1743740"/>
            <a:chExt cx="2317898" cy="1786269"/>
          </a:xfrm>
        </p:grpSpPr>
        <p:sp>
          <p:nvSpPr>
            <p:cNvPr id="28" name="Freeform 27"/>
            <p:cNvSpPr/>
            <p:nvPr/>
          </p:nvSpPr>
          <p:spPr>
            <a:xfrm>
              <a:off x="5351721" y="1743740"/>
              <a:ext cx="2310809" cy="1488558"/>
            </a:xfrm>
            <a:custGeom>
              <a:avLst/>
              <a:gdLst>
                <a:gd name="connsiteX0" fmla="*/ 0 w 2310809"/>
                <a:gd name="connsiteY0" fmla="*/ 1488558 h 1488558"/>
                <a:gd name="connsiteX1" fmla="*/ 687572 w 2310809"/>
                <a:gd name="connsiteY1" fmla="*/ 1134139 h 1488558"/>
                <a:gd name="connsiteX2" fmla="*/ 1304260 w 2310809"/>
                <a:gd name="connsiteY2" fmla="*/ 687572 h 1488558"/>
                <a:gd name="connsiteX3" fmla="*/ 1786270 w 2310809"/>
                <a:gd name="connsiteY3" fmla="*/ 326065 h 1488558"/>
                <a:gd name="connsiteX4" fmla="*/ 2062716 w 2310809"/>
                <a:gd name="connsiteY4" fmla="*/ 141767 h 1488558"/>
                <a:gd name="connsiteX5" fmla="*/ 2310809 w 2310809"/>
                <a:gd name="connsiteY5" fmla="*/ 0 h 14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809" h="1488558">
                  <a:moveTo>
                    <a:pt x="0" y="1488558"/>
                  </a:moveTo>
                  <a:cubicBezTo>
                    <a:pt x="235097" y="1378097"/>
                    <a:pt x="470195" y="1267637"/>
                    <a:pt x="687572" y="1134139"/>
                  </a:cubicBezTo>
                  <a:cubicBezTo>
                    <a:pt x="904949" y="1000641"/>
                    <a:pt x="1121144" y="822251"/>
                    <a:pt x="1304260" y="687572"/>
                  </a:cubicBezTo>
                  <a:cubicBezTo>
                    <a:pt x="1487376" y="552893"/>
                    <a:pt x="1659861" y="417032"/>
                    <a:pt x="1786270" y="326065"/>
                  </a:cubicBezTo>
                  <a:cubicBezTo>
                    <a:pt x="1912679" y="235097"/>
                    <a:pt x="1975293" y="196111"/>
                    <a:pt x="2062716" y="141767"/>
                  </a:cubicBezTo>
                  <a:cubicBezTo>
                    <a:pt x="2150139" y="87423"/>
                    <a:pt x="2310809" y="0"/>
                    <a:pt x="2310809" y="0"/>
                  </a:cubicBezTo>
                </a:path>
              </a:pathLst>
            </a:custGeom>
            <a:noFill/>
            <a:ln w="28575">
              <a:solidFill>
                <a:srgbClr val="9D405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en-US" sz="1350" dirty="0">
                <a:solidFill>
                  <a:prstClr val="white"/>
                </a:solidFill>
                <a:latin typeface="Arial" panose="020B0604020202020204" pitchFamily="34" charset="0"/>
                <a:cs typeface="Arial" panose="020B0604020202020204" pitchFamily="34" charset="0"/>
              </a:endParaRPr>
            </a:p>
          </p:txBody>
        </p:sp>
        <p:sp>
          <p:nvSpPr>
            <p:cNvPr id="29" name="Freeform 28"/>
            <p:cNvSpPr/>
            <p:nvPr/>
          </p:nvSpPr>
          <p:spPr>
            <a:xfrm>
              <a:off x="5372986" y="2154865"/>
              <a:ext cx="2289544" cy="1240465"/>
            </a:xfrm>
            <a:custGeom>
              <a:avLst/>
              <a:gdLst>
                <a:gd name="connsiteX0" fmla="*/ 0 w 2289544"/>
                <a:gd name="connsiteY0" fmla="*/ 1240465 h 1240465"/>
                <a:gd name="connsiteX1" fmla="*/ 666307 w 2289544"/>
                <a:gd name="connsiteY1" fmla="*/ 1041991 h 1240465"/>
                <a:gd name="connsiteX2" fmla="*/ 1027814 w 2289544"/>
                <a:gd name="connsiteY2" fmla="*/ 843516 h 1240465"/>
                <a:gd name="connsiteX3" fmla="*/ 1389321 w 2289544"/>
                <a:gd name="connsiteY3" fmla="*/ 616688 h 1240465"/>
                <a:gd name="connsiteX4" fmla="*/ 1679944 w 2289544"/>
                <a:gd name="connsiteY4" fmla="*/ 418214 h 1240465"/>
                <a:gd name="connsiteX5" fmla="*/ 1906772 w 2289544"/>
                <a:gd name="connsiteY5" fmla="*/ 241005 h 1240465"/>
                <a:gd name="connsiteX6" fmla="*/ 2204484 w 2289544"/>
                <a:gd name="connsiteY6" fmla="*/ 56707 h 1240465"/>
                <a:gd name="connsiteX7" fmla="*/ 2289544 w 2289544"/>
                <a:gd name="connsiteY7" fmla="*/ 0 h 1240465"/>
                <a:gd name="connsiteX8" fmla="*/ 2289544 w 2289544"/>
                <a:gd name="connsiteY8" fmla="*/ 0 h 124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544" h="1240465">
                  <a:moveTo>
                    <a:pt x="0" y="1240465"/>
                  </a:moveTo>
                  <a:cubicBezTo>
                    <a:pt x="247502" y="1174307"/>
                    <a:pt x="495005" y="1108149"/>
                    <a:pt x="666307" y="1041991"/>
                  </a:cubicBezTo>
                  <a:cubicBezTo>
                    <a:pt x="837609" y="975833"/>
                    <a:pt x="907312" y="914400"/>
                    <a:pt x="1027814" y="843516"/>
                  </a:cubicBezTo>
                  <a:cubicBezTo>
                    <a:pt x="1148316" y="772632"/>
                    <a:pt x="1280633" y="687572"/>
                    <a:pt x="1389321" y="616688"/>
                  </a:cubicBezTo>
                  <a:cubicBezTo>
                    <a:pt x="1498009" y="545804"/>
                    <a:pt x="1593702" y="480828"/>
                    <a:pt x="1679944" y="418214"/>
                  </a:cubicBezTo>
                  <a:cubicBezTo>
                    <a:pt x="1766186" y="355600"/>
                    <a:pt x="1819349" y="301256"/>
                    <a:pt x="1906772" y="241005"/>
                  </a:cubicBezTo>
                  <a:cubicBezTo>
                    <a:pt x="1994195" y="180754"/>
                    <a:pt x="2140689" y="96874"/>
                    <a:pt x="2204484" y="56707"/>
                  </a:cubicBezTo>
                  <a:cubicBezTo>
                    <a:pt x="2268279" y="16539"/>
                    <a:pt x="2289544" y="0"/>
                    <a:pt x="2289544" y="0"/>
                  </a:cubicBezTo>
                  <a:lnTo>
                    <a:pt x="2289544" y="0"/>
                  </a:lnTo>
                </a:path>
              </a:pathLst>
            </a:custGeom>
            <a:noFill/>
            <a:ln w="28575">
              <a:solidFill>
                <a:srgbClr val="D0A1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en-US" sz="1350" dirty="0">
                <a:solidFill>
                  <a:prstClr val="white"/>
                </a:solidFill>
                <a:latin typeface="Arial" panose="020B0604020202020204" pitchFamily="34" charset="0"/>
                <a:cs typeface="Arial" panose="020B0604020202020204" pitchFamily="34" charset="0"/>
              </a:endParaRPr>
            </a:p>
          </p:txBody>
        </p:sp>
        <p:sp>
          <p:nvSpPr>
            <p:cNvPr id="30" name="Freeform 29"/>
            <p:cNvSpPr/>
            <p:nvPr/>
          </p:nvSpPr>
          <p:spPr>
            <a:xfrm>
              <a:off x="5387163" y="2686493"/>
              <a:ext cx="2282456" cy="843516"/>
            </a:xfrm>
            <a:custGeom>
              <a:avLst/>
              <a:gdLst>
                <a:gd name="connsiteX0" fmla="*/ 0 w 2282456"/>
                <a:gd name="connsiteY0" fmla="*/ 843516 h 843516"/>
                <a:gd name="connsiteX1" fmla="*/ 432390 w 2282456"/>
                <a:gd name="connsiteY1" fmla="*/ 779721 h 843516"/>
                <a:gd name="connsiteX2" fmla="*/ 985284 w 2282456"/>
                <a:gd name="connsiteY2" fmla="*/ 652130 h 843516"/>
                <a:gd name="connsiteX3" fmla="*/ 1488558 w 2282456"/>
                <a:gd name="connsiteY3" fmla="*/ 453656 h 843516"/>
                <a:gd name="connsiteX4" fmla="*/ 1942214 w 2282456"/>
                <a:gd name="connsiteY4" fmla="*/ 198474 h 843516"/>
                <a:gd name="connsiteX5" fmla="*/ 2282456 w 2282456"/>
                <a:gd name="connsiteY5" fmla="*/ 0 h 843516"/>
                <a:gd name="connsiteX6" fmla="*/ 2282456 w 2282456"/>
                <a:gd name="connsiteY6" fmla="*/ 0 h 84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2456" h="843516">
                  <a:moveTo>
                    <a:pt x="0" y="843516"/>
                  </a:moveTo>
                  <a:cubicBezTo>
                    <a:pt x="134088" y="827567"/>
                    <a:pt x="268176" y="811619"/>
                    <a:pt x="432390" y="779721"/>
                  </a:cubicBezTo>
                  <a:cubicBezTo>
                    <a:pt x="596604" y="747823"/>
                    <a:pt x="809256" y="706474"/>
                    <a:pt x="985284" y="652130"/>
                  </a:cubicBezTo>
                  <a:cubicBezTo>
                    <a:pt x="1161312" y="597786"/>
                    <a:pt x="1329070" y="529265"/>
                    <a:pt x="1488558" y="453656"/>
                  </a:cubicBezTo>
                  <a:cubicBezTo>
                    <a:pt x="1648046" y="378047"/>
                    <a:pt x="1809898" y="274083"/>
                    <a:pt x="1942214" y="198474"/>
                  </a:cubicBezTo>
                  <a:cubicBezTo>
                    <a:pt x="2074530" y="122865"/>
                    <a:pt x="2282456" y="0"/>
                    <a:pt x="2282456" y="0"/>
                  </a:cubicBezTo>
                  <a:lnTo>
                    <a:pt x="2282456" y="0"/>
                  </a:lnTo>
                </a:path>
              </a:pathLst>
            </a:custGeom>
            <a:noFill/>
            <a:ln w="28575">
              <a:solidFill>
                <a:srgbClr val="086D5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en-US" sz="1350" dirty="0">
                <a:solidFill>
                  <a:prstClr val="white"/>
                </a:solidFill>
                <a:latin typeface="Arial" panose="020B0604020202020204" pitchFamily="34" charset="0"/>
                <a:cs typeface="Arial" panose="020B0604020202020204" pitchFamily="34" charset="0"/>
              </a:endParaRPr>
            </a:p>
          </p:txBody>
        </p:sp>
      </p:grpSp>
      <p:grpSp>
        <p:nvGrpSpPr>
          <p:cNvPr id="31" name="Group 26"/>
          <p:cNvGrpSpPr/>
          <p:nvPr/>
        </p:nvGrpSpPr>
        <p:grpSpPr>
          <a:xfrm>
            <a:off x="4610650" y="1345022"/>
            <a:ext cx="1918325" cy="1735153"/>
            <a:chOff x="6349764" y="1630770"/>
            <a:chExt cx="1918824" cy="1735153"/>
          </a:xfrm>
        </p:grpSpPr>
        <p:grpSp>
          <p:nvGrpSpPr>
            <p:cNvPr id="32" name="Group 27"/>
            <p:cNvGrpSpPr/>
            <p:nvPr/>
          </p:nvGrpSpPr>
          <p:grpSpPr>
            <a:xfrm>
              <a:off x="6349764" y="2421555"/>
              <a:ext cx="289559" cy="944368"/>
              <a:chOff x="6349764" y="2421555"/>
              <a:chExt cx="289559" cy="944368"/>
            </a:xfrm>
          </p:grpSpPr>
          <p:sp>
            <p:nvSpPr>
              <p:cNvPr id="36" name="Oval 35"/>
              <p:cNvSpPr/>
              <p:nvPr/>
            </p:nvSpPr>
            <p:spPr>
              <a:xfrm>
                <a:off x="6547883" y="2421555"/>
                <a:ext cx="91440" cy="91440"/>
              </a:xfrm>
              <a:prstGeom prst="ellipse">
                <a:avLst/>
              </a:prstGeom>
              <a:solidFill>
                <a:srgbClr val="9D4057"/>
              </a:solidFill>
              <a:ln w="19050">
                <a:solidFill>
                  <a:schemeClr val="bg1">
                    <a:lumMod val="95000"/>
                  </a:schemeClr>
                </a:solidFill>
              </a:ln>
              <a:effectLst>
                <a:outerShdw blurRad="25400" sx="102000" sy="102000" algn="ctr" rotWithShape="0">
                  <a:prstClr val="black">
                    <a:alpha val="38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en-US" sz="1350" dirty="0">
                  <a:solidFill>
                    <a:prstClr val="white"/>
                  </a:solidFill>
                  <a:latin typeface="Arial" panose="020B0604020202020204" pitchFamily="34" charset="0"/>
                  <a:cs typeface="Arial" panose="020B0604020202020204" pitchFamily="34" charset="0"/>
                </a:endParaRPr>
              </a:p>
            </p:txBody>
          </p:sp>
          <p:sp>
            <p:nvSpPr>
              <p:cNvPr id="37" name="Oval 36"/>
              <p:cNvSpPr/>
              <p:nvPr/>
            </p:nvSpPr>
            <p:spPr>
              <a:xfrm>
                <a:off x="6351179" y="2953098"/>
                <a:ext cx="91440" cy="91440"/>
              </a:xfrm>
              <a:prstGeom prst="ellipse">
                <a:avLst/>
              </a:prstGeom>
              <a:solidFill>
                <a:srgbClr val="D0A12A"/>
              </a:solidFill>
              <a:ln w="19050">
                <a:solidFill>
                  <a:schemeClr val="bg1">
                    <a:lumMod val="95000"/>
                  </a:schemeClr>
                </a:solidFill>
              </a:ln>
              <a:effectLst>
                <a:outerShdw blurRad="25400" sx="102000" sy="102000" algn="ctr" rotWithShape="0">
                  <a:prstClr val="black">
                    <a:alpha val="38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en-US" sz="1350" dirty="0">
                  <a:solidFill>
                    <a:prstClr val="white"/>
                  </a:solidFill>
                  <a:latin typeface="Arial" panose="020B0604020202020204" pitchFamily="34" charset="0"/>
                  <a:cs typeface="Arial" panose="020B0604020202020204" pitchFamily="34" charset="0"/>
                </a:endParaRPr>
              </a:p>
            </p:txBody>
          </p:sp>
          <p:sp>
            <p:nvSpPr>
              <p:cNvPr id="38" name="Oval 37"/>
              <p:cNvSpPr/>
              <p:nvPr/>
            </p:nvSpPr>
            <p:spPr>
              <a:xfrm>
                <a:off x="6349764" y="3274483"/>
                <a:ext cx="91440" cy="91440"/>
              </a:xfrm>
              <a:prstGeom prst="ellipse">
                <a:avLst/>
              </a:prstGeom>
              <a:solidFill>
                <a:srgbClr val="086D5D"/>
              </a:solidFill>
              <a:ln w="19050">
                <a:solidFill>
                  <a:schemeClr val="bg1">
                    <a:lumMod val="95000"/>
                  </a:schemeClr>
                </a:solidFill>
              </a:ln>
              <a:effectLst>
                <a:outerShdw blurRad="25400" sx="102000" sy="102000" algn="ctr" rotWithShape="0">
                  <a:prstClr val="black">
                    <a:alpha val="38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en-US" sz="1350" dirty="0">
                  <a:solidFill>
                    <a:prstClr val="white"/>
                  </a:solidFill>
                  <a:latin typeface="Arial" panose="020B0604020202020204" pitchFamily="34" charset="0"/>
                  <a:cs typeface="Arial" panose="020B0604020202020204" pitchFamily="34" charset="0"/>
                </a:endParaRPr>
              </a:p>
            </p:txBody>
          </p:sp>
        </p:grpSp>
        <p:sp>
          <p:nvSpPr>
            <p:cNvPr id="33" name="TextBox 32"/>
            <p:cNvSpPr txBox="1"/>
            <p:nvPr/>
          </p:nvSpPr>
          <p:spPr>
            <a:xfrm>
              <a:off x="7582788" y="1630770"/>
              <a:ext cx="685800" cy="173124"/>
            </a:xfrm>
            <a:prstGeom prst="rect">
              <a:avLst/>
            </a:prstGeom>
            <a:noFill/>
          </p:spPr>
          <p:txBody>
            <a:bodyPr wrap="square" rtlCol="0">
              <a:spAutoFit/>
            </a:bodyPr>
            <a:lstStyle/>
            <a:p>
              <a:pPr defTabSz="342900" eaLnBrk="1" fontAlgn="auto" hangingPunct="1">
                <a:spcBef>
                  <a:spcPts val="0"/>
                </a:spcBef>
                <a:spcAft>
                  <a:spcPts val="0"/>
                </a:spcAft>
                <a:defRPr/>
              </a:pPr>
              <a:r>
                <a:rPr lang="en-US" sz="525" b="1" dirty="0">
                  <a:solidFill>
                    <a:srgbClr val="9D4057"/>
                  </a:solidFill>
                  <a:latin typeface="Arial" panose="020B0604020202020204" pitchFamily="34" charset="0"/>
                  <a:ea typeface="Gotham Book" charset="0"/>
                  <a:cs typeface="Arial" panose="020B0604020202020204" pitchFamily="34" charset="0"/>
                </a:rPr>
                <a:t>Intermediate</a:t>
              </a:r>
            </a:p>
          </p:txBody>
        </p:sp>
        <p:sp>
          <p:nvSpPr>
            <p:cNvPr id="34" name="TextBox 33"/>
            <p:cNvSpPr txBox="1"/>
            <p:nvPr/>
          </p:nvSpPr>
          <p:spPr>
            <a:xfrm>
              <a:off x="7582788" y="2038350"/>
              <a:ext cx="685800" cy="173124"/>
            </a:xfrm>
            <a:prstGeom prst="rect">
              <a:avLst/>
            </a:prstGeom>
            <a:noFill/>
          </p:spPr>
          <p:txBody>
            <a:bodyPr wrap="square" rtlCol="0">
              <a:spAutoFit/>
            </a:bodyPr>
            <a:lstStyle/>
            <a:p>
              <a:pPr defTabSz="342900" eaLnBrk="1" fontAlgn="auto" hangingPunct="1">
                <a:spcBef>
                  <a:spcPts val="0"/>
                </a:spcBef>
                <a:spcAft>
                  <a:spcPts val="0"/>
                </a:spcAft>
                <a:defRPr/>
              </a:pPr>
              <a:r>
                <a:rPr lang="en-US" sz="525" b="1">
                  <a:solidFill>
                    <a:srgbClr val="D0A12A"/>
                  </a:solidFill>
                  <a:latin typeface="Arial" panose="020B0604020202020204" pitchFamily="34" charset="0"/>
                  <a:ea typeface="Gotham Book" charset="0"/>
                  <a:cs typeface="Arial" panose="020B0604020202020204" pitchFamily="34" charset="0"/>
                </a:rPr>
                <a:t>Low</a:t>
              </a:r>
            </a:p>
          </p:txBody>
        </p:sp>
        <p:sp>
          <p:nvSpPr>
            <p:cNvPr id="35" name="TextBox 34"/>
            <p:cNvSpPr txBox="1"/>
            <p:nvPr/>
          </p:nvSpPr>
          <p:spPr>
            <a:xfrm>
              <a:off x="7582788" y="2571750"/>
              <a:ext cx="685800" cy="173124"/>
            </a:xfrm>
            <a:prstGeom prst="rect">
              <a:avLst/>
            </a:prstGeom>
            <a:noFill/>
          </p:spPr>
          <p:txBody>
            <a:bodyPr wrap="square" rtlCol="0">
              <a:spAutoFit/>
            </a:bodyPr>
            <a:lstStyle/>
            <a:p>
              <a:pPr defTabSz="342900" eaLnBrk="1" fontAlgn="auto" hangingPunct="1">
                <a:spcBef>
                  <a:spcPts val="0"/>
                </a:spcBef>
                <a:spcAft>
                  <a:spcPts val="0"/>
                </a:spcAft>
                <a:defRPr/>
              </a:pPr>
              <a:r>
                <a:rPr lang="en-US" sz="525" b="1" dirty="0">
                  <a:solidFill>
                    <a:srgbClr val="086D5D"/>
                  </a:solidFill>
                  <a:latin typeface="Arial" panose="020B0604020202020204" pitchFamily="34" charset="0"/>
                  <a:ea typeface="Gotham Book" charset="0"/>
                  <a:cs typeface="Arial" panose="020B0604020202020204" pitchFamily="34" charset="0"/>
                </a:rPr>
                <a:t>Very Low</a:t>
              </a:r>
            </a:p>
          </p:txBody>
        </p:sp>
      </p:grpSp>
      <p:grpSp>
        <p:nvGrpSpPr>
          <p:cNvPr id="5" name="Group 4"/>
          <p:cNvGrpSpPr>
            <a:grpSpLocks noChangeAspect="1"/>
          </p:cNvGrpSpPr>
          <p:nvPr/>
        </p:nvGrpSpPr>
        <p:grpSpPr>
          <a:xfrm>
            <a:off x="2515951" y="857249"/>
            <a:ext cx="4045167" cy="4046220"/>
            <a:chOff x="3828883" y="1487289"/>
            <a:chExt cx="4610910" cy="4612111"/>
          </a:xfrm>
        </p:grpSpPr>
        <p:pic>
          <p:nvPicPr>
            <p:cNvPr id="40" name="Picture 39">
              <a:extLst>
                <a:ext uri="{FF2B5EF4-FFF2-40B4-BE49-F238E27FC236}">
                  <a16:creationId xmlns:a16="http://schemas.microsoft.com/office/drawing/2014/main" id="{32329ACC-276D-4DEA-9D45-6A9D3D4E59E5}"/>
                </a:ext>
              </a:extLst>
            </p:cNvPr>
            <p:cNvPicPr>
              <a:picLocks noChangeAspect="1"/>
            </p:cNvPicPr>
            <p:nvPr/>
          </p:nvPicPr>
          <p:blipFill>
            <a:blip r:embed="rId4"/>
            <a:stretch>
              <a:fillRect/>
            </a:stretch>
          </p:blipFill>
          <p:spPr>
            <a:xfrm>
              <a:off x="3828883" y="1487289"/>
              <a:ext cx="4610910" cy="4612111"/>
            </a:xfrm>
            <a:prstGeom prst="rect">
              <a:avLst/>
            </a:prstGeom>
          </p:spPr>
        </p:pic>
        <p:sp>
          <p:nvSpPr>
            <p:cNvPr id="41" name="Oval 40">
              <a:extLst>
                <a:ext uri="{FF2B5EF4-FFF2-40B4-BE49-F238E27FC236}">
                  <a16:creationId xmlns:a16="http://schemas.microsoft.com/office/drawing/2014/main" id="{2DC7E253-4178-4817-924E-6A521773FE60}"/>
                </a:ext>
              </a:extLst>
            </p:cNvPr>
            <p:cNvSpPr/>
            <p:nvPr/>
          </p:nvSpPr>
          <p:spPr>
            <a:xfrm>
              <a:off x="4814747" y="4874313"/>
              <a:ext cx="781510" cy="476441"/>
            </a:xfrm>
            <a:prstGeom prst="ellipse">
              <a:avLst/>
            </a:prstGeom>
            <a:noFill/>
            <a:ln w="57150" cmpd="sng">
              <a:solidFill>
                <a:srgbClr val="F8971D"/>
              </a:solid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342900" eaLnBrk="1" fontAlgn="auto" hangingPunct="1">
                <a:spcBef>
                  <a:spcPts val="0"/>
                </a:spcBef>
                <a:spcAft>
                  <a:spcPts val="0"/>
                </a:spcAft>
                <a:defRPr/>
              </a:pPr>
              <a:endParaRPr lang="en-US" sz="1350">
                <a:solidFill>
                  <a:prstClr val="white"/>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104F8955-C1B0-45FF-B622-06920AFB55A1}"/>
                </a:ext>
              </a:extLst>
            </p:cNvPr>
            <p:cNvSpPr/>
            <p:nvPr/>
          </p:nvSpPr>
          <p:spPr>
            <a:xfrm>
              <a:off x="7104887" y="4866436"/>
              <a:ext cx="781510" cy="484318"/>
            </a:xfrm>
            <a:prstGeom prst="ellipse">
              <a:avLst/>
            </a:prstGeom>
            <a:noFill/>
            <a:ln w="57150" cmpd="sng">
              <a:solidFill>
                <a:srgbClr val="6A737B"/>
              </a:solid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342900" eaLnBrk="1" fontAlgn="auto" hangingPunct="1">
                <a:spcBef>
                  <a:spcPts val="0"/>
                </a:spcBef>
                <a:spcAft>
                  <a:spcPts val="0"/>
                </a:spcAft>
                <a:defRPr/>
              </a:pPr>
              <a:endParaRPr lang="en-US" sz="1350">
                <a:solidFill>
                  <a:prstClr val="white"/>
                </a:solidFill>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661170" y="134912"/>
            <a:ext cx="8256119" cy="673894"/>
          </a:xfrm>
        </p:spPr>
        <p:txBody>
          <a:bodyPr>
            <a:normAutofit fontScale="90000"/>
          </a:bodyPr>
          <a:lstStyle/>
          <a:p>
            <a:r>
              <a:rPr lang="en-US" dirty="0">
                <a:latin typeface="Arial" panose="020B0604020202020204" pitchFamily="34" charset="0"/>
                <a:cs typeface="Arial" panose="020B0604020202020204" pitchFamily="34" charset="0"/>
              </a:rPr>
              <a:t>The GPS</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assay improves risk stratification and is validated as an independent predictor of adverse pathology</a:t>
            </a:r>
            <a:endParaRPr lang="en-US" dirty="0"/>
          </a:p>
        </p:txBody>
      </p:sp>
      <p:sp>
        <p:nvSpPr>
          <p:cNvPr id="4" name="Slide Number Placeholder 3"/>
          <p:cNvSpPr>
            <a:spLocks noGrp="1"/>
          </p:cNvSpPr>
          <p:nvPr>
            <p:ph type="sldNum" sz="quarter" idx="12"/>
          </p:nvPr>
        </p:nvSpPr>
        <p:spPr/>
        <p:txBody>
          <a:bodyPr/>
          <a:lstStyle/>
          <a:p>
            <a:pPr defTabSz="342900" eaLnBrk="1" fontAlgn="auto" hangingPunct="1">
              <a:spcBef>
                <a:spcPts val="0"/>
              </a:spcBef>
              <a:spcAft>
                <a:spcPts val="0"/>
              </a:spcAft>
              <a:defRPr/>
            </a:pPr>
            <a:fld id="{2663F390-A098-3D45-AE55-1FFC76C7D33C}" type="slidenum">
              <a:rPr lang="en-US" sz="900" b="1">
                <a:solidFill>
                  <a:srgbClr val="F8971D"/>
                </a:solidFill>
                <a:latin typeface="Arial"/>
                <a:ea typeface="+mn-ea"/>
              </a:rPr>
              <a:pPr defTabSz="342900" eaLnBrk="1" fontAlgn="auto" hangingPunct="1">
                <a:spcBef>
                  <a:spcPts val="0"/>
                </a:spcBef>
                <a:spcAft>
                  <a:spcPts val="0"/>
                </a:spcAft>
                <a:defRPr/>
              </a:pPr>
              <a:t>18</a:t>
            </a:fld>
            <a:endParaRPr lang="en-US" sz="900" b="1">
              <a:solidFill>
                <a:srgbClr val="F8971D"/>
              </a:solidFill>
              <a:latin typeface="Arial"/>
              <a:ea typeface="+mn-ea"/>
            </a:endParaRPr>
          </a:p>
        </p:txBody>
      </p:sp>
      <p:cxnSp>
        <p:nvCxnSpPr>
          <p:cNvPr id="7" name="Straight Connector 6"/>
          <p:cNvCxnSpPr/>
          <p:nvPr/>
        </p:nvCxnSpPr>
        <p:spPr>
          <a:xfrm>
            <a:off x="1857973" y="3950834"/>
            <a:ext cx="1543050" cy="0"/>
          </a:xfrm>
          <a:prstGeom prst="line">
            <a:avLst/>
          </a:prstGeom>
          <a:ln w="38100" cmpd="sng">
            <a:solidFill>
              <a:srgbClr val="F8971D"/>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55451" y="3950834"/>
            <a:ext cx="1314450" cy="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2" name="Rectangle: Rounded Corners 1">
            <a:extLst>
              <a:ext uri="{FF2B5EF4-FFF2-40B4-BE49-F238E27FC236}">
                <a16:creationId xmlns:a16="http://schemas.microsoft.com/office/drawing/2014/main" id="{6B90649C-0C66-44FA-9497-0C9E9FF41FF4}"/>
              </a:ext>
            </a:extLst>
          </p:cNvPr>
          <p:cNvSpPr/>
          <p:nvPr/>
        </p:nvSpPr>
        <p:spPr>
          <a:xfrm>
            <a:off x="245073" y="3539551"/>
            <a:ext cx="2112502" cy="1056248"/>
          </a:xfrm>
          <a:prstGeom prst="roundRect">
            <a:avLst>
              <a:gd name="adj" fmla="val 0"/>
            </a:avLst>
          </a:prstGeom>
          <a:solidFill>
            <a:schemeClr val="accent6"/>
          </a:solidFill>
          <a:ln w="38100" cmpd="sng">
            <a:noFill/>
          </a:ln>
        </p:spPr>
        <p:style>
          <a:lnRef idx="2">
            <a:schemeClr val="accent4"/>
          </a:lnRef>
          <a:fillRef idx="1">
            <a:schemeClr val="lt1"/>
          </a:fillRef>
          <a:effectRef idx="0">
            <a:schemeClr val="accent4"/>
          </a:effectRef>
          <a:fontRef idx="minor">
            <a:schemeClr val="dk1"/>
          </a:fontRef>
        </p:style>
        <p:txBody>
          <a:bodyPr lIns="91424" tIns="45712" rIns="91424" bIns="45712" rtlCol="0" anchor="ctr"/>
          <a:lstStyle/>
          <a:p>
            <a:pPr algn="ctr" defTabSz="342900" eaLnBrk="1" fontAlgn="auto" hangingPunct="1">
              <a:spcBef>
                <a:spcPts val="0"/>
              </a:spcBef>
              <a:spcAft>
                <a:spcPts val="0"/>
              </a:spcAft>
              <a:defRPr/>
            </a:pPr>
            <a:r>
              <a:rPr lang="en-US" sz="1500" dirty="0">
                <a:solidFill>
                  <a:srgbClr val="282A2E"/>
                </a:solidFill>
                <a:latin typeface="Arial" panose="020B0604020202020204" pitchFamily="34" charset="0"/>
                <a:cs typeface="Arial" panose="020B0604020202020204" pitchFamily="34" charset="0"/>
              </a:rPr>
              <a:t>These may not be the ideal patients for radical prostatectomy</a:t>
            </a:r>
          </a:p>
        </p:txBody>
      </p:sp>
      <p:sp>
        <p:nvSpPr>
          <p:cNvPr id="43" name="Rectangle: Rounded Corners 23">
            <a:extLst>
              <a:ext uri="{FF2B5EF4-FFF2-40B4-BE49-F238E27FC236}">
                <a16:creationId xmlns:a16="http://schemas.microsoft.com/office/drawing/2014/main" id="{FFED8B76-46F9-43AF-B94E-F328F108A57C}"/>
              </a:ext>
            </a:extLst>
          </p:cNvPr>
          <p:cNvSpPr/>
          <p:nvPr/>
        </p:nvSpPr>
        <p:spPr>
          <a:xfrm>
            <a:off x="6827369" y="3552295"/>
            <a:ext cx="2114550" cy="1056132"/>
          </a:xfrm>
          <a:prstGeom prst="roundRect">
            <a:avLst>
              <a:gd name="adj" fmla="val 0"/>
            </a:avLst>
          </a:prstGeom>
          <a:solidFill>
            <a:schemeClr val="accent1"/>
          </a:solidFill>
          <a:ln w="38100" cmpd="sng">
            <a:noFill/>
          </a:ln>
        </p:spPr>
        <p:style>
          <a:lnRef idx="2">
            <a:schemeClr val="accent4"/>
          </a:lnRef>
          <a:fillRef idx="1">
            <a:schemeClr val="lt1"/>
          </a:fillRef>
          <a:effectRef idx="0">
            <a:schemeClr val="accent4"/>
          </a:effectRef>
          <a:fontRef idx="minor">
            <a:schemeClr val="dk1"/>
          </a:fontRef>
        </p:style>
        <p:txBody>
          <a:bodyPr lIns="91424" tIns="45712" rIns="91424" bIns="45712" rtlCol="0" anchor="ctr"/>
          <a:lstStyle/>
          <a:p>
            <a:pPr algn="ctr" defTabSz="342900" eaLnBrk="1" fontAlgn="auto" hangingPunct="1">
              <a:spcBef>
                <a:spcPts val="0"/>
              </a:spcBef>
              <a:spcAft>
                <a:spcPts val="0"/>
              </a:spcAft>
              <a:defRPr/>
            </a:pPr>
            <a:r>
              <a:rPr lang="en-US" sz="1500" dirty="0">
                <a:solidFill>
                  <a:prstClr val="white"/>
                </a:solidFill>
                <a:latin typeface="Arial" panose="020B0604020202020204" pitchFamily="34" charset="0"/>
                <a:cs typeface="Arial" panose="020B0604020202020204" pitchFamily="34" charset="0"/>
              </a:rPr>
              <a:t>These may not be the ideal patients for active surveillance</a:t>
            </a:r>
          </a:p>
        </p:txBody>
      </p:sp>
    </p:spTree>
    <p:extLst>
      <p:ext uri="{BB962C8B-B14F-4D97-AF65-F5344CB8AC3E}">
        <p14:creationId xmlns:p14="http://schemas.microsoft.com/office/powerpoint/2010/main" val="20730628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2746" y="1414253"/>
            <a:ext cx="7302693" cy="369332"/>
          </a:xfrm>
          <a:prstGeom prst="rect">
            <a:avLst/>
          </a:prstGeom>
          <a:noFill/>
        </p:spPr>
        <p:txBody>
          <a:bodyPr wrap="square" rtlCol="0">
            <a:spAutoFit/>
          </a:bodyPr>
          <a:lstStyle/>
          <a:p>
            <a:endParaRPr lang="en-US" sz="1800"/>
          </a:p>
        </p:txBody>
      </p:sp>
      <p:sp>
        <p:nvSpPr>
          <p:cNvPr id="3" name="Title 1"/>
          <p:cNvSpPr txBox="1">
            <a:spLocks/>
          </p:cNvSpPr>
          <p:nvPr/>
        </p:nvSpPr>
        <p:spPr>
          <a:xfrm>
            <a:off x="1633306" y="160913"/>
            <a:ext cx="6067426" cy="39240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GPS score and upgrade on </a:t>
            </a:r>
            <a:r>
              <a:rPr lang="en-US" sz="2400" b="1" dirty="0" smtClean="0">
                <a:solidFill>
                  <a:schemeClr val="bg1"/>
                </a:solidFill>
                <a:latin typeface="Arial"/>
                <a:cs typeface="Arial"/>
              </a:rPr>
              <a:t>AS</a:t>
            </a:r>
            <a:endParaRPr lang="en-US" sz="2400" b="1" dirty="0">
              <a:solidFill>
                <a:schemeClr val="bg1"/>
              </a:solidFill>
              <a:latin typeface="Arial"/>
              <a:cs typeface="Arial"/>
            </a:endParaRPr>
          </a:p>
        </p:txBody>
      </p:sp>
      <p:graphicFrame>
        <p:nvGraphicFramePr>
          <p:cNvPr id="4" name="Content Placeholder 4"/>
          <p:cNvGraphicFramePr>
            <a:graphicFrameLocks/>
          </p:cNvGraphicFramePr>
          <p:nvPr>
            <p:extLst>
              <p:ext uri="{D42A27DB-BD31-4B8C-83A1-F6EECF244321}">
                <p14:modId xmlns:p14="http://schemas.microsoft.com/office/powerpoint/2010/main" val="49890452"/>
              </p:ext>
            </p:extLst>
          </p:nvPr>
        </p:nvGraphicFramePr>
        <p:xfrm>
          <a:off x="1457093" y="1866869"/>
          <a:ext cx="6243639" cy="2068365"/>
        </p:xfrm>
        <a:graphic>
          <a:graphicData uri="http://schemas.openxmlformats.org/drawingml/2006/table">
            <a:tbl>
              <a:tblPr firstRow="1" bandRow="1">
                <a:tableStyleId>{5C22544A-7EE6-4342-B048-85BDC9FD1C3A}</a:tableStyleId>
              </a:tblPr>
              <a:tblGrid>
                <a:gridCol w="3193043">
                  <a:extLst>
                    <a:ext uri="{9D8B030D-6E8A-4147-A177-3AD203B41FA5}">
                      <a16:colId xmlns:a16="http://schemas.microsoft.com/office/drawing/2014/main" val="20000"/>
                    </a:ext>
                  </a:extLst>
                </a:gridCol>
                <a:gridCol w="894145">
                  <a:extLst>
                    <a:ext uri="{9D8B030D-6E8A-4147-A177-3AD203B41FA5}">
                      <a16:colId xmlns:a16="http://schemas.microsoft.com/office/drawing/2014/main" val="20001"/>
                    </a:ext>
                  </a:extLst>
                </a:gridCol>
                <a:gridCol w="1245621">
                  <a:extLst>
                    <a:ext uri="{9D8B030D-6E8A-4147-A177-3AD203B41FA5}">
                      <a16:colId xmlns:a16="http://schemas.microsoft.com/office/drawing/2014/main" val="20002"/>
                    </a:ext>
                  </a:extLst>
                </a:gridCol>
                <a:gridCol w="910830">
                  <a:extLst>
                    <a:ext uri="{9D8B030D-6E8A-4147-A177-3AD203B41FA5}">
                      <a16:colId xmlns:a16="http://schemas.microsoft.com/office/drawing/2014/main" val="20003"/>
                    </a:ext>
                  </a:extLst>
                </a:gridCol>
              </a:tblGrid>
              <a:tr h="384655">
                <a:tc>
                  <a:txBody>
                    <a:bodyPr/>
                    <a:lstStyle/>
                    <a:p>
                      <a:r>
                        <a:rPr lang="en-US" sz="1500" dirty="0"/>
                        <a:t>Characteristic</a:t>
                      </a:r>
                    </a:p>
                  </a:txBody>
                  <a:tcPr marL="68580" marR="68580" marT="34290" marB="34290"/>
                </a:tc>
                <a:tc>
                  <a:txBody>
                    <a:bodyPr/>
                    <a:lstStyle/>
                    <a:p>
                      <a:pPr algn="ctr"/>
                      <a:r>
                        <a:rPr lang="en-US" sz="1500"/>
                        <a:t>HR</a:t>
                      </a:r>
                    </a:p>
                  </a:txBody>
                  <a:tcPr marL="68580" marR="68580" marT="34290" marB="34290"/>
                </a:tc>
                <a:tc>
                  <a:txBody>
                    <a:bodyPr/>
                    <a:lstStyle/>
                    <a:p>
                      <a:pPr algn="ctr"/>
                      <a:r>
                        <a:rPr lang="en-US" sz="1500"/>
                        <a:t>95% CI</a:t>
                      </a:r>
                    </a:p>
                  </a:txBody>
                  <a:tcPr marL="68580" marR="68580" marT="34290" marB="34290"/>
                </a:tc>
                <a:tc>
                  <a:txBody>
                    <a:bodyPr/>
                    <a:lstStyle/>
                    <a:p>
                      <a:pPr algn="ctr"/>
                      <a:r>
                        <a:rPr lang="en-US" sz="1500"/>
                        <a:t>p</a:t>
                      </a:r>
                    </a:p>
                  </a:txBody>
                  <a:tcPr marL="68580" marR="68580" marT="34290" marB="34290"/>
                </a:tc>
                <a:extLst>
                  <a:ext uri="{0D108BD9-81ED-4DB2-BD59-A6C34878D82A}">
                    <a16:rowId xmlns:a16="http://schemas.microsoft.com/office/drawing/2014/main" val="10000"/>
                  </a:ext>
                </a:extLst>
              </a:tr>
              <a:tr h="384655">
                <a:tc>
                  <a:txBody>
                    <a:bodyPr/>
                    <a:lstStyle/>
                    <a:p>
                      <a:pPr marL="0" marR="0">
                        <a:spcBef>
                          <a:spcPts val="400"/>
                        </a:spcBef>
                        <a:spcAft>
                          <a:spcPts val="400"/>
                        </a:spcAft>
                      </a:pPr>
                      <a:r>
                        <a:rPr lang="en-US" sz="1500">
                          <a:effectLst/>
                          <a:latin typeface="Arial" charset="0"/>
                          <a:ea typeface="Arial" charset="0"/>
                          <a:cs typeface="Arial" charset="0"/>
                        </a:rPr>
                        <a:t>Age at diagnosis (years)</a:t>
                      </a:r>
                    </a:p>
                  </a:txBody>
                  <a:tcPr marL="32629" marR="32629" marT="0" marB="0" anchor="ctr"/>
                </a:tc>
                <a:tc>
                  <a:txBody>
                    <a:bodyPr/>
                    <a:lstStyle/>
                    <a:p>
                      <a:pPr marL="0" marR="0" algn="ctr">
                        <a:spcBef>
                          <a:spcPts val="400"/>
                        </a:spcBef>
                        <a:spcAft>
                          <a:spcPts val="400"/>
                        </a:spcAft>
                      </a:pPr>
                      <a:r>
                        <a:rPr lang="en-US" sz="1500">
                          <a:effectLst/>
                          <a:latin typeface="Arial" charset="0"/>
                          <a:ea typeface="Arial" charset="0"/>
                          <a:cs typeface="Arial" charset="0"/>
                        </a:rPr>
                        <a:t>1.01</a:t>
                      </a:r>
                    </a:p>
                  </a:txBody>
                  <a:tcPr marL="32629" marR="32629" marT="0" marB="0" anchor="ctr"/>
                </a:tc>
                <a:tc>
                  <a:txBody>
                    <a:bodyPr/>
                    <a:lstStyle/>
                    <a:p>
                      <a:pPr algn="ctr"/>
                      <a:r>
                        <a:rPr lang="en-US" sz="1500">
                          <a:latin typeface="Arial" charset="0"/>
                          <a:ea typeface="Arial" charset="0"/>
                          <a:cs typeface="Arial" charset="0"/>
                        </a:rPr>
                        <a:t>0.99-1.03</a:t>
                      </a:r>
                    </a:p>
                  </a:txBody>
                  <a:tcPr marL="68580" marR="68580" marT="34290" marB="34290" anchor="ctr"/>
                </a:tc>
                <a:tc>
                  <a:txBody>
                    <a:bodyPr/>
                    <a:lstStyle/>
                    <a:p>
                      <a:pPr marL="0" marR="0" algn="ctr">
                        <a:spcBef>
                          <a:spcPts val="400"/>
                        </a:spcBef>
                        <a:spcAft>
                          <a:spcPts val="400"/>
                        </a:spcAft>
                      </a:pPr>
                      <a:r>
                        <a:rPr lang="en-US" sz="1500">
                          <a:effectLst/>
                          <a:latin typeface="Arial" charset="0"/>
                          <a:ea typeface="Arial" charset="0"/>
                          <a:cs typeface="Arial" charset="0"/>
                        </a:rPr>
                        <a:t>0.47</a:t>
                      </a:r>
                    </a:p>
                  </a:txBody>
                  <a:tcPr marL="32629" marR="32629" marT="0" marB="0" anchor="ctr"/>
                </a:tc>
                <a:extLst>
                  <a:ext uri="{0D108BD9-81ED-4DB2-BD59-A6C34878D82A}">
                    <a16:rowId xmlns:a16="http://schemas.microsoft.com/office/drawing/2014/main" val="10001"/>
                  </a:ext>
                </a:extLst>
              </a:tr>
              <a:tr h="457200">
                <a:tc>
                  <a:txBody>
                    <a:bodyPr/>
                    <a:lstStyle/>
                    <a:p>
                      <a:pPr marL="0" marR="0">
                        <a:spcBef>
                          <a:spcPts val="400"/>
                        </a:spcBef>
                        <a:spcAft>
                          <a:spcPts val="400"/>
                        </a:spcAft>
                      </a:pPr>
                      <a:r>
                        <a:rPr lang="en-US" sz="1500">
                          <a:effectLst/>
                          <a:latin typeface="Arial" charset="0"/>
                          <a:ea typeface="Arial" charset="0"/>
                          <a:cs typeface="Arial" charset="0"/>
                        </a:rPr>
                        <a:t>PSA density at diagnosis (log)</a:t>
                      </a:r>
                    </a:p>
                  </a:txBody>
                  <a:tcPr marL="32629" marR="32629" marT="0" marB="0" anchor="ctr"/>
                </a:tc>
                <a:tc>
                  <a:txBody>
                    <a:bodyPr/>
                    <a:lstStyle/>
                    <a:p>
                      <a:pPr marL="0" marR="0" algn="ctr">
                        <a:spcBef>
                          <a:spcPts val="400"/>
                        </a:spcBef>
                        <a:spcAft>
                          <a:spcPts val="400"/>
                        </a:spcAft>
                      </a:pPr>
                      <a:r>
                        <a:rPr lang="en-US" sz="1500">
                          <a:effectLst/>
                          <a:latin typeface="Arial" charset="0"/>
                          <a:ea typeface="Arial" charset="0"/>
                          <a:cs typeface="Arial" charset="0"/>
                        </a:rPr>
                        <a:t>1.33</a:t>
                      </a:r>
                    </a:p>
                  </a:txBody>
                  <a:tcPr marL="32629" marR="32629" marT="0" marB="0" anchor="ctr"/>
                </a:tc>
                <a:tc>
                  <a:txBody>
                    <a:bodyPr/>
                    <a:lstStyle/>
                    <a:p>
                      <a:pPr algn="ctr"/>
                      <a:r>
                        <a:rPr lang="en-US" sz="1500">
                          <a:latin typeface="Arial" charset="0"/>
                          <a:ea typeface="Arial" charset="0"/>
                          <a:cs typeface="Arial" charset="0"/>
                        </a:rPr>
                        <a:t>0.92-1.91</a:t>
                      </a:r>
                    </a:p>
                  </a:txBody>
                  <a:tcPr marL="68580" marR="68580" marT="34290" marB="34290" anchor="ctr"/>
                </a:tc>
                <a:tc>
                  <a:txBody>
                    <a:bodyPr/>
                    <a:lstStyle/>
                    <a:p>
                      <a:pPr marL="0" marR="0" algn="ctr">
                        <a:spcBef>
                          <a:spcPts val="400"/>
                        </a:spcBef>
                        <a:spcAft>
                          <a:spcPts val="400"/>
                        </a:spcAft>
                      </a:pPr>
                      <a:r>
                        <a:rPr lang="en-US" sz="1500">
                          <a:effectLst/>
                          <a:latin typeface="Arial" charset="0"/>
                          <a:ea typeface="Arial" charset="0"/>
                          <a:cs typeface="Arial" charset="0"/>
                        </a:rPr>
                        <a:t>0.13</a:t>
                      </a:r>
                    </a:p>
                  </a:txBody>
                  <a:tcPr marL="32629" marR="32629" marT="0" marB="0" anchor="ctr"/>
                </a:tc>
                <a:extLst>
                  <a:ext uri="{0D108BD9-81ED-4DB2-BD59-A6C34878D82A}">
                    <a16:rowId xmlns:a16="http://schemas.microsoft.com/office/drawing/2014/main" val="10002"/>
                  </a:ext>
                </a:extLst>
              </a:tr>
              <a:tr h="457200">
                <a:tc>
                  <a:txBody>
                    <a:bodyPr/>
                    <a:lstStyle/>
                    <a:p>
                      <a:pPr marL="0" marR="0">
                        <a:spcBef>
                          <a:spcPts val="400"/>
                        </a:spcBef>
                        <a:spcAft>
                          <a:spcPts val="400"/>
                        </a:spcAft>
                      </a:pPr>
                      <a:r>
                        <a:rPr lang="en-US" sz="1500" dirty="0">
                          <a:effectLst/>
                          <a:latin typeface="Arial" charset="0"/>
                          <a:ea typeface="Arial" charset="0"/>
                          <a:cs typeface="Arial" charset="0"/>
                        </a:rPr>
                        <a:t>Biopsy cores % positive at GPS</a:t>
                      </a:r>
                    </a:p>
                  </a:txBody>
                  <a:tcPr marL="32629" marR="32629" marT="0" marB="0" anchor="ctr"/>
                </a:tc>
                <a:tc>
                  <a:txBody>
                    <a:bodyPr/>
                    <a:lstStyle/>
                    <a:p>
                      <a:pPr marL="0" marR="0" algn="ctr">
                        <a:spcBef>
                          <a:spcPts val="400"/>
                        </a:spcBef>
                        <a:spcAft>
                          <a:spcPts val="400"/>
                        </a:spcAft>
                      </a:pPr>
                      <a:r>
                        <a:rPr lang="en-US" sz="1500">
                          <a:effectLst/>
                          <a:latin typeface="Arial" charset="0"/>
                          <a:ea typeface="Arial" charset="0"/>
                          <a:cs typeface="Arial" charset="0"/>
                        </a:rPr>
                        <a:t>1.01</a:t>
                      </a:r>
                    </a:p>
                  </a:txBody>
                  <a:tcPr marL="32629" marR="32629" marT="0" marB="0" anchor="ctr"/>
                </a:tc>
                <a:tc>
                  <a:txBody>
                    <a:bodyPr/>
                    <a:lstStyle/>
                    <a:p>
                      <a:pPr algn="ctr"/>
                      <a:r>
                        <a:rPr lang="en-US" sz="1500">
                          <a:latin typeface="Arial" charset="0"/>
                          <a:ea typeface="Arial" charset="0"/>
                          <a:cs typeface="Arial" charset="0"/>
                        </a:rPr>
                        <a:t>1.00-1.02</a:t>
                      </a:r>
                    </a:p>
                  </a:txBody>
                  <a:tcPr marL="68580" marR="68580" marT="34290" marB="34290" anchor="ctr"/>
                </a:tc>
                <a:tc>
                  <a:txBody>
                    <a:bodyPr/>
                    <a:lstStyle/>
                    <a:p>
                      <a:pPr marL="0" marR="0" algn="ctr">
                        <a:spcBef>
                          <a:spcPts val="400"/>
                        </a:spcBef>
                        <a:spcAft>
                          <a:spcPts val="400"/>
                        </a:spcAft>
                      </a:pPr>
                      <a:r>
                        <a:rPr lang="en-US" sz="1500">
                          <a:effectLst/>
                          <a:latin typeface="Arial" charset="0"/>
                          <a:ea typeface="Arial" charset="0"/>
                          <a:cs typeface="Arial" charset="0"/>
                        </a:rPr>
                        <a:t>0.03</a:t>
                      </a:r>
                    </a:p>
                  </a:txBody>
                  <a:tcPr marL="32629" marR="32629" marT="0" marB="0" anchor="ctr"/>
                </a:tc>
                <a:extLst>
                  <a:ext uri="{0D108BD9-81ED-4DB2-BD59-A6C34878D82A}">
                    <a16:rowId xmlns:a16="http://schemas.microsoft.com/office/drawing/2014/main" val="10003"/>
                  </a:ext>
                </a:extLst>
              </a:tr>
              <a:tr h="384655">
                <a:tc>
                  <a:txBody>
                    <a:bodyPr/>
                    <a:lstStyle/>
                    <a:p>
                      <a:pPr marL="0" marR="0">
                        <a:spcBef>
                          <a:spcPts val="400"/>
                        </a:spcBef>
                        <a:spcAft>
                          <a:spcPts val="400"/>
                        </a:spcAft>
                      </a:pPr>
                      <a:r>
                        <a:rPr lang="en-US" sz="1500" dirty="0">
                          <a:effectLst/>
                          <a:latin typeface="Arial" charset="0"/>
                          <a:ea typeface="Arial" charset="0"/>
                          <a:cs typeface="Arial" charset="0"/>
                        </a:rPr>
                        <a:t>GPS score (per 5 units)</a:t>
                      </a:r>
                    </a:p>
                  </a:txBody>
                  <a:tcPr marL="32629" marR="32629" marT="0" marB="0" anchor="ctr"/>
                </a:tc>
                <a:tc>
                  <a:txBody>
                    <a:bodyPr/>
                    <a:lstStyle/>
                    <a:p>
                      <a:pPr marL="0" marR="0" algn="ctr">
                        <a:spcBef>
                          <a:spcPts val="400"/>
                        </a:spcBef>
                        <a:spcAft>
                          <a:spcPts val="400"/>
                        </a:spcAft>
                      </a:pPr>
                      <a:r>
                        <a:rPr lang="en-US" sz="1500">
                          <a:effectLst/>
                          <a:latin typeface="Arial" charset="0"/>
                          <a:ea typeface="Arial" charset="0"/>
                          <a:cs typeface="Arial" charset="0"/>
                        </a:rPr>
                        <a:t>1.27</a:t>
                      </a:r>
                    </a:p>
                  </a:txBody>
                  <a:tcPr marL="32629" marR="32629" marT="0" marB="0" anchor="ctr"/>
                </a:tc>
                <a:tc>
                  <a:txBody>
                    <a:bodyPr/>
                    <a:lstStyle/>
                    <a:p>
                      <a:pPr algn="ctr"/>
                      <a:r>
                        <a:rPr lang="en-US" sz="1500">
                          <a:latin typeface="Arial" charset="0"/>
                          <a:ea typeface="Arial" charset="0"/>
                          <a:cs typeface="Arial" charset="0"/>
                        </a:rPr>
                        <a:t>1.18-1.38</a:t>
                      </a:r>
                    </a:p>
                  </a:txBody>
                  <a:tcPr marL="68580" marR="68580" marT="34290" marB="34290" anchor="ctr"/>
                </a:tc>
                <a:tc>
                  <a:txBody>
                    <a:bodyPr/>
                    <a:lstStyle/>
                    <a:p>
                      <a:pPr marL="0" marR="0" algn="ctr">
                        <a:spcBef>
                          <a:spcPts val="400"/>
                        </a:spcBef>
                        <a:spcAft>
                          <a:spcPts val="400"/>
                        </a:spcAft>
                      </a:pPr>
                      <a:r>
                        <a:rPr lang="en-US" sz="1500" dirty="0">
                          <a:effectLst/>
                          <a:latin typeface="Arial" charset="0"/>
                          <a:ea typeface="Arial" charset="0"/>
                          <a:cs typeface="Arial" charset="0"/>
                        </a:rPr>
                        <a:t>&lt;.01</a:t>
                      </a:r>
                    </a:p>
                  </a:txBody>
                  <a:tcPr marL="32629" marR="32629" marT="0" marB="0" anchor="ctr"/>
                </a:tc>
                <a:extLst>
                  <a:ext uri="{0D108BD9-81ED-4DB2-BD59-A6C34878D82A}">
                    <a16:rowId xmlns:a16="http://schemas.microsoft.com/office/drawing/2014/main" val="10004"/>
                  </a:ext>
                </a:extLst>
              </a:tr>
            </a:tbl>
          </a:graphicData>
        </a:graphic>
      </p:graphicFrame>
      <p:sp>
        <p:nvSpPr>
          <p:cNvPr id="5" name="TextBox 4"/>
          <p:cNvSpPr txBox="1"/>
          <p:nvPr/>
        </p:nvSpPr>
        <p:spPr bwMode="auto">
          <a:xfrm>
            <a:off x="1857336" y="767922"/>
            <a:ext cx="5443151" cy="830997"/>
          </a:xfrm>
          <a:prstGeom prst="rect">
            <a:avLst/>
          </a:prstGeom>
          <a:noFill/>
          <a:ln w="19050" algn="ctr">
            <a:noFill/>
            <a:miter lim="800000"/>
            <a:headEnd/>
            <a:tailEnd/>
          </a:ln>
        </p:spPr>
        <p:txBody>
          <a:bodyPr wrap="square" lIns="0" tIns="0" rIns="0" bIns="0" rtlCol="0">
            <a:spAutoFit/>
          </a:bodyPr>
          <a:lstStyle/>
          <a:p>
            <a:pPr algn="ctr"/>
            <a:r>
              <a:rPr lang="en-US" sz="1800">
                <a:latin typeface="Arial"/>
                <a:cs typeface="Arial"/>
              </a:rPr>
              <a:t>Cox regression for risk of upgrade to Gleason ≥3+4 on subsequent biopsy for AS cohort of men diagnosed with Gleason 3+3</a:t>
            </a:r>
          </a:p>
        </p:txBody>
      </p:sp>
      <p:sp>
        <p:nvSpPr>
          <p:cNvPr id="6" name="TextBox 5"/>
          <p:cNvSpPr txBox="1"/>
          <p:nvPr/>
        </p:nvSpPr>
        <p:spPr bwMode="auto">
          <a:xfrm>
            <a:off x="2304461" y="4798204"/>
            <a:ext cx="6818216" cy="184666"/>
          </a:xfrm>
          <a:prstGeom prst="rect">
            <a:avLst/>
          </a:prstGeom>
          <a:noFill/>
          <a:ln w="19050" algn="ctr">
            <a:noFill/>
            <a:miter lim="800000"/>
            <a:headEnd/>
            <a:tailEnd/>
          </a:ln>
        </p:spPr>
        <p:txBody>
          <a:bodyPr wrap="square" lIns="0" tIns="0" rIns="0" bIns="0" rtlCol="0">
            <a:spAutoFit/>
          </a:bodyPr>
          <a:lstStyle/>
          <a:p>
            <a:r>
              <a:rPr lang="ro-RO" sz="1200">
                <a:solidFill>
                  <a:srgbClr val="7F7F7F"/>
                </a:solidFill>
              </a:rPr>
              <a:t>J </a:t>
            </a:r>
            <a:r>
              <a:rPr lang="ro-RO" sz="1200" dirty="0" err="1">
                <a:solidFill>
                  <a:srgbClr val="7F7F7F"/>
                </a:solidFill>
              </a:rPr>
              <a:t>Urol</a:t>
            </a:r>
            <a:r>
              <a:rPr lang="ro-RO" sz="1200" dirty="0">
                <a:solidFill>
                  <a:srgbClr val="7F7F7F"/>
                </a:solidFill>
              </a:rPr>
              <a:t>. 2019 Feb;201(2):300-307. doi: 10.1016/j.juro.2018.08.047.</a:t>
            </a:r>
            <a:endParaRPr lang="en-US" sz="1200" dirty="0">
              <a:solidFill>
                <a:srgbClr val="7F7F7F"/>
              </a:solidFill>
            </a:endParaRPr>
          </a:p>
        </p:txBody>
      </p:sp>
      <p:sp>
        <p:nvSpPr>
          <p:cNvPr id="12" name="Rectangle 11"/>
          <p:cNvSpPr/>
          <p:nvPr/>
        </p:nvSpPr>
        <p:spPr bwMode="auto">
          <a:xfrm>
            <a:off x="1457093" y="3567939"/>
            <a:ext cx="6243639" cy="365589"/>
          </a:xfrm>
          <a:prstGeom prst="rect">
            <a:avLst/>
          </a:prstGeom>
          <a:noFill/>
          <a:ln w="38100" cmpd="sng" algn="ctr">
            <a:solidFill>
              <a:srgbClr val="EC1848"/>
            </a:solidFill>
            <a:miter lim="800000"/>
            <a:headEnd/>
            <a:tailEnd/>
          </a:ln>
        </p:spPr>
        <p:txBody>
          <a:bodyPr wrap="none" lIns="68562" tIns="34289" rIns="68562" bIns="34289" rtlCol="0" anchor="ctr"/>
          <a:lstStyle/>
          <a:p>
            <a:pPr algn="ctr">
              <a:lnSpc>
                <a:spcPct val="90000"/>
              </a:lnSpc>
            </a:pPr>
            <a:endParaRPr lang="en-US" sz="1200" b="1" err="1">
              <a:latin typeface="+mj-lt"/>
            </a:endParaRPr>
          </a:p>
        </p:txBody>
      </p:sp>
    </p:spTree>
    <p:extLst>
      <p:ext uri="{BB962C8B-B14F-4D97-AF65-F5344CB8AC3E}">
        <p14:creationId xmlns:p14="http://schemas.microsoft.com/office/powerpoint/2010/main" val="10923591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85800" y="-7148"/>
            <a:ext cx="7772400" cy="6738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rgbClr val="0059B2"/>
                </a:solidFill>
                <a:latin typeface="+mj-lt"/>
                <a:ea typeface="+mj-ea"/>
                <a:cs typeface="+mj-cs"/>
              </a:defRPr>
            </a:lvl1pPr>
            <a:lvl2pPr algn="ctr" rtl="0" eaLnBrk="0" fontAlgn="base" hangingPunct="0">
              <a:spcBef>
                <a:spcPct val="0"/>
              </a:spcBef>
              <a:spcAft>
                <a:spcPct val="0"/>
              </a:spcAft>
              <a:defRPr sz="2400" b="1">
                <a:solidFill>
                  <a:srgbClr val="0059B2"/>
                </a:solidFill>
                <a:latin typeface="Arial" charset="0"/>
                <a:ea typeface="ヒラギノ角ゴ Pro W3" pitchFamily="116" charset="-128"/>
              </a:defRPr>
            </a:lvl2pPr>
            <a:lvl3pPr algn="ctr" rtl="0" eaLnBrk="0" fontAlgn="base" hangingPunct="0">
              <a:spcBef>
                <a:spcPct val="0"/>
              </a:spcBef>
              <a:spcAft>
                <a:spcPct val="0"/>
              </a:spcAft>
              <a:defRPr sz="2400" b="1">
                <a:solidFill>
                  <a:srgbClr val="0059B2"/>
                </a:solidFill>
                <a:latin typeface="Arial" charset="0"/>
                <a:ea typeface="ヒラギノ角ゴ Pro W3" pitchFamily="116" charset="-128"/>
              </a:defRPr>
            </a:lvl3pPr>
            <a:lvl4pPr algn="ctr" rtl="0" eaLnBrk="0" fontAlgn="base" hangingPunct="0">
              <a:spcBef>
                <a:spcPct val="0"/>
              </a:spcBef>
              <a:spcAft>
                <a:spcPct val="0"/>
              </a:spcAft>
              <a:defRPr sz="2400" b="1">
                <a:solidFill>
                  <a:srgbClr val="0059B2"/>
                </a:solidFill>
                <a:latin typeface="Arial" charset="0"/>
                <a:ea typeface="ヒラギノ角ゴ Pro W3" pitchFamily="116" charset="-128"/>
              </a:defRPr>
            </a:lvl4pPr>
            <a:lvl5pPr algn="ctr" rtl="0" eaLnBrk="0" fontAlgn="base" hangingPunct="0">
              <a:spcBef>
                <a:spcPct val="0"/>
              </a:spcBef>
              <a:spcAft>
                <a:spcPct val="0"/>
              </a:spcAft>
              <a:defRPr sz="2400" b="1">
                <a:solidFill>
                  <a:srgbClr val="0059B2"/>
                </a:solidFill>
                <a:latin typeface="Arial" charset="0"/>
                <a:ea typeface="ヒラギノ角ゴ Pro W3" pitchFamily="116" charset="-128"/>
              </a:defRPr>
            </a:lvl5pPr>
            <a:lvl6pPr marL="342900" algn="ctr" rtl="0" fontAlgn="base">
              <a:spcBef>
                <a:spcPct val="0"/>
              </a:spcBef>
              <a:spcAft>
                <a:spcPct val="0"/>
              </a:spcAft>
              <a:defRPr sz="2400" b="1">
                <a:solidFill>
                  <a:srgbClr val="0059B2"/>
                </a:solidFill>
                <a:latin typeface="Arial" charset="0"/>
                <a:ea typeface="ヒラギノ角ゴ Pro W3" pitchFamily="116" charset="-128"/>
              </a:defRPr>
            </a:lvl6pPr>
            <a:lvl7pPr marL="685800" algn="ctr" rtl="0" fontAlgn="base">
              <a:spcBef>
                <a:spcPct val="0"/>
              </a:spcBef>
              <a:spcAft>
                <a:spcPct val="0"/>
              </a:spcAft>
              <a:defRPr sz="2400" b="1">
                <a:solidFill>
                  <a:srgbClr val="0059B2"/>
                </a:solidFill>
                <a:latin typeface="Arial" charset="0"/>
                <a:ea typeface="ヒラギノ角ゴ Pro W3" pitchFamily="116" charset="-128"/>
              </a:defRPr>
            </a:lvl7pPr>
            <a:lvl8pPr marL="1028700" algn="ctr" rtl="0" fontAlgn="base">
              <a:spcBef>
                <a:spcPct val="0"/>
              </a:spcBef>
              <a:spcAft>
                <a:spcPct val="0"/>
              </a:spcAft>
              <a:defRPr sz="2400" b="1">
                <a:solidFill>
                  <a:srgbClr val="0059B2"/>
                </a:solidFill>
                <a:latin typeface="Arial" charset="0"/>
                <a:ea typeface="ヒラギノ角ゴ Pro W3" pitchFamily="116" charset="-128"/>
              </a:defRPr>
            </a:lvl8pPr>
            <a:lvl9pPr marL="1371600" algn="ctr" rtl="0" fontAlgn="base">
              <a:spcBef>
                <a:spcPct val="0"/>
              </a:spcBef>
              <a:spcAft>
                <a:spcPct val="0"/>
              </a:spcAft>
              <a:defRPr sz="2400" b="1">
                <a:solidFill>
                  <a:srgbClr val="0059B2"/>
                </a:solidFill>
                <a:latin typeface="Arial" charset="0"/>
                <a:ea typeface="ヒラギノ角ゴ Pro W3" pitchFamily="116" charset="-128"/>
              </a:defRPr>
            </a:lvl9pPr>
          </a:lstStyle>
          <a:p>
            <a:r>
              <a:rPr lang="en-US" sz="3600" kern="0" dirty="0" smtClean="0"/>
              <a:t>Problems in Prostate Cancer</a:t>
            </a:r>
            <a:endParaRPr lang="en-US" sz="3600" kern="0" dirty="0"/>
          </a:p>
        </p:txBody>
      </p:sp>
      <p:sp>
        <p:nvSpPr>
          <p:cNvPr id="5" name="Content Placeholder 3">
            <a:extLst>
              <a:ext uri="{FF2B5EF4-FFF2-40B4-BE49-F238E27FC236}">
                <a16:creationId xmlns:a16="http://schemas.microsoft.com/office/drawing/2014/main" id="{06E0A3FC-C7EC-A34F-9F34-2F2CD681827B}"/>
              </a:ext>
            </a:extLst>
          </p:cNvPr>
          <p:cNvSpPr txBox="1">
            <a:spLocks/>
          </p:cNvSpPr>
          <p:nvPr/>
        </p:nvSpPr>
        <p:spPr>
          <a:xfrm>
            <a:off x="380791" y="591745"/>
            <a:ext cx="11100731" cy="4551755"/>
          </a:xfrm>
          <a:prstGeom prst="rect">
            <a:avLst/>
          </a:prstGeom>
        </p:spPr>
        <p:txBody>
          <a:bodyPr/>
          <a:lstStyle>
            <a:lvl1pPr marL="257175" indent="-257175" algn="l" rtl="0" eaLnBrk="0" fontAlgn="base" hangingPunct="0">
              <a:spcBef>
                <a:spcPct val="20000"/>
              </a:spcBef>
              <a:spcAft>
                <a:spcPct val="0"/>
              </a:spcAft>
              <a:buClr>
                <a:srgbClr val="0059B2"/>
              </a:buClr>
              <a:buChar char="•"/>
              <a:defRPr sz="2100">
                <a:solidFill>
                  <a:schemeClr val="bg1"/>
                </a:solidFill>
                <a:latin typeface="+mn-lt"/>
                <a:ea typeface="+mn-ea"/>
                <a:cs typeface="+mn-cs"/>
              </a:defRPr>
            </a:lvl1pPr>
            <a:lvl2pPr marL="557213" indent="-214313" algn="l" rtl="0" eaLnBrk="0" fontAlgn="base" hangingPunct="0">
              <a:spcBef>
                <a:spcPct val="20000"/>
              </a:spcBef>
              <a:spcAft>
                <a:spcPct val="0"/>
              </a:spcAft>
              <a:buClr>
                <a:srgbClr val="0059B2"/>
              </a:buClr>
              <a:buChar char="–"/>
              <a:defRPr sz="1800">
                <a:solidFill>
                  <a:schemeClr val="bg1"/>
                </a:solidFill>
                <a:latin typeface="+mn-lt"/>
                <a:ea typeface="+mn-ea"/>
              </a:defRPr>
            </a:lvl2pPr>
            <a:lvl3pPr marL="857250" indent="-171450" algn="l" rtl="0" eaLnBrk="0" fontAlgn="base" hangingPunct="0">
              <a:spcBef>
                <a:spcPct val="20000"/>
              </a:spcBef>
              <a:spcAft>
                <a:spcPct val="0"/>
              </a:spcAft>
              <a:buClr>
                <a:srgbClr val="0059B2"/>
              </a:buClr>
              <a:buFont typeface="Arial" charset="0"/>
              <a:buChar char="»"/>
              <a:defRPr sz="1500">
                <a:solidFill>
                  <a:schemeClr val="bg1"/>
                </a:solidFill>
                <a:latin typeface="+mn-lt"/>
                <a:ea typeface="+mn-ea"/>
              </a:defRPr>
            </a:lvl3pPr>
            <a:lvl4pPr marL="1200150" indent="-171450" algn="l" rtl="0" eaLnBrk="0" fontAlgn="base" hangingPunct="0">
              <a:spcBef>
                <a:spcPct val="20000"/>
              </a:spcBef>
              <a:spcAft>
                <a:spcPct val="0"/>
              </a:spcAft>
              <a:buClr>
                <a:srgbClr val="0059B2"/>
              </a:buClr>
              <a:buChar char="–"/>
              <a:defRPr sz="1500">
                <a:solidFill>
                  <a:schemeClr val="bg1"/>
                </a:solidFill>
                <a:latin typeface="+mn-lt"/>
                <a:ea typeface="+mn-ea"/>
              </a:defRPr>
            </a:lvl4pPr>
            <a:lvl5pPr marL="1543050" indent="-171450" algn="l" rtl="0" eaLnBrk="0" fontAlgn="base" hangingPunct="0">
              <a:spcBef>
                <a:spcPct val="20000"/>
              </a:spcBef>
              <a:spcAft>
                <a:spcPct val="0"/>
              </a:spcAft>
              <a:buClr>
                <a:srgbClr val="0059B2"/>
              </a:buClr>
              <a:buChar char="»"/>
              <a:defRPr sz="1500">
                <a:solidFill>
                  <a:schemeClr val="bg1"/>
                </a:solidFill>
                <a:latin typeface="+mn-lt"/>
                <a:ea typeface="+mn-ea"/>
              </a:defRPr>
            </a:lvl5pPr>
            <a:lvl6pPr marL="1885950" indent="-171450" algn="l" rtl="0" fontAlgn="base">
              <a:spcBef>
                <a:spcPct val="20000"/>
              </a:spcBef>
              <a:spcAft>
                <a:spcPct val="0"/>
              </a:spcAft>
              <a:buClr>
                <a:srgbClr val="0059B2"/>
              </a:buClr>
              <a:buChar char="»"/>
              <a:defRPr>
                <a:solidFill>
                  <a:schemeClr val="bg1"/>
                </a:solidFill>
                <a:latin typeface="+mn-lt"/>
                <a:ea typeface="+mn-ea"/>
              </a:defRPr>
            </a:lvl6pPr>
            <a:lvl7pPr marL="2228850" indent="-171450" algn="l" rtl="0" fontAlgn="base">
              <a:spcBef>
                <a:spcPct val="20000"/>
              </a:spcBef>
              <a:spcAft>
                <a:spcPct val="0"/>
              </a:spcAft>
              <a:buClr>
                <a:srgbClr val="0059B2"/>
              </a:buClr>
              <a:buChar char="»"/>
              <a:defRPr>
                <a:solidFill>
                  <a:schemeClr val="bg1"/>
                </a:solidFill>
                <a:latin typeface="+mn-lt"/>
                <a:ea typeface="+mn-ea"/>
              </a:defRPr>
            </a:lvl7pPr>
            <a:lvl8pPr marL="2571750" indent="-171450" algn="l" rtl="0" fontAlgn="base">
              <a:spcBef>
                <a:spcPct val="20000"/>
              </a:spcBef>
              <a:spcAft>
                <a:spcPct val="0"/>
              </a:spcAft>
              <a:buClr>
                <a:srgbClr val="0059B2"/>
              </a:buClr>
              <a:buChar char="»"/>
              <a:defRPr>
                <a:solidFill>
                  <a:schemeClr val="bg1"/>
                </a:solidFill>
                <a:latin typeface="+mn-lt"/>
                <a:ea typeface="+mn-ea"/>
              </a:defRPr>
            </a:lvl8pPr>
            <a:lvl9pPr marL="2914650" indent="-171450" algn="l" rtl="0" fontAlgn="base">
              <a:spcBef>
                <a:spcPct val="20000"/>
              </a:spcBef>
              <a:spcAft>
                <a:spcPct val="0"/>
              </a:spcAft>
              <a:buClr>
                <a:srgbClr val="0059B2"/>
              </a:buClr>
              <a:buChar char="»"/>
              <a:defRPr>
                <a:solidFill>
                  <a:schemeClr val="bg1"/>
                </a:solidFill>
                <a:latin typeface="+mn-lt"/>
                <a:ea typeface="+mn-ea"/>
              </a:defRPr>
            </a:lvl9pPr>
          </a:lstStyle>
          <a:p>
            <a:r>
              <a:rPr lang="en-US" sz="2600" kern="0" dirty="0" smtClean="0"/>
              <a:t>No “absolute truths” in medicine and prostate cancer</a:t>
            </a:r>
          </a:p>
          <a:p>
            <a:r>
              <a:rPr lang="en-US" sz="2600" kern="0" dirty="0" smtClean="0"/>
              <a:t>Errors that occur from time of screening to treatment:</a:t>
            </a:r>
          </a:p>
          <a:p>
            <a:pPr lvl="1"/>
            <a:r>
              <a:rPr lang="en-US" sz="2500" kern="0" dirty="0" smtClean="0"/>
              <a:t>PSA screening</a:t>
            </a:r>
          </a:p>
          <a:p>
            <a:pPr lvl="2"/>
            <a:r>
              <a:rPr lang="en-US" sz="2200" kern="0" dirty="0" smtClean="0"/>
              <a:t>25-30% daily variability in PSA levels </a:t>
            </a:r>
          </a:p>
          <a:p>
            <a:pPr lvl="1"/>
            <a:r>
              <a:rPr lang="en-US" sz="2500" kern="0" dirty="0" smtClean="0"/>
              <a:t>Prostate biopsy</a:t>
            </a:r>
          </a:p>
          <a:p>
            <a:pPr lvl="2"/>
            <a:r>
              <a:rPr lang="en-US" sz="2200" kern="0" dirty="0" smtClean="0"/>
              <a:t>30% of men who undergo biopsy may have cancer that miss</a:t>
            </a:r>
          </a:p>
          <a:p>
            <a:pPr lvl="2"/>
            <a:r>
              <a:rPr lang="en-US" sz="2200" kern="0" dirty="0" smtClean="0"/>
              <a:t>30-40% of men may have more aggressive tumor than biopsy</a:t>
            </a:r>
          </a:p>
          <a:p>
            <a:pPr lvl="1"/>
            <a:r>
              <a:rPr lang="en-US" sz="2500" kern="0" dirty="0" smtClean="0"/>
              <a:t>Low risk prostate cancer</a:t>
            </a:r>
          </a:p>
          <a:p>
            <a:pPr lvl="2"/>
            <a:r>
              <a:rPr lang="en-US" sz="2200" kern="0" dirty="0" smtClean="0"/>
              <a:t>30-40% of men will develop more aggressive tumors</a:t>
            </a:r>
          </a:p>
          <a:p>
            <a:pPr lvl="2"/>
            <a:endParaRPr lang="en-US" sz="2200" kern="0" dirty="0" smtClean="0"/>
          </a:p>
        </p:txBody>
      </p:sp>
    </p:spTree>
    <p:extLst>
      <p:ext uri="{BB962C8B-B14F-4D97-AF65-F5344CB8AC3E}">
        <p14:creationId xmlns:p14="http://schemas.microsoft.com/office/powerpoint/2010/main" val="28769751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B7D0-F84D-420A-9418-F1B5FC5B4AE4}"/>
              </a:ext>
            </a:extLst>
          </p:cNvPr>
          <p:cNvSpPr>
            <a:spLocks noGrp="1"/>
          </p:cNvSpPr>
          <p:nvPr>
            <p:ph type="title"/>
          </p:nvPr>
        </p:nvSpPr>
        <p:spPr>
          <a:xfrm>
            <a:off x="254666" y="202033"/>
            <a:ext cx="8526174" cy="673894"/>
          </a:xfrm>
        </p:spPr>
        <p:txBody>
          <a:bodyPr/>
          <a:lstStyle/>
          <a:p>
            <a:r>
              <a:rPr lang="en-US" dirty="0">
                <a:cs typeface="Arial"/>
              </a:rPr>
              <a:t>The GPS</a:t>
            </a:r>
            <a:r>
              <a:rPr lang="en-US" baseline="30000" dirty="0">
                <a:latin typeface="Arial" panose="020B0604020202020204" pitchFamily="34" charset="0"/>
                <a:cs typeface="Arial" panose="020B0604020202020204" pitchFamily="34" charset="0"/>
              </a:rPr>
              <a:t>™</a:t>
            </a:r>
            <a:r>
              <a:rPr lang="en-US" dirty="0">
                <a:cs typeface="Arial"/>
              </a:rPr>
              <a:t> report provides an informative estimate of risk</a:t>
            </a:r>
            <a:endParaRPr lang="en-US" dirty="0"/>
          </a:p>
        </p:txBody>
      </p:sp>
      <p:sp>
        <p:nvSpPr>
          <p:cNvPr id="3" name="Slide Number Placeholder 2">
            <a:extLst>
              <a:ext uri="{FF2B5EF4-FFF2-40B4-BE49-F238E27FC236}">
                <a16:creationId xmlns:a16="http://schemas.microsoft.com/office/drawing/2014/main" id="{7AD5BE20-58F6-475D-9DAB-9E08C8E28078}"/>
              </a:ext>
            </a:extLst>
          </p:cNvPr>
          <p:cNvSpPr>
            <a:spLocks noGrp="1"/>
          </p:cNvSpPr>
          <p:nvPr>
            <p:ph type="sldNum" sz="quarter" idx="12"/>
          </p:nvPr>
        </p:nvSpPr>
        <p:spPr/>
        <p:txBody>
          <a:bodyPr/>
          <a:lstStyle/>
          <a:p>
            <a:pPr defTabSz="342043" eaLnBrk="1" fontAlgn="auto" hangingPunct="1">
              <a:spcBef>
                <a:spcPts val="0"/>
              </a:spcBef>
              <a:spcAft>
                <a:spcPts val="0"/>
              </a:spcAft>
              <a:defRPr/>
            </a:pPr>
            <a:fld id="{2663F390-A098-3D45-AE55-1FFC76C7D33C}" type="slidenum">
              <a:rPr lang="en-US" sz="900" b="1">
                <a:solidFill>
                  <a:srgbClr val="F8971D"/>
                </a:solidFill>
                <a:latin typeface="Arial"/>
                <a:ea typeface="+mn-ea"/>
              </a:rPr>
              <a:pPr defTabSz="342043" eaLnBrk="1" fontAlgn="auto" hangingPunct="1">
                <a:spcBef>
                  <a:spcPts val="0"/>
                </a:spcBef>
                <a:spcAft>
                  <a:spcPts val="0"/>
                </a:spcAft>
                <a:defRPr/>
              </a:pPr>
              <a:t>20</a:t>
            </a:fld>
            <a:endParaRPr lang="en-US" sz="900" b="1">
              <a:solidFill>
                <a:srgbClr val="F8971D"/>
              </a:solidFill>
              <a:latin typeface="Arial"/>
              <a:ea typeface="+mn-ea"/>
            </a:endParaRPr>
          </a:p>
        </p:txBody>
      </p:sp>
      <p:grpSp>
        <p:nvGrpSpPr>
          <p:cNvPr id="8" name="Group 7">
            <a:extLst>
              <a:ext uri="{FF2B5EF4-FFF2-40B4-BE49-F238E27FC236}">
                <a16:creationId xmlns:a16="http://schemas.microsoft.com/office/drawing/2014/main" id="{2A747BEA-6596-41B1-8627-1BEEBE5C18EC}"/>
              </a:ext>
            </a:extLst>
          </p:cNvPr>
          <p:cNvGrpSpPr/>
          <p:nvPr/>
        </p:nvGrpSpPr>
        <p:grpSpPr>
          <a:xfrm>
            <a:off x="254667" y="881603"/>
            <a:ext cx="3995164" cy="4033298"/>
            <a:chOff x="214048" y="647450"/>
            <a:chExt cx="5625920" cy="6333245"/>
          </a:xfrm>
        </p:grpSpPr>
        <p:grpSp>
          <p:nvGrpSpPr>
            <p:cNvPr id="6" name="Group 5">
              <a:extLst>
                <a:ext uri="{FF2B5EF4-FFF2-40B4-BE49-F238E27FC236}">
                  <a16:creationId xmlns:a16="http://schemas.microsoft.com/office/drawing/2014/main" id="{E8BD79A1-AB41-4245-8892-E0B3BB685D0C}"/>
                </a:ext>
              </a:extLst>
            </p:cNvPr>
            <p:cNvGrpSpPr/>
            <p:nvPr/>
          </p:nvGrpSpPr>
          <p:grpSpPr>
            <a:xfrm>
              <a:off x="366475" y="1816608"/>
              <a:ext cx="5473493" cy="5164087"/>
              <a:chOff x="365500" y="-76200"/>
              <a:chExt cx="6481046" cy="5548667"/>
            </a:xfrm>
          </p:grpSpPr>
          <p:pic>
            <p:nvPicPr>
              <p:cNvPr id="4" name="Picture 3">
                <a:extLst>
                  <a:ext uri="{FF2B5EF4-FFF2-40B4-BE49-F238E27FC236}">
                    <a16:creationId xmlns:a16="http://schemas.microsoft.com/office/drawing/2014/main" id="{B62639F6-0F40-419F-855C-3D625DB4442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b="20498"/>
              <a:stretch/>
            </p:blipFill>
            <p:spPr>
              <a:xfrm>
                <a:off x="365917" y="-76200"/>
                <a:ext cx="6480629" cy="5452245"/>
              </a:xfrm>
              <a:prstGeom prst="rect">
                <a:avLst/>
              </a:prstGeom>
            </p:spPr>
          </p:pic>
          <p:pic>
            <p:nvPicPr>
              <p:cNvPr id="5" name="Picture 4">
                <a:extLst>
                  <a:ext uri="{FF2B5EF4-FFF2-40B4-BE49-F238E27FC236}">
                    <a16:creationId xmlns:a16="http://schemas.microsoft.com/office/drawing/2014/main" id="{AD017B53-1813-4A07-929F-82E2803D0EA3}"/>
                  </a:ext>
                </a:extLst>
              </p:cNvPr>
              <p:cNvPicPr>
                <a:picLocks noChangeAspect="1"/>
              </p:cNvPicPr>
              <p:nvPr/>
            </p:nvPicPr>
            <p:blipFill rotWithShape="1">
              <a:blip r:embed="rId5"/>
              <a:srcRect t="63888" b="19239"/>
              <a:stretch/>
            </p:blipFill>
            <p:spPr>
              <a:xfrm>
                <a:off x="365500" y="4315399"/>
                <a:ext cx="6480630" cy="1157068"/>
              </a:xfrm>
              <a:prstGeom prst="rect">
                <a:avLst/>
              </a:prstGeom>
            </p:spPr>
          </p:pic>
        </p:grpSp>
        <p:pic>
          <p:nvPicPr>
            <p:cNvPr id="7" name="Picture 6">
              <a:extLst>
                <a:ext uri="{FF2B5EF4-FFF2-40B4-BE49-F238E27FC236}">
                  <a16:creationId xmlns:a16="http://schemas.microsoft.com/office/drawing/2014/main" id="{F5E2AE5D-ACC1-41B9-9077-BF8F8D7A605D}"/>
                </a:ext>
              </a:extLst>
            </p:cNvPr>
            <p:cNvPicPr>
              <a:picLocks noChangeAspect="1"/>
            </p:cNvPicPr>
            <p:nvPr/>
          </p:nvPicPr>
          <p:blipFill rotWithShape="1">
            <a:blip r:embed="rId6"/>
            <a:srcRect t="8083"/>
            <a:stretch/>
          </p:blipFill>
          <p:spPr>
            <a:xfrm>
              <a:off x="214048" y="647450"/>
              <a:ext cx="5625919" cy="1257950"/>
            </a:xfrm>
            <a:prstGeom prst="rect">
              <a:avLst/>
            </a:prstGeom>
          </p:spPr>
        </p:pic>
      </p:grpSp>
      <p:grpSp>
        <p:nvGrpSpPr>
          <p:cNvPr id="10" name="Group 9">
            <a:extLst>
              <a:ext uri="{FF2B5EF4-FFF2-40B4-BE49-F238E27FC236}">
                <a16:creationId xmlns:a16="http://schemas.microsoft.com/office/drawing/2014/main" id="{2EEB7A64-3DD3-4C3E-A2F6-83F814121EF0}"/>
              </a:ext>
            </a:extLst>
          </p:cNvPr>
          <p:cNvGrpSpPr/>
          <p:nvPr/>
        </p:nvGrpSpPr>
        <p:grpSpPr>
          <a:xfrm>
            <a:off x="4977388" y="906960"/>
            <a:ext cx="4064499" cy="3493590"/>
            <a:chOff x="888406" y="1388802"/>
            <a:chExt cx="9154228" cy="7397181"/>
          </a:xfrm>
        </p:grpSpPr>
        <p:pic>
          <p:nvPicPr>
            <p:cNvPr id="11" name="Picture 10">
              <a:extLst>
                <a:ext uri="{FF2B5EF4-FFF2-40B4-BE49-F238E27FC236}">
                  <a16:creationId xmlns:a16="http://schemas.microsoft.com/office/drawing/2014/main" id="{E00E899B-6F3E-4BBE-9D55-0C6FB4681D9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b="34587"/>
            <a:stretch/>
          </p:blipFill>
          <p:spPr>
            <a:xfrm>
              <a:off x="1298311" y="4380929"/>
              <a:ext cx="8362950" cy="4405054"/>
            </a:xfrm>
            <a:prstGeom prst="rect">
              <a:avLst/>
            </a:prstGeom>
          </p:spPr>
        </p:pic>
        <p:pic>
          <p:nvPicPr>
            <p:cNvPr id="12" name="Picture 11">
              <a:extLst>
                <a:ext uri="{FF2B5EF4-FFF2-40B4-BE49-F238E27FC236}">
                  <a16:creationId xmlns:a16="http://schemas.microsoft.com/office/drawing/2014/main" id="{25D23AE3-5CA6-4608-BBE4-8C265A76DCF0}"/>
                </a:ext>
              </a:extLst>
            </p:cNvPr>
            <p:cNvPicPr>
              <a:picLocks noChangeAspect="1"/>
            </p:cNvPicPr>
            <p:nvPr/>
          </p:nvPicPr>
          <p:blipFill rotWithShape="1">
            <a:blip r:embed="rId9"/>
            <a:srcRect t="3458"/>
            <a:stretch/>
          </p:blipFill>
          <p:spPr>
            <a:xfrm>
              <a:off x="888406" y="1388802"/>
              <a:ext cx="9154228" cy="3018450"/>
            </a:xfrm>
            <a:prstGeom prst="rect">
              <a:avLst/>
            </a:prstGeom>
          </p:spPr>
        </p:pic>
      </p:grpSp>
      <p:pic>
        <p:nvPicPr>
          <p:cNvPr id="13" name="Picture 12">
            <a:extLst>
              <a:ext uri="{FF2B5EF4-FFF2-40B4-BE49-F238E27FC236}">
                <a16:creationId xmlns:a16="http://schemas.microsoft.com/office/drawing/2014/main" id="{413BDB0C-5E21-4235-8F9D-C147E909F5D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84941"/>
          <a:stretch/>
        </p:blipFill>
        <p:spPr>
          <a:xfrm>
            <a:off x="5094974" y="4334415"/>
            <a:ext cx="3685866" cy="580485"/>
          </a:xfrm>
          <a:prstGeom prst="rect">
            <a:avLst/>
          </a:prstGeom>
          <a:ln>
            <a:solidFill>
              <a:schemeClr val="tx1"/>
            </a:solidFill>
          </a:ln>
        </p:spPr>
      </p:pic>
    </p:spTree>
    <p:extLst>
      <p:ext uri="{BB962C8B-B14F-4D97-AF65-F5344CB8AC3E}">
        <p14:creationId xmlns:p14="http://schemas.microsoft.com/office/powerpoint/2010/main" val="197745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p:txBody>
          <a:bodyPr/>
          <a:lstStyle/>
          <a:p>
            <a:pPr eaLnBrk="1"/>
            <a:r>
              <a:rPr lang="en-US" altLang="en-US" sz="2531">
                <a:ea typeface="ＭＳ Ｐゴシック" charset="-128"/>
              </a:rPr>
              <a:t>Prolaris</a:t>
            </a:r>
            <a:endParaRPr lang="en-US" altLang="en-US">
              <a:ea typeface="ＭＳ Ｐゴシック" charset="-128"/>
            </a:endParaRPr>
          </a:p>
        </p:txBody>
      </p:sp>
      <p:sp>
        <p:nvSpPr>
          <p:cNvPr id="15362" name="Rectangle 2"/>
          <p:cNvSpPr>
            <a:spLocks noGrp="1" noChangeArrowheads="1"/>
          </p:cNvSpPr>
          <p:nvPr>
            <p:ph type="body" idx="1"/>
          </p:nvPr>
        </p:nvSpPr>
        <p:spPr>
          <a:xfrm>
            <a:off x="1692176" y="997893"/>
            <a:ext cx="5759648" cy="3758840"/>
          </a:xfrm>
        </p:spPr>
        <p:txBody>
          <a:bodyPr/>
          <a:lstStyle/>
          <a:p>
            <a:pPr marL="227688" indent="-227688" eaLnBrk="1">
              <a:spcBef>
                <a:spcPts val="1687"/>
              </a:spcBef>
              <a:buSzPct val="50000"/>
              <a:buBlip>
                <a:blip r:embed="rId2"/>
              </a:buBlip>
            </a:pPr>
            <a:r>
              <a:rPr lang="en-US" altLang="en-US" sz="1687">
                <a:solidFill>
                  <a:srgbClr val="777775"/>
                </a:solidFill>
                <a:latin typeface="Helvetica Neue" charset="0"/>
                <a:ea typeface="ＭＳ Ｐゴシック" charset="-128"/>
                <a:sym typeface="Helvetica Neue" charset="0"/>
              </a:rPr>
              <a:t>A RNA expression test of cell cycle progression(CCP) genes.  CCP genes are considered as those genes that fluctuated in different stage of the cell cycle.  </a:t>
            </a:r>
          </a:p>
          <a:p>
            <a:pPr marL="227688" indent="-227688" eaLnBrk="1">
              <a:spcBef>
                <a:spcPts val="1687"/>
              </a:spcBef>
              <a:buSzPct val="50000"/>
              <a:buBlip>
                <a:blip r:embed="rId2"/>
              </a:buBlip>
            </a:pPr>
            <a:r>
              <a:rPr lang="en-US" altLang="en-US" sz="1687">
                <a:solidFill>
                  <a:srgbClr val="777775"/>
                </a:solidFill>
                <a:latin typeface="Helvetica Neue" charset="0"/>
                <a:ea typeface="ＭＳ Ｐゴシック" charset="-128"/>
                <a:sym typeface="Helvetica Neue" charset="0"/>
              </a:rPr>
              <a:t>In PCa testing, it includes 31 CCP genes and 15 housekeeping genes.  A CCP score will then be calculated.</a:t>
            </a:r>
          </a:p>
          <a:p>
            <a:pPr marL="227688" indent="-227688" eaLnBrk="1">
              <a:spcBef>
                <a:spcPts val="1687"/>
              </a:spcBef>
              <a:buSzPct val="50000"/>
              <a:buBlip>
                <a:blip r:embed="rId2"/>
              </a:buBlip>
            </a:pPr>
            <a:r>
              <a:rPr lang="en-US" altLang="en-US" sz="1687">
                <a:solidFill>
                  <a:srgbClr val="777775"/>
                </a:solidFill>
                <a:latin typeface="Helvetica Neue" charset="0"/>
                <a:ea typeface="ＭＳ Ｐゴシック" charset="-128"/>
                <a:sym typeface="Helvetica Neue" charset="0"/>
              </a:rPr>
              <a:t>Can predict prostate cancer recurrence and PCa specific mortality after RP or PCa specific death for AS population. </a:t>
            </a:r>
            <a:endParaRPr lang="en-US" altLang="en-US">
              <a:ea typeface="ＭＳ Ｐゴシック" charset="-128"/>
            </a:endParaRPr>
          </a:p>
        </p:txBody>
      </p:sp>
    </p:spTree>
    <p:extLst>
      <p:ext uri="{BB962C8B-B14F-4D97-AF65-F5344CB8AC3E}">
        <p14:creationId xmlns:p14="http://schemas.microsoft.com/office/powerpoint/2010/main" val="657005512"/>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p:txBody>
          <a:bodyPr/>
          <a:lstStyle/>
          <a:p>
            <a:pPr eaLnBrk="1"/>
            <a:r>
              <a:rPr lang="en-US" altLang="en-US" sz="2531">
                <a:ea typeface="ＭＳ Ｐゴシック" charset="-128"/>
              </a:rPr>
              <a:t>Prolaris</a:t>
            </a:r>
            <a:endParaRPr lang="en-US" altLang="en-US">
              <a:ea typeface="ＭＳ Ｐゴシック" charset="-128"/>
            </a:endParaRPr>
          </a:p>
        </p:txBody>
      </p:sp>
      <p:sp>
        <p:nvSpPr>
          <p:cNvPr id="16386" name="Rectangle 2"/>
          <p:cNvSpPr>
            <a:spLocks noGrp="1" noChangeArrowheads="1"/>
          </p:cNvSpPr>
          <p:nvPr>
            <p:ph type="body" idx="1"/>
          </p:nvPr>
        </p:nvSpPr>
        <p:spPr>
          <a:xfrm>
            <a:off x="2169119" y="409557"/>
            <a:ext cx="6495909" cy="3758840"/>
          </a:xfrm>
        </p:spPr>
        <p:txBody>
          <a:bodyPr/>
          <a:lstStyle/>
          <a:p>
            <a:pPr marL="227688" indent="-227688" eaLnBrk="1">
              <a:spcBef>
                <a:spcPts val="1687"/>
              </a:spcBef>
              <a:buSzPct val="50000"/>
              <a:buBlip>
                <a:blip r:embed="rId4"/>
              </a:buBlip>
            </a:pPr>
            <a:r>
              <a:rPr lang="en-US" altLang="en-US" sz="1687">
                <a:solidFill>
                  <a:srgbClr val="777775"/>
                </a:solidFill>
                <a:latin typeface="Helvetica Neue" charset="0"/>
                <a:ea typeface="ＭＳ Ｐゴシック" charset="-128"/>
                <a:sym typeface="Helvetica Neue" charset="0"/>
              </a:rPr>
              <a:t>Genes:  </a:t>
            </a:r>
            <a:r>
              <a:rPr lang="en-US" altLang="en-US" sz="1687" i="1">
                <a:solidFill>
                  <a:srgbClr val="777775"/>
                </a:solidFill>
                <a:latin typeface="Helvetica Neue" charset="0"/>
                <a:ea typeface="ＭＳ Ｐゴシック" charset="-128"/>
                <a:sym typeface="Helvetica Neue" charset="0"/>
              </a:rPr>
              <a:t>FOXM1, CDC20, CDKN3, CDC2, KIF11, KIAA0101, NUSAP1, CENPF, ASPM, BUB1B, RRM2, DLGAP5, BIRC5, KIF20A, PLK1, TOP2A, TK1, PBK, ASF1B, C18orf24, RAD54L, PTTG1, CDCA3, MCM10, PRC1, DTL, CEP55, RAD51, CENPM, CDCA8, and ORC6L</a:t>
            </a:r>
          </a:p>
        </p:txBody>
      </p:sp>
      <p:grpSp>
        <p:nvGrpSpPr>
          <p:cNvPr id="4" name="Group 3"/>
          <p:cNvGrpSpPr/>
          <p:nvPr/>
        </p:nvGrpSpPr>
        <p:grpSpPr>
          <a:xfrm>
            <a:off x="671513" y="1959430"/>
            <a:ext cx="8145916" cy="2930404"/>
            <a:chOff x="690019" y="1666915"/>
            <a:chExt cx="8138269" cy="3491161"/>
          </a:xfrm>
        </p:grpSpPr>
        <p:cxnSp>
          <p:nvCxnSpPr>
            <p:cNvPr id="5" name="Brn Arrow C3"/>
            <p:cNvCxnSpPr/>
            <p:nvPr/>
          </p:nvCxnSpPr>
          <p:spPr>
            <a:xfrm flipH="1">
              <a:off x="7831931" y="3958242"/>
              <a:ext cx="120782" cy="307301"/>
            </a:xfrm>
            <a:prstGeom prst="straightConnector1">
              <a:avLst/>
            </a:prstGeom>
            <a:ln w="44450">
              <a:solidFill>
                <a:srgbClr val="58585A"/>
              </a:solidFill>
              <a:tailEnd type="triangle"/>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rot="20138480">
              <a:off x="1067539" y="2516471"/>
              <a:ext cx="2639367" cy="1834681"/>
              <a:chOff x="6009721" y="4144539"/>
              <a:chExt cx="5031344" cy="2854167"/>
            </a:xfrm>
          </p:grpSpPr>
          <p:cxnSp>
            <p:nvCxnSpPr>
              <p:cNvPr id="111" name="Straight Connector 110"/>
              <p:cNvCxnSpPr/>
              <p:nvPr/>
            </p:nvCxnSpPr>
            <p:spPr>
              <a:xfrm rot="180256">
                <a:off x="6154492" y="4144539"/>
                <a:ext cx="4886573" cy="5986"/>
              </a:xfrm>
              <a:prstGeom prst="line">
                <a:avLst/>
              </a:prstGeom>
              <a:ln cap="rnd">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80256">
                <a:off x="6009721" y="5799484"/>
                <a:ext cx="4922301" cy="1199222"/>
              </a:xfrm>
              <a:prstGeom prst="line">
                <a:avLst/>
              </a:prstGeom>
              <a:ln cap="rnd">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7" name="Picture 6" descr="RingPart4.png"/>
            <p:cNvPicPr>
              <a:picLocks noChangeAspect="1"/>
            </p:cNvPicPr>
            <p:nvPr/>
          </p:nvPicPr>
          <p:blipFill rotWithShape="1">
            <a:blip r:embed="rId5">
              <a:extLst>
                <a:ext uri="{28A0092B-C50C-407E-A947-70E740481C1C}">
                  <a14:useLocalDpi xmlns:a14="http://schemas.microsoft.com/office/drawing/2010/main" val="0"/>
                </a:ext>
              </a:extLst>
            </a:blip>
            <a:srcRect l="50613" b="69641"/>
            <a:stretch/>
          </p:blipFill>
          <p:spPr>
            <a:xfrm>
              <a:off x="3885947" y="2050356"/>
              <a:ext cx="946874" cy="592012"/>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4939" t="20945"/>
            <a:stretch/>
          </p:blipFill>
          <p:spPr>
            <a:xfrm>
              <a:off x="3391490" y="2460203"/>
              <a:ext cx="1430409" cy="1532280"/>
            </a:xfrm>
            <a:prstGeom prst="rect">
              <a:avLst/>
            </a:prstGeom>
            <a:noFill/>
            <a:ln>
              <a:noFill/>
            </a:ln>
          </p:spPr>
        </p:pic>
        <p:pic>
          <p:nvPicPr>
            <p:cNvPr id="9" name="Picture 2"/>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709218" y="3018155"/>
              <a:ext cx="1065310" cy="1065310"/>
            </a:xfrm>
            <a:prstGeom prst="ellipse">
              <a:avLst/>
            </a:prstGeom>
            <a:noFill/>
            <a:ln w="254000" cmpd="sng">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0" name="Picture 9" descr="RingPart5.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3849" y="1985256"/>
              <a:ext cx="503405" cy="377553"/>
            </a:xfrm>
            <a:prstGeom prst="rect">
              <a:avLst/>
            </a:prstGeom>
          </p:spPr>
        </p:pic>
        <p:pic>
          <p:nvPicPr>
            <p:cNvPr id="11" name="Picture 10" descr="RingPart3.png"/>
            <p:cNvPicPr>
              <a:picLocks noChangeAspect="1"/>
            </p:cNvPicPr>
            <p:nvPr/>
          </p:nvPicPr>
          <p:blipFill rotWithShape="1">
            <a:blip r:embed="rId9">
              <a:extLst>
                <a:ext uri="{28A0092B-C50C-407E-A947-70E740481C1C}">
                  <a14:useLocalDpi xmlns:a14="http://schemas.microsoft.com/office/drawing/2010/main" val="0"/>
                </a:ext>
              </a:extLst>
            </a:blip>
            <a:srcRect r="41514" b="67239"/>
            <a:stretch/>
          </p:blipFill>
          <p:spPr>
            <a:xfrm>
              <a:off x="2915560" y="2050355"/>
              <a:ext cx="1121329" cy="638853"/>
            </a:xfrm>
            <a:prstGeom prst="rect">
              <a:avLst/>
            </a:prstGeom>
          </p:spPr>
        </p:pic>
        <p:pic>
          <p:nvPicPr>
            <p:cNvPr id="12" name="Picture 11" descr="RingPart2.png"/>
            <p:cNvPicPr>
              <a:picLocks noChangeAspect="1"/>
            </p:cNvPicPr>
            <p:nvPr/>
          </p:nvPicPr>
          <p:blipFill rotWithShape="1">
            <a:blip r:embed="rId10">
              <a:extLst>
                <a:ext uri="{28A0092B-C50C-407E-A947-70E740481C1C}">
                  <a14:useLocalDpi xmlns:a14="http://schemas.microsoft.com/office/drawing/2010/main" val="0"/>
                </a:ext>
              </a:extLst>
            </a:blip>
            <a:srcRect l="-3681" t="22352" r="65675"/>
            <a:stretch/>
          </p:blipFill>
          <p:spPr>
            <a:xfrm>
              <a:off x="2829136" y="2486227"/>
              <a:ext cx="728675" cy="1514164"/>
            </a:xfrm>
            <a:prstGeom prst="rect">
              <a:avLst/>
            </a:prstGeom>
          </p:spPr>
        </p:pic>
        <p:pic>
          <p:nvPicPr>
            <p:cNvPr id="13" name="Picture 12" descr="Cell 1.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58751" y="2644068"/>
              <a:ext cx="337631" cy="354374"/>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4875537" y="2694260"/>
              <a:ext cx="524503" cy="369332"/>
            </a:xfrm>
            <a:prstGeom prst="rect">
              <a:avLst/>
            </a:prstGeom>
            <a:noFill/>
          </p:spPr>
          <p:txBody>
            <a:bodyPr wrap="none" rtlCol="0">
              <a:spAutoFit/>
            </a:bodyPr>
            <a:lstStyle/>
            <a:p>
              <a:pPr defTabSz="342900"/>
              <a:r>
                <a:rPr lang="en-US" sz="900" dirty="0">
                  <a:solidFill>
                    <a:prstClr val="black"/>
                  </a:solidFill>
                </a:rPr>
                <a:t>Cycle </a:t>
              </a:r>
              <a:br>
                <a:rPr lang="en-US" sz="900" dirty="0">
                  <a:solidFill>
                    <a:prstClr val="black"/>
                  </a:solidFill>
                </a:rPr>
              </a:br>
              <a:r>
                <a:rPr lang="en-US" sz="900" dirty="0">
                  <a:solidFill>
                    <a:prstClr val="black"/>
                  </a:solidFill>
                </a:rPr>
                <a:t>begins</a:t>
              </a:r>
            </a:p>
          </p:txBody>
        </p:sp>
        <p:pic>
          <p:nvPicPr>
            <p:cNvPr id="15" name="Picture 14" descr="Cell 2.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22433" y="3529257"/>
              <a:ext cx="448051" cy="479129"/>
            </a:xfrm>
            <a:prstGeom prst="rect">
              <a:avLst/>
            </a:prstGeom>
            <a:effectLst>
              <a:outerShdw blurRad="50800" dist="38100" dir="2700000" algn="tl" rotWithShape="0">
                <a:prstClr val="black">
                  <a:alpha val="40000"/>
                </a:prstClr>
              </a:outerShdw>
            </a:effectLst>
          </p:spPr>
        </p:pic>
        <p:sp>
          <p:nvSpPr>
            <p:cNvPr id="16" name="TextBox 15"/>
            <p:cNvSpPr txBox="1"/>
            <p:nvPr/>
          </p:nvSpPr>
          <p:spPr>
            <a:xfrm>
              <a:off x="4434899" y="3800635"/>
              <a:ext cx="723275" cy="230832"/>
            </a:xfrm>
            <a:prstGeom prst="rect">
              <a:avLst/>
            </a:prstGeom>
            <a:noFill/>
          </p:spPr>
          <p:txBody>
            <a:bodyPr wrap="none" rtlCol="0">
              <a:spAutoFit/>
            </a:bodyPr>
            <a:lstStyle/>
            <a:p>
              <a:pPr defTabSz="342900"/>
              <a:r>
                <a:rPr lang="en-US" sz="900" dirty="0">
                  <a:solidFill>
                    <a:prstClr val="black"/>
                  </a:solidFill>
                </a:rPr>
                <a:t>Cell grows</a:t>
              </a:r>
            </a:p>
          </p:txBody>
        </p:sp>
        <p:sp>
          <p:nvSpPr>
            <p:cNvPr id="17" name="TextBox 16"/>
            <p:cNvSpPr txBox="1"/>
            <p:nvPr/>
          </p:nvSpPr>
          <p:spPr>
            <a:xfrm>
              <a:off x="3434013" y="4042134"/>
              <a:ext cx="1191352" cy="369332"/>
            </a:xfrm>
            <a:prstGeom prst="rect">
              <a:avLst/>
            </a:prstGeom>
            <a:noFill/>
          </p:spPr>
          <p:txBody>
            <a:bodyPr wrap="none" rtlCol="0">
              <a:spAutoFit/>
            </a:bodyPr>
            <a:lstStyle/>
            <a:p>
              <a:pPr defTabSz="342900"/>
              <a:r>
                <a:rPr lang="en-US" sz="900" dirty="0">
                  <a:solidFill>
                    <a:prstClr val="black"/>
                  </a:solidFill>
                </a:rPr>
                <a:t>Cell decides</a:t>
              </a:r>
              <a:br>
                <a:rPr lang="en-US" sz="900" dirty="0">
                  <a:solidFill>
                    <a:prstClr val="black"/>
                  </a:solidFill>
                </a:rPr>
              </a:br>
              <a:r>
                <a:rPr lang="en-US" sz="900" dirty="0">
                  <a:solidFill>
                    <a:prstClr val="black"/>
                  </a:solidFill>
                </a:rPr>
                <a:t>whether to continue</a:t>
              </a:r>
            </a:p>
          </p:txBody>
        </p:sp>
        <p:pic>
          <p:nvPicPr>
            <p:cNvPr id="18" name="Picture 17" descr="Cell 3.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5285" y="2638838"/>
              <a:ext cx="543242" cy="508381"/>
            </a:xfrm>
            <a:prstGeom prst="rect">
              <a:avLst/>
            </a:prstGeom>
            <a:effectLst>
              <a:outerShdw blurRad="50800" dist="38100" dir="2700000" algn="tl" rotWithShape="0">
                <a:prstClr val="black">
                  <a:alpha val="40000"/>
                </a:prstClr>
              </a:outerShdw>
            </a:effectLst>
          </p:spPr>
        </p:pic>
        <p:pic>
          <p:nvPicPr>
            <p:cNvPr id="19" name="Picture 18" descr="Cell 4B.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41009" y="2012296"/>
              <a:ext cx="483224" cy="488420"/>
            </a:xfrm>
            <a:prstGeom prst="rect">
              <a:avLst/>
            </a:prstGeom>
            <a:effectLst>
              <a:outerShdw blurRad="50800" dist="38100" dir="2700000" algn="tl" rotWithShape="0">
                <a:prstClr val="black">
                  <a:alpha val="40000"/>
                </a:prstClr>
              </a:outerShdw>
            </a:effectLst>
          </p:spPr>
        </p:pic>
        <p:pic>
          <p:nvPicPr>
            <p:cNvPr id="20" name="Picture 19" descr="Cell 5.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95831" y="1846054"/>
              <a:ext cx="341327" cy="320159"/>
            </a:xfrm>
            <a:prstGeom prst="rect">
              <a:avLst/>
            </a:prstGeom>
          </p:spPr>
        </p:pic>
        <p:sp>
          <p:nvSpPr>
            <p:cNvPr id="21" name="TextBox 20"/>
            <p:cNvSpPr txBox="1"/>
            <p:nvPr/>
          </p:nvSpPr>
          <p:spPr>
            <a:xfrm>
              <a:off x="2190450" y="3043087"/>
              <a:ext cx="755335" cy="369332"/>
            </a:xfrm>
            <a:prstGeom prst="rect">
              <a:avLst/>
            </a:prstGeom>
            <a:noFill/>
          </p:spPr>
          <p:txBody>
            <a:bodyPr wrap="none" rtlCol="0">
              <a:spAutoFit/>
            </a:bodyPr>
            <a:lstStyle/>
            <a:p>
              <a:pPr defTabSz="342900"/>
              <a:r>
                <a:rPr lang="en-US" sz="900" dirty="0">
                  <a:solidFill>
                    <a:prstClr val="black"/>
                  </a:solidFill>
                </a:rPr>
                <a:t>Replication</a:t>
              </a:r>
              <a:br>
                <a:rPr lang="en-US" sz="900" dirty="0">
                  <a:solidFill>
                    <a:prstClr val="black"/>
                  </a:solidFill>
                </a:rPr>
              </a:br>
              <a:r>
                <a:rPr lang="en-US" sz="900" dirty="0">
                  <a:solidFill>
                    <a:prstClr val="black"/>
                  </a:solidFill>
                </a:rPr>
                <a:t>of DNA</a:t>
              </a:r>
            </a:p>
          </p:txBody>
        </p:sp>
        <p:sp>
          <p:nvSpPr>
            <p:cNvPr id="22" name="TextBox 21"/>
            <p:cNvSpPr txBox="1"/>
            <p:nvPr/>
          </p:nvSpPr>
          <p:spPr>
            <a:xfrm>
              <a:off x="2959953" y="1824426"/>
              <a:ext cx="902811" cy="369332"/>
            </a:xfrm>
            <a:prstGeom prst="rect">
              <a:avLst/>
            </a:prstGeom>
            <a:noFill/>
          </p:spPr>
          <p:txBody>
            <a:bodyPr wrap="none" rtlCol="0">
              <a:spAutoFit/>
            </a:bodyPr>
            <a:lstStyle/>
            <a:p>
              <a:pPr defTabSz="342900"/>
              <a:r>
                <a:rPr lang="en-US" sz="900" dirty="0">
                  <a:solidFill>
                    <a:prstClr val="black"/>
                  </a:solidFill>
                </a:rPr>
                <a:t>Cell prepares </a:t>
              </a:r>
              <a:br>
                <a:rPr lang="en-US" sz="900" dirty="0">
                  <a:solidFill>
                    <a:prstClr val="black"/>
                  </a:solidFill>
                </a:rPr>
              </a:br>
              <a:r>
                <a:rPr lang="en-US" sz="900" dirty="0">
                  <a:solidFill>
                    <a:prstClr val="black"/>
                  </a:solidFill>
                </a:rPr>
                <a:t>to divide</a:t>
              </a:r>
            </a:p>
          </p:txBody>
        </p:sp>
        <p:sp>
          <p:nvSpPr>
            <p:cNvPr id="23" name="TextBox 22"/>
            <p:cNvSpPr txBox="1"/>
            <p:nvPr/>
          </p:nvSpPr>
          <p:spPr>
            <a:xfrm>
              <a:off x="3996531" y="1666915"/>
              <a:ext cx="800219" cy="369332"/>
            </a:xfrm>
            <a:prstGeom prst="rect">
              <a:avLst/>
            </a:prstGeom>
            <a:noFill/>
          </p:spPr>
          <p:txBody>
            <a:bodyPr wrap="none" rtlCol="0">
              <a:spAutoFit/>
            </a:bodyPr>
            <a:lstStyle/>
            <a:p>
              <a:pPr defTabSz="342900"/>
              <a:r>
                <a:rPr lang="en-US" sz="900" dirty="0">
                  <a:solidFill>
                    <a:prstClr val="black"/>
                  </a:solidFill>
                </a:rPr>
                <a:t>Cell division</a:t>
              </a:r>
              <a:br>
                <a:rPr lang="en-US" sz="900" dirty="0">
                  <a:solidFill>
                    <a:prstClr val="black"/>
                  </a:solidFill>
                </a:rPr>
              </a:br>
              <a:r>
                <a:rPr lang="en-US" sz="900" dirty="0">
                  <a:solidFill>
                    <a:prstClr val="black"/>
                  </a:solidFill>
                </a:rPr>
                <a:t>(mitosis)</a:t>
              </a:r>
            </a:p>
          </p:txBody>
        </p:sp>
        <p:sp>
          <p:nvSpPr>
            <p:cNvPr id="24" name="TextBox 23"/>
            <p:cNvSpPr txBox="1"/>
            <p:nvPr/>
          </p:nvSpPr>
          <p:spPr>
            <a:xfrm>
              <a:off x="3408355" y="2192455"/>
              <a:ext cx="338554" cy="230832"/>
            </a:xfrm>
            <a:prstGeom prst="rect">
              <a:avLst/>
            </a:prstGeom>
            <a:noFill/>
          </p:spPr>
          <p:txBody>
            <a:bodyPr wrap="none" rtlCol="0">
              <a:spAutoFit/>
            </a:bodyPr>
            <a:lstStyle/>
            <a:p>
              <a:pPr defTabSz="342900"/>
              <a:r>
                <a:rPr lang="en-US" sz="900" dirty="0">
                  <a:solidFill>
                    <a:prstClr val="white"/>
                  </a:solidFill>
                </a:rPr>
                <a:t>G2</a:t>
              </a:r>
            </a:p>
          </p:txBody>
        </p:sp>
        <p:sp>
          <p:nvSpPr>
            <p:cNvPr id="25" name="TextBox 24"/>
            <p:cNvSpPr txBox="1"/>
            <p:nvPr/>
          </p:nvSpPr>
          <p:spPr>
            <a:xfrm>
              <a:off x="3063046" y="3326852"/>
              <a:ext cx="261610" cy="230832"/>
            </a:xfrm>
            <a:prstGeom prst="rect">
              <a:avLst/>
            </a:prstGeom>
            <a:noFill/>
          </p:spPr>
          <p:txBody>
            <a:bodyPr wrap="none" rtlCol="0">
              <a:spAutoFit/>
            </a:bodyPr>
            <a:lstStyle/>
            <a:p>
              <a:pPr defTabSz="342900"/>
              <a:r>
                <a:rPr lang="en-US" sz="900" dirty="0">
                  <a:solidFill>
                    <a:prstClr val="white"/>
                  </a:solidFill>
                </a:rPr>
                <a:t>S</a:t>
              </a:r>
            </a:p>
          </p:txBody>
        </p:sp>
        <p:sp>
          <p:nvSpPr>
            <p:cNvPr id="26" name="TextBox 25"/>
            <p:cNvSpPr txBox="1"/>
            <p:nvPr/>
          </p:nvSpPr>
          <p:spPr>
            <a:xfrm>
              <a:off x="4521174" y="3222977"/>
              <a:ext cx="338554" cy="230832"/>
            </a:xfrm>
            <a:prstGeom prst="rect">
              <a:avLst/>
            </a:prstGeom>
            <a:noFill/>
          </p:spPr>
          <p:txBody>
            <a:bodyPr wrap="none" rtlCol="0">
              <a:spAutoFit/>
            </a:bodyPr>
            <a:lstStyle/>
            <a:p>
              <a:pPr defTabSz="342900"/>
              <a:r>
                <a:rPr lang="en-US" sz="900" dirty="0">
                  <a:solidFill>
                    <a:prstClr val="white"/>
                  </a:solidFill>
                </a:rPr>
                <a:t>G1</a:t>
              </a:r>
            </a:p>
          </p:txBody>
        </p:sp>
        <p:sp>
          <p:nvSpPr>
            <p:cNvPr id="27" name="TextBox 26"/>
            <p:cNvSpPr txBox="1"/>
            <p:nvPr/>
          </p:nvSpPr>
          <p:spPr>
            <a:xfrm>
              <a:off x="4594862" y="2019958"/>
              <a:ext cx="280846" cy="230832"/>
            </a:xfrm>
            <a:prstGeom prst="rect">
              <a:avLst/>
            </a:prstGeom>
            <a:noFill/>
          </p:spPr>
          <p:txBody>
            <a:bodyPr wrap="none" rtlCol="0">
              <a:spAutoFit/>
            </a:bodyPr>
            <a:lstStyle/>
            <a:p>
              <a:pPr defTabSz="342900"/>
              <a:r>
                <a:rPr lang="en-US" sz="900" dirty="0">
                  <a:solidFill>
                    <a:prstClr val="white"/>
                  </a:solidFill>
                </a:rPr>
                <a:t>M</a:t>
              </a:r>
            </a:p>
          </p:txBody>
        </p:sp>
        <p:sp>
          <p:nvSpPr>
            <p:cNvPr id="28" name="TextBox 27"/>
            <p:cNvSpPr txBox="1"/>
            <p:nvPr/>
          </p:nvSpPr>
          <p:spPr>
            <a:xfrm>
              <a:off x="3700817" y="3516164"/>
              <a:ext cx="268022" cy="230832"/>
            </a:xfrm>
            <a:prstGeom prst="rect">
              <a:avLst/>
            </a:prstGeom>
            <a:noFill/>
          </p:spPr>
          <p:txBody>
            <a:bodyPr wrap="none" rtlCol="0">
              <a:spAutoFit/>
            </a:bodyPr>
            <a:lstStyle/>
            <a:p>
              <a:pPr defTabSz="342900"/>
              <a:r>
                <a:rPr lang="en-US" sz="900" dirty="0">
                  <a:solidFill>
                    <a:srgbClr val="E21E85"/>
                  </a:solidFill>
                </a:rPr>
                <a:t>R</a:t>
              </a:r>
            </a:p>
          </p:txBody>
        </p:sp>
        <p:cxnSp>
          <p:nvCxnSpPr>
            <p:cNvPr id="29" name="Straight Connector 28"/>
            <p:cNvCxnSpPr/>
            <p:nvPr/>
          </p:nvCxnSpPr>
          <p:spPr>
            <a:xfrm flipH="1">
              <a:off x="3729804" y="3713505"/>
              <a:ext cx="57523" cy="282073"/>
            </a:xfrm>
            <a:prstGeom prst="line">
              <a:avLst/>
            </a:prstGeom>
            <a:ln w="38100" cmpd="sng">
              <a:solidFill>
                <a:srgbClr val="E21E85"/>
              </a:solidFill>
            </a:ln>
            <a:effectLst/>
          </p:spPr>
          <p:style>
            <a:lnRef idx="2">
              <a:schemeClr val="accent1"/>
            </a:lnRef>
            <a:fillRef idx="0">
              <a:schemeClr val="accent1"/>
            </a:fillRef>
            <a:effectRef idx="1">
              <a:schemeClr val="accent1"/>
            </a:effectRef>
            <a:fontRef idx="minor">
              <a:schemeClr val="tx1"/>
            </a:fontRef>
          </p:style>
        </p:cxnSp>
        <p:pic>
          <p:nvPicPr>
            <p:cNvPr id="30" name="Picture 29" descr="Cell 4A.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80744" y="2276458"/>
              <a:ext cx="480626" cy="449450"/>
            </a:xfrm>
            <a:prstGeom prst="rect">
              <a:avLst/>
            </a:prstGeom>
            <a:effectLst>
              <a:outerShdw blurRad="50800" dist="38100" dir="2700000" algn="tl" rotWithShape="0">
                <a:prstClr val="black">
                  <a:alpha val="40000"/>
                </a:prstClr>
              </a:outerShdw>
            </a:effectLst>
          </p:spPr>
        </p:pic>
        <p:pic>
          <p:nvPicPr>
            <p:cNvPr id="31" name="Myriad Cli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690019" y="3006175"/>
              <a:ext cx="1144218" cy="1119120"/>
            </a:xfrm>
            <a:prstGeom prst="ellipse">
              <a:avLst/>
            </a:prstGeom>
            <a:ln w="228600">
              <a:solidFill>
                <a:schemeClr val="tx2"/>
              </a:solidFill>
            </a:ln>
          </p:spPr>
        </p:pic>
        <p:pic>
          <p:nvPicPr>
            <p:cNvPr id="32"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539308">
              <a:off x="8204005" y="4415707"/>
              <a:ext cx="206124" cy="216972"/>
            </a:xfrm>
            <a:prstGeom prst="rect">
              <a:avLst/>
            </a:prstGeom>
            <a:effectLst>
              <a:outerShdw blurRad="76200" dist="25400" dir="2700000" algn="tl" rotWithShape="0">
                <a:prstClr val="black">
                  <a:alpha val="25000"/>
                </a:prstClr>
              </a:outerShdw>
            </a:effectLst>
          </p:spPr>
        </p:pic>
        <p:pic>
          <p:nvPicPr>
            <p:cNvPr id="33"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37400">
              <a:off x="7972200" y="4419862"/>
              <a:ext cx="206124" cy="216972"/>
            </a:xfrm>
            <a:prstGeom prst="rect">
              <a:avLst/>
            </a:prstGeom>
            <a:effectLst>
              <a:outerShdw blurRad="76200" dist="25400" dir="2700000" algn="tl" rotWithShape="0">
                <a:prstClr val="black">
                  <a:alpha val="25000"/>
                </a:prstClr>
              </a:outerShdw>
            </a:effectLst>
          </p:spPr>
        </p:pic>
        <p:pic>
          <p:nvPicPr>
            <p:cNvPr id="34"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9458877">
              <a:off x="8215211" y="4595124"/>
              <a:ext cx="206124" cy="216972"/>
            </a:xfrm>
            <a:prstGeom prst="rect">
              <a:avLst/>
            </a:prstGeom>
            <a:effectLst>
              <a:outerShdw blurRad="76200" dist="25400" dir="2700000" algn="tl" rotWithShape="0">
                <a:prstClr val="black">
                  <a:alpha val="25000"/>
                </a:prstClr>
              </a:outerShdw>
            </a:effectLst>
          </p:spPr>
        </p:pic>
        <p:pic>
          <p:nvPicPr>
            <p:cNvPr id="35"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9458877">
              <a:off x="7977419" y="4687951"/>
              <a:ext cx="206124" cy="216972"/>
            </a:xfrm>
            <a:prstGeom prst="rect">
              <a:avLst/>
            </a:prstGeom>
            <a:effectLst>
              <a:outerShdw blurRad="76200" dist="25400" dir="2700000" algn="tl" rotWithShape="0">
                <a:prstClr val="black">
                  <a:alpha val="25000"/>
                </a:prstClr>
              </a:outerShdw>
            </a:effectLst>
          </p:spPr>
        </p:pic>
        <p:pic>
          <p:nvPicPr>
            <p:cNvPr id="36"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9104240">
              <a:off x="8074453" y="4571319"/>
              <a:ext cx="206124" cy="216972"/>
            </a:xfrm>
            <a:prstGeom prst="rect">
              <a:avLst/>
            </a:prstGeom>
            <a:effectLst>
              <a:outerShdw blurRad="76200" dist="25400" dir="2700000" algn="tl" rotWithShape="0">
                <a:prstClr val="black">
                  <a:alpha val="25000"/>
                </a:prstClr>
              </a:outerShdw>
            </a:effectLst>
          </p:spPr>
        </p:pic>
        <p:pic>
          <p:nvPicPr>
            <p:cNvPr id="37" name="AbNor-SmB"/>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936878">
              <a:off x="8087574" y="4811003"/>
              <a:ext cx="206124" cy="216972"/>
            </a:xfrm>
            <a:prstGeom prst="rect">
              <a:avLst/>
            </a:prstGeom>
            <a:effectLst>
              <a:outerShdw blurRad="76200" dist="25400" dir="2700000" algn="tl" rotWithShape="0">
                <a:prstClr val="black">
                  <a:alpha val="25000"/>
                </a:prstClr>
              </a:outerShdw>
            </a:effectLst>
          </p:spPr>
        </p:pic>
        <p:pic>
          <p:nvPicPr>
            <p:cNvPr id="38" name="AbNor-SmB"/>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8618903">
              <a:off x="8309200" y="4301449"/>
              <a:ext cx="206124" cy="216972"/>
            </a:xfrm>
            <a:prstGeom prst="rect">
              <a:avLst/>
            </a:prstGeom>
            <a:effectLst>
              <a:outerShdw blurRad="76200" dist="25400" dir="2700000" algn="tl" rotWithShape="0">
                <a:prstClr val="black">
                  <a:alpha val="25000"/>
                </a:prstClr>
              </a:outerShdw>
            </a:effectLst>
          </p:spPr>
        </p:pic>
        <p:pic>
          <p:nvPicPr>
            <p:cNvPr id="39" name="AbNor-SmB"/>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936878">
              <a:off x="8304163" y="4739119"/>
              <a:ext cx="206124" cy="216972"/>
            </a:xfrm>
            <a:prstGeom prst="rect">
              <a:avLst/>
            </a:prstGeom>
            <a:effectLst>
              <a:outerShdw blurRad="76200" dist="25400" dir="2700000" algn="tl" rotWithShape="0">
                <a:prstClr val="black">
                  <a:alpha val="25000"/>
                </a:prstClr>
              </a:outerShdw>
            </a:effectLst>
          </p:spPr>
        </p:pic>
        <p:pic>
          <p:nvPicPr>
            <p:cNvPr id="40" name="AbNor-SmB"/>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936878">
              <a:off x="8374926" y="4560644"/>
              <a:ext cx="206124" cy="216972"/>
            </a:xfrm>
            <a:prstGeom prst="rect">
              <a:avLst/>
            </a:prstGeom>
            <a:effectLst>
              <a:outerShdw blurRad="76200" dist="25400" dir="2700000" algn="tl" rotWithShape="0">
                <a:prstClr val="black">
                  <a:alpha val="25000"/>
                </a:prstClr>
              </a:outerShdw>
            </a:effectLst>
          </p:spPr>
        </p:pic>
        <p:pic>
          <p:nvPicPr>
            <p:cNvPr id="41" name="AbNor-SmB"/>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7110941">
              <a:off x="8435439" y="4398114"/>
              <a:ext cx="206124" cy="216972"/>
            </a:xfrm>
            <a:prstGeom prst="rect">
              <a:avLst/>
            </a:prstGeom>
            <a:effectLst>
              <a:outerShdw blurRad="76200" dist="25400" dir="2700000" algn="tl" rotWithShape="0">
                <a:prstClr val="black">
                  <a:alpha val="25000"/>
                </a:prstClr>
              </a:outerShdw>
            </a:effectLst>
          </p:spPr>
        </p:pic>
        <p:pic>
          <p:nvPicPr>
            <p:cNvPr id="42"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67130" y="4549575"/>
              <a:ext cx="206124" cy="216972"/>
            </a:xfrm>
            <a:prstGeom prst="rect">
              <a:avLst/>
            </a:prstGeom>
            <a:effectLst>
              <a:outerShdw blurRad="76200" dist="25400" dir="2700000" algn="tl" rotWithShape="0">
                <a:prstClr val="black">
                  <a:alpha val="25000"/>
                </a:prstClr>
              </a:outerShdw>
            </a:effectLst>
          </p:spPr>
        </p:pic>
        <p:pic>
          <p:nvPicPr>
            <p:cNvPr id="43"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22164" y="4740992"/>
              <a:ext cx="206124" cy="216972"/>
            </a:xfrm>
            <a:prstGeom prst="rect">
              <a:avLst/>
            </a:prstGeom>
            <a:effectLst>
              <a:outerShdw blurRad="76200" dist="25400" dir="2700000" algn="tl" rotWithShape="0">
                <a:prstClr val="black">
                  <a:alpha val="25000"/>
                </a:prstClr>
              </a:outerShdw>
            </a:effectLst>
          </p:spPr>
        </p:pic>
        <p:pic>
          <p:nvPicPr>
            <p:cNvPr id="44"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769796">
              <a:off x="8462813" y="4775451"/>
              <a:ext cx="206124" cy="216972"/>
            </a:xfrm>
            <a:prstGeom prst="rect">
              <a:avLst/>
            </a:prstGeom>
            <a:effectLst>
              <a:outerShdw blurRad="76200" dist="25400" dir="2700000" algn="tl" rotWithShape="0">
                <a:prstClr val="black">
                  <a:alpha val="25000"/>
                </a:prstClr>
              </a:outerShdw>
            </a:effectLst>
          </p:spPr>
        </p:pic>
        <p:pic>
          <p:nvPicPr>
            <p:cNvPr id="45"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577092">
              <a:off x="8364415" y="4941104"/>
              <a:ext cx="206124" cy="216972"/>
            </a:xfrm>
            <a:prstGeom prst="rect">
              <a:avLst/>
            </a:prstGeom>
            <a:effectLst>
              <a:outerShdw blurRad="76200" dist="25400" dir="2700000" algn="tl" rotWithShape="0">
                <a:prstClr val="black">
                  <a:alpha val="25000"/>
                </a:prstClr>
              </a:outerShdw>
            </a:effectLst>
          </p:spPr>
        </p:pic>
        <p:pic>
          <p:nvPicPr>
            <p:cNvPr id="46"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56324" y="4402858"/>
              <a:ext cx="206124" cy="216972"/>
            </a:xfrm>
            <a:prstGeom prst="rect">
              <a:avLst/>
            </a:prstGeom>
            <a:effectLst>
              <a:outerShdw blurRad="76200" dist="25400" dir="2700000" algn="tl" rotWithShape="0">
                <a:prstClr val="black">
                  <a:alpha val="25000"/>
                </a:prstClr>
              </a:outerShdw>
            </a:effectLst>
          </p:spPr>
        </p:pic>
        <p:pic>
          <p:nvPicPr>
            <p:cNvPr id="47"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9498400">
              <a:off x="7647573" y="4460403"/>
              <a:ext cx="206124" cy="216972"/>
            </a:xfrm>
            <a:prstGeom prst="rect">
              <a:avLst/>
            </a:prstGeom>
            <a:effectLst>
              <a:outerShdw blurRad="76200" dist="25400" dir="2700000" algn="tl" rotWithShape="0">
                <a:prstClr val="black">
                  <a:alpha val="25000"/>
                </a:prstClr>
              </a:outerShdw>
            </a:effectLst>
          </p:spPr>
        </p:pic>
        <p:pic>
          <p:nvPicPr>
            <p:cNvPr id="48"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9498400">
              <a:off x="7830424" y="4743360"/>
              <a:ext cx="206124" cy="216972"/>
            </a:xfrm>
            <a:prstGeom prst="rect">
              <a:avLst/>
            </a:prstGeom>
            <a:effectLst>
              <a:outerShdw blurRad="76200" dist="25400" dir="2700000" algn="tl" rotWithShape="0">
                <a:prstClr val="black">
                  <a:alpha val="25000"/>
                </a:prstClr>
              </a:outerShdw>
            </a:effectLst>
          </p:spPr>
        </p:pic>
        <p:pic>
          <p:nvPicPr>
            <p:cNvPr id="49"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372661">
              <a:off x="7920505" y="4920621"/>
              <a:ext cx="206124" cy="216972"/>
            </a:xfrm>
            <a:prstGeom prst="rect">
              <a:avLst/>
            </a:prstGeom>
            <a:effectLst>
              <a:outerShdw blurRad="76200" dist="25400" dir="2700000" algn="tl" rotWithShape="0">
                <a:prstClr val="black">
                  <a:alpha val="25000"/>
                </a:prstClr>
              </a:outerShdw>
            </a:effectLst>
          </p:spPr>
        </p:pic>
        <p:pic>
          <p:nvPicPr>
            <p:cNvPr id="50"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2353864">
              <a:off x="7666215" y="4840438"/>
              <a:ext cx="206124" cy="216972"/>
            </a:xfrm>
            <a:prstGeom prst="rect">
              <a:avLst/>
            </a:prstGeom>
            <a:effectLst>
              <a:outerShdw blurRad="76200" dist="25400" dir="2700000" algn="tl" rotWithShape="0">
                <a:prstClr val="black">
                  <a:alpha val="25000"/>
                </a:prstClr>
              </a:outerShdw>
            </a:effectLst>
          </p:spPr>
        </p:pic>
        <p:pic>
          <p:nvPicPr>
            <p:cNvPr id="51" name="AbNor-SmB"/>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7849650" y="4537027"/>
              <a:ext cx="206126" cy="216974"/>
            </a:xfrm>
            <a:prstGeom prst="rect">
              <a:avLst/>
            </a:prstGeom>
            <a:effectLst>
              <a:outerShdw blurRad="76200" dist="25400" dir="2700000" algn="tl" rotWithShape="0">
                <a:prstClr val="black">
                  <a:alpha val="25000"/>
                </a:prstClr>
              </a:outerShdw>
            </a:effectLst>
          </p:spPr>
        </p:pic>
        <p:pic>
          <p:nvPicPr>
            <p:cNvPr id="52" name="AbNor-SmB"/>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843797">
              <a:off x="6745528" y="4135857"/>
              <a:ext cx="206124" cy="216972"/>
            </a:xfrm>
            <a:prstGeom prst="rect">
              <a:avLst/>
            </a:prstGeom>
            <a:effectLst>
              <a:outerShdw blurRad="76200" dist="25400" dir="2700000" algn="tl" rotWithShape="0">
                <a:prstClr val="black">
                  <a:alpha val="25000"/>
                </a:prstClr>
              </a:outerShdw>
            </a:effectLst>
          </p:spPr>
        </p:pic>
        <p:pic>
          <p:nvPicPr>
            <p:cNvPr id="53"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2298440">
              <a:off x="6786716" y="4699977"/>
              <a:ext cx="206124" cy="216972"/>
            </a:xfrm>
            <a:prstGeom prst="rect">
              <a:avLst/>
            </a:prstGeom>
            <a:effectLst>
              <a:outerShdw blurRad="76200" dist="25400" dir="2700000" algn="tl" rotWithShape="0">
                <a:prstClr val="black">
                  <a:alpha val="25000"/>
                </a:prstClr>
              </a:outerShdw>
            </a:effectLst>
          </p:spPr>
        </p:pic>
        <p:pic>
          <p:nvPicPr>
            <p:cNvPr id="54" name="AbNor-SmB"/>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4141100">
              <a:off x="6553373" y="4475761"/>
              <a:ext cx="206124" cy="216972"/>
            </a:xfrm>
            <a:prstGeom prst="rect">
              <a:avLst/>
            </a:prstGeom>
            <a:effectLst>
              <a:outerShdw blurRad="76200" dist="25400" dir="2700000" algn="tl" rotWithShape="0">
                <a:prstClr val="black">
                  <a:alpha val="25000"/>
                </a:prstClr>
              </a:outerShdw>
            </a:effectLst>
          </p:spPr>
        </p:pic>
        <p:pic>
          <p:nvPicPr>
            <p:cNvPr id="55"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54951">
              <a:off x="6896246" y="4556106"/>
              <a:ext cx="206124" cy="216972"/>
            </a:xfrm>
            <a:prstGeom prst="rect">
              <a:avLst/>
            </a:prstGeom>
            <a:effectLst>
              <a:outerShdw blurRad="76200" dist="25400" dir="2700000" algn="tl" rotWithShape="0">
                <a:prstClr val="black">
                  <a:alpha val="25000"/>
                </a:prstClr>
              </a:outerShdw>
            </a:effectLst>
          </p:spPr>
        </p:pic>
        <p:pic>
          <p:nvPicPr>
            <p:cNvPr id="56"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713323">
              <a:off x="6719246" y="4528205"/>
              <a:ext cx="206124" cy="216972"/>
            </a:xfrm>
            <a:prstGeom prst="rect">
              <a:avLst/>
            </a:prstGeom>
            <a:effectLst>
              <a:outerShdw blurRad="76200" dist="25400" dir="2700000" algn="tl" rotWithShape="0">
                <a:prstClr val="black">
                  <a:alpha val="25000"/>
                </a:prstClr>
              </a:outerShdw>
            </a:effectLst>
          </p:spPr>
        </p:pic>
        <p:pic>
          <p:nvPicPr>
            <p:cNvPr id="57"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01917">
              <a:off x="6631598" y="4290361"/>
              <a:ext cx="206124" cy="216972"/>
            </a:xfrm>
            <a:prstGeom prst="rect">
              <a:avLst/>
            </a:prstGeom>
            <a:effectLst>
              <a:outerShdw blurRad="76200" dist="25400" dir="2700000" algn="tl" rotWithShape="0">
                <a:prstClr val="black">
                  <a:alpha val="25000"/>
                </a:prstClr>
              </a:outerShdw>
            </a:effectLst>
          </p:spPr>
        </p:pic>
        <p:pic>
          <p:nvPicPr>
            <p:cNvPr id="58" name="AbNor-SmB"/>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906301">
              <a:off x="7076100" y="4866686"/>
              <a:ext cx="206124" cy="216972"/>
            </a:xfrm>
            <a:prstGeom prst="rect">
              <a:avLst/>
            </a:prstGeom>
            <a:effectLst>
              <a:outerShdw blurRad="76200" dist="25400" dir="2700000" algn="tl" rotWithShape="0">
                <a:prstClr val="black">
                  <a:alpha val="25000"/>
                </a:prstClr>
              </a:outerShdw>
            </a:effectLst>
          </p:spPr>
        </p:pic>
        <p:pic>
          <p:nvPicPr>
            <p:cNvPr id="59"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8515008">
              <a:off x="6943749" y="4228264"/>
              <a:ext cx="206125" cy="216973"/>
            </a:xfrm>
            <a:prstGeom prst="rect">
              <a:avLst/>
            </a:prstGeom>
            <a:effectLst>
              <a:outerShdw blurRad="76200" dist="25400" dir="2700000" algn="tl" rotWithShape="0">
                <a:prstClr val="black">
                  <a:alpha val="25000"/>
                </a:prstClr>
              </a:outerShdw>
            </a:effectLst>
          </p:spPr>
        </p:pic>
        <p:pic>
          <p:nvPicPr>
            <p:cNvPr id="60"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212469">
              <a:off x="6977521" y="4402922"/>
              <a:ext cx="206124" cy="216972"/>
            </a:xfrm>
            <a:prstGeom prst="rect">
              <a:avLst/>
            </a:prstGeom>
            <a:effectLst>
              <a:outerShdw blurRad="76200" dist="25400" dir="2700000" algn="tl" rotWithShape="0">
                <a:prstClr val="black">
                  <a:alpha val="25000"/>
                </a:prstClr>
              </a:outerShdw>
            </a:effectLst>
          </p:spPr>
        </p:pic>
        <p:pic>
          <p:nvPicPr>
            <p:cNvPr id="61" name="AbNor-SmB"/>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388225">
              <a:off x="6998485" y="4709718"/>
              <a:ext cx="206124" cy="216972"/>
            </a:xfrm>
            <a:prstGeom prst="rect">
              <a:avLst/>
            </a:prstGeom>
            <a:effectLst>
              <a:outerShdw blurRad="76200" dist="25400" dir="2700000" algn="tl" rotWithShape="0">
                <a:prstClr val="black">
                  <a:alpha val="25000"/>
                </a:prstClr>
              </a:outerShdw>
            </a:effectLst>
          </p:spPr>
        </p:pic>
        <p:pic>
          <p:nvPicPr>
            <p:cNvPr id="62"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71364" y="4654496"/>
              <a:ext cx="206124" cy="216972"/>
            </a:xfrm>
            <a:prstGeom prst="rect">
              <a:avLst/>
            </a:prstGeom>
            <a:effectLst>
              <a:outerShdw blurRad="76200" dist="25400" dir="2700000" algn="tl" rotWithShape="0">
                <a:prstClr val="black">
                  <a:alpha val="25000"/>
                </a:prstClr>
              </a:outerShdw>
            </a:effectLst>
          </p:spPr>
        </p:pic>
        <p:pic>
          <p:nvPicPr>
            <p:cNvPr id="63" name="AbNor-SmB"/>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906301">
              <a:off x="7264992" y="4778373"/>
              <a:ext cx="206124" cy="216972"/>
            </a:xfrm>
            <a:prstGeom prst="rect">
              <a:avLst/>
            </a:prstGeom>
            <a:effectLst>
              <a:outerShdw blurRad="76200" dist="25400" dir="2700000" algn="tl" rotWithShape="0">
                <a:prstClr val="black">
                  <a:alpha val="25000"/>
                </a:prstClr>
              </a:outerShdw>
            </a:effectLst>
          </p:spPr>
        </p:pic>
        <p:pic>
          <p:nvPicPr>
            <p:cNvPr id="64"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72440">
              <a:off x="7457822" y="4781640"/>
              <a:ext cx="206124" cy="216972"/>
            </a:xfrm>
            <a:prstGeom prst="rect">
              <a:avLst/>
            </a:prstGeom>
            <a:effectLst>
              <a:outerShdw blurRad="76200" dist="25400" dir="2700000" algn="tl" rotWithShape="0">
                <a:prstClr val="black">
                  <a:alpha val="25000"/>
                </a:prstClr>
              </a:outerShdw>
            </a:effectLst>
          </p:spPr>
        </p:pic>
        <p:pic>
          <p:nvPicPr>
            <p:cNvPr id="65"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954273">
              <a:off x="6808010" y="4344363"/>
              <a:ext cx="206124" cy="216972"/>
            </a:xfrm>
            <a:prstGeom prst="rect">
              <a:avLst/>
            </a:prstGeom>
            <a:effectLst>
              <a:outerShdw blurRad="76200" dist="25400" dir="2700000" algn="tl" rotWithShape="0">
                <a:prstClr val="black">
                  <a:alpha val="25000"/>
                </a:prstClr>
              </a:outerShdw>
            </a:effectLst>
          </p:spPr>
        </p:pic>
        <p:pic>
          <p:nvPicPr>
            <p:cNvPr id="66"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663332">
              <a:off x="7311323" y="4248680"/>
              <a:ext cx="206124" cy="216972"/>
            </a:xfrm>
            <a:prstGeom prst="rect">
              <a:avLst/>
            </a:prstGeom>
            <a:effectLst>
              <a:outerShdw blurRad="76200" dist="25400" dir="2700000" algn="tl" rotWithShape="0">
                <a:prstClr val="black">
                  <a:alpha val="25000"/>
                </a:prstClr>
              </a:outerShdw>
            </a:effectLst>
          </p:spPr>
        </p:pic>
        <p:pic>
          <p:nvPicPr>
            <p:cNvPr id="67"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86395" y="4392107"/>
              <a:ext cx="206124" cy="216972"/>
            </a:xfrm>
            <a:prstGeom prst="rect">
              <a:avLst/>
            </a:prstGeom>
            <a:effectLst>
              <a:outerShdw blurRad="76200" dist="25400" dir="2700000" algn="tl" rotWithShape="0">
                <a:prstClr val="black">
                  <a:alpha val="25000"/>
                </a:prstClr>
              </a:outerShdw>
            </a:effectLst>
          </p:spPr>
        </p:pic>
        <p:pic>
          <p:nvPicPr>
            <p:cNvPr id="68"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407758">
              <a:off x="7298542" y="4523402"/>
              <a:ext cx="206123" cy="216971"/>
            </a:xfrm>
            <a:prstGeom prst="rect">
              <a:avLst/>
            </a:prstGeom>
            <a:effectLst>
              <a:outerShdw blurRad="76200" dist="25400" dir="2700000" algn="tl" rotWithShape="0">
                <a:prstClr val="black">
                  <a:alpha val="25000"/>
                </a:prstClr>
              </a:outerShdw>
            </a:effectLst>
          </p:spPr>
        </p:pic>
        <p:pic>
          <p:nvPicPr>
            <p:cNvPr id="69"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45630">
              <a:off x="7468053" y="4581270"/>
              <a:ext cx="206124" cy="216972"/>
            </a:xfrm>
            <a:prstGeom prst="rect">
              <a:avLst/>
            </a:prstGeom>
            <a:effectLst>
              <a:outerShdw blurRad="76200" dist="25400" dir="2700000" algn="tl" rotWithShape="0">
                <a:prstClr val="black">
                  <a:alpha val="25000"/>
                </a:prstClr>
              </a:outerShdw>
            </a:effectLst>
          </p:spPr>
        </p:pic>
        <p:pic>
          <p:nvPicPr>
            <p:cNvPr id="70"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72440">
              <a:off x="7623992" y="4657837"/>
              <a:ext cx="206124" cy="216972"/>
            </a:xfrm>
            <a:prstGeom prst="rect">
              <a:avLst/>
            </a:prstGeom>
            <a:effectLst>
              <a:outerShdw blurRad="76200" dist="25400" dir="2700000" algn="tl" rotWithShape="0">
                <a:prstClr val="black">
                  <a:alpha val="25000"/>
                </a:prstClr>
              </a:outerShdw>
            </a:effectLst>
          </p:spPr>
        </p:pic>
        <p:cxnSp>
          <p:nvCxnSpPr>
            <p:cNvPr id="71" name="Brn Arrow C1"/>
            <p:cNvCxnSpPr/>
            <p:nvPr/>
          </p:nvCxnSpPr>
          <p:spPr>
            <a:xfrm flipH="1">
              <a:off x="6927584" y="3939865"/>
              <a:ext cx="152999" cy="317876"/>
            </a:xfrm>
            <a:prstGeom prst="straightConnector1">
              <a:avLst/>
            </a:prstGeom>
            <a:ln w="44450">
              <a:solidFill>
                <a:srgbClr val="58585A"/>
              </a:solidFill>
              <a:tailEnd type="triangle"/>
            </a:ln>
          </p:spPr>
          <p:style>
            <a:lnRef idx="2">
              <a:schemeClr val="accent1"/>
            </a:lnRef>
            <a:fillRef idx="0">
              <a:schemeClr val="accent1"/>
            </a:fillRef>
            <a:effectRef idx="1">
              <a:schemeClr val="accent1"/>
            </a:effectRef>
            <a:fontRef idx="minor">
              <a:schemeClr val="tx1"/>
            </a:fontRef>
          </p:style>
        </p:cxnSp>
        <p:cxnSp>
          <p:nvCxnSpPr>
            <p:cNvPr id="72" name="Brn Arrow C3"/>
            <p:cNvCxnSpPr/>
            <p:nvPr/>
          </p:nvCxnSpPr>
          <p:spPr>
            <a:xfrm flipH="1">
              <a:off x="7398607" y="3980512"/>
              <a:ext cx="120782" cy="307301"/>
            </a:xfrm>
            <a:prstGeom prst="straightConnector1">
              <a:avLst/>
            </a:prstGeom>
            <a:ln w="44450">
              <a:solidFill>
                <a:srgbClr val="58585A"/>
              </a:solidFill>
              <a:tailEnd type="triangle"/>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5803271" y="2484949"/>
              <a:ext cx="824236" cy="307777"/>
            </a:xfrm>
            <a:prstGeom prst="rect">
              <a:avLst/>
            </a:prstGeom>
            <a:noFill/>
          </p:spPr>
          <p:txBody>
            <a:bodyPr wrap="square" rtlCol="0">
              <a:spAutoFit/>
            </a:bodyPr>
            <a:lstStyle/>
            <a:p>
              <a:r>
                <a:rPr lang="en-US" sz="1400" dirty="0" smtClean="0">
                  <a:solidFill>
                    <a:schemeClr val="bg2"/>
                  </a:solidFill>
                </a:rPr>
                <a:t>Normal</a:t>
              </a:r>
              <a:endParaRPr lang="en-US" sz="1400" dirty="0">
                <a:solidFill>
                  <a:schemeClr val="bg2"/>
                </a:solidFill>
              </a:endParaRPr>
            </a:p>
          </p:txBody>
        </p:sp>
        <p:sp>
          <p:nvSpPr>
            <p:cNvPr id="74" name="TextBox 73"/>
            <p:cNvSpPr txBox="1"/>
            <p:nvPr/>
          </p:nvSpPr>
          <p:spPr>
            <a:xfrm>
              <a:off x="7701709" y="2461690"/>
              <a:ext cx="947628" cy="307777"/>
            </a:xfrm>
            <a:prstGeom prst="rect">
              <a:avLst/>
            </a:prstGeom>
            <a:noFill/>
          </p:spPr>
          <p:txBody>
            <a:bodyPr wrap="square" rtlCol="0">
              <a:spAutoFit/>
            </a:bodyPr>
            <a:lstStyle/>
            <a:p>
              <a:r>
                <a:rPr lang="en-US" sz="1400" dirty="0" smtClean="0">
                  <a:solidFill>
                    <a:schemeClr val="bg2"/>
                  </a:solidFill>
                </a:rPr>
                <a:t>Abnormal</a:t>
              </a:r>
              <a:endParaRPr lang="en-US" sz="1400" dirty="0">
                <a:solidFill>
                  <a:schemeClr val="bg2"/>
                </a:solidFill>
              </a:endParaRPr>
            </a:p>
          </p:txBody>
        </p:sp>
        <p:pic>
          <p:nvPicPr>
            <p:cNvPr id="75" name="Red Arrow"/>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344970">
              <a:off x="8104656" y="2794701"/>
              <a:ext cx="499811" cy="774901"/>
            </a:xfrm>
            <a:prstGeom prst="rect">
              <a:avLst/>
            </a:prstGeom>
            <a:effectLst>
              <a:outerShdw blurRad="76200" dist="25400" dir="2700000" algn="tl" rotWithShape="0">
                <a:prstClr val="black">
                  <a:alpha val="25000"/>
                </a:prstClr>
              </a:outerShdw>
            </a:effectLst>
          </p:spPr>
        </p:pic>
        <p:cxnSp>
          <p:nvCxnSpPr>
            <p:cNvPr id="76" name="Blue Arrow A1"/>
            <p:cNvCxnSpPr/>
            <p:nvPr/>
          </p:nvCxnSpPr>
          <p:spPr>
            <a:xfrm flipH="1">
              <a:off x="6757048" y="2291803"/>
              <a:ext cx="221496" cy="378960"/>
            </a:xfrm>
            <a:prstGeom prst="straightConnector1">
              <a:avLst/>
            </a:prstGeom>
            <a:ln w="44450">
              <a:solidFill>
                <a:srgbClr val="26AAE2"/>
              </a:solidFill>
              <a:tailEnd type="triangle"/>
            </a:ln>
          </p:spPr>
          <p:style>
            <a:lnRef idx="2">
              <a:schemeClr val="accent1"/>
            </a:lnRef>
            <a:fillRef idx="0">
              <a:schemeClr val="accent1"/>
            </a:fillRef>
            <a:effectRef idx="1">
              <a:schemeClr val="accent1"/>
            </a:effectRef>
            <a:fontRef idx="minor">
              <a:schemeClr val="tx1"/>
            </a:fontRef>
          </p:style>
        </p:cxnSp>
        <p:cxnSp>
          <p:nvCxnSpPr>
            <p:cNvPr id="77" name="Blue Arrow A2"/>
            <p:cNvCxnSpPr/>
            <p:nvPr/>
          </p:nvCxnSpPr>
          <p:spPr>
            <a:xfrm>
              <a:off x="7226029" y="2216671"/>
              <a:ext cx="249010" cy="456218"/>
            </a:xfrm>
            <a:prstGeom prst="straightConnector1">
              <a:avLst/>
            </a:prstGeom>
            <a:ln w="44450">
              <a:solidFill>
                <a:srgbClr val="26AAE2"/>
              </a:solidFill>
              <a:tailEnd type="triangle"/>
            </a:ln>
            <a:effectLst>
              <a:outerShdw blurRad="40000" dist="20000" dir="27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8" name="Blue Arrow B1"/>
            <p:cNvCxnSpPr/>
            <p:nvPr/>
          </p:nvCxnSpPr>
          <p:spPr>
            <a:xfrm flipH="1">
              <a:off x="6306850" y="2982169"/>
              <a:ext cx="195765" cy="270560"/>
            </a:xfrm>
            <a:prstGeom prst="straightConnector1">
              <a:avLst/>
            </a:prstGeom>
            <a:ln w="44450">
              <a:solidFill>
                <a:srgbClr val="26AAE2"/>
              </a:solidFill>
              <a:tailEnd type="triangle"/>
            </a:ln>
          </p:spPr>
          <p:style>
            <a:lnRef idx="2">
              <a:schemeClr val="accent1"/>
            </a:lnRef>
            <a:fillRef idx="0">
              <a:schemeClr val="accent1"/>
            </a:fillRef>
            <a:effectRef idx="1">
              <a:schemeClr val="accent1"/>
            </a:effectRef>
            <a:fontRef idx="minor">
              <a:schemeClr val="tx1"/>
            </a:fontRef>
          </p:style>
        </p:cxnSp>
        <p:cxnSp>
          <p:nvCxnSpPr>
            <p:cNvPr id="79" name="Blue Arrow B2"/>
            <p:cNvCxnSpPr/>
            <p:nvPr/>
          </p:nvCxnSpPr>
          <p:spPr>
            <a:xfrm>
              <a:off x="6626044" y="3017006"/>
              <a:ext cx="194537" cy="266701"/>
            </a:xfrm>
            <a:prstGeom prst="straightConnector1">
              <a:avLst/>
            </a:prstGeom>
            <a:ln w="44450">
              <a:solidFill>
                <a:srgbClr val="26AAE2"/>
              </a:solidFill>
              <a:tailEnd type="triangle"/>
            </a:ln>
            <a:effectLst>
              <a:outerShdw blurRad="40000" dist="20000" dir="27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0" name="Brn Arrow A1"/>
            <p:cNvCxnSpPr/>
            <p:nvPr/>
          </p:nvCxnSpPr>
          <p:spPr>
            <a:xfrm flipH="1">
              <a:off x="7366521" y="2996897"/>
              <a:ext cx="112587" cy="266701"/>
            </a:xfrm>
            <a:prstGeom prst="straightConnector1">
              <a:avLst/>
            </a:prstGeom>
            <a:ln w="44450">
              <a:solidFill>
                <a:srgbClr val="58585A"/>
              </a:solidFill>
              <a:tailEnd type="triangle"/>
            </a:ln>
          </p:spPr>
          <p:style>
            <a:lnRef idx="2">
              <a:schemeClr val="accent1"/>
            </a:lnRef>
            <a:fillRef idx="0">
              <a:schemeClr val="accent1"/>
            </a:fillRef>
            <a:effectRef idx="1">
              <a:schemeClr val="accent1"/>
            </a:effectRef>
            <a:fontRef idx="minor">
              <a:schemeClr val="tx1"/>
            </a:fontRef>
          </p:style>
        </p:cxnSp>
        <p:cxnSp>
          <p:nvCxnSpPr>
            <p:cNvPr id="81" name="Brn Arrow A2"/>
            <p:cNvCxnSpPr/>
            <p:nvPr/>
          </p:nvCxnSpPr>
          <p:spPr>
            <a:xfrm>
              <a:off x="7721458" y="2996897"/>
              <a:ext cx="219491" cy="266701"/>
            </a:xfrm>
            <a:prstGeom prst="straightConnector1">
              <a:avLst/>
            </a:prstGeom>
            <a:ln w="44450">
              <a:solidFill>
                <a:srgbClr val="58585A"/>
              </a:solidFill>
              <a:tailEnd type="triangle"/>
            </a:ln>
            <a:effectLst>
              <a:outerShdw blurRad="40000" dist="20000" dir="27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82" name="AbNor-Lr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398722" y="2661312"/>
              <a:ext cx="410697" cy="383575"/>
            </a:xfrm>
            <a:prstGeom prst="rect">
              <a:avLst/>
            </a:prstGeom>
            <a:effectLst>
              <a:outerShdw blurRad="76200" dist="25400" dir="2700000" algn="tl" rotWithShape="0">
                <a:prstClr val="black">
                  <a:alpha val="25000"/>
                </a:prstClr>
              </a:outerShdw>
            </a:effectLst>
          </p:spPr>
        </p:pic>
        <p:pic>
          <p:nvPicPr>
            <p:cNvPr id="83" name="Norm-Sm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064500" y="3229192"/>
              <a:ext cx="294462" cy="298336"/>
            </a:xfrm>
            <a:prstGeom prst="rect">
              <a:avLst/>
            </a:prstGeom>
            <a:effectLst>
              <a:outerShdw blurRad="76200" dist="25400" dir="2700000" algn="tl" rotWithShape="0">
                <a:prstClr val="black">
                  <a:alpha val="25000"/>
                </a:prstClr>
              </a:outerShdw>
            </a:effectLst>
          </p:spPr>
        </p:pic>
        <p:pic>
          <p:nvPicPr>
            <p:cNvPr id="84" name="Norm-Sm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739133" y="3301032"/>
              <a:ext cx="294462" cy="294462"/>
            </a:xfrm>
            <a:prstGeom prst="rect">
              <a:avLst/>
            </a:prstGeom>
            <a:effectLst>
              <a:outerShdw blurRad="76200" dist="25400" dir="2700000" algn="tl" rotWithShape="0">
                <a:prstClr val="black">
                  <a:alpha val="25000"/>
                </a:prstClr>
              </a:outerShdw>
            </a:effectLst>
          </p:spPr>
        </p:pic>
        <p:cxnSp>
          <p:nvCxnSpPr>
            <p:cNvPr id="85" name="Brn Arrow B1"/>
            <p:cNvCxnSpPr/>
            <p:nvPr/>
          </p:nvCxnSpPr>
          <p:spPr>
            <a:xfrm flipH="1">
              <a:off x="7125873" y="3502457"/>
              <a:ext cx="152999" cy="317876"/>
            </a:xfrm>
            <a:prstGeom prst="straightConnector1">
              <a:avLst/>
            </a:prstGeom>
            <a:ln w="44450">
              <a:solidFill>
                <a:srgbClr val="58585A"/>
              </a:solidFill>
              <a:tailEnd type="triangle"/>
            </a:ln>
          </p:spPr>
          <p:style>
            <a:lnRef idx="2">
              <a:schemeClr val="accent1"/>
            </a:lnRef>
            <a:fillRef idx="0">
              <a:schemeClr val="accent1"/>
            </a:fillRef>
            <a:effectRef idx="1">
              <a:schemeClr val="accent1"/>
            </a:effectRef>
            <a:fontRef idx="minor">
              <a:schemeClr val="tx1"/>
            </a:fontRef>
          </p:style>
        </p:cxnSp>
        <p:cxnSp>
          <p:nvCxnSpPr>
            <p:cNvPr id="86" name="Brn Arrow B2"/>
            <p:cNvCxnSpPr/>
            <p:nvPr/>
          </p:nvCxnSpPr>
          <p:spPr>
            <a:xfrm>
              <a:off x="7376370" y="3540104"/>
              <a:ext cx="154662" cy="305071"/>
            </a:xfrm>
            <a:prstGeom prst="straightConnector1">
              <a:avLst/>
            </a:prstGeom>
            <a:ln w="44450">
              <a:solidFill>
                <a:srgbClr val="58585A"/>
              </a:solidFill>
              <a:tailEnd type="triangle"/>
            </a:ln>
            <a:effectLst>
              <a:outerShdw blurRad="40000" dist="20000" dir="27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7" name="Brn Arrow B3"/>
            <p:cNvCxnSpPr/>
            <p:nvPr/>
          </p:nvCxnSpPr>
          <p:spPr>
            <a:xfrm flipH="1">
              <a:off x="7762411" y="3527970"/>
              <a:ext cx="167182" cy="293750"/>
            </a:xfrm>
            <a:prstGeom prst="straightConnector1">
              <a:avLst/>
            </a:prstGeom>
            <a:ln w="44450">
              <a:solidFill>
                <a:srgbClr val="58585A"/>
              </a:solidFill>
              <a:tailEnd type="triangle"/>
            </a:ln>
          </p:spPr>
          <p:style>
            <a:lnRef idx="2">
              <a:schemeClr val="accent1"/>
            </a:lnRef>
            <a:fillRef idx="0">
              <a:schemeClr val="accent1"/>
            </a:fillRef>
            <a:effectRef idx="1">
              <a:schemeClr val="accent1"/>
            </a:effectRef>
            <a:fontRef idx="minor">
              <a:schemeClr val="tx1"/>
            </a:fontRef>
          </p:style>
        </p:cxnSp>
        <p:cxnSp>
          <p:nvCxnSpPr>
            <p:cNvPr id="88" name="Brn Arrow B4"/>
            <p:cNvCxnSpPr/>
            <p:nvPr/>
          </p:nvCxnSpPr>
          <p:spPr>
            <a:xfrm>
              <a:off x="8055743" y="3502211"/>
              <a:ext cx="154662" cy="305071"/>
            </a:xfrm>
            <a:prstGeom prst="straightConnector1">
              <a:avLst/>
            </a:prstGeom>
            <a:ln w="44450">
              <a:solidFill>
                <a:srgbClr val="58585A"/>
              </a:solidFill>
              <a:tailEnd type="triangle"/>
            </a:ln>
            <a:effectLst>
              <a:outerShdw blurRad="40000" dist="20000" dir="27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89" name="AbNor-Sm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921533">
              <a:off x="7154611" y="3788883"/>
              <a:ext cx="206124" cy="216972"/>
            </a:xfrm>
            <a:prstGeom prst="rect">
              <a:avLst/>
            </a:prstGeom>
            <a:effectLst>
              <a:outerShdw blurRad="76200" dist="25400" dir="2700000" algn="tl" rotWithShape="0">
                <a:prstClr val="black">
                  <a:alpha val="25000"/>
                </a:prstClr>
              </a:outerShdw>
            </a:effectLst>
          </p:spPr>
        </p:pic>
        <p:pic>
          <p:nvPicPr>
            <p:cNvPr id="90" name="AbNor-SmA"/>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8400928">
              <a:off x="6997851" y="3771495"/>
              <a:ext cx="206124" cy="216972"/>
            </a:xfrm>
            <a:prstGeom prst="rect">
              <a:avLst/>
            </a:prstGeom>
            <a:effectLst>
              <a:outerShdw blurRad="76200" dist="25400" dir="2700000" algn="tl" rotWithShape="0">
                <a:prstClr val="black">
                  <a:alpha val="25000"/>
                </a:prstClr>
              </a:outerShdw>
            </a:effectLst>
          </p:spPr>
        </p:pic>
        <p:pic>
          <p:nvPicPr>
            <p:cNvPr id="91" name="AbNor-Sm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8961114">
              <a:off x="8228722" y="3737218"/>
              <a:ext cx="206124" cy="216972"/>
            </a:xfrm>
            <a:prstGeom prst="rect">
              <a:avLst/>
            </a:prstGeom>
            <a:effectLst>
              <a:outerShdw blurRad="76200" dist="25400" dir="2700000" algn="tl" rotWithShape="0">
                <a:prstClr val="black">
                  <a:alpha val="25000"/>
                </a:prstClr>
              </a:outerShdw>
            </a:effectLst>
          </p:spPr>
        </p:pic>
        <p:pic>
          <p:nvPicPr>
            <p:cNvPr id="92" name="AbNor-Sm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220642">
              <a:off x="7396158" y="3792219"/>
              <a:ext cx="206123" cy="216971"/>
            </a:xfrm>
            <a:prstGeom prst="rect">
              <a:avLst/>
            </a:prstGeom>
            <a:effectLst>
              <a:outerShdw blurRad="76200" dist="25400" dir="2700000" algn="tl" rotWithShape="0">
                <a:prstClr val="black">
                  <a:alpha val="25000"/>
                </a:prstClr>
              </a:outerShdw>
            </a:effectLst>
          </p:spPr>
        </p:pic>
        <p:pic>
          <p:nvPicPr>
            <p:cNvPr id="93" name="AbNor-Sm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8911131">
              <a:off x="7519059" y="3857350"/>
              <a:ext cx="206124" cy="216972"/>
            </a:xfrm>
            <a:prstGeom prst="rect">
              <a:avLst/>
            </a:prstGeom>
            <a:effectLst>
              <a:outerShdw blurRad="76200" dist="25400" dir="2700000" algn="tl" rotWithShape="0">
                <a:prstClr val="black">
                  <a:alpha val="25000"/>
                </a:prstClr>
              </a:outerShdw>
            </a:effectLst>
          </p:spPr>
        </p:pic>
        <p:pic>
          <p:nvPicPr>
            <p:cNvPr id="94" name="AbNor-Sm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9126644">
              <a:off x="7674512" y="3807920"/>
              <a:ext cx="206124" cy="216972"/>
            </a:xfrm>
            <a:prstGeom prst="rect">
              <a:avLst/>
            </a:prstGeom>
            <a:effectLst>
              <a:outerShdw blurRad="76200" dist="25400" dir="2700000" algn="tl" rotWithShape="0">
                <a:prstClr val="black">
                  <a:alpha val="25000"/>
                </a:prstClr>
              </a:outerShdw>
            </a:effectLst>
          </p:spPr>
        </p:pic>
        <p:pic>
          <p:nvPicPr>
            <p:cNvPr id="95" name="AbNor-Sm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752587">
              <a:off x="7826738" y="3782413"/>
              <a:ext cx="206124" cy="216972"/>
            </a:xfrm>
            <a:prstGeom prst="rect">
              <a:avLst/>
            </a:prstGeom>
            <a:effectLst>
              <a:outerShdw blurRad="76200" dist="25400" dir="2700000" algn="tl" rotWithShape="0">
                <a:prstClr val="black">
                  <a:alpha val="25000"/>
                </a:prstClr>
              </a:outerShdw>
            </a:effectLst>
          </p:spPr>
        </p:pic>
        <p:pic>
          <p:nvPicPr>
            <p:cNvPr id="96" name="AbNor-SmA"/>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244053">
              <a:off x="8048589" y="3799028"/>
              <a:ext cx="206124" cy="216972"/>
            </a:xfrm>
            <a:prstGeom prst="rect">
              <a:avLst/>
            </a:prstGeom>
            <a:effectLst>
              <a:outerShdw blurRad="76200" dist="25400" dir="2700000" algn="tl" rotWithShape="0">
                <a:prstClr val="black">
                  <a:alpha val="25000"/>
                </a:prstClr>
              </a:outerShdw>
            </a:effectLst>
          </p:spPr>
        </p:pic>
        <p:pic>
          <p:nvPicPr>
            <p:cNvPr id="97" name="AbNor-Med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200806" y="3268417"/>
              <a:ext cx="294462" cy="306085"/>
            </a:xfrm>
            <a:prstGeom prst="rect">
              <a:avLst/>
            </a:prstGeom>
            <a:effectLst>
              <a:outerShdw blurRad="76200" dist="25400" dir="2700000" algn="tl" rotWithShape="0">
                <a:prstClr val="black">
                  <a:alpha val="25000"/>
                </a:prstClr>
              </a:outerShdw>
            </a:effectLst>
          </p:spPr>
        </p:pic>
        <p:pic>
          <p:nvPicPr>
            <p:cNvPr id="98" name="Norm-Med"/>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414243" y="2686195"/>
              <a:ext cx="395199" cy="399073"/>
            </a:xfrm>
            <a:prstGeom prst="rect">
              <a:avLst/>
            </a:prstGeom>
            <a:effectLst>
              <a:outerShdw blurRad="76200" dist="25400" dir="2700000" algn="tl" rotWithShape="0">
                <a:prstClr val="black">
                  <a:alpha val="25000"/>
                </a:prstClr>
              </a:outerShdw>
            </a:effectLst>
          </p:spPr>
        </p:pic>
        <p:pic>
          <p:nvPicPr>
            <p:cNvPr id="99" name="Norm-Lrg"/>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831021" y="1885690"/>
              <a:ext cx="550179" cy="515309"/>
            </a:xfrm>
            <a:prstGeom prst="rect">
              <a:avLst/>
            </a:prstGeom>
            <a:effectLst>
              <a:outerShdw blurRad="76200" dist="25400" dir="2700000" algn="tl" rotWithShape="0">
                <a:prstClr val="black">
                  <a:alpha val="25000"/>
                </a:prstClr>
              </a:outerShdw>
            </a:effectLst>
          </p:spPr>
        </p:pic>
        <p:pic>
          <p:nvPicPr>
            <p:cNvPr id="100" name="AbNor-Med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852502" y="3292517"/>
              <a:ext cx="294462" cy="309960"/>
            </a:xfrm>
            <a:prstGeom prst="rect">
              <a:avLst/>
            </a:prstGeom>
            <a:effectLst>
              <a:outerShdw blurRad="76200" dist="25400" dir="2700000" algn="tl" rotWithShape="0">
                <a:prstClr val="black">
                  <a:alpha val="25000"/>
                </a:prstClr>
              </a:outerShdw>
            </a:effectLst>
          </p:spPr>
        </p:pic>
        <p:pic>
          <p:nvPicPr>
            <p:cNvPr id="101"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37400">
              <a:off x="7760178" y="4356798"/>
              <a:ext cx="206124" cy="216972"/>
            </a:xfrm>
            <a:prstGeom prst="rect">
              <a:avLst/>
            </a:prstGeom>
            <a:effectLst>
              <a:outerShdw blurRad="76200" dist="25400" dir="2700000" algn="tl" rotWithShape="0">
                <a:prstClr val="black">
                  <a:alpha val="25000"/>
                </a:prstClr>
              </a:outerShdw>
            </a:effectLst>
          </p:spPr>
        </p:pic>
        <p:pic>
          <p:nvPicPr>
            <p:cNvPr id="102" name="AbNor-SmB"/>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6476431">
              <a:off x="7537474" y="4224127"/>
              <a:ext cx="206125" cy="216973"/>
            </a:xfrm>
            <a:prstGeom prst="rect">
              <a:avLst/>
            </a:prstGeom>
            <a:effectLst>
              <a:outerShdw blurRad="76200" dist="25400" dir="2700000" algn="tl" rotWithShape="0">
                <a:prstClr val="black">
                  <a:alpha val="25000"/>
                </a:prstClr>
              </a:outerShdw>
            </a:effectLst>
          </p:spPr>
        </p:pic>
        <p:pic>
          <p:nvPicPr>
            <p:cNvPr id="103"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676683">
              <a:off x="7146420" y="4189870"/>
              <a:ext cx="206124" cy="216972"/>
            </a:xfrm>
            <a:prstGeom prst="rect">
              <a:avLst/>
            </a:prstGeom>
            <a:effectLst>
              <a:outerShdw blurRad="76200" dist="25400" dir="2700000" algn="tl" rotWithShape="0">
                <a:prstClr val="black">
                  <a:alpha val="25000"/>
                </a:prstClr>
              </a:outerShdw>
            </a:effectLst>
          </p:spPr>
        </p:pic>
        <p:pic>
          <p:nvPicPr>
            <p:cNvPr id="104"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37400">
              <a:off x="7893306" y="4257467"/>
              <a:ext cx="206124" cy="216972"/>
            </a:xfrm>
            <a:prstGeom prst="rect">
              <a:avLst/>
            </a:prstGeom>
            <a:effectLst>
              <a:outerShdw blurRad="76200" dist="25400" dir="2700000" algn="tl" rotWithShape="0">
                <a:prstClr val="black">
                  <a:alpha val="25000"/>
                </a:prstClr>
              </a:outerShdw>
            </a:effectLst>
          </p:spPr>
        </p:pic>
        <p:pic>
          <p:nvPicPr>
            <p:cNvPr id="105" name="AbNor-SmB"/>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687815">
              <a:off x="8483681" y="4239388"/>
              <a:ext cx="206124" cy="216972"/>
            </a:xfrm>
            <a:prstGeom prst="rect">
              <a:avLst/>
            </a:prstGeom>
            <a:effectLst>
              <a:outerShdw blurRad="76200" dist="25400" dir="2700000" algn="tl" rotWithShape="0">
                <a:prstClr val="black">
                  <a:alpha val="25000"/>
                </a:prstClr>
              </a:outerShdw>
            </a:effectLst>
          </p:spPr>
        </p:pic>
        <p:cxnSp>
          <p:nvCxnSpPr>
            <p:cNvPr id="106" name="Brn Arrow C2"/>
            <p:cNvCxnSpPr/>
            <p:nvPr/>
          </p:nvCxnSpPr>
          <p:spPr>
            <a:xfrm>
              <a:off x="7189371" y="3938514"/>
              <a:ext cx="149613" cy="347321"/>
            </a:xfrm>
            <a:prstGeom prst="straightConnector1">
              <a:avLst/>
            </a:prstGeom>
            <a:ln w="44450">
              <a:solidFill>
                <a:srgbClr val="58585A"/>
              </a:solidFill>
              <a:tailEnd type="triangle"/>
            </a:ln>
            <a:effectLst>
              <a:outerShdw blurRad="40000" dist="20000" dir="27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7" name="Brn Arrow C4"/>
            <p:cNvCxnSpPr>
              <a:endCxn id="67" idx="0"/>
            </p:cNvCxnSpPr>
            <p:nvPr/>
          </p:nvCxnSpPr>
          <p:spPr>
            <a:xfrm>
              <a:off x="7675290" y="4022776"/>
              <a:ext cx="148996" cy="341257"/>
            </a:xfrm>
            <a:prstGeom prst="straightConnector1">
              <a:avLst/>
            </a:prstGeom>
            <a:ln w="44450">
              <a:solidFill>
                <a:srgbClr val="58585A"/>
              </a:solidFill>
              <a:tailEnd type="triangle"/>
            </a:ln>
            <a:effectLst>
              <a:outerShdw blurRad="40000" dist="20000" dir="27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8" name="Brn Arrow C3"/>
            <p:cNvCxnSpPr>
              <a:endCxn id="90" idx="2"/>
            </p:cNvCxnSpPr>
            <p:nvPr/>
          </p:nvCxnSpPr>
          <p:spPr>
            <a:xfrm flipH="1">
              <a:off x="7537325" y="3995723"/>
              <a:ext cx="241420" cy="303474"/>
            </a:xfrm>
            <a:prstGeom prst="straightConnector1">
              <a:avLst/>
            </a:prstGeom>
            <a:ln w="44450">
              <a:solidFill>
                <a:srgbClr val="58585A"/>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Brn Arrow C5"/>
            <p:cNvCxnSpPr/>
            <p:nvPr/>
          </p:nvCxnSpPr>
          <p:spPr>
            <a:xfrm flipH="1">
              <a:off x="8007280" y="4003755"/>
              <a:ext cx="156446" cy="333239"/>
            </a:xfrm>
            <a:prstGeom prst="straightConnector1">
              <a:avLst/>
            </a:prstGeom>
            <a:ln w="44450">
              <a:solidFill>
                <a:srgbClr val="58585A"/>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Brn Arrow C6"/>
            <p:cNvCxnSpPr/>
            <p:nvPr/>
          </p:nvCxnSpPr>
          <p:spPr>
            <a:xfrm>
              <a:off x="8334912" y="3886107"/>
              <a:ext cx="196950" cy="471830"/>
            </a:xfrm>
            <a:prstGeom prst="straightConnector1">
              <a:avLst/>
            </a:prstGeom>
            <a:ln w="44450">
              <a:solidFill>
                <a:srgbClr val="58585A"/>
              </a:solidFill>
              <a:tailEnd type="triangle"/>
            </a:ln>
            <a:effectLst>
              <a:outerShdw blurRad="40000" dist="20000" dir="27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78210957"/>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3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Prolaris</a:t>
            </a:r>
            <a:endParaRPr lang="en-US" dirty="0"/>
          </a:p>
        </p:txBody>
      </p:sp>
      <p:sp>
        <p:nvSpPr>
          <p:cNvPr id="4" name="Text Placeholder 3"/>
          <p:cNvSpPr>
            <a:spLocks noGrp="1"/>
          </p:cNvSpPr>
          <p:nvPr>
            <p:ph type="body" sz="quarter" idx="10"/>
          </p:nvPr>
        </p:nvSpPr>
        <p:spPr/>
        <p:txBody>
          <a:bodyPr/>
          <a:lstStyle/>
          <a:p>
            <a:r>
              <a:rPr lang="en-US" dirty="0" smtClean="0"/>
              <a:t>Risk Stratification Involving Clinical Features</a:t>
            </a:r>
            <a:endParaRPr lang="en-US" dirty="0"/>
          </a:p>
        </p:txBody>
      </p:sp>
      <p:sp>
        <p:nvSpPr>
          <p:cNvPr id="5" name="Slide Number Placeholder 4"/>
          <p:cNvSpPr>
            <a:spLocks noGrp="1"/>
          </p:cNvSpPr>
          <p:nvPr>
            <p:ph type="sldNum" sz="quarter" idx="4"/>
          </p:nvPr>
        </p:nvSpPr>
        <p:spPr/>
        <p:txBody>
          <a:bodyPr/>
          <a:lstStyle/>
          <a:p>
            <a:fld id="{7B67A630-6DEE-4F45-9872-4A9386C88847}" type="slidenum">
              <a:rPr lang="en-US" smtClean="0"/>
              <a:pPr/>
              <a:t>23</a:t>
            </a:fld>
            <a:endParaRPr lang="en-US"/>
          </a:p>
        </p:txBody>
      </p:sp>
      <p:sp>
        <p:nvSpPr>
          <p:cNvPr id="6" name="Rectangle 5"/>
          <p:cNvSpPr/>
          <p:nvPr/>
        </p:nvSpPr>
        <p:spPr>
          <a:xfrm>
            <a:off x="2259807" y="1369219"/>
            <a:ext cx="1364456" cy="2602706"/>
          </a:xfrm>
          <a:prstGeom prst="rect">
            <a:avLst/>
          </a:prstGeom>
          <a:solidFill>
            <a:schemeClr val="bg1">
              <a:lumMod val="8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500" dirty="0"/>
          </a:p>
        </p:txBody>
      </p:sp>
      <p:grpSp>
        <p:nvGrpSpPr>
          <p:cNvPr id="7" name="Group 67"/>
          <p:cNvGrpSpPr>
            <a:grpSpLocks/>
          </p:cNvGrpSpPr>
          <p:nvPr/>
        </p:nvGrpSpPr>
        <p:grpSpPr bwMode="auto">
          <a:xfrm>
            <a:off x="1567120" y="1100137"/>
            <a:ext cx="5957631" cy="3424664"/>
            <a:chOff x="531764" y="1395525"/>
            <a:chExt cx="7942681" cy="4565461"/>
          </a:xfrm>
        </p:grpSpPr>
        <p:sp>
          <p:nvSpPr>
            <p:cNvPr id="8" name="TextBox 68"/>
            <p:cNvSpPr txBox="1">
              <a:spLocks noChangeArrowheads="1"/>
            </p:cNvSpPr>
            <p:nvPr/>
          </p:nvSpPr>
          <p:spPr bwMode="auto">
            <a:xfrm>
              <a:off x="3368484" y="5637874"/>
              <a:ext cx="3200400" cy="323112"/>
            </a:xfrm>
            <a:prstGeom prst="rect">
              <a:avLst/>
            </a:prstGeom>
            <a:noFill/>
            <a:ln w="9525">
              <a:noFill/>
              <a:miter lim="800000"/>
              <a:headEnd/>
              <a:tailEnd/>
            </a:ln>
          </p:spPr>
          <p:txBody>
            <a:bodyPr lIns="34290" rIns="34290">
              <a:spAutoFit/>
            </a:bodyPr>
            <a:lstStyle/>
            <a:p>
              <a:pPr algn="ctr"/>
              <a:r>
                <a:rPr lang="en-US" sz="975">
                  <a:solidFill>
                    <a:schemeClr val="bg2"/>
                  </a:solidFill>
                </a:rPr>
                <a:t>AUA + Prolaris PCa Mortality Risk %</a:t>
              </a:r>
            </a:p>
          </p:txBody>
        </p:sp>
        <p:sp>
          <p:nvSpPr>
            <p:cNvPr id="9" name="TextBox 8"/>
            <p:cNvSpPr txBox="1"/>
            <p:nvPr/>
          </p:nvSpPr>
          <p:spPr>
            <a:xfrm rot="16200000">
              <a:off x="-540747" y="3423556"/>
              <a:ext cx="2468154" cy="323132"/>
            </a:xfrm>
            <a:prstGeom prst="rect">
              <a:avLst/>
            </a:prstGeom>
            <a:noFill/>
          </p:spPr>
          <p:txBody>
            <a:bodyPr lIns="34290" rIns="34290">
              <a:spAutoFit/>
            </a:bodyPr>
            <a:lstStyle/>
            <a:p>
              <a:pPr algn="ctr" fontAlgn="auto">
                <a:spcBef>
                  <a:spcPts val="0"/>
                </a:spcBef>
                <a:spcAft>
                  <a:spcPts val="0"/>
                </a:spcAft>
                <a:defRPr/>
              </a:pPr>
              <a:r>
                <a:rPr lang="en-US" sz="975" dirty="0">
                  <a:solidFill>
                    <a:schemeClr val="bg1">
                      <a:lumMod val="50000"/>
                    </a:schemeClr>
                  </a:solidFill>
                  <a:latin typeface="+mn-lt"/>
                  <a:ea typeface="+mn-ea"/>
                </a:rPr>
                <a:t>AUA PCa Mortality Risk %</a:t>
              </a:r>
            </a:p>
          </p:txBody>
        </p:sp>
        <p:grpSp>
          <p:nvGrpSpPr>
            <p:cNvPr id="10" name="Group 70"/>
            <p:cNvGrpSpPr>
              <a:grpSpLocks/>
            </p:cNvGrpSpPr>
            <p:nvPr/>
          </p:nvGrpSpPr>
          <p:grpSpPr bwMode="auto">
            <a:xfrm>
              <a:off x="899382" y="1639997"/>
              <a:ext cx="7575063" cy="4068958"/>
              <a:chOff x="899382" y="1639997"/>
              <a:chExt cx="7575063" cy="4068958"/>
            </a:xfrm>
          </p:grpSpPr>
          <p:grpSp>
            <p:nvGrpSpPr>
              <p:cNvPr id="19" name="Group 79"/>
              <p:cNvGrpSpPr>
                <a:grpSpLocks/>
              </p:cNvGrpSpPr>
              <p:nvPr/>
            </p:nvGrpSpPr>
            <p:grpSpPr bwMode="auto">
              <a:xfrm>
                <a:off x="1254641" y="1752795"/>
                <a:ext cx="7177260" cy="3655175"/>
                <a:chOff x="1254641" y="1752795"/>
                <a:chExt cx="7177260" cy="3655175"/>
              </a:xfrm>
            </p:grpSpPr>
            <p:cxnSp>
              <p:nvCxnSpPr>
                <p:cNvPr id="34" name="Straight Connector 33"/>
                <p:cNvCxnSpPr/>
                <p:nvPr/>
              </p:nvCxnSpPr>
              <p:spPr>
                <a:xfrm>
                  <a:off x="1253661" y="5119184"/>
                  <a:ext cx="274608"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253661" y="4619205"/>
                  <a:ext cx="274608"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253661" y="3973198"/>
                  <a:ext cx="274608"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253661" y="3489092"/>
                  <a:ext cx="274608"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53661" y="3009746"/>
                  <a:ext cx="274608"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253661" y="2347868"/>
                  <a:ext cx="274608"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253661" y="1868522"/>
                  <a:ext cx="274608"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1564782" y="5339810"/>
                  <a:ext cx="136502"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2544168" y="5339810"/>
                  <a:ext cx="136502"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3877529" y="5339810"/>
                  <a:ext cx="136502"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4856914" y="5339810"/>
                  <a:ext cx="136502"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5864872" y="5339810"/>
                  <a:ext cx="136502"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7169661" y="5339810"/>
                  <a:ext cx="136502"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8177618" y="5339810"/>
                  <a:ext cx="136502" cy="0"/>
                </a:xfrm>
                <a:prstGeom prst="line">
                  <a:avLst/>
                </a:prstGeom>
                <a:ln>
                  <a:solidFill>
                    <a:srgbClr val="DDE0E3"/>
                  </a:solidFill>
                </a:ln>
                <a:effectLst/>
              </p:spPr>
              <p:style>
                <a:lnRef idx="2">
                  <a:schemeClr val="accent1"/>
                </a:lnRef>
                <a:fillRef idx="0">
                  <a:schemeClr val="accent1"/>
                </a:fillRef>
                <a:effectRef idx="1">
                  <a:schemeClr val="accent1"/>
                </a:effectRef>
                <a:fontRef idx="minor">
                  <a:schemeClr val="tx1"/>
                </a:fontRef>
              </p:style>
            </p:cxnSp>
            <p:sp>
              <p:nvSpPr>
                <p:cNvPr id="48" name="Freeform 47"/>
                <p:cNvSpPr/>
                <p:nvPr/>
              </p:nvSpPr>
              <p:spPr>
                <a:xfrm>
                  <a:off x="1344139" y="1752654"/>
                  <a:ext cx="7087449" cy="3579220"/>
                </a:xfrm>
                <a:custGeom>
                  <a:avLst/>
                  <a:gdLst>
                    <a:gd name="connsiteX0" fmla="*/ 0 w 7086600"/>
                    <a:gd name="connsiteY0" fmla="*/ 0 h 3578434"/>
                    <a:gd name="connsiteX1" fmla="*/ 106330 w 7086600"/>
                    <a:gd name="connsiteY1" fmla="*/ 0 h 3578434"/>
                    <a:gd name="connsiteX2" fmla="*/ 106330 w 7086600"/>
                    <a:gd name="connsiteY2" fmla="*/ 3472104 h 3578434"/>
                    <a:gd name="connsiteX3" fmla="*/ 7086600 w 7086600"/>
                    <a:gd name="connsiteY3" fmla="*/ 3472104 h 3578434"/>
                    <a:gd name="connsiteX4" fmla="*/ 7086600 w 7086600"/>
                    <a:gd name="connsiteY4" fmla="*/ 3578434 h 3578434"/>
                    <a:gd name="connsiteX5" fmla="*/ 0 w 7086600"/>
                    <a:gd name="connsiteY5" fmla="*/ 3578434 h 3578434"/>
                    <a:gd name="connsiteX6" fmla="*/ 0 w 7086600"/>
                    <a:gd name="connsiteY6" fmla="*/ 0 h 357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6600" h="3578434">
                      <a:moveTo>
                        <a:pt x="0" y="0"/>
                      </a:moveTo>
                      <a:lnTo>
                        <a:pt x="106330" y="0"/>
                      </a:lnTo>
                      <a:lnTo>
                        <a:pt x="106330" y="3472104"/>
                      </a:lnTo>
                      <a:lnTo>
                        <a:pt x="7086600" y="3472104"/>
                      </a:lnTo>
                      <a:lnTo>
                        <a:pt x="7086600" y="3578434"/>
                      </a:lnTo>
                      <a:lnTo>
                        <a:pt x="0" y="3578434"/>
                      </a:lnTo>
                      <a:lnTo>
                        <a:pt x="0" y="0"/>
                      </a:lnTo>
                      <a:close/>
                    </a:path>
                  </a:pathLst>
                </a:cu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500" dirty="0"/>
                </a:p>
              </p:txBody>
            </p:sp>
          </p:grpSp>
          <p:sp>
            <p:nvSpPr>
              <p:cNvPr id="20" name="TextBox 80"/>
              <p:cNvSpPr txBox="1">
                <a:spLocks noChangeArrowheads="1"/>
              </p:cNvSpPr>
              <p:nvPr/>
            </p:nvSpPr>
            <p:spPr bwMode="auto">
              <a:xfrm>
                <a:off x="8017245" y="5370457"/>
                <a:ext cx="457200" cy="338498"/>
              </a:xfrm>
              <a:prstGeom prst="rect">
                <a:avLst/>
              </a:prstGeom>
              <a:noFill/>
              <a:ln w="9525">
                <a:noFill/>
                <a:miter lim="800000"/>
                <a:headEnd/>
                <a:tailEnd/>
              </a:ln>
            </p:spPr>
            <p:txBody>
              <a:bodyPr lIns="34290" rIns="34290" anchor="ctr">
                <a:spAutoFit/>
              </a:bodyPr>
              <a:lstStyle/>
              <a:p>
                <a:pPr algn="ctr"/>
                <a:r>
                  <a:rPr lang="en-US" sz="1050" b="1">
                    <a:solidFill>
                      <a:schemeClr val="bg2"/>
                    </a:solidFill>
                  </a:rPr>
                  <a:t>100</a:t>
                </a:r>
              </a:p>
            </p:txBody>
          </p:sp>
          <p:sp>
            <p:nvSpPr>
              <p:cNvPr id="21" name="TextBox 81"/>
              <p:cNvSpPr txBox="1">
                <a:spLocks noChangeArrowheads="1"/>
              </p:cNvSpPr>
              <p:nvPr/>
            </p:nvSpPr>
            <p:spPr bwMode="auto">
              <a:xfrm>
                <a:off x="7010073" y="5370457"/>
                <a:ext cx="457200" cy="338498"/>
              </a:xfrm>
              <a:prstGeom prst="rect">
                <a:avLst/>
              </a:prstGeom>
              <a:noFill/>
              <a:ln w="9525">
                <a:noFill/>
                <a:miter lim="800000"/>
                <a:headEnd/>
                <a:tailEnd/>
              </a:ln>
            </p:spPr>
            <p:txBody>
              <a:bodyPr lIns="34290" rIns="34290" anchor="ctr">
                <a:spAutoFit/>
              </a:bodyPr>
              <a:lstStyle/>
              <a:p>
                <a:pPr algn="ctr"/>
                <a:r>
                  <a:rPr lang="en-US" sz="1050" b="1">
                    <a:solidFill>
                      <a:schemeClr val="bg2"/>
                    </a:solidFill>
                  </a:rPr>
                  <a:t>50</a:t>
                </a:r>
              </a:p>
            </p:txBody>
          </p:sp>
          <p:sp>
            <p:nvSpPr>
              <p:cNvPr id="22" name="TextBox 82"/>
              <p:cNvSpPr txBox="1">
                <a:spLocks noChangeArrowheads="1"/>
              </p:cNvSpPr>
              <p:nvPr/>
            </p:nvSpPr>
            <p:spPr bwMode="auto">
              <a:xfrm>
                <a:off x="5704725" y="5370457"/>
                <a:ext cx="457200" cy="338498"/>
              </a:xfrm>
              <a:prstGeom prst="rect">
                <a:avLst/>
              </a:prstGeom>
              <a:noFill/>
              <a:ln w="9525">
                <a:noFill/>
                <a:miter lim="800000"/>
                <a:headEnd/>
                <a:tailEnd/>
              </a:ln>
            </p:spPr>
            <p:txBody>
              <a:bodyPr lIns="34290" rIns="34290" anchor="ctr">
                <a:spAutoFit/>
              </a:bodyPr>
              <a:lstStyle/>
              <a:p>
                <a:pPr algn="ctr"/>
                <a:r>
                  <a:rPr lang="en-US" sz="1050" b="1">
                    <a:solidFill>
                      <a:schemeClr val="bg2"/>
                    </a:solidFill>
                  </a:rPr>
                  <a:t>20</a:t>
                </a:r>
              </a:p>
            </p:txBody>
          </p:sp>
          <p:sp>
            <p:nvSpPr>
              <p:cNvPr id="23" name="TextBox 83"/>
              <p:cNvSpPr txBox="1">
                <a:spLocks noChangeArrowheads="1"/>
              </p:cNvSpPr>
              <p:nvPr/>
            </p:nvSpPr>
            <p:spPr bwMode="auto">
              <a:xfrm>
                <a:off x="4697551" y="5370457"/>
                <a:ext cx="457200" cy="338498"/>
              </a:xfrm>
              <a:prstGeom prst="rect">
                <a:avLst/>
              </a:prstGeom>
              <a:noFill/>
              <a:ln w="9525">
                <a:noFill/>
                <a:miter lim="800000"/>
                <a:headEnd/>
                <a:tailEnd/>
              </a:ln>
            </p:spPr>
            <p:txBody>
              <a:bodyPr lIns="34290" rIns="34290" anchor="ctr">
                <a:spAutoFit/>
              </a:bodyPr>
              <a:lstStyle/>
              <a:p>
                <a:pPr algn="ctr"/>
                <a:r>
                  <a:rPr lang="en-US" sz="1050" b="1">
                    <a:solidFill>
                      <a:schemeClr val="bg2"/>
                    </a:solidFill>
                  </a:rPr>
                  <a:t>10</a:t>
                </a:r>
              </a:p>
            </p:txBody>
          </p:sp>
          <p:sp>
            <p:nvSpPr>
              <p:cNvPr id="24" name="TextBox 84"/>
              <p:cNvSpPr txBox="1">
                <a:spLocks noChangeArrowheads="1"/>
              </p:cNvSpPr>
              <p:nvPr/>
            </p:nvSpPr>
            <p:spPr bwMode="auto">
              <a:xfrm>
                <a:off x="3719719" y="5370457"/>
                <a:ext cx="457200" cy="338498"/>
              </a:xfrm>
              <a:prstGeom prst="rect">
                <a:avLst/>
              </a:prstGeom>
              <a:noFill/>
              <a:ln w="9525">
                <a:noFill/>
                <a:miter lim="800000"/>
                <a:headEnd/>
                <a:tailEnd/>
              </a:ln>
            </p:spPr>
            <p:txBody>
              <a:bodyPr lIns="34290" rIns="34290" anchor="ctr">
                <a:spAutoFit/>
              </a:bodyPr>
              <a:lstStyle/>
              <a:p>
                <a:pPr algn="ctr"/>
                <a:r>
                  <a:rPr lang="en-US" sz="1050" b="1">
                    <a:solidFill>
                      <a:schemeClr val="bg2"/>
                    </a:solidFill>
                  </a:rPr>
                  <a:t>5</a:t>
                </a:r>
              </a:p>
            </p:txBody>
          </p:sp>
          <p:sp>
            <p:nvSpPr>
              <p:cNvPr id="25" name="TextBox 85"/>
              <p:cNvSpPr txBox="1">
                <a:spLocks noChangeArrowheads="1"/>
              </p:cNvSpPr>
              <p:nvPr/>
            </p:nvSpPr>
            <p:spPr bwMode="auto">
              <a:xfrm>
                <a:off x="2385031" y="5370457"/>
                <a:ext cx="457200" cy="338498"/>
              </a:xfrm>
              <a:prstGeom prst="rect">
                <a:avLst/>
              </a:prstGeom>
              <a:noFill/>
              <a:ln w="9525">
                <a:noFill/>
                <a:miter lim="800000"/>
                <a:headEnd/>
                <a:tailEnd/>
              </a:ln>
            </p:spPr>
            <p:txBody>
              <a:bodyPr lIns="34290" rIns="34290" anchor="ctr">
                <a:spAutoFit/>
              </a:bodyPr>
              <a:lstStyle/>
              <a:p>
                <a:pPr algn="ctr"/>
                <a:r>
                  <a:rPr lang="en-US" sz="1050" b="1">
                    <a:solidFill>
                      <a:schemeClr val="bg2"/>
                    </a:solidFill>
                  </a:rPr>
                  <a:t>2</a:t>
                </a:r>
              </a:p>
            </p:txBody>
          </p:sp>
          <p:sp>
            <p:nvSpPr>
              <p:cNvPr id="26" name="TextBox 86"/>
              <p:cNvSpPr txBox="1">
                <a:spLocks noChangeArrowheads="1"/>
              </p:cNvSpPr>
              <p:nvPr/>
            </p:nvSpPr>
            <p:spPr bwMode="auto">
              <a:xfrm>
                <a:off x="1407198" y="5370457"/>
                <a:ext cx="457200" cy="338498"/>
              </a:xfrm>
              <a:prstGeom prst="rect">
                <a:avLst/>
              </a:prstGeom>
              <a:noFill/>
              <a:ln w="9525">
                <a:noFill/>
                <a:miter lim="800000"/>
                <a:headEnd/>
                <a:tailEnd/>
              </a:ln>
            </p:spPr>
            <p:txBody>
              <a:bodyPr lIns="34290" rIns="34290" anchor="ctr">
                <a:spAutoFit/>
              </a:bodyPr>
              <a:lstStyle/>
              <a:p>
                <a:pPr algn="ctr"/>
                <a:r>
                  <a:rPr lang="en-US" sz="1050" b="1">
                    <a:solidFill>
                      <a:schemeClr val="bg2"/>
                    </a:solidFill>
                  </a:rPr>
                  <a:t>1</a:t>
                </a:r>
              </a:p>
            </p:txBody>
          </p:sp>
          <p:sp>
            <p:nvSpPr>
              <p:cNvPr id="27" name="TextBox 87"/>
              <p:cNvSpPr txBox="1">
                <a:spLocks noChangeArrowheads="1"/>
              </p:cNvSpPr>
              <p:nvPr/>
            </p:nvSpPr>
            <p:spPr bwMode="auto">
              <a:xfrm rot="16200000">
                <a:off x="840042" y="1699337"/>
                <a:ext cx="457200" cy="338519"/>
              </a:xfrm>
              <a:prstGeom prst="rect">
                <a:avLst/>
              </a:prstGeom>
              <a:noFill/>
              <a:ln w="9525">
                <a:noFill/>
                <a:miter lim="800000"/>
                <a:headEnd/>
                <a:tailEnd/>
              </a:ln>
            </p:spPr>
            <p:txBody>
              <a:bodyPr lIns="34290" rIns="34290" anchor="ctr">
                <a:spAutoFit/>
              </a:bodyPr>
              <a:lstStyle/>
              <a:p>
                <a:pPr algn="ctr"/>
                <a:r>
                  <a:rPr lang="en-US" sz="1050" b="1">
                    <a:solidFill>
                      <a:schemeClr val="bg2"/>
                    </a:solidFill>
                  </a:rPr>
                  <a:t>100</a:t>
                </a:r>
              </a:p>
            </p:txBody>
          </p:sp>
          <p:sp>
            <p:nvSpPr>
              <p:cNvPr id="28" name="TextBox 88"/>
              <p:cNvSpPr txBox="1">
                <a:spLocks noChangeArrowheads="1"/>
              </p:cNvSpPr>
              <p:nvPr/>
            </p:nvSpPr>
            <p:spPr bwMode="auto">
              <a:xfrm rot="16200000">
                <a:off x="840042" y="2178705"/>
                <a:ext cx="457200" cy="338519"/>
              </a:xfrm>
              <a:prstGeom prst="rect">
                <a:avLst/>
              </a:prstGeom>
              <a:noFill/>
              <a:ln w="9525">
                <a:noFill/>
                <a:miter lim="800000"/>
                <a:headEnd/>
                <a:tailEnd/>
              </a:ln>
            </p:spPr>
            <p:txBody>
              <a:bodyPr lIns="34290" rIns="34290" anchor="ctr">
                <a:spAutoFit/>
              </a:bodyPr>
              <a:lstStyle/>
              <a:p>
                <a:pPr algn="ctr"/>
                <a:r>
                  <a:rPr lang="en-US" sz="1050" b="1">
                    <a:solidFill>
                      <a:schemeClr val="bg2"/>
                    </a:solidFill>
                  </a:rPr>
                  <a:t>50</a:t>
                </a:r>
              </a:p>
            </p:txBody>
          </p:sp>
          <p:sp>
            <p:nvSpPr>
              <p:cNvPr id="29" name="TextBox 89"/>
              <p:cNvSpPr txBox="1">
                <a:spLocks noChangeArrowheads="1"/>
              </p:cNvSpPr>
              <p:nvPr/>
            </p:nvSpPr>
            <p:spPr bwMode="auto">
              <a:xfrm rot="16200000">
                <a:off x="840042" y="2840949"/>
                <a:ext cx="457200" cy="338519"/>
              </a:xfrm>
              <a:prstGeom prst="rect">
                <a:avLst/>
              </a:prstGeom>
              <a:noFill/>
              <a:ln w="9525">
                <a:noFill/>
                <a:miter lim="800000"/>
                <a:headEnd/>
                <a:tailEnd/>
              </a:ln>
            </p:spPr>
            <p:txBody>
              <a:bodyPr lIns="34290" rIns="34290" anchor="ctr">
                <a:spAutoFit/>
              </a:bodyPr>
              <a:lstStyle/>
              <a:p>
                <a:pPr algn="ctr"/>
                <a:r>
                  <a:rPr lang="en-US" sz="1050" b="1">
                    <a:solidFill>
                      <a:schemeClr val="bg2"/>
                    </a:solidFill>
                  </a:rPr>
                  <a:t>20</a:t>
                </a:r>
              </a:p>
            </p:txBody>
          </p:sp>
          <p:sp>
            <p:nvSpPr>
              <p:cNvPr id="30" name="TextBox 90"/>
              <p:cNvSpPr txBox="1">
                <a:spLocks noChangeArrowheads="1"/>
              </p:cNvSpPr>
              <p:nvPr/>
            </p:nvSpPr>
            <p:spPr bwMode="auto">
              <a:xfrm rot="16200000">
                <a:off x="840042" y="3320316"/>
                <a:ext cx="457200" cy="338519"/>
              </a:xfrm>
              <a:prstGeom prst="rect">
                <a:avLst/>
              </a:prstGeom>
              <a:noFill/>
              <a:ln w="9525">
                <a:noFill/>
                <a:miter lim="800000"/>
                <a:headEnd/>
                <a:tailEnd/>
              </a:ln>
            </p:spPr>
            <p:txBody>
              <a:bodyPr lIns="34290" rIns="34290" anchor="ctr">
                <a:spAutoFit/>
              </a:bodyPr>
              <a:lstStyle/>
              <a:p>
                <a:pPr algn="ctr"/>
                <a:r>
                  <a:rPr lang="en-US" sz="1050" b="1">
                    <a:solidFill>
                      <a:schemeClr val="bg2"/>
                    </a:solidFill>
                  </a:rPr>
                  <a:t>10</a:t>
                </a:r>
              </a:p>
            </p:txBody>
          </p:sp>
          <p:sp>
            <p:nvSpPr>
              <p:cNvPr id="31" name="TextBox 91"/>
              <p:cNvSpPr txBox="1">
                <a:spLocks noChangeArrowheads="1"/>
              </p:cNvSpPr>
              <p:nvPr/>
            </p:nvSpPr>
            <p:spPr bwMode="auto">
              <a:xfrm rot="16200000">
                <a:off x="840042" y="3803837"/>
                <a:ext cx="457200" cy="338519"/>
              </a:xfrm>
              <a:prstGeom prst="rect">
                <a:avLst/>
              </a:prstGeom>
              <a:noFill/>
              <a:ln w="9525">
                <a:noFill/>
                <a:miter lim="800000"/>
                <a:headEnd/>
                <a:tailEnd/>
              </a:ln>
            </p:spPr>
            <p:txBody>
              <a:bodyPr lIns="34290" rIns="34290" anchor="ctr">
                <a:spAutoFit/>
              </a:bodyPr>
              <a:lstStyle/>
              <a:p>
                <a:pPr algn="ctr"/>
                <a:r>
                  <a:rPr lang="en-US" sz="1050" b="1">
                    <a:solidFill>
                      <a:schemeClr val="bg2"/>
                    </a:solidFill>
                  </a:rPr>
                  <a:t>5</a:t>
                </a:r>
              </a:p>
            </p:txBody>
          </p:sp>
          <p:sp>
            <p:nvSpPr>
              <p:cNvPr id="32" name="TextBox 92"/>
              <p:cNvSpPr txBox="1">
                <a:spLocks noChangeArrowheads="1"/>
              </p:cNvSpPr>
              <p:nvPr/>
            </p:nvSpPr>
            <p:spPr bwMode="auto">
              <a:xfrm rot="16200000">
                <a:off x="840042" y="4449454"/>
                <a:ext cx="457200" cy="338519"/>
              </a:xfrm>
              <a:prstGeom prst="rect">
                <a:avLst/>
              </a:prstGeom>
              <a:noFill/>
              <a:ln w="9525">
                <a:noFill/>
                <a:miter lim="800000"/>
                <a:headEnd/>
                <a:tailEnd/>
              </a:ln>
            </p:spPr>
            <p:txBody>
              <a:bodyPr lIns="34290" rIns="34290" anchor="ctr">
                <a:spAutoFit/>
              </a:bodyPr>
              <a:lstStyle/>
              <a:p>
                <a:pPr algn="ctr"/>
                <a:r>
                  <a:rPr lang="en-US" sz="1050" b="1">
                    <a:solidFill>
                      <a:schemeClr val="bg2"/>
                    </a:solidFill>
                  </a:rPr>
                  <a:t>2</a:t>
                </a:r>
              </a:p>
            </p:txBody>
          </p:sp>
          <p:sp>
            <p:nvSpPr>
              <p:cNvPr id="33" name="TextBox 93"/>
              <p:cNvSpPr txBox="1">
                <a:spLocks noChangeArrowheads="1"/>
              </p:cNvSpPr>
              <p:nvPr/>
            </p:nvSpPr>
            <p:spPr bwMode="auto">
              <a:xfrm rot="16200000">
                <a:off x="840042" y="4955140"/>
                <a:ext cx="457200" cy="338519"/>
              </a:xfrm>
              <a:prstGeom prst="rect">
                <a:avLst/>
              </a:prstGeom>
              <a:noFill/>
              <a:ln w="9525">
                <a:noFill/>
                <a:miter lim="800000"/>
                <a:headEnd/>
                <a:tailEnd/>
              </a:ln>
            </p:spPr>
            <p:txBody>
              <a:bodyPr lIns="34290" rIns="34290" anchor="ctr">
                <a:spAutoFit/>
              </a:bodyPr>
              <a:lstStyle/>
              <a:p>
                <a:pPr algn="ctr"/>
                <a:r>
                  <a:rPr lang="en-US" sz="1050" b="1">
                    <a:solidFill>
                      <a:schemeClr val="bg2"/>
                    </a:solidFill>
                  </a:rPr>
                  <a:t>1</a:t>
                </a:r>
              </a:p>
            </p:txBody>
          </p:sp>
        </p:grpSp>
        <p:cxnSp>
          <p:nvCxnSpPr>
            <p:cNvPr id="11" name="Straight Connector 10"/>
            <p:cNvCxnSpPr/>
            <p:nvPr/>
          </p:nvCxnSpPr>
          <p:spPr>
            <a:xfrm flipV="1">
              <a:off x="1518745" y="1836777"/>
              <a:ext cx="6487437" cy="3242726"/>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12" name="Group 72"/>
            <p:cNvGrpSpPr>
              <a:grpSpLocks/>
            </p:cNvGrpSpPr>
            <p:nvPr/>
          </p:nvGrpSpPr>
          <p:grpSpPr bwMode="auto">
            <a:xfrm>
              <a:off x="6471229" y="4438259"/>
              <a:ext cx="1960671" cy="658703"/>
              <a:chOff x="6045941" y="3457447"/>
              <a:chExt cx="1960671" cy="658703"/>
            </a:xfrm>
          </p:grpSpPr>
          <p:sp>
            <p:nvSpPr>
              <p:cNvPr id="14" name="Rectangle 13"/>
              <p:cNvSpPr/>
              <p:nvPr/>
            </p:nvSpPr>
            <p:spPr>
              <a:xfrm>
                <a:off x="6045941" y="3457447"/>
                <a:ext cx="1960359" cy="658703"/>
              </a:xfrm>
              <a:prstGeom prst="rect">
                <a:avLst/>
              </a:prstGeom>
              <a:solidFill>
                <a:srgbClr val="FEF9D9"/>
              </a:solidFill>
              <a:ln>
                <a:solidFill>
                  <a:srgbClr val="DDE0E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500" dirty="0"/>
              </a:p>
            </p:txBody>
          </p:sp>
          <p:sp>
            <p:nvSpPr>
              <p:cNvPr id="15" name="Isosceles Triangle 75"/>
              <p:cNvSpPr/>
              <p:nvPr/>
            </p:nvSpPr>
            <p:spPr>
              <a:xfrm>
                <a:off x="6179587" y="3896689"/>
                <a:ext cx="164592" cy="164592"/>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16" name="Isosceles Triangle 76"/>
              <p:cNvSpPr/>
              <p:nvPr/>
            </p:nvSpPr>
            <p:spPr>
              <a:xfrm>
                <a:off x="6179587" y="3697067"/>
                <a:ext cx="164592" cy="164592"/>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7" name="Isosceles Triangle 77"/>
              <p:cNvSpPr/>
              <p:nvPr/>
            </p:nvSpPr>
            <p:spPr>
              <a:xfrm>
                <a:off x="6179587" y="3497445"/>
                <a:ext cx="164592" cy="164592"/>
              </a:xfrm>
              <a:prstGeom prst="triangle">
                <a:avLst/>
              </a:prstGeom>
              <a:solidFill>
                <a:srgbClr val="FF7F00"/>
              </a:solidFill>
              <a:ln>
                <a:no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8" name="TextBox 78"/>
              <p:cNvSpPr txBox="1">
                <a:spLocks noChangeArrowheads="1"/>
              </p:cNvSpPr>
              <p:nvPr/>
            </p:nvSpPr>
            <p:spPr bwMode="auto">
              <a:xfrm>
                <a:off x="6440427" y="3487390"/>
                <a:ext cx="1566185" cy="600065"/>
              </a:xfrm>
              <a:prstGeom prst="rect">
                <a:avLst/>
              </a:prstGeom>
              <a:noFill/>
              <a:ln w="9525">
                <a:noFill/>
                <a:miter lim="800000"/>
                <a:headEnd/>
                <a:tailEnd/>
              </a:ln>
            </p:spPr>
            <p:txBody>
              <a:bodyPr lIns="0" tIns="0" rIns="0" bIns="0">
                <a:spAutoFit/>
              </a:bodyPr>
              <a:lstStyle/>
              <a:p>
                <a:r>
                  <a:rPr lang="en-US" sz="975" b="1">
                    <a:solidFill>
                      <a:schemeClr val="bg2"/>
                    </a:solidFill>
                  </a:rPr>
                  <a:t>HIGH</a:t>
                </a:r>
              </a:p>
              <a:p>
                <a:r>
                  <a:rPr lang="en-US" sz="975" b="1">
                    <a:solidFill>
                      <a:schemeClr val="bg2"/>
                    </a:solidFill>
                  </a:rPr>
                  <a:t>INTERMEDIATE</a:t>
                </a:r>
              </a:p>
              <a:p>
                <a:r>
                  <a:rPr lang="en-US" sz="975" b="1">
                    <a:solidFill>
                      <a:schemeClr val="bg2"/>
                    </a:solidFill>
                  </a:rPr>
                  <a:t>LOW</a:t>
                </a:r>
              </a:p>
            </p:txBody>
          </p:sp>
        </p:grpSp>
        <p:sp>
          <p:nvSpPr>
            <p:cNvPr id="13" name="TextBox 73"/>
            <p:cNvSpPr txBox="1">
              <a:spLocks noChangeArrowheads="1"/>
            </p:cNvSpPr>
            <p:nvPr/>
          </p:nvSpPr>
          <p:spPr bwMode="auto">
            <a:xfrm>
              <a:off x="1497438" y="1395525"/>
              <a:ext cx="6737244" cy="353884"/>
            </a:xfrm>
            <a:prstGeom prst="rect">
              <a:avLst/>
            </a:prstGeom>
            <a:noFill/>
            <a:ln w="9525">
              <a:noFill/>
              <a:miter lim="800000"/>
              <a:headEnd/>
              <a:tailEnd/>
            </a:ln>
          </p:spPr>
          <p:txBody>
            <a:bodyPr lIns="34290" rIns="34290">
              <a:spAutoFit/>
            </a:bodyPr>
            <a:lstStyle/>
            <a:p>
              <a:pPr algn="ctr"/>
              <a:r>
                <a:rPr lang="en-US" sz="1125" b="1">
                  <a:solidFill>
                    <a:srgbClr val="0059B2"/>
                  </a:solidFill>
                </a:rPr>
                <a:t>AUA risk classification lumps patients in one of three risk groups</a:t>
              </a:r>
            </a:p>
          </p:txBody>
        </p:sp>
      </p:grpSp>
      <p:cxnSp>
        <p:nvCxnSpPr>
          <p:cNvPr id="49" name="Straight Connector 48"/>
          <p:cNvCxnSpPr/>
          <p:nvPr/>
        </p:nvCxnSpPr>
        <p:spPr>
          <a:xfrm>
            <a:off x="2282428" y="3068241"/>
            <a:ext cx="1509713"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a:spLocks noChangeArrowheads="1"/>
          </p:cNvSpPr>
          <p:nvPr/>
        </p:nvSpPr>
        <p:spPr bwMode="auto">
          <a:xfrm>
            <a:off x="2306242" y="2171700"/>
            <a:ext cx="1212056" cy="900246"/>
          </a:xfrm>
          <a:prstGeom prst="rect">
            <a:avLst/>
          </a:prstGeom>
          <a:noFill/>
          <a:ln w="9525">
            <a:noFill/>
            <a:miter lim="800000"/>
            <a:headEnd/>
            <a:tailEnd/>
          </a:ln>
        </p:spPr>
        <p:txBody>
          <a:bodyPr>
            <a:spAutoFit/>
          </a:bodyPr>
          <a:lstStyle/>
          <a:p>
            <a:r>
              <a:rPr lang="en-US" sz="1050">
                <a:solidFill>
                  <a:srgbClr val="000000"/>
                </a:solidFill>
              </a:rPr>
              <a:t>With AUA risk alone, all low risk patients assigned same risk</a:t>
            </a:r>
          </a:p>
        </p:txBody>
      </p:sp>
      <p:cxnSp>
        <p:nvCxnSpPr>
          <p:cNvPr id="51" name="Straight Connector 50"/>
          <p:cNvCxnSpPr/>
          <p:nvPr/>
        </p:nvCxnSpPr>
        <p:spPr>
          <a:xfrm flipV="1">
            <a:off x="2306241" y="1428750"/>
            <a:ext cx="4857750" cy="2426494"/>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p:cNvSpPr txBox="1">
            <a:spLocks noChangeArrowheads="1"/>
          </p:cNvSpPr>
          <p:nvPr/>
        </p:nvSpPr>
        <p:spPr bwMode="auto">
          <a:xfrm>
            <a:off x="5000625" y="2719388"/>
            <a:ext cx="2491979" cy="738664"/>
          </a:xfrm>
          <a:prstGeom prst="rect">
            <a:avLst/>
          </a:prstGeom>
          <a:noFill/>
          <a:ln w="9525">
            <a:noFill/>
            <a:miter lim="800000"/>
            <a:headEnd/>
            <a:tailEnd/>
          </a:ln>
        </p:spPr>
        <p:txBody>
          <a:bodyPr>
            <a:spAutoFit/>
          </a:bodyPr>
          <a:lstStyle/>
          <a:p>
            <a:r>
              <a:rPr lang="en-US" sz="1050" b="1">
                <a:solidFill>
                  <a:srgbClr val="0059B2"/>
                </a:solidFill>
                <a:ea typeface="Calibri" pitchFamily="34" charset="0"/>
                <a:cs typeface="Times New Roman" pitchFamily="18" charset="0"/>
              </a:rPr>
              <a:t>Prolaris further differentiates intermediate risk patients whose risk is more similar to a low risk patient</a:t>
            </a:r>
          </a:p>
        </p:txBody>
      </p:sp>
      <p:sp>
        <p:nvSpPr>
          <p:cNvPr id="53" name="TextBox 52"/>
          <p:cNvSpPr txBox="1">
            <a:spLocks noChangeArrowheads="1"/>
          </p:cNvSpPr>
          <p:nvPr/>
        </p:nvSpPr>
        <p:spPr bwMode="auto">
          <a:xfrm>
            <a:off x="3344466" y="3349228"/>
            <a:ext cx="2102644" cy="415498"/>
          </a:xfrm>
          <a:prstGeom prst="rect">
            <a:avLst/>
          </a:prstGeom>
          <a:noFill/>
          <a:ln w="9525">
            <a:noFill/>
            <a:miter lim="800000"/>
            <a:headEnd/>
            <a:tailEnd/>
          </a:ln>
        </p:spPr>
        <p:txBody>
          <a:bodyPr>
            <a:spAutoFit/>
          </a:bodyPr>
          <a:lstStyle/>
          <a:p>
            <a:r>
              <a:rPr lang="en-US" sz="1050" b="1">
                <a:solidFill>
                  <a:srgbClr val="0059B2"/>
                </a:solidFill>
                <a:ea typeface="Calibri" pitchFamily="34" charset="0"/>
                <a:cs typeface="Times New Roman" pitchFamily="18" charset="0"/>
              </a:rPr>
              <a:t>Low risk patients may have higher risk than expected </a:t>
            </a:r>
          </a:p>
        </p:txBody>
      </p:sp>
      <p:sp>
        <p:nvSpPr>
          <p:cNvPr id="54" name="TextBox 63"/>
          <p:cNvSpPr txBox="1">
            <a:spLocks noChangeArrowheads="1"/>
          </p:cNvSpPr>
          <p:nvPr/>
        </p:nvSpPr>
        <p:spPr bwMode="auto">
          <a:xfrm>
            <a:off x="3488532" y="3777854"/>
            <a:ext cx="503635" cy="323165"/>
          </a:xfrm>
          <a:prstGeom prst="rect">
            <a:avLst/>
          </a:prstGeom>
          <a:noFill/>
          <a:ln w="9525">
            <a:noFill/>
            <a:miter lim="800000"/>
            <a:headEnd/>
            <a:tailEnd/>
          </a:ln>
        </p:spPr>
        <p:txBody>
          <a:bodyPr>
            <a:spAutoFit/>
          </a:bodyPr>
          <a:lstStyle/>
          <a:p>
            <a:r>
              <a:rPr lang="en-US" sz="1500">
                <a:solidFill>
                  <a:schemeClr val="accent1"/>
                </a:solidFill>
              </a:rPr>
              <a:t>3%</a:t>
            </a:r>
          </a:p>
        </p:txBody>
      </p:sp>
      <p:sp>
        <p:nvSpPr>
          <p:cNvPr id="55" name="Isosceles Triangle 110"/>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56" name="Isosceles Triangle 111"/>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57" name="Isosceles Triangle 112"/>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58" name="Isosceles Triangle 113"/>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59" name="Isosceles Triangle 114"/>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60" name="Isosceles Triangle 115"/>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61" name="Isosceles Triangle 116"/>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62" name="Isosceles Triangle 117"/>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63" name="Isosceles Triangle 118"/>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64" name="Isosceles Triangle 119"/>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65" name="Isosceles Triangle 120"/>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66" name="Isosceles Triangle 121"/>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67" name="Isosceles Triangle 122"/>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68" name="Isosceles Triangle 123"/>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69" name="Isosceles Triangle 6"/>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70" name="Isosceles Triangle 8"/>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71" name="Isosceles Triangle 9"/>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72" name="Isosceles Triangle 10"/>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73" name="Isosceles Triangle 11"/>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74" name="Isosceles Triangle 12"/>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75" name="Isosceles Triangle 13"/>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76" name="Isosceles Triangle 14"/>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77" name="Isosceles Triangle 15"/>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78" name="Isosceles Triangle 16"/>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79" name="Isosceles Triangle 17"/>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80" name="Isosceles Triangle 18"/>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81" name="Isosceles Triangle 19"/>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82" name="Isosceles Triangle 20"/>
          <p:cNvSpPr/>
          <p:nvPr/>
        </p:nvSpPr>
        <p:spPr>
          <a:xfrm>
            <a:off x="3906412" y="2910643"/>
            <a:ext cx="171450" cy="171450"/>
          </a:xfrm>
          <a:prstGeom prst="triangle">
            <a:avLst/>
          </a:prstGeom>
          <a:solidFill>
            <a:srgbClr val="104E8B"/>
          </a:solidFill>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83" name="Isosceles Triangle 124"/>
          <p:cNvSpPr/>
          <p:nvPr/>
        </p:nvSpPr>
        <p:spPr>
          <a:xfrm>
            <a:off x="4820812" y="2457130"/>
            <a:ext cx="171450" cy="171450"/>
          </a:xfrm>
          <a:prstGeom prst="triangle">
            <a:avLst/>
          </a:prstGeom>
          <a:solidFill>
            <a:srgbClr val="A9A9A9"/>
          </a:solidFill>
          <a:ln/>
          <a:effectLst/>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84" name="Isosceles Triangle 125"/>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85" name="Isosceles Triangle 126"/>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86" name="Isosceles Triangle 127"/>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87" name="Isosceles Triangle 128"/>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88" name="Isosceles Triangle 129"/>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89" name="Isosceles Triangle 130"/>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90" name="Isosceles Triangle 131"/>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91" name="Isosceles Triangle 132"/>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92" name="Isosceles Triangle 133"/>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93" name="Isosceles Triangle 134"/>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94" name="Isosceles Triangle 135"/>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95" name="Isosceles Triangle 136"/>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96" name="Isosceles Triangle 137"/>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97" name="Isosceles Triangle 138"/>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98" name="Isosceles Triangle 139"/>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99" name="Isosceles Triangle 140"/>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00" name="Isosceles Triangle 141"/>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01" name="Isosceles Triangle 142"/>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02" name="Isosceles Triangle 7"/>
          <p:cNvSpPr/>
          <p:nvPr/>
        </p:nvSpPr>
        <p:spPr>
          <a:xfrm>
            <a:off x="4820812" y="2457130"/>
            <a:ext cx="171450" cy="171450"/>
          </a:xfrm>
          <a:prstGeom prst="triangle">
            <a:avLst/>
          </a:prstGeom>
          <a:solidFill>
            <a:srgbClr val="A9A9A9"/>
          </a:solidFill>
          <a:ln/>
          <a:effectLst/>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1500" dirty="0">
              <a:solidFill>
                <a:prstClr val="white"/>
              </a:solidFill>
            </a:endParaRPr>
          </a:p>
        </p:txBody>
      </p:sp>
      <p:sp>
        <p:nvSpPr>
          <p:cNvPr id="103" name="Isosceles Triangle 21"/>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04" name="Isosceles Triangle 22"/>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05" name="Isosceles Triangle 23"/>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06" name="Isosceles Triangle 24"/>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07" name="Isosceles Triangle 25"/>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08" name="Isosceles Triangle 26"/>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09" name="Isosceles Triangle 27"/>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10" name="Isosceles Triangle 28"/>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11" name="Isosceles Triangle 29"/>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12" name="Isosceles Triangle 30"/>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13" name="Isosceles Triangle 31"/>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14" name="Isosceles Triangle 32"/>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15" name="Isosceles Triangle 33"/>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16" name="Isosceles Triangle 34"/>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17" name="Isosceles Triangle 35"/>
          <p:cNvSpPr/>
          <p:nvPr/>
        </p:nvSpPr>
        <p:spPr>
          <a:xfrm>
            <a:off x="4820066"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18" name="Isosceles Triangle 36"/>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19" name="Isosceles Triangle 37"/>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20" name="Isosceles Triangle 38"/>
          <p:cNvSpPr/>
          <p:nvPr/>
        </p:nvSpPr>
        <p:spPr>
          <a:xfrm>
            <a:off x="4820812" y="2457130"/>
            <a:ext cx="171450" cy="171450"/>
          </a:xfrm>
          <a:prstGeom prst="triangle">
            <a:avLst/>
          </a:prstGeom>
          <a:solidFill>
            <a:srgbClr val="A9A9A9"/>
          </a:solidFill>
          <a:effectLst/>
        </p:spPr>
        <p:style>
          <a:lnRef idx="0">
            <a:schemeClr val="accent6"/>
          </a:lnRef>
          <a:fillRef idx="3">
            <a:schemeClr val="accent6"/>
          </a:fillRef>
          <a:effectRef idx="3">
            <a:schemeClr val="accent6"/>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21" name="Isosceles Triangle 143"/>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22" name="Isosceles Triangle 144"/>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23" name="Isosceles Triangle 145"/>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24" name="Isosceles Triangle 146"/>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25" name="Isosceles Triangle 147"/>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26" name="Isosceles Triangle 148"/>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27" name="Isosceles Triangle 149"/>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28" name="Isosceles Triangle 150"/>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29" name="Isosceles Triangle 151"/>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30" name="Isosceles Triangle 152"/>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31" name="Isosceles Triangle 153"/>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32" name="Isosceles Triangle 154"/>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33" name="Isosceles Triangle 155"/>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34" name="Isosceles Triangle 156"/>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35" name="Isosceles Triangle 157"/>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36" name="Isosceles Triangle 158"/>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37" name="Isosceles Triangle 159"/>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38" name="Isosceles Triangle 160"/>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39" name="Isosceles Triangle 161"/>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40" name="Isosceles Triangle 162"/>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41" name="Isosceles Triangle 39"/>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42" name="Isosceles Triangle 40"/>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43" name="Isosceles Triangle 41"/>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44" name="Isosceles Triangle 42"/>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45" name="Isosceles Triangle 43"/>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46" name="Isosceles Triangle 44"/>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47" name="Isosceles Triangle 45"/>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48" name="Isosceles Triangle 46"/>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49" name="Isosceles Triangle 47"/>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50" name="Isosceles Triangle 48"/>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51" name="Isosceles Triangle 49"/>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52" name="Isosceles Triangle 50"/>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53" name="Isosceles Triangle 51"/>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54" name="Isosceles Triangle 52"/>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55" name="Isosceles Triangle 53"/>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56" name="Isosceles Triangle 54"/>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57" name="Isosceles Triangle 55"/>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58" name="Isosceles Triangle 56"/>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59" name="Isosceles Triangle 57"/>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
        <p:nvSpPr>
          <p:cNvPr id="160" name="Isosceles Triangle 58"/>
          <p:cNvSpPr/>
          <p:nvPr/>
        </p:nvSpPr>
        <p:spPr>
          <a:xfrm>
            <a:off x="5735212" y="1999930"/>
            <a:ext cx="171450" cy="171450"/>
          </a:xfrm>
          <a:prstGeom prst="triangle">
            <a:avLst/>
          </a:prstGeom>
          <a:solidFill>
            <a:srgbClr val="FF7F00"/>
          </a:solidFill>
          <a:ln>
            <a:solidFill>
              <a:schemeClr val="bg1">
                <a:lumMod val="65000"/>
              </a:schemeClr>
            </a:solidFill>
          </a:ln>
          <a:effectLst/>
        </p:spPr>
        <p:style>
          <a:lnRef idx="0">
            <a:schemeClr val="dk1"/>
          </a:lnRef>
          <a:fillRef idx="3">
            <a:schemeClr val="dk1"/>
          </a:fillRef>
          <a:effectRef idx="3">
            <a:schemeClr val="dk1"/>
          </a:effectRef>
          <a:fontRef idx="minor">
            <a:schemeClr val="lt1"/>
          </a:fontRef>
        </p:style>
        <p:txBody>
          <a:bodyPr vert="wordArtVert" anchor="ctr"/>
          <a:lstStyle/>
          <a:p>
            <a:pPr algn="ctr" fontAlgn="auto">
              <a:spcBef>
                <a:spcPts val="0"/>
              </a:spcBef>
              <a:spcAft>
                <a:spcPts val="0"/>
              </a:spcAft>
              <a:defRPr/>
            </a:pPr>
            <a:endParaRPr lang="en-US" sz="1500" dirty="0">
              <a:solidFill>
                <a:prstClr val="white"/>
              </a:solidFill>
            </a:endParaRPr>
          </a:p>
        </p:txBody>
      </p:sp>
    </p:spTree>
    <p:custDataLst>
      <p:tags r:id="rId1"/>
    </p:custDataLst>
    <p:extLst>
      <p:ext uri="{BB962C8B-B14F-4D97-AF65-F5344CB8AC3E}">
        <p14:creationId xmlns:p14="http://schemas.microsoft.com/office/powerpoint/2010/main" val="2014274327"/>
      </p:ext>
    </p:extLst>
  </p:cSld>
  <p:clrMapOvr>
    <a:masterClrMapping/>
  </p:clrMapOvr>
  <mc:AlternateContent xmlns:mc="http://schemas.openxmlformats.org/markup-compatibility/2006" xmlns:p14="http://schemas.microsoft.com/office/powerpoint/2010/main">
    <mc:Choice Requires="p14">
      <p:transition spd="slow" p14:dur="2000" advTm="61038"/>
    </mc:Choice>
    <mc:Fallback xmlns="">
      <p:transition spd="slow" advTm="610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1.38889E-6 1.11111E-6 L -0.22465 1.11111E-6 " pathEditMode="relative" rAng="0" ptsTypes="AA">
                                      <p:cBhvr>
                                        <p:cTn id="14" dur="2000" fill="hold"/>
                                        <p:tgtEl>
                                          <p:spTgt spid="71"/>
                                        </p:tgtEl>
                                        <p:attrNameLst>
                                          <p:attrName>ppt_x</p:attrName>
                                          <p:attrName>ppt_y</p:attrName>
                                        </p:attrNameLst>
                                      </p:cBhvr>
                                      <p:rCtr x="-11233" y="0"/>
                                    </p:animMotion>
                                  </p:childTnLst>
                                </p:cTn>
                              </p:par>
                              <p:par>
                                <p:cTn id="15" presetID="63" presetClass="path" presetSubtype="0" accel="50000" decel="50000" fill="hold" nodeType="withEffect">
                                  <p:stCondLst>
                                    <p:cond delay="0"/>
                                  </p:stCondLst>
                                  <p:childTnLst>
                                    <p:animMotion origin="layout" path="M 0 3.6187E-6 L 0.05833 3.6187E-6 " pathEditMode="relative" rAng="0" ptsTypes="AA">
                                      <p:cBhvr>
                                        <p:cTn id="16" dur="2000" fill="hold"/>
                                        <p:tgtEl>
                                          <p:spTgt spid="72"/>
                                        </p:tgtEl>
                                        <p:attrNameLst>
                                          <p:attrName>ppt_x</p:attrName>
                                          <p:attrName>ppt_y</p:attrName>
                                        </p:attrNameLst>
                                      </p:cBhvr>
                                      <p:rCtr x="2917" y="0"/>
                                    </p:animMotion>
                                  </p:childTnLst>
                                </p:cTn>
                              </p:par>
                              <p:par>
                                <p:cTn id="17" presetID="63" presetClass="path" presetSubtype="0" accel="50000" decel="50000" fill="hold" nodeType="withEffect">
                                  <p:stCondLst>
                                    <p:cond delay="0"/>
                                  </p:stCondLst>
                                  <p:childTnLst>
                                    <p:animMotion origin="layout" path="M -1.38889E-6 1.11111E-6 L 0.02604 1.11111E-6 " pathEditMode="relative" rAng="0" ptsTypes="AA">
                                      <p:cBhvr>
                                        <p:cTn id="18" dur="2000" fill="hold"/>
                                        <p:tgtEl>
                                          <p:spTgt spid="73"/>
                                        </p:tgtEl>
                                        <p:attrNameLst>
                                          <p:attrName>ppt_x</p:attrName>
                                          <p:attrName>ppt_y</p:attrName>
                                        </p:attrNameLst>
                                      </p:cBhvr>
                                      <p:rCtr x="1302" y="0"/>
                                    </p:animMotion>
                                  </p:childTnLst>
                                </p:cTn>
                              </p:par>
                              <p:par>
                                <p:cTn id="19" presetID="63" presetClass="path" presetSubtype="0" accel="50000" decel="50000" fill="hold" nodeType="withEffect">
                                  <p:stCondLst>
                                    <p:cond delay="0"/>
                                  </p:stCondLst>
                                  <p:childTnLst>
                                    <p:animMotion origin="layout" path="M -1.38889E-6 1.11111E-6 L 0.01927 1.11111E-6 " pathEditMode="relative" rAng="0" ptsTypes="AA">
                                      <p:cBhvr>
                                        <p:cTn id="20" dur="2000" fill="hold"/>
                                        <p:tgtEl>
                                          <p:spTgt spid="74"/>
                                        </p:tgtEl>
                                        <p:attrNameLst>
                                          <p:attrName>ppt_x</p:attrName>
                                          <p:attrName>ppt_y</p:attrName>
                                        </p:attrNameLst>
                                      </p:cBhvr>
                                      <p:rCtr x="955" y="0"/>
                                    </p:animMotion>
                                  </p:childTnLst>
                                </p:cTn>
                              </p:par>
                              <p:par>
                                <p:cTn id="21" presetID="35" presetClass="path" presetSubtype="0" accel="50000" decel="50000" fill="hold" nodeType="withEffect">
                                  <p:stCondLst>
                                    <p:cond delay="0"/>
                                  </p:stCondLst>
                                  <p:childTnLst>
                                    <p:animMotion origin="layout" path="M -1.38889E-6 1.11111E-6 L -0.19132 1.11111E-6 " pathEditMode="relative" rAng="0" ptsTypes="AA">
                                      <p:cBhvr>
                                        <p:cTn id="22" dur="2000" fill="hold"/>
                                        <p:tgtEl>
                                          <p:spTgt spid="75"/>
                                        </p:tgtEl>
                                        <p:attrNameLst>
                                          <p:attrName>ppt_x</p:attrName>
                                          <p:attrName>ppt_y</p:attrName>
                                        </p:attrNameLst>
                                      </p:cBhvr>
                                      <p:rCtr x="-9566" y="0"/>
                                    </p:animMotion>
                                  </p:childTnLst>
                                </p:cTn>
                              </p:par>
                              <p:par>
                                <p:cTn id="23" presetID="35" presetClass="path" presetSubtype="0" accel="50000" decel="50000" fill="hold" nodeType="withEffect">
                                  <p:stCondLst>
                                    <p:cond delay="0"/>
                                  </p:stCondLst>
                                  <p:childTnLst>
                                    <p:animMotion origin="layout" path="M -1.38889E-6 1.11111E-6 L -0.1592 1.11111E-6 " pathEditMode="relative" rAng="0" ptsTypes="AA">
                                      <p:cBhvr>
                                        <p:cTn id="24" dur="2000" fill="hold"/>
                                        <p:tgtEl>
                                          <p:spTgt spid="76"/>
                                        </p:tgtEl>
                                        <p:attrNameLst>
                                          <p:attrName>ppt_x</p:attrName>
                                          <p:attrName>ppt_y</p:attrName>
                                        </p:attrNameLst>
                                      </p:cBhvr>
                                      <p:rCtr x="-7969" y="0"/>
                                    </p:animMotion>
                                  </p:childTnLst>
                                </p:cTn>
                              </p:par>
                              <p:par>
                                <p:cTn id="25" presetID="35" presetClass="path" presetSubtype="0" accel="50000" decel="50000" fill="hold" nodeType="withEffect">
                                  <p:stCondLst>
                                    <p:cond delay="0"/>
                                  </p:stCondLst>
                                  <p:childTnLst>
                                    <p:animMotion origin="layout" path="M -1.38889E-6 1.11111E-6 L -0.12899 1.11111E-6 " pathEditMode="relative" rAng="0" ptsTypes="AA">
                                      <p:cBhvr>
                                        <p:cTn id="26" dur="2000" fill="hold"/>
                                        <p:tgtEl>
                                          <p:spTgt spid="78"/>
                                        </p:tgtEl>
                                        <p:attrNameLst>
                                          <p:attrName>ppt_x</p:attrName>
                                          <p:attrName>ppt_y</p:attrName>
                                        </p:attrNameLst>
                                      </p:cBhvr>
                                      <p:rCtr x="-6458" y="0"/>
                                    </p:animMotion>
                                  </p:childTnLst>
                                </p:cTn>
                              </p:par>
                              <p:par>
                                <p:cTn id="27" presetID="35" presetClass="path" presetSubtype="0" accel="50000" decel="50000" fill="hold" nodeType="withEffect">
                                  <p:stCondLst>
                                    <p:cond delay="0"/>
                                  </p:stCondLst>
                                  <p:childTnLst>
                                    <p:animMotion origin="layout" path="M -1.38889E-6 1.11111E-6 L -0.09826 1.11111E-6 " pathEditMode="relative" rAng="0" ptsTypes="AA">
                                      <p:cBhvr>
                                        <p:cTn id="28" dur="2000" fill="hold"/>
                                        <p:tgtEl>
                                          <p:spTgt spid="79"/>
                                        </p:tgtEl>
                                        <p:attrNameLst>
                                          <p:attrName>ppt_x</p:attrName>
                                          <p:attrName>ppt_y</p:attrName>
                                        </p:attrNameLst>
                                      </p:cBhvr>
                                      <p:rCtr x="-4913" y="0"/>
                                    </p:animMotion>
                                  </p:childTnLst>
                                </p:cTn>
                              </p:par>
                              <p:par>
                                <p:cTn id="29" presetID="35" presetClass="path" presetSubtype="0" accel="50000" decel="50000" fill="hold" nodeType="withEffect">
                                  <p:stCondLst>
                                    <p:cond delay="0"/>
                                  </p:stCondLst>
                                  <p:childTnLst>
                                    <p:animMotion origin="layout" path="M -1.38889E-6 1.11111E-6 L -0.0691 1.11111E-6 " pathEditMode="relative" rAng="0" ptsTypes="AA">
                                      <p:cBhvr>
                                        <p:cTn id="30" dur="2000" fill="hold"/>
                                        <p:tgtEl>
                                          <p:spTgt spid="80"/>
                                        </p:tgtEl>
                                        <p:attrNameLst>
                                          <p:attrName>ppt_x</p:attrName>
                                          <p:attrName>ppt_y</p:attrName>
                                        </p:attrNameLst>
                                      </p:cBhvr>
                                      <p:rCtr x="-3455" y="0"/>
                                    </p:animMotion>
                                  </p:childTnLst>
                                </p:cTn>
                              </p:par>
                              <p:par>
                                <p:cTn id="31" presetID="35" presetClass="path" presetSubtype="0" accel="50000" decel="50000" fill="hold" nodeType="withEffect">
                                  <p:stCondLst>
                                    <p:cond delay="0"/>
                                  </p:stCondLst>
                                  <p:childTnLst>
                                    <p:animMotion origin="layout" path="M -1.38889E-6 1.11111E-6 L -0.04028 1.11111E-6 " pathEditMode="relative" rAng="0" ptsTypes="AA">
                                      <p:cBhvr>
                                        <p:cTn id="32" dur="2000" fill="hold"/>
                                        <p:tgtEl>
                                          <p:spTgt spid="81"/>
                                        </p:tgtEl>
                                        <p:attrNameLst>
                                          <p:attrName>ppt_x</p:attrName>
                                          <p:attrName>ppt_y</p:attrName>
                                        </p:attrNameLst>
                                      </p:cBhvr>
                                      <p:rCtr x="-2014" y="0"/>
                                    </p:animMotion>
                                  </p:childTnLst>
                                </p:cTn>
                              </p:par>
                              <p:par>
                                <p:cTn id="33" presetID="35" presetClass="path" presetSubtype="0" accel="50000" decel="50000" fill="hold" nodeType="withEffect">
                                  <p:stCondLst>
                                    <p:cond delay="0"/>
                                  </p:stCondLst>
                                  <p:childTnLst>
                                    <p:animMotion origin="layout" path="M -1.38889E-6 1.11111E-6 L -0.0184 1.11111E-6 " pathEditMode="relative" rAng="0" ptsTypes="AA">
                                      <p:cBhvr>
                                        <p:cTn id="34" dur="2000" fill="hold"/>
                                        <p:tgtEl>
                                          <p:spTgt spid="82"/>
                                        </p:tgtEl>
                                        <p:attrNameLst>
                                          <p:attrName>ppt_x</p:attrName>
                                          <p:attrName>ppt_y</p:attrName>
                                        </p:attrNameLst>
                                      </p:cBhvr>
                                      <p:rCtr x="-920" y="0"/>
                                    </p:animMotion>
                                  </p:childTnLst>
                                </p:cTn>
                              </p:par>
                              <p:par>
                                <p:cTn id="35" presetID="35" presetClass="path" presetSubtype="0" accel="50000" decel="50000" fill="hold" nodeType="withEffect">
                                  <p:stCondLst>
                                    <p:cond delay="0"/>
                                  </p:stCondLst>
                                  <p:childTnLst>
                                    <p:animMotion origin="layout" path="M -4.72222E-6 -4.44444E-6 L -0.34114 -4.44444E-6 " pathEditMode="relative" rAng="0" ptsTypes="AA">
                                      <p:cBhvr>
                                        <p:cTn id="36" dur="2000" fill="hold"/>
                                        <p:tgtEl>
                                          <p:spTgt spid="103"/>
                                        </p:tgtEl>
                                        <p:attrNameLst>
                                          <p:attrName>ppt_x</p:attrName>
                                          <p:attrName>ppt_y</p:attrName>
                                        </p:attrNameLst>
                                      </p:cBhvr>
                                      <p:rCtr x="-17066" y="0"/>
                                    </p:animMotion>
                                  </p:childTnLst>
                                </p:cTn>
                              </p:par>
                              <p:par>
                                <p:cTn id="37" presetID="63" presetClass="path" presetSubtype="0" accel="50000" decel="50000" fill="hold" nodeType="withEffect">
                                  <p:stCondLst>
                                    <p:cond delay="0"/>
                                  </p:stCondLst>
                                  <p:childTnLst>
                                    <p:animMotion origin="layout" path="M -3.33333E-6 3.58085E-6 L 0.175 3.58085E-6 " pathEditMode="relative" rAng="0" ptsTypes="AA">
                                      <p:cBhvr>
                                        <p:cTn id="38" dur="2000" fill="hold"/>
                                        <p:tgtEl>
                                          <p:spTgt spid="109"/>
                                        </p:tgtEl>
                                        <p:attrNameLst>
                                          <p:attrName>ppt_x</p:attrName>
                                          <p:attrName>ppt_y</p:attrName>
                                        </p:attrNameLst>
                                      </p:cBhvr>
                                      <p:rCtr x="8750" y="0"/>
                                    </p:animMotion>
                                  </p:childTnLst>
                                </p:cTn>
                              </p:par>
                              <p:par>
                                <p:cTn id="39" presetID="63" presetClass="path" presetSubtype="0" accel="50000" decel="50000" fill="hold" nodeType="withEffect">
                                  <p:stCondLst>
                                    <p:cond delay="0"/>
                                  </p:stCondLst>
                                  <p:childTnLst>
                                    <p:animMotion origin="layout" path="M -4.72222E-6 -4.44444E-6 L -0.01892 -4.44444E-6 " pathEditMode="relative" rAng="0" ptsTypes="AA">
                                      <p:cBhvr>
                                        <p:cTn id="40" dur="2000" fill="hold"/>
                                        <p:tgtEl>
                                          <p:spTgt spid="104"/>
                                        </p:tgtEl>
                                        <p:attrNameLst>
                                          <p:attrName>ppt_x</p:attrName>
                                          <p:attrName>ppt_y</p:attrName>
                                        </p:attrNameLst>
                                      </p:cBhvr>
                                      <p:rCtr x="-955" y="0"/>
                                    </p:animMotion>
                                  </p:childTnLst>
                                </p:cTn>
                              </p:par>
                              <p:par>
                                <p:cTn id="41" presetID="63" presetClass="path" presetSubtype="0" accel="50000" decel="50000" fill="hold" nodeType="withEffect">
                                  <p:stCondLst>
                                    <p:cond delay="0"/>
                                  </p:stCondLst>
                                  <p:childTnLst>
                                    <p:animMotion origin="layout" path="M -4.72222E-6 -4.44444E-6 L -0.04357 -4.44444E-6 " pathEditMode="relative" rAng="0" ptsTypes="AA">
                                      <p:cBhvr>
                                        <p:cTn id="42" dur="2000" fill="hold"/>
                                        <p:tgtEl>
                                          <p:spTgt spid="105"/>
                                        </p:tgtEl>
                                        <p:attrNameLst>
                                          <p:attrName>ppt_x</p:attrName>
                                          <p:attrName>ppt_y</p:attrName>
                                        </p:attrNameLst>
                                      </p:cBhvr>
                                      <p:rCtr x="-2187" y="0"/>
                                    </p:animMotion>
                                  </p:childTnLst>
                                </p:cTn>
                              </p:par>
                              <p:par>
                                <p:cTn id="43" presetID="63" presetClass="path" presetSubtype="0" accel="50000" decel="50000" fill="hold" nodeType="withEffect">
                                  <p:stCondLst>
                                    <p:cond delay="0"/>
                                  </p:stCondLst>
                                  <p:childTnLst>
                                    <p:animMotion origin="layout" path="M -4.72222E-6 -4.44444E-6 L -0.06649 -4.44444E-6 " pathEditMode="relative" rAng="0" ptsTypes="AA">
                                      <p:cBhvr>
                                        <p:cTn id="44" dur="2000" fill="hold"/>
                                        <p:tgtEl>
                                          <p:spTgt spid="106"/>
                                        </p:tgtEl>
                                        <p:attrNameLst>
                                          <p:attrName>ppt_x</p:attrName>
                                          <p:attrName>ppt_y</p:attrName>
                                        </p:attrNameLst>
                                      </p:cBhvr>
                                      <p:rCtr x="-3333" y="0"/>
                                    </p:animMotion>
                                  </p:childTnLst>
                                </p:cTn>
                              </p:par>
                              <p:par>
                                <p:cTn id="45" presetID="35" presetClass="path" presetSubtype="0" accel="50000" decel="50000" fill="hold" nodeType="withEffect">
                                  <p:stCondLst>
                                    <p:cond delay="0"/>
                                  </p:stCondLst>
                                  <p:childTnLst>
                                    <p:animMotion origin="layout" path="M -4.72222E-6 -4.44444E-6 L -0.31423 -4.44444E-6 " pathEditMode="relative" rAng="0" ptsTypes="AA">
                                      <p:cBhvr>
                                        <p:cTn id="46" dur="2000" fill="hold"/>
                                        <p:tgtEl>
                                          <p:spTgt spid="107"/>
                                        </p:tgtEl>
                                        <p:attrNameLst>
                                          <p:attrName>ppt_x</p:attrName>
                                          <p:attrName>ppt_y</p:attrName>
                                        </p:attrNameLst>
                                      </p:cBhvr>
                                      <p:rCtr x="-15712" y="0"/>
                                    </p:animMotion>
                                  </p:childTnLst>
                                </p:cTn>
                              </p:par>
                              <p:par>
                                <p:cTn id="47" presetID="35" presetClass="path" presetSubtype="0" accel="50000" decel="50000" fill="hold" nodeType="withEffect">
                                  <p:stCondLst>
                                    <p:cond delay="0"/>
                                  </p:stCondLst>
                                  <p:childTnLst>
                                    <p:animMotion origin="layout" path="M -4.72222E-6 -4.44444E-6 L -0.2842 -4.44444E-6 " pathEditMode="relative" rAng="0" ptsTypes="AA">
                                      <p:cBhvr>
                                        <p:cTn id="48" dur="2000" fill="hold"/>
                                        <p:tgtEl>
                                          <p:spTgt spid="108"/>
                                        </p:tgtEl>
                                        <p:attrNameLst>
                                          <p:attrName>ppt_x</p:attrName>
                                          <p:attrName>ppt_y</p:attrName>
                                        </p:attrNameLst>
                                      </p:cBhvr>
                                      <p:rCtr x="-14219" y="0"/>
                                    </p:animMotion>
                                  </p:childTnLst>
                                </p:cTn>
                              </p:par>
                              <p:par>
                                <p:cTn id="49" presetID="35" presetClass="path" presetSubtype="0" accel="50000" decel="50000" fill="hold" nodeType="withEffect">
                                  <p:stCondLst>
                                    <p:cond delay="0"/>
                                  </p:stCondLst>
                                  <p:childTnLst>
                                    <p:animMotion origin="layout" path="M -4.72222E-6 -4.44444E-6 L -0.24496 -4.44444E-6 " pathEditMode="relative" rAng="0" ptsTypes="AA">
                                      <p:cBhvr>
                                        <p:cTn id="50" dur="2000" fill="hold"/>
                                        <p:tgtEl>
                                          <p:spTgt spid="110"/>
                                        </p:tgtEl>
                                        <p:attrNameLst>
                                          <p:attrName>ppt_x</p:attrName>
                                          <p:attrName>ppt_y</p:attrName>
                                        </p:attrNameLst>
                                      </p:cBhvr>
                                      <p:rCtr x="-12257" y="0"/>
                                    </p:animMotion>
                                  </p:childTnLst>
                                </p:cTn>
                              </p:par>
                              <p:par>
                                <p:cTn id="51" presetID="35" presetClass="path" presetSubtype="0" accel="50000" decel="50000" fill="hold" nodeType="withEffect">
                                  <p:stCondLst>
                                    <p:cond delay="0"/>
                                  </p:stCondLst>
                                  <p:childTnLst>
                                    <p:animMotion origin="layout" path="M -4.72222E-6 -4.44444E-6 L -0.20677 -4.44444E-6 " pathEditMode="relative" rAng="0" ptsTypes="AA">
                                      <p:cBhvr>
                                        <p:cTn id="52" dur="2000" fill="hold"/>
                                        <p:tgtEl>
                                          <p:spTgt spid="111"/>
                                        </p:tgtEl>
                                        <p:attrNameLst>
                                          <p:attrName>ppt_x</p:attrName>
                                          <p:attrName>ppt_y</p:attrName>
                                        </p:attrNameLst>
                                      </p:cBhvr>
                                      <p:rCtr x="-10347" y="0"/>
                                    </p:animMotion>
                                  </p:childTnLst>
                                </p:cTn>
                              </p:par>
                              <p:par>
                                <p:cTn id="53" presetID="35" presetClass="path" presetSubtype="0" accel="50000" decel="50000" fill="hold" nodeType="withEffect">
                                  <p:stCondLst>
                                    <p:cond delay="0"/>
                                  </p:stCondLst>
                                  <p:childTnLst>
                                    <p:animMotion origin="layout" path="M -4.72222E-6 -4.44444E-6 L -0.1625 -4.44444E-6 " pathEditMode="relative" rAng="0" ptsTypes="AA">
                                      <p:cBhvr>
                                        <p:cTn id="54" dur="2000" fill="hold"/>
                                        <p:tgtEl>
                                          <p:spTgt spid="112"/>
                                        </p:tgtEl>
                                        <p:attrNameLst>
                                          <p:attrName>ppt_x</p:attrName>
                                          <p:attrName>ppt_y</p:attrName>
                                        </p:attrNameLst>
                                      </p:cBhvr>
                                      <p:rCtr x="-8125" y="0"/>
                                    </p:animMotion>
                                  </p:childTnLst>
                                </p:cTn>
                              </p:par>
                              <p:par>
                                <p:cTn id="55" presetID="35" presetClass="path" presetSubtype="0" accel="50000" decel="50000" fill="hold" nodeType="withEffect">
                                  <p:stCondLst>
                                    <p:cond delay="0"/>
                                  </p:stCondLst>
                                  <p:childTnLst>
                                    <p:animMotion origin="layout" path="M -4.72222E-6 -4.44444E-6 L -0.12083 -4.44444E-6 " pathEditMode="relative" rAng="0" ptsTypes="AA">
                                      <p:cBhvr>
                                        <p:cTn id="56" dur="2000" fill="hold"/>
                                        <p:tgtEl>
                                          <p:spTgt spid="113"/>
                                        </p:tgtEl>
                                        <p:attrNameLst>
                                          <p:attrName>ppt_x</p:attrName>
                                          <p:attrName>ppt_y</p:attrName>
                                        </p:attrNameLst>
                                      </p:cBhvr>
                                      <p:rCtr x="-6042" y="0"/>
                                    </p:animMotion>
                                  </p:childTnLst>
                                </p:cTn>
                              </p:par>
                              <p:par>
                                <p:cTn id="57" presetID="35" presetClass="path" presetSubtype="0" accel="50000" decel="50000" fill="hold" nodeType="withEffect">
                                  <p:stCondLst>
                                    <p:cond delay="0"/>
                                  </p:stCondLst>
                                  <p:childTnLst>
                                    <p:animMotion origin="layout" path="M -4.72222E-6 -4.44444E-6 L -0.08819 -4.44444E-6 " pathEditMode="relative" rAng="0" ptsTypes="AA">
                                      <p:cBhvr>
                                        <p:cTn id="58" dur="2000" fill="hold"/>
                                        <p:tgtEl>
                                          <p:spTgt spid="114"/>
                                        </p:tgtEl>
                                        <p:attrNameLst>
                                          <p:attrName>ppt_x</p:attrName>
                                          <p:attrName>ppt_y</p:attrName>
                                        </p:attrNameLst>
                                      </p:cBhvr>
                                      <p:rCtr x="-4410" y="0"/>
                                    </p:animMotion>
                                  </p:childTnLst>
                                </p:cTn>
                              </p:par>
                              <p:par>
                                <p:cTn id="59" presetID="63" presetClass="path" presetSubtype="0" accel="50000" decel="50000" fill="hold" nodeType="withEffect">
                                  <p:stCondLst>
                                    <p:cond delay="0"/>
                                  </p:stCondLst>
                                  <p:childTnLst>
                                    <p:animMotion origin="layout" path="M -3.33333E-6 3.58085E-6 L 0.15 3.58085E-6 " pathEditMode="relative" rAng="0" ptsTypes="AA">
                                      <p:cBhvr>
                                        <p:cTn id="60" dur="2000" fill="hold"/>
                                        <p:tgtEl>
                                          <p:spTgt spid="118"/>
                                        </p:tgtEl>
                                        <p:attrNameLst>
                                          <p:attrName>ppt_x</p:attrName>
                                          <p:attrName>ppt_y</p:attrName>
                                        </p:attrNameLst>
                                      </p:cBhvr>
                                      <p:rCtr x="7500" y="0"/>
                                    </p:animMotion>
                                  </p:childTnLst>
                                </p:cTn>
                              </p:par>
                              <p:par>
                                <p:cTn id="61" presetID="63" presetClass="path" presetSubtype="0" accel="50000" decel="50000" fill="hold" nodeType="withEffect">
                                  <p:stCondLst>
                                    <p:cond delay="0"/>
                                  </p:stCondLst>
                                  <p:childTnLst>
                                    <p:animMotion origin="layout" path="M -4.72222E-6 -4.44444E-6 L 0.12084 -4.44444E-6 " pathEditMode="relative" rAng="0" ptsTypes="AA">
                                      <p:cBhvr>
                                        <p:cTn id="62" dur="2000" fill="hold"/>
                                        <p:tgtEl>
                                          <p:spTgt spid="115"/>
                                        </p:tgtEl>
                                        <p:attrNameLst>
                                          <p:attrName>ppt_x</p:attrName>
                                          <p:attrName>ppt_y</p:attrName>
                                        </p:attrNameLst>
                                      </p:cBhvr>
                                      <p:rCtr x="6042" y="0"/>
                                    </p:animMotion>
                                  </p:childTnLst>
                                </p:cTn>
                              </p:par>
                              <p:par>
                                <p:cTn id="63" presetID="63" presetClass="path" presetSubtype="0" accel="50000" decel="50000" fill="hold" nodeType="withEffect">
                                  <p:stCondLst>
                                    <p:cond delay="0"/>
                                  </p:stCondLst>
                                  <p:childTnLst>
                                    <p:animMotion origin="layout" path="M -4.72222E-6 -4.44444E-6 L 0.09185 -4.44444E-6 " pathEditMode="relative" rAng="0" ptsTypes="AA">
                                      <p:cBhvr>
                                        <p:cTn id="64" dur="2000" fill="hold"/>
                                        <p:tgtEl>
                                          <p:spTgt spid="116"/>
                                        </p:tgtEl>
                                        <p:attrNameLst>
                                          <p:attrName>ppt_x</p:attrName>
                                          <p:attrName>ppt_y</p:attrName>
                                        </p:attrNameLst>
                                      </p:cBhvr>
                                      <p:rCtr x="4583" y="0"/>
                                    </p:animMotion>
                                  </p:childTnLst>
                                </p:cTn>
                              </p:par>
                              <p:par>
                                <p:cTn id="65" presetID="63" presetClass="path" presetSubtype="0" accel="50000" decel="50000" fill="hold" nodeType="withEffect">
                                  <p:stCondLst>
                                    <p:cond delay="0"/>
                                  </p:stCondLst>
                                  <p:childTnLst>
                                    <p:animMotion origin="layout" path="M -4.72222E-6 -4.44444E-6 L 0.06771 -4.44444E-6 " pathEditMode="relative" rAng="0" ptsTypes="AA">
                                      <p:cBhvr>
                                        <p:cTn id="66" dur="2000" fill="hold"/>
                                        <p:tgtEl>
                                          <p:spTgt spid="120"/>
                                        </p:tgtEl>
                                        <p:attrNameLst>
                                          <p:attrName>ppt_x</p:attrName>
                                          <p:attrName>ppt_y</p:attrName>
                                        </p:attrNameLst>
                                      </p:cBhvr>
                                      <p:rCtr x="3385" y="0"/>
                                    </p:animMotion>
                                  </p:childTnLst>
                                </p:cTn>
                              </p:par>
                              <p:par>
                                <p:cTn id="67" presetID="63" presetClass="path" presetSubtype="0" accel="50000" decel="50000" fill="hold" nodeType="withEffect">
                                  <p:stCondLst>
                                    <p:cond delay="0"/>
                                  </p:stCondLst>
                                  <p:childTnLst>
                                    <p:animMotion origin="layout" path="M -1.11111E-6 -4.44444E-6 L 0.05104 -4.44444E-6 " pathEditMode="relative" rAng="0" ptsTypes="AA">
                                      <p:cBhvr>
                                        <p:cTn id="68" dur="2000" fill="hold"/>
                                        <p:tgtEl>
                                          <p:spTgt spid="117"/>
                                        </p:tgtEl>
                                        <p:attrNameLst>
                                          <p:attrName>ppt_x</p:attrName>
                                          <p:attrName>ppt_y</p:attrName>
                                        </p:attrNameLst>
                                      </p:cBhvr>
                                      <p:rCtr x="2552" y="0"/>
                                    </p:animMotion>
                                  </p:childTnLst>
                                </p:cTn>
                              </p:par>
                              <p:par>
                                <p:cTn id="69" presetID="63" presetClass="path" presetSubtype="0" accel="50000" decel="50000" fill="hold" nodeType="withEffect">
                                  <p:stCondLst>
                                    <p:cond delay="0"/>
                                  </p:stCondLst>
                                  <p:childTnLst>
                                    <p:animMotion origin="layout" path="M -4.72222E-6 -4.44444E-6 L 0.01945 -4.44444E-6 " pathEditMode="relative" rAng="0" ptsTypes="AA">
                                      <p:cBhvr>
                                        <p:cTn id="70" dur="2000" fill="hold"/>
                                        <p:tgtEl>
                                          <p:spTgt spid="119"/>
                                        </p:tgtEl>
                                        <p:attrNameLst>
                                          <p:attrName>ppt_x</p:attrName>
                                          <p:attrName>ppt_y</p:attrName>
                                        </p:attrNameLst>
                                      </p:cBhvr>
                                      <p:rCtr x="972" y="0"/>
                                    </p:animMotion>
                                  </p:childTnLst>
                                </p:cTn>
                              </p:par>
                              <p:par>
                                <p:cTn id="71" presetID="35" presetClass="path" presetSubtype="0" accel="50000" decel="50000" fill="hold" nodeType="withEffect">
                                  <p:stCondLst>
                                    <p:cond delay="0"/>
                                  </p:stCondLst>
                                  <p:childTnLst>
                                    <p:animMotion origin="layout" path="M -4.72222E-6 -4.44444E-6 L -0.29253 -4.44444E-6 " pathEditMode="relative" rAng="0" ptsTypes="AA">
                                      <p:cBhvr>
                                        <p:cTn id="72" dur="2000" fill="hold"/>
                                        <p:tgtEl>
                                          <p:spTgt spid="84"/>
                                        </p:tgtEl>
                                        <p:attrNameLst>
                                          <p:attrName>ppt_x</p:attrName>
                                          <p:attrName>ppt_y</p:attrName>
                                        </p:attrNameLst>
                                      </p:cBhvr>
                                      <p:rCtr x="-14635" y="0"/>
                                    </p:animMotion>
                                  </p:childTnLst>
                                </p:cTn>
                              </p:par>
                              <p:par>
                                <p:cTn id="73" presetID="63" presetClass="path" presetSubtype="0" accel="50000" decel="50000" fill="hold" nodeType="withEffect">
                                  <p:stCondLst>
                                    <p:cond delay="0"/>
                                  </p:stCondLst>
                                  <p:childTnLst>
                                    <p:animMotion origin="layout" path="M -4.72222E-6 -4.44444E-6 L 0.175 -4.44444E-6 " pathEditMode="relative" rAng="0" ptsTypes="AA">
                                      <p:cBhvr>
                                        <p:cTn id="74" dur="2000" fill="hold"/>
                                        <p:tgtEl>
                                          <p:spTgt spid="90"/>
                                        </p:tgtEl>
                                        <p:attrNameLst>
                                          <p:attrName>ppt_x</p:attrName>
                                          <p:attrName>ppt_y</p:attrName>
                                        </p:attrNameLst>
                                      </p:cBhvr>
                                      <p:rCtr x="8750" y="0"/>
                                    </p:animMotion>
                                  </p:childTnLst>
                                </p:cTn>
                              </p:par>
                              <p:par>
                                <p:cTn id="75" presetID="63" presetClass="path" presetSubtype="0" accel="50000" decel="50000" fill="hold" nodeType="withEffect">
                                  <p:stCondLst>
                                    <p:cond delay="0"/>
                                  </p:stCondLst>
                                  <p:childTnLst>
                                    <p:animMotion origin="layout" path="M -4.72222E-6 -4.44444E-6 L -0.03125 -4.44444E-6 " pathEditMode="relative" rAng="0" ptsTypes="AA">
                                      <p:cBhvr>
                                        <p:cTn id="76" dur="2000" fill="hold"/>
                                        <p:tgtEl>
                                          <p:spTgt spid="85"/>
                                        </p:tgtEl>
                                        <p:attrNameLst>
                                          <p:attrName>ppt_x</p:attrName>
                                          <p:attrName>ppt_y</p:attrName>
                                        </p:attrNameLst>
                                      </p:cBhvr>
                                      <p:rCtr x="-1563" y="0"/>
                                    </p:animMotion>
                                  </p:childTnLst>
                                </p:cTn>
                              </p:par>
                              <p:par>
                                <p:cTn id="77" presetID="63" presetClass="path" presetSubtype="0" accel="50000" decel="50000" fill="hold" nodeType="withEffect">
                                  <p:stCondLst>
                                    <p:cond delay="0"/>
                                  </p:stCondLst>
                                  <p:childTnLst>
                                    <p:animMotion origin="layout" path="M -4.72222E-6 -4.44444E-6 L -0.05399 -4.44444E-6 " pathEditMode="relative" rAng="0" ptsTypes="AA">
                                      <p:cBhvr>
                                        <p:cTn id="78" dur="2000" fill="hold"/>
                                        <p:tgtEl>
                                          <p:spTgt spid="86"/>
                                        </p:tgtEl>
                                        <p:attrNameLst>
                                          <p:attrName>ppt_x</p:attrName>
                                          <p:attrName>ppt_y</p:attrName>
                                        </p:attrNameLst>
                                      </p:cBhvr>
                                      <p:rCtr x="-2708" y="0"/>
                                    </p:animMotion>
                                  </p:childTnLst>
                                </p:cTn>
                              </p:par>
                              <p:par>
                                <p:cTn id="79" presetID="63" presetClass="path" presetSubtype="0" accel="50000" decel="50000" fill="hold" nodeType="withEffect">
                                  <p:stCondLst>
                                    <p:cond delay="0"/>
                                  </p:stCondLst>
                                  <p:childTnLst>
                                    <p:animMotion origin="layout" path="M -4.72222E-6 -4.44444E-6 L -0.07604 -4.44444E-6 " pathEditMode="relative" rAng="0" ptsTypes="AA">
                                      <p:cBhvr>
                                        <p:cTn id="80" dur="2000" fill="hold"/>
                                        <p:tgtEl>
                                          <p:spTgt spid="87"/>
                                        </p:tgtEl>
                                        <p:attrNameLst>
                                          <p:attrName>ppt_x</p:attrName>
                                          <p:attrName>ppt_y</p:attrName>
                                        </p:attrNameLst>
                                      </p:cBhvr>
                                      <p:rCtr x="-3802" y="0"/>
                                    </p:animMotion>
                                  </p:childTnLst>
                                </p:cTn>
                              </p:par>
                              <p:par>
                                <p:cTn id="81" presetID="35" presetClass="path" presetSubtype="0" accel="50000" decel="50000" fill="hold" nodeType="withEffect">
                                  <p:stCondLst>
                                    <p:cond delay="0"/>
                                  </p:stCondLst>
                                  <p:childTnLst>
                                    <p:animMotion origin="layout" path="M -4.72222E-6 -4.44444E-6 L -0.2592 -4.44444E-6 " pathEditMode="relative" rAng="0" ptsTypes="AA">
                                      <p:cBhvr>
                                        <p:cTn id="82" dur="2000" fill="hold"/>
                                        <p:tgtEl>
                                          <p:spTgt spid="88"/>
                                        </p:tgtEl>
                                        <p:attrNameLst>
                                          <p:attrName>ppt_x</p:attrName>
                                          <p:attrName>ppt_y</p:attrName>
                                        </p:attrNameLst>
                                      </p:cBhvr>
                                      <p:rCtr x="-12969" y="0"/>
                                    </p:animMotion>
                                  </p:childTnLst>
                                </p:cTn>
                              </p:par>
                              <p:par>
                                <p:cTn id="83" presetID="35" presetClass="path" presetSubtype="0" accel="50000" decel="50000" fill="hold" nodeType="withEffect">
                                  <p:stCondLst>
                                    <p:cond delay="0"/>
                                  </p:stCondLst>
                                  <p:childTnLst>
                                    <p:animMotion origin="layout" path="M -4.72222E-6 -4.44444E-6 L -0.22326 -4.44444E-6 " pathEditMode="relative" rAng="0" ptsTypes="AA">
                                      <p:cBhvr>
                                        <p:cTn id="84" dur="2000" fill="hold"/>
                                        <p:tgtEl>
                                          <p:spTgt spid="89"/>
                                        </p:tgtEl>
                                        <p:attrNameLst>
                                          <p:attrName>ppt_x</p:attrName>
                                          <p:attrName>ppt_y</p:attrName>
                                        </p:attrNameLst>
                                      </p:cBhvr>
                                      <p:rCtr x="-11163" y="0"/>
                                    </p:animMotion>
                                  </p:childTnLst>
                                </p:cTn>
                              </p:par>
                              <p:par>
                                <p:cTn id="85" presetID="35" presetClass="path" presetSubtype="0" accel="50000" decel="50000" fill="hold" nodeType="withEffect">
                                  <p:stCondLst>
                                    <p:cond delay="0"/>
                                  </p:stCondLst>
                                  <p:childTnLst>
                                    <p:animMotion origin="layout" path="M -4.72222E-6 -4.44444E-6 L -0.19565 -4.44444E-6 " pathEditMode="relative" rAng="0" ptsTypes="AA">
                                      <p:cBhvr>
                                        <p:cTn id="86" dur="2000" fill="hold"/>
                                        <p:tgtEl>
                                          <p:spTgt spid="91"/>
                                        </p:tgtEl>
                                        <p:attrNameLst>
                                          <p:attrName>ppt_x</p:attrName>
                                          <p:attrName>ppt_y</p:attrName>
                                        </p:attrNameLst>
                                      </p:cBhvr>
                                      <p:rCtr x="-9792" y="0"/>
                                    </p:animMotion>
                                  </p:childTnLst>
                                </p:cTn>
                              </p:par>
                              <p:par>
                                <p:cTn id="87" presetID="35" presetClass="path" presetSubtype="0" accel="50000" decel="50000" fill="hold" nodeType="withEffect">
                                  <p:stCondLst>
                                    <p:cond delay="0"/>
                                  </p:stCondLst>
                                  <p:childTnLst>
                                    <p:animMotion origin="layout" path="M -4.72222E-6 -4.44444E-6 L -0.17048 -4.44444E-6 " pathEditMode="relative" rAng="0" ptsTypes="AA">
                                      <p:cBhvr>
                                        <p:cTn id="88" dur="2000" fill="hold"/>
                                        <p:tgtEl>
                                          <p:spTgt spid="92"/>
                                        </p:tgtEl>
                                        <p:attrNameLst>
                                          <p:attrName>ppt_x</p:attrName>
                                          <p:attrName>ppt_y</p:attrName>
                                        </p:attrNameLst>
                                      </p:cBhvr>
                                      <p:rCtr x="-8524" y="0"/>
                                    </p:animMotion>
                                  </p:childTnLst>
                                </p:cTn>
                              </p:par>
                              <p:par>
                                <p:cTn id="89" presetID="35" presetClass="path" presetSubtype="0" accel="50000" decel="50000" fill="hold" nodeType="withEffect">
                                  <p:stCondLst>
                                    <p:cond delay="0"/>
                                  </p:stCondLst>
                                  <p:childTnLst>
                                    <p:animMotion origin="layout" path="M -4.72222E-6 -4.44444E-6 L -0.14583 -4.44444E-6 " pathEditMode="relative" rAng="0" ptsTypes="AA">
                                      <p:cBhvr>
                                        <p:cTn id="90" dur="2000" fill="hold"/>
                                        <p:tgtEl>
                                          <p:spTgt spid="93"/>
                                        </p:tgtEl>
                                        <p:attrNameLst>
                                          <p:attrName>ppt_x</p:attrName>
                                          <p:attrName>ppt_y</p:attrName>
                                        </p:attrNameLst>
                                      </p:cBhvr>
                                      <p:rCtr x="-7292" y="0"/>
                                    </p:animMotion>
                                  </p:childTnLst>
                                </p:cTn>
                              </p:par>
                              <p:par>
                                <p:cTn id="91" presetID="35" presetClass="path" presetSubtype="0" accel="50000" decel="50000" fill="hold" nodeType="withEffect">
                                  <p:stCondLst>
                                    <p:cond delay="0"/>
                                  </p:stCondLst>
                                  <p:childTnLst>
                                    <p:animMotion origin="layout" path="M -4.72222E-6 -4.44444E-6 L -0.12621 -4.44444E-6 " pathEditMode="relative" rAng="0" ptsTypes="AA">
                                      <p:cBhvr>
                                        <p:cTn id="92" dur="2000" fill="hold"/>
                                        <p:tgtEl>
                                          <p:spTgt spid="94"/>
                                        </p:tgtEl>
                                        <p:attrNameLst>
                                          <p:attrName>ppt_x</p:attrName>
                                          <p:attrName>ppt_y</p:attrName>
                                        </p:attrNameLst>
                                      </p:cBhvr>
                                      <p:rCtr x="-6319" y="0"/>
                                    </p:animMotion>
                                  </p:childTnLst>
                                </p:cTn>
                              </p:par>
                              <p:par>
                                <p:cTn id="93" presetID="35" presetClass="path" presetSubtype="0" accel="50000" decel="50000" fill="hold" nodeType="withEffect">
                                  <p:stCondLst>
                                    <p:cond delay="0"/>
                                  </p:stCondLst>
                                  <p:childTnLst>
                                    <p:animMotion origin="layout" path="M -4.72222E-6 -4.44444E-6 L -0.10329 -4.44444E-6 " pathEditMode="relative" rAng="0" ptsTypes="AA">
                                      <p:cBhvr>
                                        <p:cTn id="94" dur="2000" fill="hold"/>
                                        <p:tgtEl>
                                          <p:spTgt spid="95"/>
                                        </p:tgtEl>
                                        <p:attrNameLst>
                                          <p:attrName>ppt_x</p:attrName>
                                          <p:attrName>ppt_y</p:attrName>
                                        </p:attrNameLst>
                                      </p:cBhvr>
                                      <p:rCtr x="-5174" y="0"/>
                                    </p:animMotion>
                                  </p:childTnLst>
                                </p:cTn>
                              </p:par>
                              <p:par>
                                <p:cTn id="95" presetID="63" presetClass="path" presetSubtype="0" accel="50000" decel="50000" fill="hold" nodeType="withEffect">
                                  <p:stCondLst>
                                    <p:cond delay="0"/>
                                  </p:stCondLst>
                                  <p:childTnLst>
                                    <p:animMotion origin="layout" path="M -4.72222E-6 -4.44444E-6 L 0.15 -4.44444E-6 " pathEditMode="relative" rAng="0" ptsTypes="AA">
                                      <p:cBhvr>
                                        <p:cTn id="96" dur="2000" fill="hold"/>
                                        <p:tgtEl>
                                          <p:spTgt spid="99"/>
                                        </p:tgtEl>
                                        <p:attrNameLst>
                                          <p:attrName>ppt_x</p:attrName>
                                          <p:attrName>ppt_y</p:attrName>
                                        </p:attrNameLst>
                                      </p:cBhvr>
                                      <p:rCtr x="7500" y="0"/>
                                    </p:animMotion>
                                  </p:childTnLst>
                                </p:cTn>
                              </p:par>
                              <p:par>
                                <p:cTn id="97" presetID="63" presetClass="path" presetSubtype="0" accel="50000" decel="50000" fill="hold" nodeType="withEffect">
                                  <p:stCondLst>
                                    <p:cond delay="0"/>
                                  </p:stCondLst>
                                  <p:childTnLst>
                                    <p:animMotion origin="layout" path="M -4.72222E-6 -4.44444E-6 L 0.13334 -4.44444E-6 " pathEditMode="relative" rAng="0" ptsTypes="AA">
                                      <p:cBhvr>
                                        <p:cTn id="98" dur="2000" fill="hold"/>
                                        <p:tgtEl>
                                          <p:spTgt spid="96"/>
                                        </p:tgtEl>
                                        <p:attrNameLst>
                                          <p:attrName>ppt_x</p:attrName>
                                          <p:attrName>ppt_y</p:attrName>
                                        </p:attrNameLst>
                                      </p:cBhvr>
                                      <p:rCtr x="6667" y="0"/>
                                    </p:animMotion>
                                  </p:childTnLst>
                                </p:cTn>
                              </p:par>
                              <p:par>
                                <p:cTn id="99" presetID="63" presetClass="path" presetSubtype="0" accel="50000" decel="50000" fill="hold" nodeType="withEffect">
                                  <p:stCondLst>
                                    <p:cond delay="0"/>
                                  </p:stCondLst>
                                  <p:childTnLst>
                                    <p:animMotion origin="layout" path="M -4.72222E-6 -4.44444E-6 L 0.10382 -4.44444E-6 " pathEditMode="relative" rAng="0" ptsTypes="AA">
                                      <p:cBhvr>
                                        <p:cTn id="100" dur="2000" fill="hold"/>
                                        <p:tgtEl>
                                          <p:spTgt spid="97"/>
                                        </p:tgtEl>
                                        <p:attrNameLst>
                                          <p:attrName>ppt_x</p:attrName>
                                          <p:attrName>ppt_y</p:attrName>
                                        </p:attrNameLst>
                                      </p:cBhvr>
                                      <p:rCtr x="5191" y="0"/>
                                    </p:animMotion>
                                  </p:childTnLst>
                                </p:cTn>
                              </p:par>
                              <p:par>
                                <p:cTn id="101" presetID="63" presetClass="path" presetSubtype="0" accel="50000" decel="50000" fill="hold" nodeType="withEffect">
                                  <p:stCondLst>
                                    <p:cond delay="0"/>
                                  </p:stCondLst>
                                  <p:childTnLst>
                                    <p:animMotion origin="layout" path="M -4.72222E-6 -4.44444E-6 L 0.08629 -4.44444E-6 " pathEditMode="relative" rAng="0" ptsTypes="AA">
                                      <p:cBhvr>
                                        <p:cTn id="102" dur="2000" fill="hold"/>
                                        <p:tgtEl>
                                          <p:spTgt spid="101"/>
                                        </p:tgtEl>
                                        <p:attrNameLst>
                                          <p:attrName>ppt_x</p:attrName>
                                          <p:attrName>ppt_y</p:attrName>
                                        </p:attrNameLst>
                                      </p:cBhvr>
                                      <p:rCtr x="4306" y="0"/>
                                    </p:animMotion>
                                  </p:childTnLst>
                                </p:cTn>
                              </p:par>
                              <p:par>
                                <p:cTn id="103" presetID="63" presetClass="path" presetSubtype="0" accel="50000" decel="50000" fill="hold" nodeType="withEffect">
                                  <p:stCondLst>
                                    <p:cond delay="0"/>
                                  </p:stCondLst>
                                  <p:childTnLst>
                                    <p:animMotion origin="layout" path="M -4.72222E-6 -4.44444E-6 L 0.06459 -4.44444E-6 " pathEditMode="relative" rAng="0" ptsTypes="AA">
                                      <p:cBhvr>
                                        <p:cTn id="104" dur="2000" fill="hold"/>
                                        <p:tgtEl>
                                          <p:spTgt spid="98"/>
                                        </p:tgtEl>
                                        <p:attrNameLst>
                                          <p:attrName>ppt_x</p:attrName>
                                          <p:attrName>ppt_y</p:attrName>
                                        </p:attrNameLst>
                                      </p:cBhvr>
                                      <p:rCtr x="3229" y="0"/>
                                    </p:animMotion>
                                  </p:childTnLst>
                                </p:cTn>
                              </p:par>
                              <p:par>
                                <p:cTn id="105" presetID="63" presetClass="path" presetSubtype="0" accel="50000" decel="50000" fill="hold" nodeType="withEffect">
                                  <p:stCondLst>
                                    <p:cond delay="0"/>
                                  </p:stCondLst>
                                  <p:childTnLst>
                                    <p:animMotion origin="layout" path="M -4.72222E-6 -4.44444E-6 L 0.03785 -4.44444E-6 " pathEditMode="relative" rAng="0" ptsTypes="AA">
                                      <p:cBhvr>
                                        <p:cTn id="106" dur="2000" fill="hold"/>
                                        <p:tgtEl>
                                          <p:spTgt spid="100"/>
                                        </p:tgtEl>
                                        <p:attrNameLst>
                                          <p:attrName>ppt_x</p:attrName>
                                          <p:attrName>ppt_y</p:attrName>
                                        </p:attrNameLst>
                                      </p:cBhvr>
                                      <p:rCtr x="1892" y="0"/>
                                    </p:animMotion>
                                  </p:childTnLst>
                                </p:cTn>
                              </p:par>
                              <p:par>
                                <p:cTn id="107" presetID="63" presetClass="path" presetSubtype="0" accel="50000" decel="50000" fill="hold" nodeType="withEffect">
                                  <p:stCondLst>
                                    <p:cond delay="0"/>
                                  </p:stCondLst>
                                  <p:childTnLst>
                                    <p:animMotion origin="layout" path="M 1.94444E-6 4.44444E-6 L 0.175 4.44444E-6 " pathEditMode="relative" rAng="0" ptsTypes="AA">
                                      <p:cBhvr>
                                        <p:cTn id="108" dur="2000" fill="hold"/>
                                        <p:tgtEl>
                                          <p:spTgt spid="147"/>
                                        </p:tgtEl>
                                        <p:attrNameLst>
                                          <p:attrName>ppt_x</p:attrName>
                                          <p:attrName>ppt_y</p:attrName>
                                        </p:attrNameLst>
                                      </p:cBhvr>
                                      <p:rCtr x="8750" y="0"/>
                                    </p:animMotion>
                                  </p:childTnLst>
                                </p:cTn>
                              </p:par>
                              <p:par>
                                <p:cTn id="109" presetID="63" presetClass="path" presetSubtype="0" accel="50000" decel="50000" fill="hold" nodeType="withEffect">
                                  <p:stCondLst>
                                    <p:cond delay="0"/>
                                  </p:stCondLst>
                                  <p:childTnLst>
                                    <p:animMotion origin="layout" path="M 1.94444E-6 4.44444E-6 L -0.08212 4.44444E-6 " pathEditMode="relative" rAng="0" ptsTypes="AA">
                                      <p:cBhvr>
                                        <p:cTn id="110" dur="2000" fill="hold"/>
                                        <p:tgtEl>
                                          <p:spTgt spid="142"/>
                                        </p:tgtEl>
                                        <p:attrNameLst>
                                          <p:attrName>ppt_x</p:attrName>
                                          <p:attrName>ppt_y</p:attrName>
                                        </p:attrNameLst>
                                      </p:cBhvr>
                                      <p:rCtr x="-4115" y="0"/>
                                    </p:animMotion>
                                  </p:childTnLst>
                                </p:cTn>
                              </p:par>
                              <p:par>
                                <p:cTn id="111" presetID="63" presetClass="path" presetSubtype="0" accel="50000" decel="50000" fill="hold" nodeType="withEffect">
                                  <p:stCondLst>
                                    <p:cond delay="0"/>
                                  </p:stCondLst>
                                  <p:childTnLst>
                                    <p:animMotion origin="layout" path="M 1.94444E-6 4.44444E-6 L -0.10868 4.44444E-6 " pathEditMode="relative" rAng="0" ptsTypes="AA">
                                      <p:cBhvr>
                                        <p:cTn id="112" dur="2000" fill="hold"/>
                                        <p:tgtEl>
                                          <p:spTgt spid="143"/>
                                        </p:tgtEl>
                                        <p:attrNameLst>
                                          <p:attrName>ppt_x</p:attrName>
                                          <p:attrName>ppt_y</p:attrName>
                                        </p:attrNameLst>
                                      </p:cBhvr>
                                      <p:rCtr x="-5434" y="0"/>
                                    </p:animMotion>
                                  </p:childTnLst>
                                </p:cTn>
                              </p:par>
                              <p:par>
                                <p:cTn id="113" presetID="63" presetClass="path" presetSubtype="0" accel="50000" decel="50000" fill="hold" nodeType="withEffect">
                                  <p:stCondLst>
                                    <p:cond delay="0"/>
                                  </p:stCondLst>
                                  <p:childTnLst>
                                    <p:animMotion origin="layout" path="M 1.94444E-6 4.44444E-6 L -0.14601 4.44444E-6 " pathEditMode="relative" rAng="0" ptsTypes="AA">
                                      <p:cBhvr>
                                        <p:cTn id="114" dur="2000" fill="hold"/>
                                        <p:tgtEl>
                                          <p:spTgt spid="144"/>
                                        </p:tgtEl>
                                        <p:attrNameLst>
                                          <p:attrName>ppt_x</p:attrName>
                                          <p:attrName>ppt_y</p:attrName>
                                        </p:attrNameLst>
                                      </p:cBhvr>
                                      <p:rCtr x="-7309" y="0"/>
                                    </p:animMotion>
                                  </p:childTnLst>
                                </p:cTn>
                              </p:par>
                              <p:par>
                                <p:cTn id="115" presetID="35" presetClass="path" presetSubtype="0" accel="50000" decel="50000" fill="hold" nodeType="withEffect">
                                  <p:stCondLst>
                                    <p:cond delay="0"/>
                                  </p:stCondLst>
                                  <p:childTnLst>
                                    <p:animMotion origin="layout" path="M 1.94444E-6 4.44444E-6 L -0.37535 4.44444E-6 " pathEditMode="relative" rAng="0" ptsTypes="AA">
                                      <p:cBhvr>
                                        <p:cTn id="116" dur="2000" fill="hold"/>
                                        <p:tgtEl>
                                          <p:spTgt spid="146"/>
                                        </p:tgtEl>
                                        <p:attrNameLst>
                                          <p:attrName>ppt_x</p:attrName>
                                          <p:attrName>ppt_y</p:attrName>
                                        </p:attrNameLst>
                                      </p:cBhvr>
                                      <p:rCtr x="-18767" y="0"/>
                                    </p:animMotion>
                                  </p:childTnLst>
                                </p:cTn>
                              </p:par>
                              <p:par>
                                <p:cTn id="117" presetID="35" presetClass="path" presetSubtype="0" accel="50000" decel="50000" fill="hold" nodeType="withEffect">
                                  <p:stCondLst>
                                    <p:cond delay="0"/>
                                  </p:stCondLst>
                                  <p:childTnLst>
                                    <p:animMotion origin="layout" path="M 1.94444E-6 4.44444E-6 L -0.34011 4.44444E-6 " pathEditMode="relative" rAng="0" ptsTypes="AA">
                                      <p:cBhvr>
                                        <p:cTn id="118" dur="2000" fill="hold"/>
                                        <p:tgtEl>
                                          <p:spTgt spid="148"/>
                                        </p:tgtEl>
                                        <p:attrNameLst>
                                          <p:attrName>ppt_x</p:attrName>
                                          <p:attrName>ppt_y</p:attrName>
                                        </p:attrNameLst>
                                      </p:cBhvr>
                                      <p:rCtr x="-17014" y="0"/>
                                    </p:animMotion>
                                  </p:childTnLst>
                                </p:cTn>
                              </p:par>
                              <p:par>
                                <p:cTn id="119" presetID="35" presetClass="path" presetSubtype="0" accel="50000" decel="50000" fill="hold" nodeType="withEffect">
                                  <p:stCondLst>
                                    <p:cond delay="0"/>
                                  </p:stCondLst>
                                  <p:childTnLst>
                                    <p:animMotion origin="layout" path="M 1.94444E-6 4.44444E-6 L -0.30035 4.44444E-6 " pathEditMode="relative" rAng="0" ptsTypes="AA">
                                      <p:cBhvr>
                                        <p:cTn id="120" dur="2000" fill="hold"/>
                                        <p:tgtEl>
                                          <p:spTgt spid="149"/>
                                        </p:tgtEl>
                                        <p:attrNameLst>
                                          <p:attrName>ppt_x</p:attrName>
                                          <p:attrName>ppt_y</p:attrName>
                                        </p:attrNameLst>
                                      </p:cBhvr>
                                      <p:rCtr x="-15017" y="0"/>
                                    </p:animMotion>
                                  </p:childTnLst>
                                </p:cTn>
                              </p:par>
                              <p:par>
                                <p:cTn id="121" presetID="35" presetClass="path" presetSubtype="0" accel="50000" decel="50000" fill="hold" nodeType="withEffect">
                                  <p:stCondLst>
                                    <p:cond delay="0"/>
                                  </p:stCondLst>
                                  <p:childTnLst>
                                    <p:animMotion origin="layout" path="M 1.94444E-6 4.44444E-6 L -0.25868 4.44444E-6 " pathEditMode="relative" rAng="0" ptsTypes="AA">
                                      <p:cBhvr>
                                        <p:cTn id="122" dur="2000" fill="hold"/>
                                        <p:tgtEl>
                                          <p:spTgt spid="150"/>
                                        </p:tgtEl>
                                        <p:attrNameLst>
                                          <p:attrName>ppt_x</p:attrName>
                                          <p:attrName>ppt_y</p:attrName>
                                        </p:attrNameLst>
                                      </p:cBhvr>
                                      <p:rCtr x="-12934" y="0"/>
                                    </p:animMotion>
                                  </p:childTnLst>
                                </p:cTn>
                              </p:par>
                              <p:par>
                                <p:cTn id="123" presetID="35" presetClass="path" presetSubtype="0" accel="50000" decel="50000" fill="hold" nodeType="withEffect">
                                  <p:stCondLst>
                                    <p:cond delay="0"/>
                                  </p:stCondLst>
                                  <p:childTnLst>
                                    <p:animMotion origin="layout" path="M 1.94444E-6 4.44444E-6 L -0.22153 4.44444E-6 " pathEditMode="relative" rAng="0" ptsTypes="AA">
                                      <p:cBhvr>
                                        <p:cTn id="124" dur="2000" fill="hold"/>
                                        <p:tgtEl>
                                          <p:spTgt spid="151"/>
                                        </p:tgtEl>
                                        <p:attrNameLst>
                                          <p:attrName>ppt_x</p:attrName>
                                          <p:attrName>ppt_y</p:attrName>
                                        </p:attrNameLst>
                                      </p:cBhvr>
                                      <p:rCtr x="-11076" y="0"/>
                                    </p:animMotion>
                                  </p:childTnLst>
                                </p:cTn>
                              </p:par>
                              <p:par>
                                <p:cTn id="125" presetID="35" presetClass="path" presetSubtype="0" accel="50000" decel="50000" fill="hold" nodeType="withEffect">
                                  <p:stCondLst>
                                    <p:cond delay="0"/>
                                  </p:stCondLst>
                                  <p:childTnLst>
                                    <p:animMotion origin="layout" path="M 1.94444E-6 4.44444E-6 L -0.18386 4.44444E-6 " pathEditMode="relative" rAng="0" ptsTypes="AA">
                                      <p:cBhvr>
                                        <p:cTn id="126" dur="2000" fill="hold"/>
                                        <p:tgtEl>
                                          <p:spTgt spid="152"/>
                                        </p:tgtEl>
                                        <p:attrNameLst>
                                          <p:attrName>ppt_x</p:attrName>
                                          <p:attrName>ppt_y</p:attrName>
                                        </p:attrNameLst>
                                      </p:cBhvr>
                                      <p:rCtr x="-9201" y="0"/>
                                    </p:animMotion>
                                  </p:childTnLst>
                                </p:cTn>
                              </p:par>
                              <p:par>
                                <p:cTn id="127" presetID="63" presetClass="path" presetSubtype="0" accel="50000" decel="50000" fill="hold" nodeType="withEffect">
                                  <p:stCondLst>
                                    <p:cond delay="0"/>
                                  </p:stCondLst>
                                  <p:childTnLst>
                                    <p:animMotion origin="layout" path="M 1.94444E-6 4.44444E-6 L 0.13819 4.44444E-6 " pathEditMode="relative" rAng="0" ptsTypes="AA">
                                      <p:cBhvr>
                                        <p:cTn id="128" dur="2000" fill="hold"/>
                                        <p:tgtEl>
                                          <p:spTgt spid="156"/>
                                        </p:tgtEl>
                                        <p:attrNameLst>
                                          <p:attrName>ppt_x</p:attrName>
                                          <p:attrName>ppt_y</p:attrName>
                                        </p:attrNameLst>
                                      </p:cBhvr>
                                      <p:rCtr x="6910" y="0"/>
                                    </p:animMotion>
                                  </p:childTnLst>
                                </p:cTn>
                              </p:par>
                              <p:par>
                                <p:cTn id="129" presetID="63" presetClass="path" presetSubtype="0" accel="50000" decel="50000" fill="hold" nodeType="withEffect">
                                  <p:stCondLst>
                                    <p:cond delay="0"/>
                                  </p:stCondLst>
                                  <p:childTnLst>
                                    <p:animMotion origin="layout" path="M 1.94444E-6 4.44444E-6 L 0.10399 4.44444E-6 " pathEditMode="relative" rAng="0" ptsTypes="AA">
                                      <p:cBhvr>
                                        <p:cTn id="130" dur="2000" fill="hold"/>
                                        <p:tgtEl>
                                          <p:spTgt spid="153"/>
                                        </p:tgtEl>
                                        <p:attrNameLst>
                                          <p:attrName>ppt_x</p:attrName>
                                          <p:attrName>ppt_y</p:attrName>
                                        </p:attrNameLst>
                                      </p:cBhvr>
                                      <p:rCtr x="5191" y="0"/>
                                    </p:animMotion>
                                  </p:childTnLst>
                                </p:cTn>
                              </p:par>
                              <p:par>
                                <p:cTn id="131" presetID="63" presetClass="path" presetSubtype="0" accel="50000" decel="50000" fill="hold" nodeType="withEffect">
                                  <p:stCondLst>
                                    <p:cond delay="0"/>
                                  </p:stCondLst>
                                  <p:childTnLst>
                                    <p:animMotion origin="layout" path="M 1.94444E-6 4.44444E-6 L 0.07257 4.44444E-6 " pathEditMode="relative" rAng="0" ptsTypes="AA">
                                      <p:cBhvr>
                                        <p:cTn id="132" dur="2000" fill="hold"/>
                                        <p:tgtEl>
                                          <p:spTgt spid="154"/>
                                        </p:tgtEl>
                                        <p:attrNameLst>
                                          <p:attrName>ppt_x</p:attrName>
                                          <p:attrName>ppt_y</p:attrName>
                                        </p:attrNameLst>
                                      </p:cBhvr>
                                      <p:rCtr x="3628" y="0"/>
                                    </p:animMotion>
                                  </p:childTnLst>
                                </p:cTn>
                              </p:par>
                              <p:par>
                                <p:cTn id="133" presetID="63" presetClass="path" presetSubtype="0" accel="50000" decel="50000" fill="hold" nodeType="withEffect">
                                  <p:stCondLst>
                                    <p:cond delay="0"/>
                                  </p:stCondLst>
                                  <p:childTnLst>
                                    <p:animMotion origin="layout" path="M 1.94444E-6 4.44444E-6 L 0.04392 4.44444E-6 " pathEditMode="relative" rAng="0" ptsTypes="AA">
                                      <p:cBhvr>
                                        <p:cTn id="134" dur="2000" fill="hold"/>
                                        <p:tgtEl>
                                          <p:spTgt spid="158"/>
                                        </p:tgtEl>
                                        <p:attrNameLst>
                                          <p:attrName>ppt_x</p:attrName>
                                          <p:attrName>ppt_y</p:attrName>
                                        </p:attrNameLst>
                                      </p:cBhvr>
                                      <p:rCtr x="2187" y="0"/>
                                    </p:animMotion>
                                  </p:childTnLst>
                                </p:cTn>
                              </p:par>
                              <p:par>
                                <p:cTn id="135" presetID="63" presetClass="path" presetSubtype="0" accel="50000" decel="50000" fill="hold" nodeType="withEffect">
                                  <p:stCondLst>
                                    <p:cond delay="0"/>
                                  </p:stCondLst>
                                  <p:childTnLst>
                                    <p:animMotion origin="layout" path="M 1.94444E-6 4.44444E-6 L -0.02257 4.44444E-6 " pathEditMode="relative" rAng="0" ptsTypes="AA">
                                      <p:cBhvr>
                                        <p:cTn id="136" dur="2000" fill="hold"/>
                                        <p:tgtEl>
                                          <p:spTgt spid="155"/>
                                        </p:tgtEl>
                                        <p:attrNameLst>
                                          <p:attrName>ppt_x</p:attrName>
                                          <p:attrName>ppt_y</p:attrName>
                                        </p:attrNameLst>
                                      </p:cBhvr>
                                      <p:rCtr x="-1128" y="0"/>
                                    </p:animMotion>
                                  </p:childTnLst>
                                </p:cTn>
                              </p:par>
                              <p:par>
                                <p:cTn id="137" presetID="63" presetClass="path" presetSubtype="0" accel="50000" decel="50000" fill="hold" nodeType="withEffect">
                                  <p:stCondLst>
                                    <p:cond delay="0"/>
                                  </p:stCondLst>
                                  <p:childTnLst>
                                    <p:animMotion origin="layout" path="M 1.94444E-6 4.44444E-6 L -0.04306 4.44444E-6 " pathEditMode="relative" rAng="0" ptsTypes="AA">
                                      <p:cBhvr>
                                        <p:cTn id="138" dur="2000" fill="hold"/>
                                        <p:tgtEl>
                                          <p:spTgt spid="157"/>
                                        </p:tgtEl>
                                        <p:attrNameLst>
                                          <p:attrName>ppt_x</p:attrName>
                                          <p:attrName>ppt_y</p:attrName>
                                        </p:attrNameLst>
                                      </p:cBhvr>
                                      <p:rCtr x="-2153" y="0"/>
                                    </p:animMotion>
                                  </p:childTnLst>
                                </p:cTn>
                              </p:par>
                              <p:par>
                                <p:cTn id="139" presetID="35" presetClass="path" presetSubtype="0" accel="50000" decel="50000" fill="hold" nodeType="withEffect">
                                  <p:stCondLst>
                                    <p:cond delay="0"/>
                                  </p:stCondLst>
                                  <p:childTnLst>
                                    <p:animMotion origin="layout" path="M -1.38889E-6 1.11111E-6 L -0.24028 1.11111E-6 " pathEditMode="relative" rAng="0" ptsTypes="AA">
                                      <p:cBhvr>
                                        <p:cTn id="140" dur="2000" fill="hold"/>
                                        <p:tgtEl>
                                          <p:spTgt spid="57"/>
                                        </p:tgtEl>
                                        <p:attrNameLst>
                                          <p:attrName>ppt_x</p:attrName>
                                          <p:attrName>ppt_y</p:attrName>
                                        </p:attrNameLst>
                                      </p:cBhvr>
                                      <p:rCtr x="-12014" y="0"/>
                                    </p:animMotion>
                                  </p:childTnLst>
                                </p:cTn>
                              </p:par>
                              <p:par>
                                <p:cTn id="141" presetID="63" presetClass="path" presetSubtype="0" accel="50000" decel="50000" fill="hold" nodeType="withEffect">
                                  <p:stCondLst>
                                    <p:cond delay="0"/>
                                  </p:stCondLst>
                                  <p:childTnLst>
                                    <p:animMotion origin="layout" path="M -1.38889E-6 1.11111E-6 L 0.05365 1.11111E-6 " pathEditMode="relative" rAng="0" ptsTypes="AA">
                                      <p:cBhvr>
                                        <p:cTn id="142" dur="2000" fill="hold"/>
                                        <p:tgtEl>
                                          <p:spTgt spid="58"/>
                                        </p:tgtEl>
                                        <p:attrNameLst>
                                          <p:attrName>ppt_x</p:attrName>
                                          <p:attrName>ppt_y</p:attrName>
                                        </p:attrNameLst>
                                      </p:cBhvr>
                                      <p:rCtr x="2674" y="0"/>
                                    </p:animMotion>
                                  </p:childTnLst>
                                </p:cTn>
                              </p:par>
                              <p:par>
                                <p:cTn id="143" presetID="63" presetClass="path" presetSubtype="0" accel="50000" decel="50000" fill="hold" nodeType="withEffect">
                                  <p:stCondLst>
                                    <p:cond delay="0"/>
                                  </p:stCondLst>
                                  <p:childTnLst>
                                    <p:animMotion origin="layout" path="M -1.38889E-6 1.11111E-6 L 0.03333 1.11111E-6 " pathEditMode="relative" rAng="0" ptsTypes="AA">
                                      <p:cBhvr>
                                        <p:cTn id="144" dur="2000" fill="hold"/>
                                        <p:tgtEl>
                                          <p:spTgt spid="59"/>
                                        </p:tgtEl>
                                        <p:attrNameLst>
                                          <p:attrName>ppt_x</p:attrName>
                                          <p:attrName>ppt_y</p:attrName>
                                        </p:attrNameLst>
                                      </p:cBhvr>
                                      <p:rCtr x="1667" y="0"/>
                                    </p:animMotion>
                                  </p:childTnLst>
                                </p:cTn>
                              </p:par>
                              <p:par>
                                <p:cTn id="145" presetID="63" presetClass="path" presetSubtype="0" accel="50000" decel="50000" fill="hold" nodeType="withEffect">
                                  <p:stCondLst>
                                    <p:cond delay="0"/>
                                  </p:stCondLst>
                                  <p:childTnLst>
                                    <p:animMotion origin="layout" path="M -1.38889E-6 1.11111E-6 L 0.0125 1.11111E-6 " pathEditMode="relative" rAng="0" ptsTypes="AA">
                                      <p:cBhvr>
                                        <p:cTn id="146" dur="2000" fill="hold"/>
                                        <p:tgtEl>
                                          <p:spTgt spid="60"/>
                                        </p:tgtEl>
                                        <p:attrNameLst>
                                          <p:attrName>ppt_x</p:attrName>
                                          <p:attrName>ppt_y</p:attrName>
                                        </p:attrNameLst>
                                      </p:cBhvr>
                                      <p:rCtr x="625" y="0"/>
                                    </p:animMotion>
                                  </p:childTnLst>
                                </p:cTn>
                              </p:par>
                              <p:par>
                                <p:cTn id="147" presetID="35" presetClass="path" presetSubtype="0" accel="50000" decel="50000" fill="hold" nodeType="withEffect">
                                  <p:stCondLst>
                                    <p:cond delay="0"/>
                                  </p:stCondLst>
                                  <p:childTnLst>
                                    <p:animMotion origin="layout" path="M -1.38889E-6 1.11111E-6 L -0.20538 1.11111E-6 " pathEditMode="relative" rAng="0" ptsTypes="AA">
                                      <p:cBhvr>
                                        <p:cTn id="148" dur="2000" fill="hold"/>
                                        <p:tgtEl>
                                          <p:spTgt spid="61"/>
                                        </p:tgtEl>
                                        <p:attrNameLst>
                                          <p:attrName>ppt_x</p:attrName>
                                          <p:attrName>ppt_y</p:attrName>
                                        </p:attrNameLst>
                                      </p:cBhvr>
                                      <p:rCtr x="-10278" y="0"/>
                                    </p:animMotion>
                                  </p:childTnLst>
                                </p:cTn>
                              </p:par>
                              <p:par>
                                <p:cTn id="149" presetID="35" presetClass="path" presetSubtype="0" accel="50000" decel="50000" fill="hold" nodeType="withEffect">
                                  <p:stCondLst>
                                    <p:cond delay="0"/>
                                  </p:stCondLst>
                                  <p:childTnLst>
                                    <p:animMotion origin="layout" path="M -1.38889E-6 1.11111E-6 L -0.17413 1.11111E-6 " pathEditMode="relative" rAng="0" ptsTypes="AA">
                                      <p:cBhvr>
                                        <p:cTn id="150" dur="2000" fill="hold"/>
                                        <p:tgtEl>
                                          <p:spTgt spid="62"/>
                                        </p:tgtEl>
                                        <p:attrNameLst>
                                          <p:attrName>ppt_x</p:attrName>
                                          <p:attrName>ppt_y</p:attrName>
                                        </p:attrNameLst>
                                      </p:cBhvr>
                                      <p:rCtr x="-8715" y="0"/>
                                    </p:animMotion>
                                  </p:childTnLst>
                                </p:cTn>
                              </p:par>
                              <p:par>
                                <p:cTn id="151" presetID="35" presetClass="path" presetSubtype="0" accel="50000" decel="50000" fill="hold" nodeType="withEffect">
                                  <p:stCondLst>
                                    <p:cond delay="0"/>
                                  </p:stCondLst>
                                  <p:childTnLst>
                                    <p:animMotion origin="layout" path="M -1.38889E-6 1.11111E-6 L -0.1434 1.11111E-6 " pathEditMode="relative" rAng="0" ptsTypes="AA">
                                      <p:cBhvr>
                                        <p:cTn id="152" dur="2000" fill="hold"/>
                                        <p:tgtEl>
                                          <p:spTgt spid="64"/>
                                        </p:tgtEl>
                                        <p:attrNameLst>
                                          <p:attrName>ppt_x</p:attrName>
                                          <p:attrName>ppt_y</p:attrName>
                                        </p:attrNameLst>
                                      </p:cBhvr>
                                      <p:rCtr x="-7170" y="0"/>
                                    </p:animMotion>
                                  </p:childTnLst>
                                </p:cTn>
                              </p:par>
                              <p:par>
                                <p:cTn id="153" presetID="35" presetClass="path" presetSubtype="0" accel="50000" decel="50000" fill="hold" nodeType="withEffect">
                                  <p:stCondLst>
                                    <p:cond delay="0"/>
                                  </p:stCondLst>
                                  <p:childTnLst>
                                    <p:animMotion origin="layout" path="M -1.38889E-6 1.11111E-6 L -0.11545 1.11111E-6 " pathEditMode="relative" rAng="0" ptsTypes="AA">
                                      <p:cBhvr>
                                        <p:cTn id="154" dur="2000" fill="hold"/>
                                        <p:tgtEl>
                                          <p:spTgt spid="65"/>
                                        </p:tgtEl>
                                        <p:attrNameLst>
                                          <p:attrName>ppt_x</p:attrName>
                                          <p:attrName>ppt_y</p:attrName>
                                        </p:attrNameLst>
                                      </p:cBhvr>
                                      <p:rCtr x="-5781" y="0"/>
                                    </p:animMotion>
                                  </p:childTnLst>
                                </p:cTn>
                              </p:par>
                              <p:par>
                                <p:cTn id="155" presetID="35" presetClass="path" presetSubtype="0" accel="50000" decel="50000" fill="hold" nodeType="withEffect">
                                  <p:stCondLst>
                                    <p:cond delay="0"/>
                                  </p:stCondLst>
                                  <p:childTnLst>
                                    <p:animMotion origin="layout" path="M -1.38889E-6 1.11111E-6 L -0.08455 1.11111E-6 " pathEditMode="relative" rAng="0" ptsTypes="AA">
                                      <p:cBhvr>
                                        <p:cTn id="156" dur="2000" fill="hold"/>
                                        <p:tgtEl>
                                          <p:spTgt spid="66"/>
                                        </p:tgtEl>
                                        <p:attrNameLst>
                                          <p:attrName>ppt_x</p:attrName>
                                          <p:attrName>ppt_y</p:attrName>
                                        </p:attrNameLst>
                                      </p:cBhvr>
                                      <p:rCtr x="-4236" y="0"/>
                                    </p:animMotion>
                                  </p:childTnLst>
                                </p:cTn>
                              </p:par>
                              <p:par>
                                <p:cTn id="157" presetID="35" presetClass="path" presetSubtype="0" accel="50000" decel="50000" fill="hold" nodeType="withEffect">
                                  <p:stCondLst>
                                    <p:cond delay="0"/>
                                  </p:stCondLst>
                                  <p:childTnLst>
                                    <p:animMotion origin="layout" path="M -1.38889E-6 1.11111E-6 L -0.05364 1.11111E-6 " pathEditMode="relative" rAng="0" ptsTypes="AA">
                                      <p:cBhvr>
                                        <p:cTn id="158" dur="2000" fill="hold"/>
                                        <p:tgtEl>
                                          <p:spTgt spid="67"/>
                                        </p:tgtEl>
                                        <p:attrNameLst>
                                          <p:attrName>ppt_x</p:attrName>
                                          <p:attrName>ppt_y</p:attrName>
                                        </p:attrNameLst>
                                      </p:cBhvr>
                                      <p:rCtr x="-2691" y="0"/>
                                    </p:animMotion>
                                  </p:childTnLst>
                                </p:cTn>
                              </p:par>
                              <p:par>
                                <p:cTn id="159" presetID="35" presetClass="path" presetSubtype="0" accel="50000" decel="50000" fill="hold" nodeType="withEffect">
                                  <p:stCondLst>
                                    <p:cond delay="0"/>
                                  </p:stCondLst>
                                  <p:childTnLst>
                                    <p:animMotion origin="layout" path="M -1.38889E-6 1.11111E-6 L -0.02917 1.11111E-6 " pathEditMode="relative" rAng="0" ptsTypes="AA">
                                      <p:cBhvr>
                                        <p:cTn id="160" dur="2000" fill="hold"/>
                                        <p:tgtEl>
                                          <p:spTgt spid="68"/>
                                        </p:tgtEl>
                                        <p:attrNameLst>
                                          <p:attrName>ppt_x</p:attrName>
                                          <p:attrName>ppt_y</p:attrName>
                                        </p:attrNameLst>
                                      </p:cBhvr>
                                      <p:rCtr x="-1458" y="0"/>
                                    </p:animMotion>
                                  </p:childTnLst>
                                </p:cTn>
                              </p:par>
                              <p:par>
                                <p:cTn id="161" presetID="63" presetClass="path" presetSubtype="0" accel="50000" decel="50000" fill="hold" nodeType="withEffect">
                                  <p:stCondLst>
                                    <p:cond delay="0"/>
                                  </p:stCondLst>
                                  <p:childTnLst>
                                    <p:animMotion origin="layout" path="M 1.94444E-6 4.44444E-6 L 0.175 4.44444E-6 " pathEditMode="relative" rAng="0" ptsTypes="AA">
                                      <p:cBhvr>
                                        <p:cTn id="162" dur="2000" fill="hold"/>
                                        <p:tgtEl>
                                          <p:spTgt spid="127"/>
                                        </p:tgtEl>
                                        <p:attrNameLst>
                                          <p:attrName>ppt_x</p:attrName>
                                          <p:attrName>ppt_y</p:attrName>
                                        </p:attrNameLst>
                                      </p:cBhvr>
                                      <p:rCtr x="8750" y="0"/>
                                    </p:animMotion>
                                  </p:childTnLst>
                                </p:cTn>
                              </p:par>
                              <p:par>
                                <p:cTn id="163" presetID="63" presetClass="path" presetSubtype="0" accel="50000" decel="50000" fill="hold" nodeType="withEffect">
                                  <p:stCondLst>
                                    <p:cond delay="0"/>
                                  </p:stCondLst>
                                  <p:childTnLst>
                                    <p:animMotion origin="layout" path="M 1.94444E-6 4.44444E-6 L -0.06042 4.44444E-6 " pathEditMode="relative" rAng="0" ptsTypes="AA">
                                      <p:cBhvr>
                                        <p:cTn id="164" dur="2000" fill="hold"/>
                                        <p:tgtEl>
                                          <p:spTgt spid="122"/>
                                        </p:tgtEl>
                                        <p:attrNameLst>
                                          <p:attrName>ppt_x</p:attrName>
                                          <p:attrName>ppt_y</p:attrName>
                                        </p:attrNameLst>
                                      </p:cBhvr>
                                      <p:rCtr x="-3021" y="0"/>
                                    </p:animMotion>
                                  </p:childTnLst>
                                </p:cTn>
                              </p:par>
                              <p:par>
                                <p:cTn id="165" presetID="63" presetClass="path" presetSubtype="0" accel="50000" decel="50000" fill="hold" nodeType="withEffect">
                                  <p:stCondLst>
                                    <p:cond delay="0"/>
                                  </p:stCondLst>
                                  <p:childTnLst>
                                    <p:animMotion origin="layout" path="M 1.94444E-6 4.44444E-6 L -0.09653 4.44444E-6 " pathEditMode="relative" rAng="0" ptsTypes="AA">
                                      <p:cBhvr>
                                        <p:cTn id="166" dur="2000" fill="hold"/>
                                        <p:tgtEl>
                                          <p:spTgt spid="123"/>
                                        </p:tgtEl>
                                        <p:attrNameLst>
                                          <p:attrName>ppt_x</p:attrName>
                                          <p:attrName>ppt_y</p:attrName>
                                        </p:attrNameLst>
                                      </p:cBhvr>
                                      <p:rCtr x="-4826" y="0"/>
                                    </p:animMotion>
                                  </p:childTnLst>
                                </p:cTn>
                              </p:par>
                              <p:par>
                                <p:cTn id="167" presetID="63" presetClass="path" presetSubtype="0" accel="50000" decel="50000" fill="hold" nodeType="withEffect">
                                  <p:stCondLst>
                                    <p:cond delay="0"/>
                                  </p:stCondLst>
                                  <p:childTnLst>
                                    <p:animMotion origin="layout" path="M 1.94444E-6 4.44444E-6 L -0.13125 4.44444E-6 " pathEditMode="relative" rAng="0" ptsTypes="AA">
                                      <p:cBhvr>
                                        <p:cTn id="168" dur="2000" fill="hold"/>
                                        <p:tgtEl>
                                          <p:spTgt spid="124"/>
                                        </p:tgtEl>
                                        <p:attrNameLst>
                                          <p:attrName>ppt_x</p:attrName>
                                          <p:attrName>ppt_y</p:attrName>
                                        </p:attrNameLst>
                                      </p:cBhvr>
                                      <p:rCtr x="-6562" y="0"/>
                                    </p:animMotion>
                                  </p:childTnLst>
                                </p:cTn>
                              </p:par>
                              <p:par>
                                <p:cTn id="169" presetID="35" presetClass="path" presetSubtype="0" accel="50000" decel="50000" fill="hold" nodeType="withEffect">
                                  <p:stCondLst>
                                    <p:cond delay="0"/>
                                  </p:stCondLst>
                                  <p:childTnLst>
                                    <p:animMotion origin="layout" path="M 1.94444E-6 4.44444E-6 L -0.39254 4.44444E-6 " pathEditMode="relative" rAng="0" ptsTypes="AA">
                                      <p:cBhvr>
                                        <p:cTn id="170" dur="2000" fill="hold"/>
                                        <p:tgtEl>
                                          <p:spTgt spid="125"/>
                                        </p:tgtEl>
                                        <p:attrNameLst>
                                          <p:attrName>ppt_x</p:attrName>
                                          <p:attrName>ppt_y</p:attrName>
                                        </p:attrNameLst>
                                      </p:cBhvr>
                                      <p:rCtr x="-19635" y="0"/>
                                    </p:animMotion>
                                  </p:childTnLst>
                                </p:cTn>
                              </p:par>
                              <p:par>
                                <p:cTn id="171" presetID="35" presetClass="path" presetSubtype="0" accel="50000" decel="50000" fill="hold" nodeType="withEffect">
                                  <p:stCondLst>
                                    <p:cond delay="0"/>
                                  </p:stCondLst>
                                  <p:childTnLst>
                                    <p:animMotion origin="layout" path="M 1.94444E-6 4.44444E-6 L -0.31684 4.44444E-6 " pathEditMode="relative" rAng="0" ptsTypes="AA">
                                      <p:cBhvr>
                                        <p:cTn id="172" dur="2000" fill="hold"/>
                                        <p:tgtEl>
                                          <p:spTgt spid="128"/>
                                        </p:tgtEl>
                                        <p:attrNameLst>
                                          <p:attrName>ppt_x</p:attrName>
                                          <p:attrName>ppt_y</p:attrName>
                                        </p:attrNameLst>
                                      </p:cBhvr>
                                      <p:rCtr x="-15851" y="0"/>
                                    </p:animMotion>
                                  </p:childTnLst>
                                </p:cTn>
                              </p:par>
                              <p:par>
                                <p:cTn id="173" presetID="35" presetClass="path" presetSubtype="0" accel="50000" decel="50000" fill="hold" nodeType="withEffect">
                                  <p:stCondLst>
                                    <p:cond delay="0"/>
                                  </p:stCondLst>
                                  <p:childTnLst>
                                    <p:animMotion origin="layout" path="M 1.94444E-6 4.44444E-6 L -0.28056 4.44444E-6 " pathEditMode="relative" rAng="0" ptsTypes="AA">
                                      <p:cBhvr>
                                        <p:cTn id="174" dur="2000" fill="hold"/>
                                        <p:tgtEl>
                                          <p:spTgt spid="129"/>
                                        </p:tgtEl>
                                        <p:attrNameLst>
                                          <p:attrName>ppt_x</p:attrName>
                                          <p:attrName>ppt_y</p:attrName>
                                        </p:attrNameLst>
                                      </p:cBhvr>
                                      <p:rCtr x="-14028" y="0"/>
                                    </p:animMotion>
                                  </p:childTnLst>
                                </p:cTn>
                              </p:par>
                              <p:par>
                                <p:cTn id="175" presetID="35" presetClass="path" presetSubtype="0" accel="50000" decel="50000" fill="hold" nodeType="withEffect">
                                  <p:stCondLst>
                                    <p:cond delay="0"/>
                                  </p:stCondLst>
                                  <p:childTnLst>
                                    <p:animMotion origin="layout" path="M 1.94444E-6 4.44444E-6 L -0.23681 4.44444E-6 " pathEditMode="relative" rAng="0" ptsTypes="AA">
                                      <p:cBhvr>
                                        <p:cTn id="176" dur="2000" fill="hold"/>
                                        <p:tgtEl>
                                          <p:spTgt spid="130"/>
                                        </p:tgtEl>
                                        <p:attrNameLst>
                                          <p:attrName>ppt_x</p:attrName>
                                          <p:attrName>ppt_y</p:attrName>
                                        </p:attrNameLst>
                                      </p:cBhvr>
                                      <p:rCtr x="-11840" y="0"/>
                                    </p:animMotion>
                                  </p:childTnLst>
                                </p:cTn>
                              </p:par>
                              <p:par>
                                <p:cTn id="177" presetID="35" presetClass="path" presetSubtype="0" accel="50000" decel="50000" fill="hold" nodeType="withEffect">
                                  <p:stCondLst>
                                    <p:cond delay="0"/>
                                  </p:stCondLst>
                                  <p:childTnLst>
                                    <p:animMotion origin="layout" path="M 1.94444E-6 4.44444E-6 L -0.19931 4.44444E-6 " pathEditMode="relative" rAng="0" ptsTypes="AA">
                                      <p:cBhvr>
                                        <p:cTn id="178" dur="2000" fill="hold"/>
                                        <p:tgtEl>
                                          <p:spTgt spid="131"/>
                                        </p:tgtEl>
                                        <p:attrNameLst>
                                          <p:attrName>ppt_x</p:attrName>
                                          <p:attrName>ppt_y</p:attrName>
                                        </p:attrNameLst>
                                      </p:cBhvr>
                                      <p:rCtr x="-9965" y="0"/>
                                    </p:animMotion>
                                  </p:childTnLst>
                                </p:cTn>
                              </p:par>
                              <p:par>
                                <p:cTn id="179" presetID="35" presetClass="path" presetSubtype="0" accel="50000" decel="50000" fill="hold" nodeType="withEffect">
                                  <p:stCondLst>
                                    <p:cond delay="0"/>
                                  </p:stCondLst>
                                  <p:childTnLst>
                                    <p:animMotion origin="layout" path="M 1.94444E-6 4.44444E-6 L -0.17084 4.44444E-6 " pathEditMode="relative" rAng="0" ptsTypes="AA">
                                      <p:cBhvr>
                                        <p:cTn id="180" dur="2000" fill="hold"/>
                                        <p:tgtEl>
                                          <p:spTgt spid="132"/>
                                        </p:tgtEl>
                                        <p:attrNameLst>
                                          <p:attrName>ppt_x</p:attrName>
                                          <p:attrName>ppt_y</p:attrName>
                                        </p:attrNameLst>
                                      </p:cBhvr>
                                      <p:rCtr x="-8542" y="0"/>
                                    </p:animMotion>
                                  </p:childTnLst>
                                </p:cTn>
                              </p:par>
                              <p:par>
                                <p:cTn id="181" presetID="63" presetClass="path" presetSubtype="0" accel="50000" decel="50000" fill="hold" nodeType="withEffect">
                                  <p:stCondLst>
                                    <p:cond delay="0"/>
                                  </p:stCondLst>
                                  <p:childTnLst>
                                    <p:animMotion origin="layout" path="M 1.94444E-6 4.44444E-6 L 0.15 4.44444E-6 " pathEditMode="relative" rAng="0" ptsTypes="AA">
                                      <p:cBhvr>
                                        <p:cTn id="182" dur="2000" fill="hold"/>
                                        <p:tgtEl>
                                          <p:spTgt spid="136"/>
                                        </p:tgtEl>
                                        <p:attrNameLst>
                                          <p:attrName>ppt_x</p:attrName>
                                          <p:attrName>ppt_y</p:attrName>
                                        </p:attrNameLst>
                                      </p:cBhvr>
                                      <p:rCtr x="7500" y="0"/>
                                    </p:animMotion>
                                  </p:childTnLst>
                                </p:cTn>
                              </p:par>
                              <p:par>
                                <p:cTn id="183" presetID="63" presetClass="path" presetSubtype="0" accel="50000" decel="50000" fill="hold" nodeType="withEffect">
                                  <p:stCondLst>
                                    <p:cond delay="0"/>
                                  </p:stCondLst>
                                  <p:childTnLst>
                                    <p:animMotion origin="layout" path="M 1.94444E-6 4.44444E-6 L 0.11736 4.44444E-6 " pathEditMode="relative" rAng="0" ptsTypes="AA">
                                      <p:cBhvr>
                                        <p:cTn id="184" dur="2000" fill="hold"/>
                                        <p:tgtEl>
                                          <p:spTgt spid="133"/>
                                        </p:tgtEl>
                                        <p:attrNameLst>
                                          <p:attrName>ppt_x</p:attrName>
                                          <p:attrName>ppt_y</p:attrName>
                                        </p:attrNameLst>
                                      </p:cBhvr>
                                      <p:rCtr x="5868" y="0"/>
                                    </p:animMotion>
                                  </p:childTnLst>
                                </p:cTn>
                              </p:par>
                              <p:par>
                                <p:cTn id="185" presetID="63" presetClass="path" presetSubtype="0" accel="50000" decel="50000" fill="hold" nodeType="withEffect">
                                  <p:stCondLst>
                                    <p:cond delay="0"/>
                                  </p:stCondLst>
                                  <p:childTnLst>
                                    <p:animMotion origin="layout" path="M 1.94444E-6 4.44444E-6 L 0.08489 4.44444E-6 " pathEditMode="relative" rAng="0" ptsTypes="AA">
                                      <p:cBhvr>
                                        <p:cTn id="186" dur="2000" fill="hold"/>
                                        <p:tgtEl>
                                          <p:spTgt spid="134"/>
                                        </p:tgtEl>
                                        <p:attrNameLst>
                                          <p:attrName>ppt_x</p:attrName>
                                          <p:attrName>ppt_y</p:attrName>
                                        </p:attrNameLst>
                                      </p:cBhvr>
                                      <p:rCtr x="4236" y="0"/>
                                    </p:animMotion>
                                  </p:childTnLst>
                                </p:cTn>
                              </p:par>
                              <p:par>
                                <p:cTn id="187" presetID="63" presetClass="path" presetSubtype="0" accel="50000" decel="50000" fill="hold" nodeType="withEffect">
                                  <p:stCondLst>
                                    <p:cond delay="0"/>
                                  </p:stCondLst>
                                  <p:childTnLst>
                                    <p:animMotion origin="layout" path="M 1.94444E-6 4.44444E-6 L 0.05434 4.44444E-6 " pathEditMode="relative" rAng="0" ptsTypes="AA">
                                      <p:cBhvr>
                                        <p:cTn id="188" dur="2000" fill="hold"/>
                                        <p:tgtEl>
                                          <p:spTgt spid="138"/>
                                        </p:tgtEl>
                                        <p:attrNameLst>
                                          <p:attrName>ppt_x</p:attrName>
                                          <p:attrName>ppt_y</p:attrName>
                                        </p:attrNameLst>
                                      </p:cBhvr>
                                      <p:rCtr x="2708" y="0"/>
                                    </p:animMotion>
                                  </p:childTnLst>
                                </p:cTn>
                              </p:par>
                              <p:par>
                                <p:cTn id="189" presetID="63" presetClass="path" presetSubtype="0" accel="50000" decel="50000" fill="hold" nodeType="withEffect">
                                  <p:stCondLst>
                                    <p:cond delay="0"/>
                                  </p:stCondLst>
                                  <p:childTnLst>
                                    <p:animMotion origin="layout" path="M 1.94444E-6 4.44444E-6 L 0.02239 4.44444E-6 " pathEditMode="relative" rAng="0" ptsTypes="AA">
                                      <p:cBhvr>
                                        <p:cTn id="190" dur="2000" fill="hold"/>
                                        <p:tgtEl>
                                          <p:spTgt spid="135"/>
                                        </p:tgtEl>
                                        <p:attrNameLst>
                                          <p:attrName>ppt_x</p:attrName>
                                          <p:attrName>ppt_y</p:attrName>
                                        </p:attrNameLst>
                                      </p:cBhvr>
                                      <p:rCtr x="1111" y="0"/>
                                    </p:animMotion>
                                  </p:childTnLst>
                                </p:cTn>
                              </p:par>
                              <p:par>
                                <p:cTn id="191" presetID="63" presetClass="path" presetSubtype="0" accel="50000" decel="50000" fill="hold" nodeType="withEffect">
                                  <p:stCondLst>
                                    <p:cond delay="0"/>
                                  </p:stCondLst>
                                  <p:childTnLst>
                                    <p:animMotion origin="layout" path="M 1.94444E-6 4.44444E-6 L -0.02952 4.44444E-6 " pathEditMode="relative" rAng="0" ptsTypes="AA">
                                      <p:cBhvr>
                                        <p:cTn id="192" dur="2000" fill="hold"/>
                                        <p:tgtEl>
                                          <p:spTgt spid="137"/>
                                        </p:tgtEl>
                                        <p:attrNameLst>
                                          <p:attrName>ppt_x</p:attrName>
                                          <p:attrName>ppt_y</p:attrName>
                                        </p:attrNameLst>
                                      </p:cBhvr>
                                      <p:rCtr x="-1476" y="0"/>
                                    </p:animMotion>
                                  </p:childTnLst>
                                </p:cTn>
                              </p:par>
                              <p:par>
                                <p:cTn id="193" presetID="10" presetClass="exit" presetSubtype="0" fill="hold" grpId="1" nodeType="withEffect">
                                  <p:stCondLst>
                                    <p:cond delay="0"/>
                                  </p:stCondLst>
                                  <p:childTnLst>
                                    <p:animEffect transition="out" filter="fade">
                                      <p:cBhvr>
                                        <p:cTn id="194" dur="500"/>
                                        <p:tgtEl>
                                          <p:spTgt spid="50"/>
                                        </p:tgtEl>
                                      </p:cBhvr>
                                    </p:animEffect>
                                    <p:set>
                                      <p:cBhvr>
                                        <p:cTn id="195" dur="1" fill="hold">
                                          <p:stCondLst>
                                            <p:cond delay="499"/>
                                          </p:stCondLst>
                                        </p:cTn>
                                        <p:tgtEl>
                                          <p:spTgt spid="50"/>
                                        </p:tgtEl>
                                        <p:attrNameLst>
                                          <p:attrName>style.visibility</p:attrName>
                                        </p:attrNameLst>
                                      </p:cBhvr>
                                      <p:to>
                                        <p:strVal val="hidden"/>
                                      </p:to>
                                    </p:set>
                                  </p:childTnLst>
                                </p:cTn>
                              </p:par>
                              <p:par>
                                <p:cTn id="196" presetID="10" presetClass="exit" presetSubtype="0" fill="hold" nodeType="withEffect">
                                  <p:stCondLst>
                                    <p:cond delay="0"/>
                                  </p:stCondLst>
                                  <p:childTnLst>
                                    <p:animEffect transition="out" filter="fade">
                                      <p:cBhvr>
                                        <p:cTn id="197" dur="500"/>
                                        <p:tgtEl>
                                          <p:spTgt spid="49"/>
                                        </p:tgtEl>
                                      </p:cBhvr>
                                    </p:animEffect>
                                    <p:set>
                                      <p:cBhvr>
                                        <p:cTn id="198" dur="1" fill="hold">
                                          <p:stCondLst>
                                            <p:cond delay="499"/>
                                          </p:stCondLst>
                                        </p:cTn>
                                        <p:tgtEl>
                                          <p:spTgt spid="49"/>
                                        </p:tgtEl>
                                        <p:attrNameLst>
                                          <p:attrName>style.visibility</p:attrName>
                                        </p:attrNameLst>
                                      </p:cBhvr>
                                      <p:to>
                                        <p:strVal val="hidden"/>
                                      </p:to>
                                    </p:set>
                                  </p:childTnLst>
                                </p:cTn>
                              </p:par>
                            </p:childTnLst>
                          </p:cTn>
                        </p:par>
                        <p:par>
                          <p:cTn id="199" fill="hold">
                            <p:stCondLst>
                              <p:cond delay="2000"/>
                            </p:stCondLst>
                            <p:childTnLst>
                              <p:par>
                                <p:cTn id="200" presetID="10" presetClass="entr" presetSubtype="0" fill="hold" grpId="0" nodeType="after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500"/>
                                        <p:tgtEl>
                                          <p:spTgt spid="52"/>
                                        </p:tgtEl>
                                      </p:cBhvr>
                                    </p:animEffect>
                                  </p:childTnLst>
                                </p:cTn>
                              </p:par>
                            </p:childTnLst>
                          </p:cTn>
                        </p:par>
                        <p:par>
                          <p:cTn id="203" fill="hold">
                            <p:stCondLst>
                              <p:cond delay="2500"/>
                            </p:stCondLst>
                            <p:childTnLst>
                              <p:par>
                                <p:cTn id="204" presetID="10" presetClass="entr" presetSubtype="0" fill="hold" grpId="0" nodeType="afterEffect">
                                  <p:stCondLst>
                                    <p:cond delay="0"/>
                                  </p:stCondLst>
                                  <p:childTnLst>
                                    <p:set>
                                      <p:cBhvr>
                                        <p:cTn id="205" dur="1" fill="hold">
                                          <p:stCondLst>
                                            <p:cond delay="0"/>
                                          </p:stCondLst>
                                        </p:cTn>
                                        <p:tgtEl>
                                          <p:spTgt spid="53"/>
                                        </p:tgtEl>
                                        <p:attrNameLst>
                                          <p:attrName>style.visibility</p:attrName>
                                        </p:attrNameLst>
                                      </p:cBhvr>
                                      <p:to>
                                        <p:strVal val="visible"/>
                                      </p:to>
                                    </p:set>
                                    <p:animEffect transition="in" filter="fade">
                                      <p:cBhvr>
                                        <p:cTn id="20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52" grpId="0"/>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0" y="0"/>
            <a:ext cx="7772400" cy="673894"/>
          </a:xfrm>
        </p:spPr>
        <p:txBody>
          <a:bodyPr/>
          <a:lstStyle/>
          <a:p>
            <a:pPr eaLnBrk="1"/>
            <a:r>
              <a:rPr lang="en-US" altLang="en-US" sz="2531" dirty="0" smtClean="0">
                <a:ea typeface="ＭＳ Ｐゴシック" charset="-128"/>
              </a:rPr>
              <a:t>Decipher- biopsy</a:t>
            </a:r>
            <a:endParaRPr lang="en-US" altLang="en-US" dirty="0">
              <a:ea typeface="ＭＳ Ｐゴシック" charset="-128"/>
            </a:endParaRPr>
          </a:p>
        </p:txBody>
      </p:sp>
      <p:sp>
        <p:nvSpPr>
          <p:cNvPr id="5122" name="Rectangle 2"/>
          <p:cNvSpPr>
            <a:spLocks noGrp="1" noChangeArrowheads="1"/>
          </p:cNvSpPr>
          <p:nvPr>
            <p:ph type="body" idx="1"/>
          </p:nvPr>
        </p:nvSpPr>
        <p:spPr>
          <a:xfrm>
            <a:off x="578431" y="673894"/>
            <a:ext cx="8151912" cy="3758840"/>
          </a:xfrm>
        </p:spPr>
        <p:txBody>
          <a:bodyPr/>
          <a:lstStyle/>
          <a:p>
            <a:pPr marL="227688" indent="-227688" eaLnBrk="1">
              <a:spcBef>
                <a:spcPts val="1687"/>
              </a:spcBef>
              <a:buSzPct val="50000"/>
              <a:buBlip>
                <a:blip r:embed="rId2"/>
              </a:buBlip>
            </a:pPr>
            <a:r>
              <a:rPr lang="en-US" altLang="en-US" sz="2000" dirty="0">
                <a:latin typeface="+mj-lt"/>
                <a:ea typeface="ＭＳ Ｐゴシック" charset="-128"/>
                <a:sym typeface="Helvetica Neue" charset="0"/>
              </a:rPr>
              <a:t>A genetic test panel testing the expression of </a:t>
            </a:r>
            <a:r>
              <a:rPr lang="en-US" altLang="en-US" sz="2000" dirty="0" smtClean="0">
                <a:latin typeface="+mj-lt"/>
                <a:ea typeface="ＭＳ Ｐゴシック" charset="-128"/>
                <a:sym typeface="Helvetica Neue" charset="0"/>
              </a:rPr>
              <a:t>22 genes</a:t>
            </a:r>
            <a:endParaRPr lang="en-US" altLang="en-US" sz="2000" dirty="0">
              <a:latin typeface="+mj-lt"/>
              <a:ea typeface="ＭＳ Ｐゴシック" charset="-128"/>
              <a:sym typeface="Helvetica Neue" charset="0"/>
            </a:endParaRPr>
          </a:p>
          <a:p>
            <a:pPr marL="227688" indent="-227688" eaLnBrk="1">
              <a:spcBef>
                <a:spcPts val="1687"/>
              </a:spcBef>
              <a:buSzPct val="50000"/>
              <a:buBlip>
                <a:blip r:embed="rId2"/>
              </a:buBlip>
            </a:pPr>
            <a:r>
              <a:rPr lang="en-US" altLang="en-US" sz="2000" dirty="0">
                <a:latin typeface="+mj-lt"/>
                <a:ea typeface="ＭＳ Ｐゴシック" charset="-128"/>
                <a:sym typeface="Helvetica Neue" charset="0"/>
              </a:rPr>
              <a:t>Predict prostate cancer </a:t>
            </a:r>
            <a:r>
              <a:rPr lang="en-US" altLang="en-US" sz="2000" dirty="0" smtClean="0">
                <a:latin typeface="+mj-lt"/>
                <a:ea typeface="ＭＳ Ｐゴシック" charset="-128"/>
                <a:sym typeface="Helvetica Neue" charset="0"/>
              </a:rPr>
              <a:t>up-grading in AS population </a:t>
            </a:r>
          </a:p>
          <a:p>
            <a:pPr marL="227688" indent="-227688" eaLnBrk="1">
              <a:spcBef>
                <a:spcPts val="1687"/>
              </a:spcBef>
              <a:buSzPct val="50000"/>
              <a:buBlip>
                <a:blip r:embed="rId2"/>
              </a:buBlip>
            </a:pPr>
            <a:r>
              <a:rPr lang="en-US" altLang="en-US" sz="2000" dirty="0" smtClean="0">
                <a:latin typeface="+mj-lt"/>
                <a:ea typeface="ＭＳ Ｐゴシック" charset="-128"/>
                <a:sym typeface="Helvetica Neue" charset="0"/>
              </a:rPr>
              <a:t>To </a:t>
            </a:r>
            <a:r>
              <a:rPr lang="en-US" altLang="en-US" sz="2000" dirty="0">
                <a:latin typeface="+mj-lt"/>
                <a:ea typeface="ＭＳ Ｐゴシック" charset="-128"/>
                <a:sym typeface="Helvetica Neue" charset="0"/>
              </a:rPr>
              <a:t>make the decision of further treatment for patients with high risks.</a:t>
            </a:r>
            <a:endParaRPr lang="en-US" altLang="en-US" sz="2000" dirty="0">
              <a:latin typeface="+mj-lt"/>
              <a:ea typeface="ＭＳ Ｐゴシック" charset="-128"/>
            </a:endParaRPr>
          </a:p>
        </p:txBody>
      </p:sp>
      <p:pic>
        <p:nvPicPr>
          <p:cNvPr id="4" name="Picture 3"/>
          <p:cNvPicPr>
            <a:picLocks noChangeAspect="1"/>
          </p:cNvPicPr>
          <p:nvPr/>
        </p:nvPicPr>
        <p:blipFill>
          <a:blip r:embed="rId3"/>
          <a:stretch>
            <a:fillRect/>
          </a:stretch>
        </p:blipFill>
        <p:spPr>
          <a:xfrm>
            <a:off x="1989087" y="2191933"/>
            <a:ext cx="5765479" cy="2423609"/>
          </a:xfrm>
          <a:prstGeom prst="rect">
            <a:avLst/>
          </a:prstGeom>
        </p:spPr>
      </p:pic>
    </p:spTree>
    <p:extLst>
      <p:ext uri="{BB962C8B-B14F-4D97-AF65-F5344CB8AC3E}">
        <p14:creationId xmlns:p14="http://schemas.microsoft.com/office/powerpoint/2010/main" val="601641501"/>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Decipher Outcomes</a:t>
            </a:r>
            <a:endParaRPr lang="en-US" dirty="0"/>
          </a:p>
        </p:txBody>
      </p:sp>
      <p:sp>
        <p:nvSpPr>
          <p:cNvPr id="4" name="Text Placeholder 3"/>
          <p:cNvSpPr>
            <a:spLocks noGrp="1"/>
          </p:cNvSpPr>
          <p:nvPr>
            <p:ph type="body" sz="quarter" idx="10"/>
          </p:nvPr>
        </p:nvSpPr>
        <p:spPr/>
        <p:txBody>
          <a:bodyPr/>
          <a:lstStyle/>
          <a:p>
            <a:r>
              <a:rPr lang="en-US" dirty="0" smtClean="0"/>
              <a:t>Predict Chance of Primary Gleason 4 in Biopsy, Metastasis and PCSM</a:t>
            </a:r>
            <a:endParaRPr lang="en-US" dirty="0"/>
          </a:p>
        </p:txBody>
      </p:sp>
      <p:sp>
        <p:nvSpPr>
          <p:cNvPr id="5" name="Slide Number Placeholder 4"/>
          <p:cNvSpPr>
            <a:spLocks noGrp="1"/>
          </p:cNvSpPr>
          <p:nvPr>
            <p:ph type="sldNum" sz="quarter" idx="4"/>
          </p:nvPr>
        </p:nvSpPr>
        <p:spPr/>
        <p:txBody>
          <a:bodyPr/>
          <a:lstStyle/>
          <a:p>
            <a:fld id="{7B67A630-6DEE-4F45-9872-4A9386C88847}" type="slidenum">
              <a:rPr lang="en-US" smtClean="0"/>
              <a:pPr/>
              <a:t>25</a:t>
            </a:fld>
            <a:endParaRPr lang="en-US"/>
          </a:p>
        </p:txBody>
      </p:sp>
      <p:pic>
        <p:nvPicPr>
          <p:cNvPr id="6" name="Picture 5"/>
          <p:cNvPicPr>
            <a:picLocks noChangeAspect="1"/>
          </p:cNvPicPr>
          <p:nvPr/>
        </p:nvPicPr>
        <p:blipFill>
          <a:blip r:embed="rId2"/>
          <a:stretch>
            <a:fillRect/>
          </a:stretch>
        </p:blipFill>
        <p:spPr>
          <a:xfrm>
            <a:off x="1143000" y="1572259"/>
            <a:ext cx="6858000" cy="2274185"/>
          </a:xfrm>
          <a:prstGeom prst="rect">
            <a:avLst/>
          </a:prstGeom>
        </p:spPr>
      </p:pic>
      <p:pic>
        <p:nvPicPr>
          <p:cNvPr id="7" name="Picture 6"/>
          <p:cNvPicPr>
            <a:picLocks noChangeAspect="1"/>
          </p:cNvPicPr>
          <p:nvPr/>
        </p:nvPicPr>
        <p:blipFill>
          <a:blip r:embed="rId3"/>
          <a:stretch>
            <a:fillRect/>
          </a:stretch>
        </p:blipFill>
        <p:spPr>
          <a:xfrm>
            <a:off x="4529138" y="4298260"/>
            <a:ext cx="3438525" cy="323850"/>
          </a:xfrm>
          <a:prstGeom prst="rect">
            <a:avLst/>
          </a:prstGeom>
        </p:spPr>
      </p:pic>
    </p:spTree>
    <p:extLst>
      <p:ext uri="{BB962C8B-B14F-4D97-AF65-F5344CB8AC3E}">
        <p14:creationId xmlns:p14="http://schemas.microsoft.com/office/powerpoint/2010/main" val="601211194"/>
      </p:ext>
    </p:extLst>
  </p:cSld>
  <p:clrMapOvr>
    <a:masterClrMapping/>
  </p:clrMapOvr>
  <mc:AlternateContent xmlns:mc="http://schemas.openxmlformats.org/markup-compatibility/2006" xmlns:p14="http://schemas.microsoft.com/office/powerpoint/2010/main">
    <mc:Choice Requires="p14">
      <p:transition spd="slow" p14:dur="2000" advTm="34549"/>
    </mc:Choice>
    <mc:Fallback xmlns="">
      <p:transition spd="slow" advTm="34549"/>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614488" y="168483"/>
            <a:ext cx="5915025" cy="763769"/>
          </a:xfrm>
        </p:spPr>
        <p:txBody>
          <a:bodyPr/>
          <a:lstStyle/>
          <a:p>
            <a:pPr algn="ctr"/>
            <a:r>
              <a:rPr lang="en-US" b="1" dirty="0">
                <a:solidFill>
                  <a:srgbClr val="003F72"/>
                </a:solidFill>
              </a:rPr>
              <a:t>Decipher</a:t>
            </a:r>
            <a:r>
              <a:rPr lang="en-US" b="1" baseline="30000" dirty="0">
                <a:solidFill>
                  <a:srgbClr val="003F72"/>
                </a:solidFill>
              </a:rPr>
              <a:t>®</a:t>
            </a:r>
            <a:r>
              <a:rPr lang="en-US" b="1" dirty="0">
                <a:solidFill>
                  <a:srgbClr val="003F72"/>
                </a:solidFill>
              </a:rPr>
              <a:t> Biopsy Endpoints</a:t>
            </a:r>
          </a:p>
        </p:txBody>
      </p:sp>
      <p:pic>
        <p:nvPicPr>
          <p:cNvPr id="2" name="Picture 1"/>
          <p:cNvPicPr>
            <a:picLocks noChangeAspect="1"/>
          </p:cNvPicPr>
          <p:nvPr/>
        </p:nvPicPr>
        <p:blipFill>
          <a:blip r:embed="rId3"/>
          <a:stretch>
            <a:fillRect/>
          </a:stretch>
        </p:blipFill>
        <p:spPr>
          <a:xfrm>
            <a:off x="1604644" y="897264"/>
            <a:ext cx="2714486" cy="3726714"/>
          </a:xfrm>
          <a:prstGeom prst="rect">
            <a:avLst/>
          </a:prstGeom>
          <a:ln>
            <a:solidFill>
              <a:schemeClr val="bg1">
                <a:lumMod val="65000"/>
              </a:schemeClr>
            </a:solidFill>
          </a:ln>
          <a:effectLst/>
        </p:spPr>
      </p:pic>
      <p:sp>
        <p:nvSpPr>
          <p:cNvPr id="4" name="Content Placeholder 3"/>
          <p:cNvSpPr>
            <a:spLocks noGrp="1"/>
          </p:cNvSpPr>
          <p:nvPr>
            <p:ph sz="quarter" idx="10"/>
          </p:nvPr>
        </p:nvSpPr>
        <p:spPr>
          <a:xfrm>
            <a:off x="4216928" y="2490741"/>
            <a:ext cx="4077986" cy="2146341"/>
          </a:xfrm>
        </p:spPr>
        <p:txBody>
          <a:bodyPr>
            <a:normAutofit/>
          </a:bodyPr>
          <a:lstStyle/>
          <a:p>
            <a:pPr marL="171450" lvl="1" indent="0" algn="ctr">
              <a:spcBef>
                <a:spcPts val="919"/>
              </a:spcBef>
              <a:spcAft>
                <a:spcPts val="1200"/>
              </a:spcAft>
              <a:buNone/>
            </a:pPr>
            <a:r>
              <a:rPr lang="en-US" sz="1650" b="1" dirty="0"/>
              <a:t>Risk at RP - Percent likelihood</a:t>
            </a:r>
          </a:p>
          <a:p>
            <a:pPr lvl="1">
              <a:lnSpc>
                <a:spcPct val="110000"/>
              </a:lnSpc>
              <a:spcBef>
                <a:spcPts val="919"/>
              </a:spcBef>
              <a:spcAft>
                <a:spcPts val="0"/>
              </a:spcAft>
            </a:pPr>
            <a:r>
              <a:rPr lang="en-US" sz="1500" dirty="0"/>
              <a:t>High Grade Disease (Gleason 4 or 5)</a:t>
            </a:r>
          </a:p>
          <a:p>
            <a:pPr lvl="1">
              <a:lnSpc>
                <a:spcPct val="110000"/>
              </a:lnSpc>
              <a:spcBef>
                <a:spcPts val="919"/>
              </a:spcBef>
              <a:spcAft>
                <a:spcPts val="0"/>
              </a:spcAft>
            </a:pPr>
            <a:r>
              <a:rPr lang="en-US" sz="1500" dirty="0"/>
              <a:t>Metastasis 5 years post-RP</a:t>
            </a:r>
          </a:p>
          <a:p>
            <a:pPr lvl="1">
              <a:lnSpc>
                <a:spcPct val="110000"/>
              </a:lnSpc>
              <a:spcBef>
                <a:spcPts val="919"/>
              </a:spcBef>
              <a:spcAft>
                <a:spcPts val="0"/>
              </a:spcAft>
            </a:pPr>
            <a:r>
              <a:rPr lang="en-US" sz="1500" dirty="0"/>
              <a:t>Prostate Cancer Specific Mortality (PCSM) 10 years post-RP</a:t>
            </a:r>
          </a:p>
          <a:p>
            <a:pPr marL="514350" lvl="1" indent="-342900">
              <a:spcBef>
                <a:spcPts val="919"/>
              </a:spcBef>
              <a:spcAft>
                <a:spcPts val="1200"/>
              </a:spcAft>
              <a:buFont typeface="+mj-lt"/>
              <a:buAutoNum type="arabicPeriod"/>
            </a:pPr>
            <a:endParaRPr lang="en-US" sz="1800" dirty="0"/>
          </a:p>
          <a:p>
            <a:pPr marL="171450" lvl="1" indent="0">
              <a:spcAft>
                <a:spcPts val="1200"/>
              </a:spcAft>
              <a:buNone/>
            </a:pPr>
            <a:endParaRPr lang="en-US" dirty="0"/>
          </a:p>
        </p:txBody>
      </p:sp>
      <p:pic>
        <p:nvPicPr>
          <p:cNvPr id="9" name="Picture 8"/>
          <p:cNvPicPr>
            <a:picLocks noChangeAspect="1"/>
          </p:cNvPicPr>
          <p:nvPr/>
        </p:nvPicPr>
        <p:blipFill>
          <a:blip r:embed="rId4"/>
          <a:stretch>
            <a:fillRect/>
          </a:stretch>
        </p:blipFill>
        <p:spPr>
          <a:xfrm>
            <a:off x="3842919" y="981265"/>
            <a:ext cx="3868064" cy="1208476"/>
          </a:xfrm>
          <a:prstGeom prst="rect">
            <a:avLst/>
          </a:prstGeom>
        </p:spPr>
      </p:pic>
      <p:graphicFrame>
        <p:nvGraphicFramePr>
          <p:cNvPr id="30" name="Diagram 29"/>
          <p:cNvGraphicFramePr/>
          <p:nvPr>
            <p:extLst/>
          </p:nvPr>
        </p:nvGraphicFramePr>
        <p:xfrm>
          <a:off x="2286000" y="1745033"/>
          <a:ext cx="2177988" cy="23507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997063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sp>
        <p:nvSpPr>
          <p:cNvPr id="4" name="Title 2"/>
          <p:cNvSpPr txBox="1">
            <a:spLocks/>
          </p:cNvSpPr>
          <p:nvPr/>
        </p:nvSpPr>
        <p:spPr bwMode="auto">
          <a:xfrm>
            <a:off x="628650" y="1340643"/>
            <a:ext cx="7886700" cy="9941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2400" b="1">
                <a:solidFill>
                  <a:srgbClr val="0059B2"/>
                </a:solidFill>
                <a:latin typeface="+mj-lt"/>
                <a:ea typeface="+mj-ea"/>
                <a:cs typeface="+mj-cs"/>
              </a:defRPr>
            </a:lvl1pPr>
            <a:lvl2pPr algn="ctr" rtl="0" eaLnBrk="0" fontAlgn="base" hangingPunct="0">
              <a:spcBef>
                <a:spcPct val="0"/>
              </a:spcBef>
              <a:spcAft>
                <a:spcPct val="0"/>
              </a:spcAft>
              <a:defRPr sz="2400" b="1">
                <a:solidFill>
                  <a:srgbClr val="0059B2"/>
                </a:solidFill>
                <a:latin typeface="Arial" charset="0"/>
                <a:ea typeface="ヒラギノ角ゴ Pro W3" pitchFamily="116" charset="-128"/>
              </a:defRPr>
            </a:lvl2pPr>
            <a:lvl3pPr algn="ctr" rtl="0" eaLnBrk="0" fontAlgn="base" hangingPunct="0">
              <a:spcBef>
                <a:spcPct val="0"/>
              </a:spcBef>
              <a:spcAft>
                <a:spcPct val="0"/>
              </a:spcAft>
              <a:defRPr sz="2400" b="1">
                <a:solidFill>
                  <a:srgbClr val="0059B2"/>
                </a:solidFill>
                <a:latin typeface="Arial" charset="0"/>
                <a:ea typeface="ヒラギノ角ゴ Pro W3" pitchFamily="116" charset="-128"/>
              </a:defRPr>
            </a:lvl3pPr>
            <a:lvl4pPr algn="ctr" rtl="0" eaLnBrk="0" fontAlgn="base" hangingPunct="0">
              <a:spcBef>
                <a:spcPct val="0"/>
              </a:spcBef>
              <a:spcAft>
                <a:spcPct val="0"/>
              </a:spcAft>
              <a:defRPr sz="2400" b="1">
                <a:solidFill>
                  <a:srgbClr val="0059B2"/>
                </a:solidFill>
                <a:latin typeface="Arial" charset="0"/>
                <a:ea typeface="ヒラギノ角ゴ Pro W3" pitchFamily="116" charset="-128"/>
              </a:defRPr>
            </a:lvl4pPr>
            <a:lvl5pPr algn="ctr" rtl="0" eaLnBrk="0" fontAlgn="base" hangingPunct="0">
              <a:spcBef>
                <a:spcPct val="0"/>
              </a:spcBef>
              <a:spcAft>
                <a:spcPct val="0"/>
              </a:spcAft>
              <a:defRPr sz="2400" b="1">
                <a:solidFill>
                  <a:srgbClr val="0059B2"/>
                </a:solidFill>
                <a:latin typeface="Arial" charset="0"/>
                <a:ea typeface="ヒラギノ角ゴ Pro W3" pitchFamily="116" charset="-128"/>
              </a:defRPr>
            </a:lvl5pPr>
            <a:lvl6pPr marL="342900" algn="ctr" rtl="0" fontAlgn="base">
              <a:spcBef>
                <a:spcPct val="0"/>
              </a:spcBef>
              <a:spcAft>
                <a:spcPct val="0"/>
              </a:spcAft>
              <a:defRPr sz="2400" b="1">
                <a:solidFill>
                  <a:srgbClr val="0059B2"/>
                </a:solidFill>
                <a:latin typeface="Arial" charset="0"/>
                <a:ea typeface="ヒラギノ角ゴ Pro W3" pitchFamily="116" charset="-128"/>
              </a:defRPr>
            </a:lvl6pPr>
            <a:lvl7pPr marL="685800" algn="ctr" rtl="0" fontAlgn="base">
              <a:spcBef>
                <a:spcPct val="0"/>
              </a:spcBef>
              <a:spcAft>
                <a:spcPct val="0"/>
              </a:spcAft>
              <a:defRPr sz="2400" b="1">
                <a:solidFill>
                  <a:srgbClr val="0059B2"/>
                </a:solidFill>
                <a:latin typeface="Arial" charset="0"/>
                <a:ea typeface="ヒラギノ角ゴ Pro W3" pitchFamily="116" charset="-128"/>
              </a:defRPr>
            </a:lvl7pPr>
            <a:lvl8pPr marL="1028700" algn="ctr" rtl="0" fontAlgn="base">
              <a:spcBef>
                <a:spcPct val="0"/>
              </a:spcBef>
              <a:spcAft>
                <a:spcPct val="0"/>
              </a:spcAft>
              <a:defRPr sz="2400" b="1">
                <a:solidFill>
                  <a:srgbClr val="0059B2"/>
                </a:solidFill>
                <a:latin typeface="Arial" charset="0"/>
                <a:ea typeface="ヒラギノ角ゴ Pro W3" pitchFamily="116" charset="-128"/>
              </a:defRPr>
            </a:lvl8pPr>
            <a:lvl9pPr marL="1371600" algn="ctr" rtl="0" fontAlgn="base">
              <a:spcBef>
                <a:spcPct val="0"/>
              </a:spcBef>
              <a:spcAft>
                <a:spcPct val="0"/>
              </a:spcAft>
              <a:defRPr sz="2400" b="1">
                <a:solidFill>
                  <a:srgbClr val="0059B2"/>
                </a:solidFill>
                <a:latin typeface="Arial" charset="0"/>
                <a:ea typeface="ヒラギノ角ゴ Pro W3" pitchFamily="116" charset="-128"/>
              </a:defRPr>
            </a:lvl9pPr>
          </a:lstStyle>
          <a:p>
            <a:r>
              <a:rPr lang="en-US" sz="4000" kern="0" dirty="0" smtClean="0"/>
              <a:t>GERMLINE GENETICS</a:t>
            </a:r>
            <a:br>
              <a:rPr lang="en-US" sz="4000" kern="0" dirty="0" smtClean="0"/>
            </a:br>
            <a:r>
              <a:rPr lang="en-US" sz="4000" kern="0" dirty="0" smtClean="0"/>
              <a:t> AND </a:t>
            </a:r>
            <a:br>
              <a:rPr lang="en-US" sz="4000" kern="0" dirty="0" smtClean="0"/>
            </a:br>
            <a:r>
              <a:rPr lang="en-US" sz="4000" kern="0" dirty="0" smtClean="0"/>
              <a:t>PROSTATE CANCER</a:t>
            </a:r>
            <a:endParaRPr lang="en-US" sz="4000" kern="0" dirty="0"/>
          </a:p>
        </p:txBody>
      </p:sp>
    </p:spTree>
    <p:extLst>
      <p:ext uri="{BB962C8B-B14F-4D97-AF65-F5344CB8AC3E}">
        <p14:creationId xmlns:p14="http://schemas.microsoft.com/office/powerpoint/2010/main" val="869456812"/>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148"/>
            <a:ext cx="7772400" cy="673894"/>
          </a:xfrm>
        </p:spPr>
        <p:txBody>
          <a:bodyPr/>
          <a:lstStyle/>
          <a:p>
            <a:r>
              <a:rPr lang="en-US" dirty="0"/>
              <a:t>Benefits of Genetic Assessment </a:t>
            </a:r>
            <a:r>
              <a:rPr lang="en-US" dirty="0" smtClean="0"/>
              <a:t>in </a:t>
            </a:r>
            <a:r>
              <a:rPr lang="en-US" dirty="0"/>
              <a:t>Prostate Cancer</a:t>
            </a:r>
          </a:p>
        </p:txBody>
      </p:sp>
      <p:sp>
        <p:nvSpPr>
          <p:cNvPr id="3" name="Slide Number Placeholder 2"/>
          <p:cNvSpPr>
            <a:spLocks noGrp="1"/>
          </p:cNvSpPr>
          <p:nvPr>
            <p:ph type="sldNum" sz="quarter" idx="4"/>
          </p:nvPr>
        </p:nvSpPr>
        <p:spPr/>
        <p:txBody>
          <a:bodyPr/>
          <a:lstStyle/>
          <a:p>
            <a:pPr>
              <a:defRPr/>
            </a:pPr>
            <a:endParaRPr lang="en-US"/>
          </a:p>
          <a:p>
            <a:pPr>
              <a:defRPr/>
            </a:pPr>
            <a:endParaRPr lang="en-US"/>
          </a:p>
          <a:p>
            <a:pPr>
              <a:defRPr/>
            </a:pPr>
            <a:r>
              <a:rPr lang="en-US"/>
              <a:t>   #   | Presentation Title |    NorthShore    |    Date</a:t>
            </a:r>
            <a:endParaRPr lang="en-US" dirty="0"/>
          </a:p>
        </p:txBody>
      </p:sp>
      <p:pic>
        <p:nvPicPr>
          <p:cNvPr id="5" name="Picture 4" descr="famil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263" y="3763445"/>
            <a:ext cx="685738" cy="665030"/>
          </a:xfrm>
          <a:prstGeom prst="rect">
            <a:avLst/>
          </a:prstGeom>
        </p:spPr>
      </p:pic>
      <p:pic>
        <p:nvPicPr>
          <p:cNvPr id="4" name="Picture 3" descr="ma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795466"/>
            <a:ext cx="696438" cy="647922"/>
          </a:xfrm>
          <a:prstGeom prst="rect">
            <a:avLst/>
          </a:prstGeom>
        </p:spPr>
      </p:pic>
      <p:sp>
        <p:nvSpPr>
          <p:cNvPr id="7" name="TextBox 6"/>
          <p:cNvSpPr txBox="1"/>
          <p:nvPr/>
        </p:nvSpPr>
        <p:spPr>
          <a:xfrm>
            <a:off x="1141285" y="741478"/>
            <a:ext cx="7368205" cy="799915"/>
          </a:xfrm>
          <a:prstGeom prst="rect">
            <a:avLst/>
          </a:prstGeom>
          <a:noFill/>
        </p:spPr>
        <p:txBody>
          <a:bodyPr wrap="square" lIns="132948" tIns="132948" rIns="132948" bIns="132948" rtlCol="0" anchor="ctr">
            <a:noAutofit/>
          </a:bodyPr>
          <a:lstStyle/>
          <a:p>
            <a:pPr lvl="0">
              <a:buClr>
                <a:srgbClr val="009BE0"/>
              </a:buClr>
            </a:pPr>
            <a:r>
              <a:rPr lang="en-US" sz="1800" b="1" u="sng" dirty="0">
                <a:solidFill>
                  <a:srgbClr val="009BE0"/>
                </a:solidFill>
                <a:latin typeface="+mj-lt"/>
              </a:rPr>
              <a:t>Diagnosis</a:t>
            </a:r>
            <a:r>
              <a:rPr lang="en-US" sz="1800" dirty="0">
                <a:solidFill>
                  <a:srgbClr val="009BE0"/>
                </a:solidFill>
                <a:latin typeface="+mj-lt"/>
              </a:rPr>
              <a:t>:</a:t>
            </a:r>
          </a:p>
          <a:p>
            <a:pPr lvl="0">
              <a:buClr>
                <a:srgbClr val="009BE0"/>
              </a:buClr>
            </a:pPr>
            <a:r>
              <a:rPr lang="en-US" sz="1800" dirty="0">
                <a:solidFill>
                  <a:srgbClr val="009BE0"/>
                </a:solidFill>
                <a:latin typeface="+mj-lt"/>
              </a:rPr>
              <a:t>    Identification of men at high risk for prostate cancer</a:t>
            </a:r>
          </a:p>
          <a:p>
            <a:pPr marL="710466" lvl="1" indent="-253266">
              <a:buClr>
                <a:srgbClr val="009BE0"/>
              </a:buClr>
              <a:buFont typeface="Arial"/>
              <a:buChar char="•"/>
            </a:pPr>
            <a:r>
              <a:rPr lang="en-US" sz="1400" dirty="0">
                <a:latin typeface="+mj-lt"/>
              </a:rPr>
              <a:t>Recommend increased surveillance to diagnosis early prostate cancer</a:t>
            </a:r>
          </a:p>
        </p:txBody>
      </p:sp>
      <p:sp>
        <p:nvSpPr>
          <p:cNvPr id="8" name="TextBox 7"/>
          <p:cNvSpPr txBox="1"/>
          <p:nvPr/>
        </p:nvSpPr>
        <p:spPr>
          <a:xfrm>
            <a:off x="1166751" y="3794033"/>
            <a:ext cx="7453374" cy="799915"/>
          </a:xfrm>
          <a:prstGeom prst="rect">
            <a:avLst/>
          </a:prstGeom>
          <a:noFill/>
        </p:spPr>
        <p:txBody>
          <a:bodyPr wrap="square" lIns="132948" tIns="132948" rIns="132948" bIns="132948" rtlCol="0" anchor="ctr">
            <a:noAutofit/>
          </a:bodyPr>
          <a:lstStyle/>
          <a:p>
            <a:pPr lvl="0">
              <a:buClr>
                <a:srgbClr val="009BE0"/>
              </a:buClr>
            </a:pPr>
            <a:r>
              <a:rPr lang="en-US" sz="1800" b="1" u="sng" dirty="0">
                <a:solidFill>
                  <a:srgbClr val="009BE0"/>
                </a:solidFill>
                <a:latin typeface="+mj-lt"/>
              </a:rPr>
              <a:t>Counseling</a:t>
            </a:r>
            <a:r>
              <a:rPr lang="en-US" sz="1800" dirty="0">
                <a:solidFill>
                  <a:srgbClr val="009BE0"/>
                </a:solidFill>
                <a:latin typeface="+mj-lt"/>
              </a:rPr>
              <a:t>:</a:t>
            </a:r>
          </a:p>
          <a:p>
            <a:pPr lvl="0">
              <a:buClr>
                <a:srgbClr val="009BE0"/>
              </a:buClr>
            </a:pPr>
            <a:r>
              <a:rPr lang="en-US" sz="1800" dirty="0">
                <a:solidFill>
                  <a:srgbClr val="009BE0"/>
                </a:solidFill>
                <a:latin typeface="+mj-lt"/>
              </a:rPr>
              <a:t>   Benefits to family members</a:t>
            </a:r>
          </a:p>
          <a:p>
            <a:pPr marL="710466" lvl="1" indent="-253266">
              <a:buClr>
                <a:srgbClr val="009BE0"/>
              </a:buClr>
              <a:buFont typeface="Arial"/>
              <a:buChar char="•"/>
            </a:pPr>
            <a:r>
              <a:rPr lang="en-US" sz="1400" dirty="0">
                <a:latin typeface="+mj-lt"/>
              </a:rPr>
              <a:t>Relatives may be tested to learn more about their cancer risks</a:t>
            </a:r>
          </a:p>
          <a:p>
            <a:pPr marL="710466" lvl="1" indent="-253266">
              <a:buClr>
                <a:srgbClr val="009BE0"/>
              </a:buClr>
              <a:buFont typeface="Arial"/>
              <a:buChar char="•"/>
            </a:pPr>
            <a:r>
              <a:rPr lang="en-US" sz="1400" dirty="0">
                <a:latin typeface="+mj-lt"/>
              </a:rPr>
              <a:t>Personalized surveillance and prevention options available to family members </a:t>
            </a:r>
          </a:p>
        </p:txBody>
      </p:sp>
      <p:sp>
        <p:nvSpPr>
          <p:cNvPr id="6" name="TextBox 5"/>
          <p:cNvSpPr txBox="1"/>
          <p:nvPr/>
        </p:nvSpPr>
        <p:spPr>
          <a:xfrm>
            <a:off x="1125768" y="1837155"/>
            <a:ext cx="7772400" cy="593929"/>
          </a:xfrm>
          <a:prstGeom prst="rect">
            <a:avLst/>
          </a:prstGeom>
          <a:noFill/>
        </p:spPr>
        <p:txBody>
          <a:bodyPr wrap="square" lIns="132948" tIns="132948" rIns="132948" bIns="132948" rtlCol="0" anchor="ctr">
            <a:noAutofit/>
          </a:bodyPr>
          <a:lstStyle/>
          <a:p>
            <a:pPr lvl="0">
              <a:buClr>
                <a:srgbClr val="009BE0"/>
              </a:buClr>
            </a:pPr>
            <a:r>
              <a:rPr lang="en-US" sz="1800" b="1" u="sng" dirty="0">
                <a:solidFill>
                  <a:srgbClr val="009BE0"/>
                </a:solidFill>
                <a:latin typeface="+mj-lt"/>
              </a:rPr>
              <a:t>Prognosis</a:t>
            </a:r>
            <a:r>
              <a:rPr lang="en-US" sz="1800" dirty="0">
                <a:solidFill>
                  <a:srgbClr val="009BE0"/>
                </a:solidFill>
                <a:latin typeface="+mj-lt"/>
              </a:rPr>
              <a:t>:</a:t>
            </a:r>
          </a:p>
          <a:p>
            <a:pPr lvl="0">
              <a:buClr>
                <a:srgbClr val="009BE0"/>
              </a:buClr>
            </a:pPr>
            <a:r>
              <a:rPr lang="en-US" sz="1800" dirty="0">
                <a:solidFill>
                  <a:srgbClr val="009BE0"/>
                </a:solidFill>
                <a:latin typeface="+mj-lt"/>
              </a:rPr>
              <a:t>   Improved management of men with localized prostate cancer</a:t>
            </a:r>
          </a:p>
          <a:p>
            <a:pPr marL="710466" lvl="1" indent="-253266">
              <a:buClr>
                <a:srgbClr val="009BE0"/>
              </a:buClr>
              <a:buFont typeface="Arial"/>
              <a:buChar char="•"/>
            </a:pPr>
            <a:r>
              <a:rPr lang="en-US" sz="1400" dirty="0">
                <a:latin typeface="+mj-lt"/>
              </a:rPr>
              <a:t>Consider more aggressive management of men with non-metastatic prostate cancer</a:t>
            </a:r>
          </a:p>
        </p:txBody>
      </p:sp>
      <p:pic>
        <p:nvPicPr>
          <p:cNvPr id="9" name="Picture 8" descr="canceric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849" y="1787114"/>
            <a:ext cx="668567" cy="648377"/>
          </a:xfrm>
          <a:prstGeom prst="rect">
            <a:avLst/>
          </a:prstGeom>
        </p:spPr>
      </p:pic>
      <p:sp>
        <p:nvSpPr>
          <p:cNvPr id="10" name="TextBox 9"/>
          <p:cNvSpPr txBox="1"/>
          <p:nvPr/>
        </p:nvSpPr>
        <p:spPr>
          <a:xfrm>
            <a:off x="1125768" y="2799180"/>
            <a:ext cx="7777600" cy="593929"/>
          </a:xfrm>
          <a:prstGeom prst="rect">
            <a:avLst/>
          </a:prstGeom>
          <a:noFill/>
        </p:spPr>
        <p:txBody>
          <a:bodyPr wrap="square" lIns="132948" tIns="132948" rIns="132948" bIns="132948" rtlCol="0" anchor="ctr">
            <a:noAutofit/>
          </a:bodyPr>
          <a:lstStyle/>
          <a:p>
            <a:pPr lvl="0">
              <a:buClr>
                <a:srgbClr val="009BE0"/>
              </a:buClr>
            </a:pPr>
            <a:r>
              <a:rPr lang="en-US" sz="1800" b="1" u="sng" dirty="0">
                <a:solidFill>
                  <a:srgbClr val="009BE0"/>
                </a:solidFill>
                <a:latin typeface="+mj-lt"/>
              </a:rPr>
              <a:t>Prognosis</a:t>
            </a:r>
            <a:r>
              <a:rPr lang="en-US" sz="1800" dirty="0">
                <a:solidFill>
                  <a:srgbClr val="009BE0"/>
                </a:solidFill>
                <a:latin typeface="+mj-lt"/>
              </a:rPr>
              <a:t>:</a:t>
            </a:r>
          </a:p>
          <a:p>
            <a:pPr lvl="0">
              <a:buClr>
                <a:srgbClr val="009BE0"/>
              </a:buClr>
            </a:pPr>
            <a:r>
              <a:rPr lang="en-US" sz="1800" dirty="0">
                <a:solidFill>
                  <a:srgbClr val="009BE0"/>
                </a:solidFill>
                <a:latin typeface="+mj-lt"/>
              </a:rPr>
              <a:t>   Improved management of men with advanced prostate cancer</a:t>
            </a:r>
          </a:p>
          <a:p>
            <a:pPr marL="710466" lvl="1" indent="-253266">
              <a:buClr>
                <a:srgbClr val="009BE0"/>
              </a:buClr>
              <a:buFont typeface="Arial"/>
              <a:buChar char="•"/>
            </a:pPr>
            <a:r>
              <a:rPr lang="en-US" sz="1400" dirty="0">
                <a:latin typeface="+mj-lt"/>
              </a:rPr>
              <a:t>Consider more aggressive management of men with metastatic prostate cancer</a:t>
            </a:r>
          </a:p>
        </p:txBody>
      </p:sp>
      <p:pic>
        <p:nvPicPr>
          <p:cNvPr id="11" name="Picture 10" descr="canceric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849" y="2757460"/>
            <a:ext cx="668567" cy="648377"/>
          </a:xfrm>
          <a:prstGeom prst="rect">
            <a:avLst/>
          </a:prstGeom>
        </p:spPr>
      </p:pic>
    </p:spTree>
    <p:extLst>
      <p:ext uri="{BB962C8B-B14F-4D97-AF65-F5344CB8AC3E}">
        <p14:creationId xmlns:p14="http://schemas.microsoft.com/office/powerpoint/2010/main" val="1873241504"/>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Rare Pathogenic Mutations (RPMs)</a:t>
            </a:r>
            <a:endParaRPr lang="en-US" dirty="0"/>
          </a:p>
        </p:txBody>
      </p:sp>
      <p:sp>
        <p:nvSpPr>
          <p:cNvPr id="7" name="Slide Number Placeholder 6"/>
          <p:cNvSpPr>
            <a:spLocks noGrp="1"/>
          </p:cNvSpPr>
          <p:nvPr>
            <p:ph type="sldNum" sz="quarter" idx="10"/>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sp>
        <p:nvSpPr>
          <p:cNvPr id="4" name="TextBox 3"/>
          <p:cNvSpPr txBox="1"/>
          <p:nvPr/>
        </p:nvSpPr>
        <p:spPr>
          <a:xfrm>
            <a:off x="628356" y="1063229"/>
            <a:ext cx="7887287" cy="2554545"/>
          </a:xfrm>
          <a:prstGeom prst="rect">
            <a:avLst/>
          </a:prstGeom>
          <a:noFill/>
        </p:spPr>
        <p:txBody>
          <a:bodyPr wrap="none" rtlCol="0">
            <a:spAutoFit/>
          </a:bodyPr>
          <a:lstStyle/>
          <a:p>
            <a:pPr marL="342900" indent="-342900">
              <a:buFont typeface="Arial" charset="0"/>
              <a:buChar char="•"/>
            </a:pPr>
            <a:r>
              <a:rPr lang="en-US" dirty="0" smtClean="0"/>
              <a:t>Most commercially available panels include 14 genes</a:t>
            </a:r>
          </a:p>
          <a:p>
            <a:pPr marL="342900" indent="-342900">
              <a:buFont typeface="Arial" charset="0"/>
              <a:buChar char="•"/>
            </a:pPr>
            <a:endParaRPr lang="en-US" dirty="0" smtClean="0"/>
          </a:p>
          <a:p>
            <a:pPr marL="342900" indent="-342900">
              <a:buFont typeface="Arial" charset="0"/>
              <a:buChar char="•"/>
            </a:pPr>
            <a:r>
              <a:rPr lang="en-US" dirty="0" smtClean="0"/>
              <a:t>Mutations within some of these genes have been implicated in</a:t>
            </a:r>
          </a:p>
          <a:p>
            <a:r>
              <a:rPr lang="en-US" dirty="0"/>
              <a:t> </a:t>
            </a:r>
            <a:r>
              <a:rPr lang="en-US" dirty="0" smtClean="0"/>
              <a:t>    hereditary prostate cancer (e.g. ≥3 affected first degree relatives)</a:t>
            </a:r>
          </a:p>
          <a:p>
            <a:r>
              <a:rPr lang="en-US" dirty="0"/>
              <a:t> </a:t>
            </a:r>
            <a:r>
              <a:rPr lang="en-US" dirty="0" smtClean="0"/>
              <a:t>    but many have not</a:t>
            </a:r>
          </a:p>
          <a:p>
            <a:endParaRPr lang="en-US" dirty="0" smtClean="0"/>
          </a:p>
          <a:p>
            <a:pPr marL="342900" indent="-342900">
              <a:buFont typeface="Arial" charset="0"/>
              <a:buChar char="•"/>
            </a:pPr>
            <a:r>
              <a:rPr lang="en-US" dirty="0" smtClean="0"/>
              <a:t>Important to understand which RPMs implicated in susceptibility,</a:t>
            </a:r>
          </a:p>
          <a:p>
            <a:r>
              <a:rPr lang="en-US" dirty="0"/>
              <a:t> </a:t>
            </a:r>
            <a:r>
              <a:rPr lang="en-US" dirty="0" smtClean="0"/>
              <a:t>    aggressiveness and disease response</a:t>
            </a:r>
          </a:p>
        </p:txBody>
      </p:sp>
    </p:spTree>
    <p:extLst>
      <p:ext uri="{BB962C8B-B14F-4D97-AF65-F5344CB8AC3E}">
        <p14:creationId xmlns:p14="http://schemas.microsoft.com/office/powerpoint/2010/main" val="958363094"/>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Problems Associated with Errors</a:t>
            </a:r>
            <a:endParaRPr lang="en-US" sz="3600" dirty="0"/>
          </a:p>
        </p:txBody>
      </p:sp>
      <p:sp>
        <p:nvSpPr>
          <p:cNvPr id="3" name="Slide Number Placeholder 2"/>
          <p:cNvSpPr>
            <a:spLocks noGrp="1"/>
          </p:cNvSpPr>
          <p:nvPr>
            <p:ph type="sldNum" sz="quarter" idx="4"/>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sp>
        <p:nvSpPr>
          <p:cNvPr id="5" name="Content Placeholder 3">
            <a:extLst>
              <a:ext uri="{FF2B5EF4-FFF2-40B4-BE49-F238E27FC236}">
                <a16:creationId xmlns:a16="http://schemas.microsoft.com/office/drawing/2014/main" id="{06E0A3FC-C7EC-A34F-9F34-2F2CD681827B}"/>
              </a:ext>
            </a:extLst>
          </p:cNvPr>
          <p:cNvSpPr txBox="1">
            <a:spLocks/>
          </p:cNvSpPr>
          <p:nvPr/>
        </p:nvSpPr>
        <p:spPr>
          <a:xfrm>
            <a:off x="318161" y="1375271"/>
            <a:ext cx="11100731" cy="4551755"/>
          </a:xfrm>
          <a:prstGeom prst="rect">
            <a:avLst/>
          </a:prstGeom>
        </p:spPr>
        <p:txBody>
          <a:bodyPr/>
          <a:lstStyle>
            <a:lvl1pPr marL="257175" indent="-257175" algn="l" rtl="0" eaLnBrk="0" fontAlgn="base" hangingPunct="0">
              <a:spcBef>
                <a:spcPct val="20000"/>
              </a:spcBef>
              <a:spcAft>
                <a:spcPct val="0"/>
              </a:spcAft>
              <a:buClr>
                <a:srgbClr val="0059B2"/>
              </a:buClr>
              <a:buChar char="•"/>
              <a:defRPr sz="2100">
                <a:solidFill>
                  <a:schemeClr val="bg1"/>
                </a:solidFill>
                <a:latin typeface="+mn-lt"/>
                <a:ea typeface="+mn-ea"/>
                <a:cs typeface="+mn-cs"/>
              </a:defRPr>
            </a:lvl1pPr>
            <a:lvl2pPr marL="557213" indent="-214313" algn="l" rtl="0" eaLnBrk="0" fontAlgn="base" hangingPunct="0">
              <a:spcBef>
                <a:spcPct val="20000"/>
              </a:spcBef>
              <a:spcAft>
                <a:spcPct val="0"/>
              </a:spcAft>
              <a:buClr>
                <a:srgbClr val="0059B2"/>
              </a:buClr>
              <a:buChar char="–"/>
              <a:defRPr sz="1800">
                <a:solidFill>
                  <a:schemeClr val="bg1"/>
                </a:solidFill>
                <a:latin typeface="+mn-lt"/>
                <a:ea typeface="+mn-ea"/>
              </a:defRPr>
            </a:lvl2pPr>
            <a:lvl3pPr marL="857250" indent="-171450" algn="l" rtl="0" eaLnBrk="0" fontAlgn="base" hangingPunct="0">
              <a:spcBef>
                <a:spcPct val="20000"/>
              </a:spcBef>
              <a:spcAft>
                <a:spcPct val="0"/>
              </a:spcAft>
              <a:buClr>
                <a:srgbClr val="0059B2"/>
              </a:buClr>
              <a:buFont typeface="Arial" charset="0"/>
              <a:buChar char="»"/>
              <a:defRPr sz="1500">
                <a:solidFill>
                  <a:schemeClr val="bg1"/>
                </a:solidFill>
                <a:latin typeface="+mn-lt"/>
                <a:ea typeface="+mn-ea"/>
              </a:defRPr>
            </a:lvl3pPr>
            <a:lvl4pPr marL="1200150" indent="-171450" algn="l" rtl="0" eaLnBrk="0" fontAlgn="base" hangingPunct="0">
              <a:spcBef>
                <a:spcPct val="20000"/>
              </a:spcBef>
              <a:spcAft>
                <a:spcPct val="0"/>
              </a:spcAft>
              <a:buClr>
                <a:srgbClr val="0059B2"/>
              </a:buClr>
              <a:buChar char="–"/>
              <a:defRPr sz="1500">
                <a:solidFill>
                  <a:schemeClr val="bg1"/>
                </a:solidFill>
                <a:latin typeface="+mn-lt"/>
                <a:ea typeface="+mn-ea"/>
              </a:defRPr>
            </a:lvl4pPr>
            <a:lvl5pPr marL="1543050" indent="-171450" algn="l" rtl="0" eaLnBrk="0" fontAlgn="base" hangingPunct="0">
              <a:spcBef>
                <a:spcPct val="20000"/>
              </a:spcBef>
              <a:spcAft>
                <a:spcPct val="0"/>
              </a:spcAft>
              <a:buClr>
                <a:srgbClr val="0059B2"/>
              </a:buClr>
              <a:buChar char="»"/>
              <a:defRPr sz="1500">
                <a:solidFill>
                  <a:schemeClr val="bg1"/>
                </a:solidFill>
                <a:latin typeface="+mn-lt"/>
                <a:ea typeface="+mn-ea"/>
              </a:defRPr>
            </a:lvl5pPr>
            <a:lvl6pPr marL="1885950" indent="-171450" algn="l" rtl="0" fontAlgn="base">
              <a:spcBef>
                <a:spcPct val="20000"/>
              </a:spcBef>
              <a:spcAft>
                <a:spcPct val="0"/>
              </a:spcAft>
              <a:buClr>
                <a:srgbClr val="0059B2"/>
              </a:buClr>
              <a:buChar char="»"/>
              <a:defRPr>
                <a:solidFill>
                  <a:schemeClr val="bg1"/>
                </a:solidFill>
                <a:latin typeface="+mn-lt"/>
                <a:ea typeface="+mn-ea"/>
              </a:defRPr>
            </a:lvl6pPr>
            <a:lvl7pPr marL="2228850" indent="-171450" algn="l" rtl="0" fontAlgn="base">
              <a:spcBef>
                <a:spcPct val="20000"/>
              </a:spcBef>
              <a:spcAft>
                <a:spcPct val="0"/>
              </a:spcAft>
              <a:buClr>
                <a:srgbClr val="0059B2"/>
              </a:buClr>
              <a:buChar char="»"/>
              <a:defRPr>
                <a:solidFill>
                  <a:schemeClr val="bg1"/>
                </a:solidFill>
                <a:latin typeface="+mn-lt"/>
                <a:ea typeface="+mn-ea"/>
              </a:defRPr>
            </a:lvl7pPr>
            <a:lvl8pPr marL="2571750" indent="-171450" algn="l" rtl="0" fontAlgn="base">
              <a:spcBef>
                <a:spcPct val="20000"/>
              </a:spcBef>
              <a:spcAft>
                <a:spcPct val="0"/>
              </a:spcAft>
              <a:buClr>
                <a:srgbClr val="0059B2"/>
              </a:buClr>
              <a:buChar char="»"/>
              <a:defRPr>
                <a:solidFill>
                  <a:schemeClr val="bg1"/>
                </a:solidFill>
                <a:latin typeface="+mn-lt"/>
                <a:ea typeface="+mn-ea"/>
              </a:defRPr>
            </a:lvl8pPr>
            <a:lvl9pPr marL="2914650" indent="-171450" algn="l" rtl="0" fontAlgn="base">
              <a:spcBef>
                <a:spcPct val="20000"/>
              </a:spcBef>
              <a:spcAft>
                <a:spcPct val="0"/>
              </a:spcAft>
              <a:buClr>
                <a:srgbClr val="0059B2"/>
              </a:buClr>
              <a:buChar char="»"/>
              <a:defRPr>
                <a:solidFill>
                  <a:schemeClr val="bg1"/>
                </a:solidFill>
                <a:latin typeface="+mn-lt"/>
                <a:ea typeface="+mn-ea"/>
              </a:defRPr>
            </a:lvl9pPr>
          </a:lstStyle>
          <a:p>
            <a:r>
              <a:rPr lang="en-US" sz="2800" kern="0" dirty="0" smtClean="0"/>
              <a:t>Over-diagnosis of many ”indolent” tumors</a:t>
            </a:r>
          </a:p>
          <a:p>
            <a:r>
              <a:rPr lang="en-US" sz="2800" kern="0" dirty="0" smtClean="0"/>
              <a:t>Over-treatment of many “indolent” tumors</a:t>
            </a:r>
          </a:p>
          <a:p>
            <a:r>
              <a:rPr lang="en-US" sz="2800" kern="0" dirty="0" smtClean="0"/>
              <a:t>Under-diagnosis of some aggressive/lethal cancers</a:t>
            </a:r>
          </a:p>
          <a:p>
            <a:r>
              <a:rPr lang="en-US" sz="2800" kern="0" dirty="0" smtClean="0"/>
              <a:t>Under-treatment of some aggressive/lethal cancers</a:t>
            </a:r>
            <a:endParaRPr lang="en-US" sz="2200" kern="0" dirty="0" smtClean="0"/>
          </a:p>
          <a:p>
            <a:pPr lvl="2"/>
            <a:endParaRPr lang="en-US" sz="2200" kern="0" dirty="0" smtClean="0"/>
          </a:p>
        </p:txBody>
      </p:sp>
    </p:spTree>
    <p:extLst>
      <p:ext uri="{BB962C8B-B14F-4D97-AF65-F5344CB8AC3E}">
        <p14:creationId xmlns:p14="http://schemas.microsoft.com/office/powerpoint/2010/main" val="489553494"/>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441"/>
            <a:ext cx="7772400" cy="673894"/>
          </a:xfrm>
        </p:spPr>
        <p:txBody>
          <a:bodyPr/>
          <a:lstStyle/>
          <a:p>
            <a:r>
              <a:rPr lang="en-US" dirty="0" smtClean="0"/>
              <a:t>Predicting Prognosis at Time of Diagnosis </a:t>
            </a:r>
            <a:endParaRPr lang="en-US" dirty="0"/>
          </a:p>
        </p:txBody>
      </p:sp>
      <p:sp>
        <p:nvSpPr>
          <p:cNvPr id="4" name="TextBox 3"/>
          <p:cNvSpPr txBox="1"/>
          <p:nvPr/>
        </p:nvSpPr>
        <p:spPr>
          <a:xfrm>
            <a:off x="526662" y="452398"/>
            <a:ext cx="7699544" cy="400110"/>
          </a:xfrm>
          <a:prstGeom prst="rect">
            <a:avLst/>
          </a:prstGeom>
          <a:noFill/>
        </p:spPr>
        <p:txBody>
          <a:bodyPr wrap="none" rtlCol="0">
            <a:spAutoFit/>
          </a:bodyPr>
          <a:lstStyle/>
          <a:p>
            <a:r>
              <a:rPr lang="en-US" i="1" dirty="0" smtClean="0">
                <a:solidFill>
                  <a:schemeClr val="accent1"/>
                </a:solidFill>
              </a:rPr>
              <a:t>           Identify men who likely to develop aggressive / lethal cancer</a:t>
            </a:r>
            <a:endParaRPr lang="en-US" i="1" dirty="0">
              <a:solidFill>
                <a:schemeClr val="accent1"/>
              </a:solidFill>
            </a:endParaRPr>
          </a:p>
        </p:txBody>
      </p:sp>
      <p:cxnSp>
        <p:nvCxnSpPr>
          <p:cNvPr id="6" name="Straight Connector 5"/>
          <p:cNvCxnSpPr/>
          <p:nvPr/>
        </p:nvCxnSpPr>
        <p:spPr bwMode="auto">
          <a:xfrm>
            <a:off x="626678" y="866802"/>
            <a:ext cx="7931538" cy="0"/>
          </a:xfrm>
          <a:prstGeom prst="line">
            <a:avLst/>
          </a:prstGeom>
          <a:noFill/>
          <a:ln w="9525" cap="flat" cmpd="sng" algn="ctr">
            <a:solidFill>
              <a:schemeClr val="accent1"/>
            </a:solidFill>
            <a:prstDash val="solid"/>
            <a:round/>
            <a:headEnd type="none" w="med" len="med"/>
            <a:tailEnd type="none" w="med" len="med"/>
          </a:ln>
          <a:effectLst/>
        </p:spPr>
      </p:cxnSp>
      <p:sp>
        <p:nvSpPr>
          <p:cNvPr id="8" name="TextBox 7"/>
          <p:cNvSpPr txBox="1"/>
          <p:nvPr/>
        </p:nvSpPr>
        <p:spPr>
          <a:xfrm>
            <a:off x="626678" y="1044614"/>
            <a:ext cx="7931538" cy="347787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b="1" dirty="0" smtClean="0"/>
              <a:t>Reasonable assumption:</a:t>
            </a:r>
          </a:p>
          <a:p>
            <a:pPr marL="800100" lvl="1" indent="-342900" eaLnBrk="1" fontAlgn="auto" hangingPunct="1">
              <a:spcBef>
                <a:spcPts val="0"/>
              </a:spcBef>
              <a:spcAft>
                <a:spcPts val="0"/>
              </a:spcAft>
              <a:buFont typeface="Arial" charset="0"/>
              <a:buChar char="•"/>
            </a:pPr>
            <a:r>
              <a:rPr lang="en-US" b="1" dirty="0" smtClean="0"/>
              <a:t>If genetic variant associated with increased risk of </a:t>
            </a:r>
          </a:p>
          <a:p>
            <a:pPr lvl="1" eaLnBrk="1" fontAlgn="auto" hangingPunct="1">
              <a:spcBef>
                <a:spcPts val="0"/>
              </a:spcBef>
              <a:spcAft>
                <a:spcPts val="0"/>
              </a:spcAft>
            </a:pPr>
            <a:r>
              <a:rPr lang="en-US" b="1" dirty="0"/>
              <a:t> </a:t>
            </a:r>
            <a:r>
              <a:rPr lang="en-US" b="1" dirty="0" smtClean="0"/>
              <a:t>    advanced disease, then….</a:t>
            </a:r>
          </a:p>
          <a:p>
            <a:pPr lvl="1" eaLnBrk="1" fontAlgn="auto" hangingPunct="1">
              <a:spcBef>
                <a:spcPts val="0"/>
              </a:spcBef>
              <a:spcAft>
                <a:spcPts val="0"/>
              </a:spcAft>
            </a:pPr>
            <a:r>
              <a:rPr lang="en-US" dirty="0"/>
              <a:t>	</a:t>
            </a:r>
            <a:endParaRPr lang="en-US" dirty="0" smtClean="0"/>
          </a:p>
          <a:p>
            <a:pPr marL="914400" lvl="1" indent="-457200" eaLnBrk="1" fontAlgn="auto" hangingPunct="1">
              <a:spcBef>
                <a:spcPts val="0"/>
              </a:spcBef>
              <a:spcAft>
                <a:spcPts val="0"/>
              </a:spcAft>
              <a:buAutoNum type="arabicPeriod"/>
            </a:pPr>
            <a:r>
              <a:rPr lang="en-US" dirty="0" smtClean="0"/>
              <a:t>Treatment strategies such as Active Surveillance or </a:t>
            </a:r>
          </a:p>
          <a:p>
            <a:pPr lvl="1" eaLnBrk="1" fontAlgn="auto" hangingPunct="1">
              <a:spcBef>
                <a:spcPts val="0"/>
              </a:spcBef>
              <a:spcAft>
                <a:spcPts val="0"/>
              </a:spcAft>
            </a:pPr>
            <a:r>
              <a:rPr lang="en-US" dirty="0"/>
              <a:t> </a:t>
            </a:r>
            <a:r>
              <a:rPr lang="en-US" dirty="0" smtClean="0"/>
              <a:t>      Watchful Waiting should be avoided</a:t>
            </a:r>
          </a:p>
          <a:p>
            <a:pPr lvl="1" eaLnBrk="1" fontAlgn="auto" hangingPunct="1">
              <a:spcBef>
                <a:spcPts val="0"/>
              </a:spcBef>
              <a:spcAft>
                <a:spcPts val="0"/>
              </a:spcAft>
            </a:pPr>
            <a:endParaRPr lang="en-US" dirty="0"/>
          </a:p>
          <a:p>
            <a:pPr lvl="1" eaLnBrk="1" fontAlgn="auto" hangingPunct="1">
              <a:spcBef>
                <a:spcPts val="0"/>
              </a:spcBef>
              <a:spcAft>
                <a:spcPts val="0"/>
              </a:spcAft>
            </a:pPr>
            <a:r>
              <a:rPr lang="en-US" dirty="0" smtClean="0"/>
              <a:t>2. 	Definitive treatment with Surgery or Radiation should be  </a:t>
            </a:r>
          </a:p>
          <a:p>
            <a:pPr lvl="1" eaLnBrk="1" fontAlgn="auto" hangingPunct="1">
              <a:spcBef>
                <a:spcPts val="0"/>
              </a:spcBef>
              <a:spcAft>
                <a:spcPts val="0"/>
              </a:spcAft>
            </a:pPr>
            <a:r>
              <a:rPr lang="en-US" dirty="0"/>
              <a:t> </a:t>
            </a:r>
            <a:r>
              <a:rPr lang="en-US" dirty="0" smtClean="0"/>
              <a:t>      considered early</a:t>
            </a:r>
          </a:p>
          <a:p>
            <a:pPr lvl="1" eaLnBrk="1" fontAlgn="auto" hangingPunct="1">
              <a:spcBef>
                <a:spcPts val="0"/>
              </a:spcBef>
              <a:spcAft>
                <a:spcPts val="0"/>
              </a:spcAft>
            </a:pPr>
            <a:endParaRPr lang="en-US" dirty="0"/>
          </a:p>
          <a:p>
            <a:pPr lvl="1" eaLnBrk="1" fontAlgn="auto" hangingPunct="1">
              <a:spcBef>
                <a:spcPts val="0"/>
              </a:spcBef>
              <a:spcAft>
                <a:spcPts val="0"/>
              </a:spcAft>
            </a:pPr>
            <a:r>
              <a:rPr lang="en-US" dirty="0" smtClean="0"/>
              <a:t>3.    Potential Caution with Focal </a:t>
            </a:r>
            <a:r>
              <a:rPr lang="en-US" dirty="0"/>
              <a:t>T</a:t>
            </a:r>
            <a:r>
              <a:rPr lang="en-US" dirty="0" smtClean="0"/>
              <a:t>herapies </a:t>
            </a:r>
            <a:endParaRPr lang="en-US" dirty="0"/>
          </a:p>
        </p:txBody>
      </p:sp>
      <p:pic>
        <p:nvPicPr>
          <p:cNvPr id="7" name="Picture 6" descr="canceric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678" y="148999"/>
            <a:ext cx="668567" cy="648377"/>
          </a:xfrm>
          <a:prstGeom prst="rect">
            <a:avLst/>
          </a:prstGeom>
        </p:spPr>
      </p:pic>
    </p:spTree>
    <p:extLst>
      <p:ext uri="{BB962C8B-B14F-4D97-AF65-F5344CB8AC3E}">
        <p14:creationId xmlns:p14="http://schemas.microsoft.com/office/powerpoint/2010/main" val="1337455639"/>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96012"/>
            <a:ext cx="7772400" cy="673894"/>
          </a:xfrm>
        </p:spPr>
        <p:txBody>
          <a:bodyPr/>
          <a:lstStyle/>
          <a:p>
            <a:r>
              <a:rPr lang="en-US" dirty="0" smtClean="0"/>
              <a:t>Comparison of High Grade: </a:t>
            </a:r>
            <a:br>
              <a:rPr lang="en-US" dirty="0" smtClean="0"/>
            </a:br>
            <a:r>
              <a:rPr lang="en-US" dirty="0" smtClean="0"/>
              <a:t>Associations with Gleason Grade Group 5</a:t>
            </a:r>
            <a:br>
              <a:rPr lang="en-US" dirty="0" smtClean="0"/>
            </a:br>
            <a:r>
              <a:rPr lang="en-US" sz="1400" dirty="0" smtClean="0"/>
              <a:t>Xu, Helfand, Walsh, Isaacs et al. Submitted</a:t>
            </a:r>
            <a:endParaRPr lang="en-US" sz="1400" dirty="0"/>
          </a:p>
        </p:txBody>
      </p:sp>
      <p:sp>
        <p:nvSpPr>
          <p:cNvPr id="3" name="Slide Number Placeholder 2"/>
          <p:cNvSpPr>
            <a:spLocks noGrp="1"/>
          </p:cNvSpPr>
          <p:nvPr>
            <p:ph type="sldNum" sz="quarter" idx="4"/>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sp>
        <p:nvSpPr>
          <p:cNvPr id="6" name="TextBox 5"/>
          <p:cNvSpPr txBox="1"/>
          <p:nvPr/>
        </p:nvSpPr>
        <p:spPr>
          <a:xfrm>
            <a:off x="638682" y="1125284"/>
            <a:ext cx="7984618" cy="3293209"/>
          </a:xfrm>
          <a:prstGeom prst="rect">
            <a:avLst/>
          </a:prstGeom>
          <a:noFill/>
        </p:spPr>
        <p:txBody>
          <a:bodyPr wrap="square" rtlCol="0">
            <a:spAutoFit/>
          </a:bodyPr>
          <a:lstStyle/>
          <a:p>
            <a:pPr marL="342900" indent="-342900">
              <a:buFont typeface="Arial" charset="0"/>
              <a:buChar char="•"/>
            </a:pPr>
            <a:r>
              <a:rPr lang="en-US" dirty="0"/>
              <a:t>1,694 </a:t>
            </a:r>
            <a:r>
              <a:rPr lang="en-US" dirty="0" err="1"/>
              <a:t>PCa</a:t>
            </a:r>
            <a:r>
              <a:rPr lang="en-US" dirty="0"/>
              <a:t> patients </a:t>
            </a:r>
            <a:r>
              <a:rPr lang="en-US" dirty="0" smtClean="0"/>
              <a:t>underwent radical prostatectomy at </a:t>
            </a:r>
          </a:p>
          <a:p>
            <a:pPr marL="342900" indent="-342900">
              <a:buFont typeface="Arial" charset="0"/>
              <a:buChar char="•"/>
            </a:pPr>
            <a:r>
              <a:rPr lang="en-US" dirty="0" smtClean="0"/>
              <a:t>Johns </a:t>
            </a:r>
            <a:r>
              <a:rPr lang="en-US" dirty="0"/>
              <a:t>Hopkins </a:t>
            </a:r>
            <a:r>
              <a:rPr lang="en-US" dirty="0" smtClean="0"/>
              <a:t>Hospital</a:t>
            </a:r>
          </a:p>
          <a:p>
            <a:pPr marL="800100" lvl="1" indent="-342900">
              <a:buFont typeface="Arial" charset="0"/>
              <a:buChar char="•"/>
            </a:pPr>
            <a:r>
              <a:rPr lang="en-US" dirty="0" smtClean="0"/>
              <a:t>706 </a:t>
            </a:r>
            <a:r>
              <a:rPr lang="en-US" dirty="0"/>
              <a:t>patients with </a:t>
            </a:r>
            <a:r>
              <a:rPr lang="en-US" dirty="0" smtClean="0"/>
              <a:t>Gleason </a:t>
            </a:r>
            <a:r>
              <a:rPr lang="en-US" dirty="0"/>
              <a:t>grade (GG) 4 and </a:t>
            </a:r>
            <a:r>
              <a:rPr lang="en-US" dirty="0" smtClean="0"/>
              <a:t>5</a:t>
            </a:r>
          </a:p>
          <a:p>
            <a:pPr marL="800100" lvl="1" indent="-342900">
              <a:buFont typeface="Arial" charset="0"/>
              <a:buChar char="•"/>
            </a:pPr>
            <a:r>
              <a:rPr lang="en-US" dirty="0" smtClean="0"/>
              <a:t>988 </a:t>
            </a:r>
            <a:r>
              <a:rPr lang="en-US" dirty="0"/>
              <a:t>patients with low-grade disease (GG1</a:t>
            </a:r>
            <a:r>
              <a:rPr lang="en-US" dirty="0" smtClean="0"/>
              <a:t>)</a:t>
            </a:r>
          </a:p>
          <a:p>
            <a:pPr marL="800100" lvl="1" indent="-342900">
              <a:buFont typeface="Arial" charset="0"/>
              <a:buChar char="•"/>
            </a:pPr>
            <a:endParaRPr lang="en-US" dirty="0" smtClean="0"/>
          </a:p>
          <a:p>
            <a:pPr marL="342900" indent="-342900">
              <a:buFont typeface="Arial" charset="0"/>
              <a:buChar char="•"/>
            </a:pPr>
            <a:r>
              <a:rPr lang="en-US" dirty="0" smtClean="0"/>
              <a:t>Sequenced at Ambry Genetics for 13 genes</a:t>
            </a:r>
          </a:p>
          <a:p>
            <a:pPr marL="800100" lvl="1" indent="-342900">
              <a:buFont typeface="Arial" charset="0"/>
              <a:buChar char="•"/>
            </a:pPr>
            <a:r>
              <a:rPr lang="en-US" sz="1600" i="1" dirty="0"/>
              <a:t>ATM, BRCA1, BRCA2, </a:t>
            </a:r>
            <a:r>
              <a:rPr lang="en-US" sz="1600" i="1" dirty="0" smtClean="0"/>
              <a:t>CHEK2, </a:t>
            </a:r>
            <a:r>
              <a:rPr lang="en-US" sz="1600" i="1" dirty="0"/>
              <a:t>HOXB13, MLH1, MSH2, MSH6, NBN, PALB2, PMS2, RAD51D, </a:t>
            </a:r>
            <a:r>
              <a:rPr lang="en-US" sz="1600" i="1" dirty="0" smtClean="0"/>
              <a:t>TP53</a:t>
            </a:r>
          </a:p>
          <a:p>
            <a:pPr marL="800100" lvl="1" indent="-342900">
              <a:buFont typeface="Arial" charset="0"/>
              <a:buChar char="•"/>
            </a:pPr>
            <a:endParaRPr lang="en-US" sz="1600" i="1" dirty="0" smtClean="0"/>
          </a:p>
          <a:p>
            <a:pPr marL="342900" indent="-342900">
              <a:buFont typeface="Arial" charset="0"/>
              <a:buChar char="•"/>
            </a:pPr>
            <a:r>
              <a:rPr lang="en-US" dirty="0" smtClean="0"/>
              <a:t>Comparison of mutations between different Gleason grade groups</a:t>
            </a:r>
          </a:p>
          <a:p>
            <a:pPr marL="342900" indent="-342900">
              <a:buFont typeface="Arial" charset="0"/>
              <a:buChar char="•"/>
            </a:pPr>
            <a:endParaRPr lang="en-US" dirty="0"/>
          </a:p>
        </p:txBody>
      </p:sp>
    </p:spTree>
    <p:extLst>
      <p:ext uri="{BB962C8B-B14F-4D97-AF65-F5344CB8AC3E}">
        <p14:creationId xmlns:p14="http://schemas.microsoft.com/office/powerpoint/2010/main" val="905591524"/>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7048" y="307399"/>
            <a:ext cx="8794076" cy="659444"/>
          </a:xfrm>
          <a:prstGeom prst="rect">
            <a:avLst/>
          </a:prstGeom>
        </p:spPr>
        <p:txBody>
          <a:bodyPr lIns="91424" tIns="45712" rIns="91424" bIns="45712"/>
          <a:lstStyle>
            <a:lvl1pPr algn="l" defTabSz="457200" rtl="0" eaLnBrk="1" latinLnBrk="0" hangingPunct="1">
              <a:spcBef>
                <a:spcPct val="0"/>
              </a:spcBef>
              <a:buNone/>
              <a:defRPr sz="4000" b="0" i="0" kern="1200">
                <a:solidFill>
                  <a:schemeClr val="tx1"/>
                </a:solidFill>
                <a:latin typeface="Arial"/>
                <a:ea typeface="+mj-ea"/>
                <a:cs typeface="Arial"/>
              </a:defRPr>
            </a:lvl1pPr>
          </a:lstStyle>
          <a:p>
            <a:pPr algn="ctr"/>
            <a:r>
              <a:rPr lang="en-US" sz="2250" b="1" smtClean="0">
                <a:solidFill>
                  <a:schemeClr val="accent1"/>
                </a:solidFill>
              </a:rPr>
              <a:t>Mutations Specifically Increase </a:t>
            </a:r>
            <a:r>
              <a:rPr lang="en-US" sz="2250" b="1" dirty="0" smtClean="0">
                <a:solidFill>
                  <a:schemeClr val="accent1"/>
                </a:solidFill>
              </a:rPr>
              <a:t>Risk of Gleason Grade Group 5</a:t>
            </a:r>
            <a:r>
              <a:rPr lang="en-US" sz="2250" dirty="0">
                <a:solidFill>
                  <a:srgbClr val="003399"/>
                </a:solidFill>
              </a:rPr>
              <a:t/>
            </a:r>
            <a:br>
              <a:rPr lang="en-US" sz="2250" dirty="0">
                <a:solidFill>
                  <a:srgbClr val="003399"/>
                </a:solidFill>
              </a:rPr>
            </a:br>
            <a:endParaRPr lang="en-US" sz="2250" dirty="0">
              <a:solidFill>
                <a:srgbClr val="003399"/>
              </a:solidFill>
            </a:endParaRPr>
          </a:p>
        </p:txBody>
      </p:sp>
      <p:sp>
        <p:nvSpPr>
          <p:cNvPr id="9" name="TextBox 8"/>
          <p:cNvSpPr txBox="1"/>
          <p:nvPr/>
        </p:nvSpPr>
        <p:spPr>
          <a:xfrm>
            <a:off x="3101427" y="4816131"/>
            <a:ext cx="3126849" cy="276983"/>
          </a:xfrm>
          <a:prstGeom prst="rect">
            <a:avLst/>
          </a:prstGeom>
          <a:noFill/>
        </p:spPr>
        <p:txBody>
          <a:bodyPr wrap="none" lIns="91424" tIns="45712" rIns="91424" bIns="45712" rtlCol="0">
            <a:spAutoFit/>
          </a:bodyPr>
          <a:lstStyle/>
          <a:p>
            <a:r>
              <a:rPr lang="en-US" sz="1200" dirty="0"/>
              <a:t>Xu, Helfand, Walsh, </a:t>
            </a:r>
            <a:r>
              <a:rPr lang="en-US" sz="1200" dirty="0" err="1"/>
              <a:t>Issacs</a:t>
            </a:r>
            <a:r>
              <a:rPr lang="en-US" sz="1200" dirty="0"/>
              <a:t> et al. Submitted</a:t>
            </a:r>
          </a:p>
        </p:txBody>
      </p:sp>
      <p:grpSp>
        <p:nvGrpSpPr>
          <p:cNvPr id="3" name="Group 2"/>
          <p:cNvGrpSpPr/>
          <p:nvPr/>
        </p:nvGrpSpPr>
        <p:grpSpPr>
          <a:xfrm>
            <a:off x="627075" y="1123198"/>
            <a:ext cx="7886394" cy="2617591"/>
            <a:chOff x="627075" y="2228098"/>
            <a:chExt cx="7886394" cy="2617591"/>
          </a:xfrm>
        </p:grpSpPr>
        <p:grpSp>
          <p:nvGrpSpPr>
            <p:cNvPr id="6" name="Group 5"/>
            <p:cNvGrpSpPr/>
            <p:nvPr/>
          </p:nvGrpSpPr>
          <p:grpSpPr>
            <a:xfrm>
              <a:off x="627075" y="2499740"/>
              <a:ext cx="3669119" cy="1674217"/>
              <a:chOff x="976093" y="2761908"/>
              <a:chExt cx="3669119" cy="1674217"/>
            </a:xfrm>
          </p:grpSpPr>
          <p:graphicFrame>
            <p:nvGraphicFramePr>
              <p:cNvPr id="4" name="Content Placeholder 7"/>
              <p:cNvGraphicFramePr>
                <a:graphicFrameLocks/>
              </p:cNvGraphicFramePr>
              <p:nvPr>
                <p:extLst/>
              </p:nvPr>
            </p:nvGraphicFramePr>
            <p:xfrm>
              <a:off x="976093" y="2769018"/>
              <a:ext cx="3669119" cy="1667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538531" y="2761908"/>
                <a:ext cx="493442" cy="923314"/>
              </a:xfrm>
              <a:prstGeom prst="rect">
                <a:avLst/>
              </a:prstGeom>
              <a:noFill/>
              <a:ln>
                <a:noFill/>
              </a:ln>
            </p:spPr>
            <p:txBody>
              <a:bodyPr wrap="square" lIns="91424" tIns="45712" rIns="91424" bIns="45712" rtlCol="0">
                <a:spAutoFit/>
              </a:bodyPr>
              <a:lstStyle/>
              <a:p>
                <a:r>
                  <a:rPr lang="en-US" sz="5400" dirty="0"/>
                  <a:t>&gt;</a:t>
                </a:r>
              </a:p>
            </p:txBody>
          </p:sp>
        </p:grpSp>
        <p:grpSp>
          <p:nvGrpSpPr>
            <p:cNvPr id="10" name="Group 9"/>
            <p:cNvGrpSpPr/>
            <p:nvPr/>
          </p:nvGrpSpPr>
          <p:grpSpPr>
            <a:xfrm>
              <a:off x="4844350" y="2484446"/>
              <a:ext cx="3669119" cy="1674217"/>
              <a:chOff x="976093" y="2761908"/>
              <a:chExt cx="3669119" cy="1674217"/>
            </a:xfrm>
          </p:grpSpPr>
          <p:graphicFrame>
            <p:nvGraphicFramePr>
              <p:cNvPr id="11" name="Content Placeholder 7"/>
              <p:cNvGraphicFramePr>
                <a:graphicFrameLocks/>
              </p:cNvGraphicFramePr>
              <p:nvPr>
                <p:extLst/>
              </p:nvPr>
            </p:nvGraphicFramePr>
            <p:xfrm>
              <a:off x="976093" y="2769018"/>
              <a:ext cx="3669119" cy="16671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extBox 11"/>
              <p:cNvSpPr txBox="1"/>
              <p:nvPr/>
            </p:nvSpPr>
            <p:spPr>
              <a:xfrm>
                <a:off x="2538531" y="2761908"/>
                <a:ext cx="493442" cy="923314"/>
              </a:xfrm>
              <a:prstGeom prst="rect">
                <a:avLst/>
              </a:prstGeom>
              <a:noFill/>
              <a:ln>
                <a:noFill/>
              </a:ln>
            </p:spPr>
            <p:txBody>
              <a:bodyPr wrap="square" lIns="91424" tIns="45712" rIns="91424" bIns="45712" rtlCol="0">
                <a:spAutoFit/>
              </a:bodyPr>
              <a:lstStyle/>
              <a:p>
                <a:r>
                  <a:rPr lang="en-US" sz="5400" dirty="0"/>
                  <a:t>&gt;</a:t>
                </a:r>
              </a:p>
            </p:txBody>
          </p:sp>
        </p:grpSp>
        <p:sp>
          <p:nvSpPr>
            <p:cNvPr id="8" name="TextBox 7"/>
            <p:cNvSpPr txBox="1"/>
            <p:nvPr/>
          </p:nvSpPr>
          <p:spPr>
            <a:xfrm>
              <a:off x="1187465" y="2228098"/>
              <a:ext cx="2560573" cy="400110"/>
            </a:xfrm>
            <a:prstGeom prst="rect">
              <a:avLst/>
            </a:prstGeom>
            <a:noFill/>
          </p:spPr>
          <p:txBody>
            <a:bodyPr wrap="none" rtlCol="0">
              <a:spAutoFit/>
            </a:bodyPr>
            <a:lstStyle/>
            <a:p>
              <a:r>
                <a:rPr lang="en-US" i="1"/>
                <a:t>ATM, BRCA2, MSH2</a:t>
              </a:r>
              <a:endParaRPr lang="en-US" i="1" dirty="0"/>
            </a:p>
          </p:txBody>
        </p:sp>
        <p:sp>
          <p:nvSpPr>
            <p:cNvPr id="13" name="TextBox 12"/>
            <p:cNvSpPr txBox="1"/>
            <p:nvPr/>
          </p:nvSpPr>
          <p:spPr>
            <a:xfrm>
              <a:off x="5975705" y="2238763"/>
              <a:ext cx="1406411" cy="400110"/>
            </a:xfrm>
            <a:prstGeom prst="rect">
              <a:avLst/>
            </a:prstGeom>
            <a:noFill/>
          </p:spPr>
          <p:txBody>
            <a:bodyPr wrap="none" rtlCol="0">
              <a:spAutoFit/>
            </a:bodyPr>
            <a:lstStyle/>
            <a:p>
              <a:r>
                <a:rPr lang="en-US" i="1" dirty="0" smtClean="0"/>
                <a:t>ATM </a:t>
              </a:r>
              <a:r>
                <a:rPr lang="en-US" dirty="0"/>
                <a:t>a</a:t>
              </a:r>
              <a:r>
                <a:rPr lang="en-US" dirty="0" smtClean="0"/>
                <a:t>lone</a:t>
              </a:r>
              <a:endParaRPr lang="en-US" dirty="0"/>
            </a:p>
          </p:txBody>
        </p:sp>
        <p:sp>
          <p:nvSpPr>
            <p:cNvPr id="14" name="TextBox 13"/>
            <p:cNvSpPr txBox="1"/>
            <p:nvPr/>
          </p:nvSpPr>
          <p:spPr>
            <a:xfrm>
              <a:off x="1237287" y="4137803"/>
              <a:ext cx="2460930" cy="707886"/>
            </a:xfrm>
            <a:prstGeom prst="rect">
              <a:avLst/>
            </a:prstGeom>
            <a:noFill/>
          </p:spPr>
          <p:txBody>
            <a:bodyPr wrap="none" rtlCol="0">
              <a:spAutoFit/>
            </a:bodyPr>
            <a:lstStyle/>
            <a:p>
              <a:pPr algn="ctr" fontAlgn="ctr"/>
              <a:r>
                <a:rPr lang="en-US" b="1" dirty="0" smtClean="0">
                  <a:solidFill>
                    <a:sysClr val="windowText" lastClr="000000"/>
                  </a:solidFill>
                </a:rPr>
                <a:t>OR 3.38 </a:t>
              </a:r>
              <a:r>
                <a:rPr lang="en-US" b="1" dirty="0">
                  <a:solidFill>
                    <a:sysClr val="windowText" lastClr="000000"/>
                  </a:solidFill>
                </a:rPr>
                <a:t>(1.48-8.68</a:t>
              </a:r>
              <a:r>
                <a:rPr lang="en-US" b="1" dirty="0" smtClean="0">
                  <a:solidFill>
                    <a:sysClr val="windowText" lastClr="000000"/>
                  </a:solidFill>
                </a:rPr>
                <a:t>)</a:t>
              </a:r>
            </a:p>
            <a:p>
              <a:pPr algn="ctr" fontAlgn="ctr"/>
              <a:r>
                <a:rPr lang="en-US" b="1" dirty="0" smtClean="0">
                  <a:solidFill>
                    <a:sysClr val="windowText" lastClr="000000"/>
                  </a:solidFill>
                  <a:latin typeface="Calibri" charset="0"/>
                </a:rPr>
                <a:t>P=0.002</a:t>
              </a:r>
              <a:endParaRPr lang="en-US" b="1" dirty="0">
                <a:solidFill>
                  <a:sysClr val="windowText" lastClr="000000"/>
                </a:solidFill>
                <a:latin typeface="Calibri" charset="0"/>
              </a:endParaRPr>
            </a:p>
          </p:txBody>
        </p:sp>
        <p:sp>
          <p:nvSpPr>
            <p:cNvPr id="15" name="TextBox 14"/>
            <p:cNvSpPr txBox="1"/>
            <p:nvPr/>
          </p:nvSpPr>
          <p:spPr>
            <a:xfrm>
              <a:off x="5369897" y="4100203"/>
              <a:ext cx="2618025" cy="707886"/>
            </a:xfrm>
            <a:prstGeom prst="rect">
              <a:avLst/>
            </a:prstGeom>
            <a:noFill/>
          </p:spPr>
          <p:txBody>
            <a:bodyPr wrap="none" rtlCol="0">
              <a:spAutoFit/>
            </a:bodyPr>
            <a:lstStyle/>
            <a:p>
              <a:pPr algn="ctr" fontAlgn="ctr"/>
              <a:r>
                <a:rPr lang="en-US" b="1" dirty="0" smtClean="0">
                  <a:solidFill>
                    <a:sysClr val="windowText" lastClr="000000"/>
                  </a:solidFill>
                </a:rPr>
                <a:t>OR </a:t>
              </a:r>
              <a:r>
                <a:rPr lang="en-US" b="1" dirty="0">
                  <a:solidFill>
                    <a:sysClr val="windowText" lastClr="000000"/>
                  </a:solidFill>
                </a:rPr>
                <a:t>5.91(1.32-54.32</a:t>
              </a:r>
              <a:r>
                <a:rPr lang="en-US" b="1" dirty="0" smtClean="0">
                  <a:solidFill>
                    <a:sysClr val="windowText" lastClr="000000"/>
                  </a:solidFill>
                </a:rPr>
                <a:t>)</a:t>
              </a:r>
            </a:p>
            <a:p>
              <a:pPr algn="ctr" fontAlgn="ctr"/>
              <a:r>
                <a:rPr lang="en-US" b="1" dirty="0" smtClean="0">
                  <a:solidFill>
                    <a:sysClr val="windowText" lastClr="000000"/>
                  </a:solidFill>
                  <a:latin typeface="Calibri" charset="0"/>
                </a:rPr>
                <a:t>P=0.008</a:t>
              </a:r>
              <a:endParaRPr lang="en-US" b="1" dirty="0">
                <a:solidFill>
                  <a:sysClr val="windowText" lastClr="000000"/>
                </a:solidFill>
                <a:latin typeface="Calibri" charset="0"/>
              </a:endParaRPr>
            </a:p>
          </p:txBody>
        </p:sp>
      </p:grpSp>
      <p:sp>
        <p:nvSpPr>
          <p:cNvPr id="17" name="TextBox 16"/>
          <p:cNvSpPr txBox="1"/>
          <p:nvPr/>
        </p:nvSpPr>
        <p:spPr>
          <a:xfrm>
            <a:off x="1317221" y="4049934"/>
            <a:ext cx="6834115" cy="400110"/>
          </a:xfrm>
          <a:prstGeom prst="rect">
            <a:avLst/>
          </a:prstGeom>
          <a:noFill/>
        </p:spPr>
        <p:txBody>
          <a:bodyPr wrap="none" rtlCol="0">
            <a:spAutoFit/>
          </a:bodyPr>
          <a:lstStyle/>
          <a:p>
            <a:r>
              <a:rPr lang="en-US" dirty="0" smtClean="0"/>
              <a:t>Difference in Biology of </a:t>
            </a:r>
            <a:r>
              <a:rPr lang="en-US" dirty="0" err="1" smtClean="0"/>
              <a:t>Oncogenesis</a:t>
            </a:r>
            <a:r>
              <a:rPr lang="en-US" dirty="0" smtClean="0"/>
              <a:t> in Mutation Carriers?</a:t>
            </a:r>
            <a:endParaRPr lang="en-US" dirty="0"/>
          </a:p>
        </p:txBody>
      </p:sp>
    </p:spTree>
    <p:extLst>
      <p:ext uri="{BB962C8B-B14F-4D97-AF65-F5344CB8AC3E}">
        <p14:creationId xmlns:p14="http://schemas.microsoft.com/office/powerpoint/2010/main" val="60471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An external file that holds a picture, illustration, etc.&#10;Object name is nihms809150f2.jpg"/>
          <p:cNvPicPr>
            <a:picLocks noChangeAspect="1" noChangeArrowheads="1"/>
          </p:cNvPicPr>
          <p:nvPr/>
        </p:nvPicPr>
        <p:blipFill rotWithShape="1">
          <a:blip r:embed="rId2">
            <a:extLst>
              <a:ext uri="{28A0092B-C50C-407E-A947-70E740481C1C}">
                <a14:useLocalDpi xmlns:a14="http://schemas.microsoft.com/office/drawing/2010/main" val="0"/>
              </a:ext>
            </a:extLst>
          </a:blip>
          <a:srcRect l="15083" t="4688" r="12933" b="3997"/>
          <a:stretch/>
        </p:blipFill>
        <p:spPr bwMode="auto">
          <a:xfrm>
            <a:off x="5147659" y="1059455"/>
            <a:ext cx="3248516" cy="29656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26252" y="262965"/>
            <a:ext cx="5997178" cy="412750"/>
          </a:xfrm>
        </p:spPr>
        <p:txBody>
          <a:bodyPr>
            <a:normAutofit fontScale="90000"/>
          </a:bodyPr>
          <a:lstStyle/>
          <a:p>
            <a:r>
              <a:rPr lang="en-US" dirty="0"/>
              <a:t>Rare Pathogenic Mutations &amp; Associations with Metastatic Prostate Cancer</a:t>
            </a:r>
          </a:p>
        </p:txBody>
      </p:sp>
      <p:sp>
        <p:nvSpPr>
          <p:cNvPr id="3" name="Content Placeholder 2"/>
          <p:cNvSpPr>
            <a:spLocks noGrp="1"/>
          </p:cNvSpPr>
          <p:nvPr>
            <p:ph sz="half" idx="4294967295"/>
          </p:nvPr>
        </p:nvSpPr>
        <p:spPr>
          <a:xfrm>
            <a:off x="592667" y="1075394"/>
            <a:ext cx="4554992" cy="3602931"/>
          </a:xfrm>
        </p:spPr>
        <p:txBody>
          <a:bodyPr>
            <a:normAutofit fontScale="85000" lnSpcReduction="20000"/>
          </a:bodyPr>
          <a:lstStyle/>
          <a:p>
            <a:r>
              <a:rPr lang="en-US" dirty="0"/>
              <a:t>Large sequencing studies of metastatic </a:t>
            </a:r>
            <a:r>
              <a:rPr lang="en-US" dirty="0" smtClean="0"/>
              <a:t>and lethal prostate </a:t>
            </a:r>
            <a:r>
              <a:rPr lang="en-US" dirty="0"/>
              <a:t>cancer</a:t>
            </a:r>
          </a:p>
          <a:p>
            <a:endParaRPr lang="en-US" dirty="0"/>
          </a:p>
          <a:p>
            <a:r>
              <a:rPr lang="en-US" dirty="0"/>
              <a:t>8-12% of cases with </a:t>
            </a:r>
          </a:p>
          <a:p>
            <a:pPr marL="0" indent="0">
              <a:buNone/>
            </a:pPr>
            <a:r>
              <a:rPr lang="en-US" dirty="0"/>
              <a:t>   Pathogenic or Likely Pathogenic     </a:t>
            </a:r>
          </a:p>
          <a:p>
            <a:pPr marL="0" indent="0">
              <a:buNone/>
            </a:pPr>
            <a:r>
              <a:rPr lang="en-US" dirty="0"/>
              <a:t>   </a:t>
            </a:r>
            <a:r>
              <a:rPr lang="en-US" dirty="0" smtClean="0"/>
              <a:t>mutations within DNA Damage</a:t>
            </a:r>
          </a:p>
          <a:p>
            <a:pPr marL="0" indent="0">
              <a:buNone/>
            </a:pPr>
            <a:r>
              <a:rPr lang="en-US" dirty="0"/>
              <a:t> </a:t>
            </a:r>
            <a:r>
              <a:rPr lang="en-US" dirty="0" smtClean="0"/>
              <a:t>  Response Genes</a:t>
            </a:r>
          </a:p>
          <a:p>
            <a:endParaRPr lang="en-US" dirty="0"/>
          </a:p>
          <a:p>
            <a:r>
              <a:rPr lang="en-US" dirty="0" smtClean="0"/>
              <a:t>Mutations within some of these genes (BRCA2, ATM, CHEK2) validated to associate with advanced and lethal disease</a:t>
            </a:r>
          </a:p>
          <a:p>
            <a:pPr lvl="1"/>
            <a:r>
              <a:rPr lang="en-US" dirty="0" smtClean="0"/>
              <a:t>Unaffected men with these mutations may benefit from earlier screening</a:t>
            </a:r>
            <a:endParaRPr lang="en-US" dirty="0"/>
          </a:p>
          <a:p>
            <a:pPr marL="0" indent="0">
              <a:buNone/>
            </a:pPr>
            <a:endParaRPr lang="en-US" dirty="0"/>
          </a:p>
        </p:txBody>
      </p:sp>
      <p:sp>
        <p:nvSpPr>
          <p:cNvPr id="7" name="Text Placeholder 6"/>
          <p:cNvSpPr>
            <a:spLocks noGrp="1"/>
          </p:cNvSpPr>
          <p:nvPr>
            <p:ph type="body" sz="quarter" idx="4294967295"/>
          </p:nvPr>
        </p:nvSpPr>
        <p:spPr>
          <a:xfrm>
            <a:off x="5529165" y="4420257"/>
            <a:ext cx="3098413" cy="484188"/>
          </a:xfrm>
        </p:spPr>
        <p:txBody>
          <a:bodyPr>
            <a:normAutofit fontScale="70000" lnSpcReduction="20000"/>
          </a:bodyPr>
          <a:lstStyle/>
          <a:p>
            <a:pPr marL="0" indent="0">
              <a:buNone/>
            </a:pPr>
            <a:r>
              <a:rPr lang="en-US" sz="1425" dirty="0"/>
              <a:t>Pritchard </a:t>
            </a:r>
            <a:r>
              <a:rPr lang="en-US" sz="1425" i="1" dirty="0"/>
              <a:t>et al. </a:t>
            </a:r>
            <a:r>
              <a:rPr lang="en-US" sz="1425" dirty="0"/>
              <a:t>N </a:t>
            </a:r>
            <a:r>
              <a:rPr lang="en-US" sz="1425" dirty="0" err="1"/>
              <a:t>Engl</a:t>
            </a:r>
            <a:r>
              <a:rPr lang="en-US" sz="1425" dirty="0"/>
              <a:t> J Med 2016;375(5): 443-53</a:t>
            </a:r>
          </a:p>
          <a:p>
            <a:pPr marL="0" indent="0">
              <a:buNone/>
            </a:pPr>
            <a:r>
              <a:rPr lang="en-US" sz="1425" dirty="0"/>
              <a:t>Robinson </a:t>
            </a:r>
            <a:r>
              <a:rPr lang="en-US" sz="1425" i="1" dirty="0"/>
              <a:t>et al</a:t>
            </a:r>
            <a:r>
              <a:rPr lang="en-US" sz="1425" dirty="0"/>
              <a:t>. Cell 2015;161(5):1215-1228</a:t>
            </a:r>
          </a:p>
          <a:p>
            <a:endParaRPr lang="en-US" sz="1125" dirty="0"/>
          </a:p>
          <a:p>
            <a:endParaRPr lang="en-US" sz="1125" dirty="0"/>
          </a:p>
        </p:txBody>
      </p:sp>
    </p:spTree>
    <p:extLst>
      <p:ext uri="{BB962C8B-B14F-4D97-AF65-F5344CB8AC3E}">
        <p14:creationId xmlns:p14="http://schemas.microsoft.com/office/powerpoint/2010/main" val="53300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21482"/>
            <a:ext cx="7772400" cy="673894"/>
          </a:xfrm>
        </p:spPr>
        <p:txBody>
          <a:bodyPr/>
          <a:lstStyle/>
          <a:p>
            <a:r>
              <a:rPr lang="en-US" sz="2000" dirty="0"/>
              <a:t>Germline Mutations in </a:t>
            </a:r>
            <a:r>
              <a:rPr lang="en-US" sz="2000" i="1" dirty="0"/>
              <a:t>ATM </a:t>
            </a:r>
            <a:r>
              <a:rPr lang="en-US" sz="2000" dirty="0"/>
              <a:t>and </a:t>
            </a:r>
            <a:r>
              <a:rPr lang="en-US" sz="2000" i="1" dirty="0"/>
              <a:t>BRCA1/2 </a:t>
            </a:r>
            <a:r>
              <a:rPr lang="en-US" sz="2000" dirty="0"/>
              <a:t>Distinguish Risk for Lethal and Indolent Prostate Cancer and are Associated with Early Age at Death </a:t>
            </a:r>
            <a:r>
              <a:rPr lang="en-US" dirty="0"/>
              <a:t/>
            </a:r>
            <a:br>
              <a:rPr lang="en-US" dirty="0"/>
            </a:br>
            <a:endParaRPr lang="en-US" dirty="0"/>
          </a:p>
        </p:txBody>
      </p:sp>
      <p:sp>
        <p:nvSpPr>
          <p:cNvPr id="4" name="TextBox 3"/>
          <p:cNvSpPr txBox="1"/>
          <p:nvPr/>
        </p:nvSpPr>
        <p:spPr>
          <a:xfrm>
            <a:off x="2645030" y="1095376"/>
            <a:ext cx="3853940" cy="307777"/>
          </a:xfrm>
          <a:prstGeom prst="rect">
            <a:avLst/>
          </a:prstGeom>
          <a:noFill/>
        </p:spPr>
        <p:txBody>
          <a:bodyPr wrap="none" rtlCol="0">
            <a:spAutoFit/>
          </a:bodyPr>
          <a:lstStyle/>
          <a:p>
            <a:r>
              <a:rPr lang="en-US" sz="1400" dirty="0" smtClean="0"/>
              <a:t>Na et al. </a:t>
            </a:r>
            <a:r>
              <a:rPr lang="en-US" sz="1400" dirty="0" err="1" smtClean="0"/>
              <a:t>Eur</a:t>
            </a:r>
            <a:r>
              <a:rPr lang="en-US" sz="1400" dirty="0" smtClean="0"/>
              <a:t> </a:t>
            </a:r>
            <a:r>
              <a:rPr lang="en-US" sz="1400" dirty="0"/>
              <a:t>Urol. 2017 May ; 71(5): 740–747 </a:t>
            </a:r>
          </a:p>
        </p:txBody>
      </p:sp>
      <p:pic>
        <p:nvPicPr>
          <p:cNvPr id="5" name="Picture 4"/>
          <p:cNvPicPr>
            <a:picLocks noChangeAspect="1"/>
          </p:cNvPicPr>
          <p:nvPr/>
        </p:nvPicPr>
        <p:blipFill>
          <a:blip r:embed="rId2"/>
          <a:stretch>
            <a:fillRect/>
          </a:stretch>
        </p:blipFill>
        <p:spPr>
          <a:xfrm>
            <a:off x="3929062" y="1537414"/>
            <a:ext cx="5214938" cy="3606086"/>
          </a:xfrm>
          <a:prstGeom prst="rect">
            <a:avLst/>
          </a:prstGeom>
        </p:spPr>
      </p:pic>
      <p:pic>
        <p:nvPicPr>
          <p:cNvPr id="6" name="Picture 5"/>
          <p:cNvPicPr>
            <a:picLocks noChangeAspect="1"/>
          </p:cNvPicPr>
          <p:nvPr/>
        </p:nvPicPr>
        <p:blipFill>
          <a:blip r:embed="rId3"/>
          <a:stretch>
            <a:fillRect/>
          </a:stretch>
        </p:blipFill>
        <p:spPr>
          <a:xfrm rot="5400000">
            <a:off x="899035" y="1533733"/>
            <a:ext cx="2098679" cy="2939446"/>
          </a:xfrm>
          <a:prstGeom prst="rect">
            <a:avLst/>
          </a:prstGeom>
        </p:spPr>
      </p:pic>
    </p:spTree>
    <p:extLst>
      <p:ext uri="{BB962C8B-B14F-4D97-AF65-F5344CB8AC3E}">
        <p14:creationId xmlns:p14="http://schemas.microsoft.com/office/powerpoint/2010/main" val="1731051772"/>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08565"/>
            <a:ext cx="8416418" cy="673894"/>
          </a:xfrm>
        </p:spPr>
        <p:txBody>
          <a:bodyPr/>
          <a:lstStyle/>
          <a:p>
            <a:r>
              <a:rPr lang="en-US" dirty="0" smtClean="0"/>
              <a:t>Utility of Gene Mutation Associations with </a:t>
            </a:r>
            <a:r>
              <a:rPr lang="en-US" smtClean="0"/>
              <a:t>Aggressive Prostate Cancer: </a:t>
            </a:r>
            <a:r>
              <a:rPr lang="en-US" dirty="0" smtClean="0"/>
              <a:t>Relevance in Active Surveillance (AS)?</a:t>
            </a:r>
            <a:endParaRPr lang="en-US" dirty="0"/>
          </a:p>
        </p:txBody>
      </p:sp>
      <p:sp>
        <p:nvSpPr>
          <p:cNvPr id="4" name="TextBox 3"/>
          <p:cNvSpPr txBox="1"/>
          <p:nvPr/>
        </p:nvSpPr>
        <p:spPr>
          <a:xfrm>
            <a:off x="685800" y="938213"/>
            <a:ext cx="7984618" cy="3354765"/>
          </a:xfrm>
          <a:prstGeom prst="rect">
            <a:avLst/>
          </a:prstGeom>
          <a:noFill/>
        </p:spPr>
        <p:txBody>
          <a:bodyPr wrap="square" rtlCol="0">
            <a:spAutoFit/>
          </a:bodyPr>
          <a:lstStyle/>
          <a:p>
            <a:pPr marL="342900" indent="-342900">
              <a:buFont typeface="Arial" charset="0"/>
              <a:buChar char="•"/>
            </a:pPr>
            <a:r>
              <a:rPr lang="en-US" dirty="0" smtClean="0"/>
              <a:t>2 </a:t>
            </a:r>
            <a:r>
              <a:rPr lang="en-US" dirty="0"/>
              <a:t>independent cohorts of p</a:t>
            </a:r>
            <a:r>
              <a:rPr lang="en-US" dirty="0" smtClean="0"/>
              <a:t>rostate cancer </a:t>
            </a:r>
            <a:r>
              <a:rPr lang="en-US" dirty="0"/>
              <a:t>patients undergoing </a:t>
            </a:r>
            <a:r>
              <a:rPr lang="en-US" dirty="0" smtClean="0"/>
              <a:t>AS </a:t>
            </a:r>
          </a:p>
          <a:p>
            <a:pPr marL="800100" lvl="1" indent="-342900">
              <a:buFont typeface="Arial" charset="0"/>
              <a:buChar char="•"/>
            </a:pPr>
            <a:r>
              <a:rPr lang="en-US" dirty="0" err="1" smtClean="0"/>
              <a:t>NorthShore</a:t>
            </a:r>
            <a:r>
              <a:rPr lang="en-US" dirty="0" smtClean="0"/>
              <a:t> and Johns Hopkins</a:t>
            </a:r>
          </a:p>
          <a:p>
            <a:pPr marL="342900" indent="-342900">
              <a:buFont typeface="Arial" charset="0"/>
              <a:buChar char="•"/>
            </a:pPr>
            <a:r>
              <a:rPr lang="en-US" dirty="0" smtClean="0"/>
              <a:t>All men had Gleason 6 at enrollment and followed over-time</a:t>
            </a:r>
          </a:p>
          <a:p>
            <a:pPr marL="342900" indent="-342900">
              <a:buFont typeface="Arial" charset="0"/>
              <a:buChar char="•"/>
            </a:pPr>
            <a:r>
              <a:rPr lang="en-US" dirty="0" smtClean="0"/>
              <a:t>Grade re-classification to Gleason 7 or greater documented</a:t>
            </a:r>
          </a:p>
          <a:p>
            <a:pPr marL="800100" lvl="1" indent="-342900">
              <a:buFont typeface="Arial" charset="0"/>
              <a:buChar char="•"/>
            </a:pPr>
            <a:endParaRPr lang="en-US" dirty="0" smtClean="0"/>
          </a:p>
          <a:p>
            <a:pPr marL="342900" indent="-342900">
              <a:buFont typeface="Arial" charset="0"/>
              <a:buChar char="•"/>
            </a:pPr>
            <a:r>
              <a:rPr lang="en-US" dirty="0" smtClean="0"/>
              <a:t>Germline sequencing for 3 genes</a:t>
            </a:r>
          </a:p>
          <a:p>
            <a:pPr marL="800100" lvl="1" indent="-342900">
              <a:buFont typeface="Arial" charset="0"/>
              <a:buChar char="•"/>
            </a:pPr>
            <a:r>
              <a:rPr lang="en-US" sz="1600" i="1" dirty="0"/>
              <a:t>ATM, BRCA1, </a:t>
            </a:r>
            <a:r>
              <a:rPr lang="en-US" sz="1600" i="1" dirty="0" smtClean="0"/>
              <a:t>BRCA2</a:t>
            </a:r>
          </a:p>
          <a:p>
            <a:pPr marL="800100" lvl="1" indent="-342900">
              <a:buFont typeface="Arial" charset="0"/>
              <a:buChar char="•"/>
            </a:pPr>
            <a:endParaRPr lang="en-US" sz="1600" i="1" dirty="0" smtClean="0"/>
          </a:p>
          <a:p>
            <a:pPr marL="342900" indent="-342900">
              <a:buFont typeface="Arial" charset="0"/>
              <a:buChar char="•"/>
            </a:pPr>
            <a:r>
              <a:rPr lang="en-US" dirty="0"/>
              <a:t>Association of mutation carrier status and </a:t>
            </a:r>
            <a:r>
              <a:rPr lang="en-US" dirty="0" smtClean="0"/>
              <a:t>Grade re-classification </a:t>
            </a:r>
            <a:r>
              <a:rPr lang="en-US" dirty="0"/>
              <a:t>was evaluated by a competing risk analysis. </a:t>
            </a:r>
          </a:p>
          <a:p>
            <a:pPr marL="342900" indent="-342900">
              <a:buFont typeface="Arial" charset="0"/>
              <a:buChar char="•"/>
            </a:pPr>
            <a:endParaRPr lang="en-US" dirty="0"/>
          </a:p>
        </p:txBody>
      </p:sp>
      <p:sp>
        <p:nvSpPr>
          <p:cNvPr id="5" name="TextBox 4"/>
          <p:cNvSpPr txBox="1"/>
          <p:nvPr/>
        </p:nvSpPr>
        <p:spPr>
          <a:xfrm flipH="1">
            <a:off x="3017519" y="4680308"/>
            <a:ext cx="5440681" cy="246221"/>
          </a:xfrm>
          <a:prstGeom prst="rect">
            <a:avLst/>
          </a:prstGeom>
          <a:noFill/>
        </p:spPr>
        <p:txBody>
          <a:bodyPr wrap="square" rtlCol="0">
            <a:spAutoFit/>
          </a:bodyPr>
          <a:lstStyle/>
          <a:p>
            <a:r>
              <a:rPr lang="en-US" sz="1000" dirty="0" smtClean="0"/>
              <a:t>Carter et al. </a:t>
            </a:r>
            <a:r>
              <a:rPr lang="en-US" sz="1000" dirty="0" err="1" smtClean="0"/>
              <a:t>Eur</a:t>
            </a:r>
            <a:r>
              <a:rPr lang="en-US" sz="1000" dirty="0" smtClean="0"/>
              <a:t> </a:t>
            </a:r>
            <a:r>
              <a:rPr lang="en-US" sz="1000" dirty="0"/>
              <a:t>Urol. 2019 May ; 75(5): 743–749 </a:t>
            </a:r>
          </a:p>
        </p:txBody>
      </p:sp>
    </p:spTree>
    <p:extLst>
      <p:ext uri="{BB962C8B-B14F-4D97-AF65-F5344CB8AC3E}">
        <p14:creationId xmlns:p14="http://schemas.microsoft.com/office/powerpoint/2010/main" val="182616609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31574" y="949114"/>
            <a:ext cx="6871448" cy="3659438"/>
            <a:chOff x="1129554" y="1447294"/>
            <a:chExt cx="6871448" cy="365943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198" y="1765346"/>
              <a:ext cx="3445804" cy="3341385"/>
            </a:xfrm>
            <a:prstGeom prst="rect">
              <a:avLst/>
            </a:prstGeom>
          </p:spPr>
        </p:pic>
        <p:grpSp>
          <p:nvGrpSpPr>
            <p:cNvPr id="16" name="Group 15"/>
            <p:cNvGrpSpPr/>
            <p:nvPr/>
          </p:nvGrpSpPr>
          <p:grpSpPr>
            <a:xfrm>
              <a:off x="1129554" y="1447294"/>
              <a:ext cx="6611090" cy="3659438"/>
              <a:chOff x="1129554" y="1447294"/>
              <a:chExt cx="6611090" cy="365943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54" y="1765347"/>
                <a:ext cx="3445805" cy="3341385"/>
              </a:xfrm>
              <a:prstGeom prst="rect">
                <a:avLst/>
              </a:prstGeom>
            </p:spPr>
          </p:pic>
          <p:grpSp>
            <p:nvGrpSpPr>
              <p:cNvPr id="3" name="Group 2"/>
              <p:cNvGrpSpPr/>
              <p:nvPr/>
            </p:nvGrpSpPr>
            <p:grpSpPr>
              <a:xfrm>
                <a:off x="1508099" y="1447294"/>
                <a:ext cx="6232545" cy="2762658"/>
                <a:chOff x="1508099" y="1447294"/>
                <a:chExt cx="6232545" cy="2762658"/>
              </a:xfrm>
            </p:grpSpPr>
            <p:sp>
              <p:nvSpPr>
                <p:cNvPr id="7" name="Rectangle 6"/>
                <p:cNvSpPr/>
                <p:nvPr/>
              </p:nvSpPr>
              <p:spPr>
                <a:xfrm>
                  <a:off x="1508099" y="2176141"/>
                  <a:ext cx="2141592" cy="253908"/>
                </a:xfrm>
                <a:prstGeom prst="rect">
                  <a:avLst/>
                </a:prstGeom>
              </p:spPr>
              <p:txBody>
                <a:bodyPr wrap="none" lIns="68570" tIns="34286" rIns="68570" bIns="34286">
                  <a:spAutoFit/>
                </a:bodyPr>
                <a:lstStyle/>
                <a:p>
                  <a:r>
                    <a:rPr lang="en-US" sz="1200" dirty="0"/>
                    <a:t>3 gene panel: BRCA1/2, ATM</a:t>
                  </a:r>
                </a:p>
              </p:txBody>
            </p:sp>
            <p:sp>
              <p:nvSpPr>
                <p:cNvPr id="8" name="Rectangle 7"/>
                <p:cNvSpPr/>
                <p:nvPr/>
              </p:nvSpPr>
              <p:spPr>
                <a:xfrm>
                  <a:off x="4954254" y="2185862"/>
                  <a:ext cx="1066618" cy="253908"/>
                </a:xfrm>
                <a:prstGeom prst="rect">
                  <a:avLst/>
                </a:prstGeom>
              </p:spPr>
              <p:txBody>
                <a:bodyPr wrap="none" lIns="68570" tIns="34286" rIns="68570" bIns="34286">
                  <a:spAutoFit/>
                </a:bodyPr>
                <a:lstStyle/>
                <a:p>
                  <a:r>
                    <a:rPr lang="en-US" sz="1200" dirty="0"/>
                    <a:t>BRCA2 alone</a:t>
                  </a:r>
                </a:p>
              </p:txBody>
            </p:sp>
            <p:sp>
              <p:nvSpPr>
                <p:cNvPr id="9" name="TextBox 8"/>
                <p:cNvSpPr txBox="1"/>
                <p:nvPr/>
              </p:nvSpPr>
              <p:spPr>
                <a:xfrm>
                  <a:off x="3789838" y="3344202"/>
                  <a:ext cx="572894" cy="253908"/>
                </a:xfrm>
                <a:prstGeom prst="rect">
                  <a:avLst/>
                </a:prstGeom>
                <a:noFill/>
              </p:spPr>
              <p:txBody>
                <a:bodyPr wrap="none" lIns="68570" tIns="34286" rIns="68570" bIns="34286" rtlCol="0">
                  <a:spAutoFit/>
                </a:bodyPr>
                <a:lstStyle/>
                <a:p>
                  <a:r>
                    <a:rPr lang="en-US" sz="1200" dirty="0"/>
                    <a:t>carrier</a:t>
                  </a:r>
                </a:p>
              </p:txBody>
            </p:sp>
            <p:sp>
              <p:nvSpPr>
                <p:cNvPr id="10" name="TextBox 9"/>
                <p:cNvSpPr txBox="1"/>
                <p:nvPr/>
              </p:nvSpPr>
              <p:spPr>
                <a:xfrm>
                  <a:off x="3621741" y="3956044"/>
                  <a:ext cx="879067" cy="253908"/>
                </a:xfrm>
                <a:prstGeom prst="rect">
                  <a:avLst/>
                </a:prstGeom>
                <a:noFill/>
              </p:spPr>
              <p:txBody>
                <a:bodyPr wrap="none" lIns="68570" tIns="34286" rIns="68570" bIns="34286" rtlCol="0">
                  <a:spAutoFit/>
                </a:bodyPr>
                <a:lstStyle/>
                <a:p>
                  <a:r>
                    <a:rPr lang="en-US" sz="1200" dirty="0"/>
                    <a:t>non-carrier</a:t>
                  </a:r>
                </a:p>
              </p:txBody>
            </p:sp>
            <p:sp>
              <p:nvSpPr>
                <p:cNvPr id="11" name="TextBox 10"/>
                <p:cNvSpPr txBox="1"/>
                <p:nvPr/>
              </p:nvSpPr>
              <p:spPr>
                <a:xfrm>
                  <a:off x="7108234" y="2777178"/>
                  <a:ext cx="572894" cy="253908"/>
                </a:xfrm>
                <a:prstGeom prst="rect">
                  <a:avLst/>
                </a:prstGeom>
                <a:noFill/>
              </p:spPr>
              <p:txBody>
                <a:bodyPr wrap="none" lIns="68570" tIns="34286" rIns="68570" bIns="34286" rtlCol="0">
                  <a:spAutoFit/>
                </a:bodyPr>
                <a:lstStyle/>
                <a:p>
                  <a:r>
                    <a:rPr lang="en-US" sz="1200" dirty="0"/>
                    <a:t>carrier</a:t>
                  </a:r>
                </a:p>
              </p:txBody>
            </p:sp>
            <p:sp>
              <p:nvSpPr>
                <p:cNvPr id="12" name="TextBox 11"/>
                <p:cNvSpPr txBox="1"/>
                <p:nvPr/>
              </p:nvSpPr>
              <p:spPr>
                <a:xfrm>
                  <a:off x="6778043" y="3956044"/>
                  <a:ext cx="879067" cy="253908"/>
                </a:xfrm>
                <a:prstGeom prst="rect">
                  <a:avLst/>
                </a:prstGeom>
                <a:noFill/>
              </p:spPr>
              <p:txBody>
                <a:bodyPr wrap="none" lIns="68570" tIns="34286" rIns="68570" bIns="34286" rtlCol="0">
                  <a:spAutoFit/>
                </a:bodyPr>
                <a:lstStyle/>
                <a:p>
                  <a:r>
                    <a:rPr lang="en-US" sz="1200" dirty="0"/>
                    <a:t>non-carrier</a:t>
                  </a:r>
                </a:p>
              </p:txBody>
            </p:sp>
            <p:sp>
              <p:nvSpPr>
                <p:cNvPr id="13" name="TextBox 12"/>
                <p:cNvSpPr txBox="1"/>
                <p:nvPr/>
              </p:nvSpPr>
              <p:spPr>
                <a:xfrm>
                  <a:off x="1666156" y="1475402"/>
                  <a:ext cx="2557411" cy="530906"/>
                </a:xfrm>
                <a:prstGeom prst="rect">
                  <a:avLst/>
                </a:prstGeom>
                <a:noFill/>
              </p:spPr>
              <p:txBody>
                <a:bodyPr wrap="none" lIns="68570" tIns="34286" rIns="68570" bIns="34286" rtlCol="0">
                  <a:spAutoFit/>
                </a:bodyPr>
                <a:lstStyle/>
                <a:p>
                  <a:r>
                    <a:rPr lang="en-US" sz="1500" dirty="0"/>
                    <a:t>Hazard rate 2.40 (1.01,5.71)</a:t>
                  </a:r>
                </a:p>
                <a:p>
                  <a:r>
                    <a:rPr lang="en-US" sz="1500" dirty="0"/>
                    <a:t>p=.048</a:t>
                  </a:r>
                </a:p>
              </p:txBody>
            </p:sp>
            <p:sp>
              <p:nvSpPr>
                <p:cNvPr id="14" name="TextBox 13"/>
                <p:cNvSpPr txBox="1"/>
                <p:nvPr/>
              </p:nvSpPr>
              <p:spPr>
                <a:xfrm>
                  <a:off x="5090067" y="1447294"/>
                  <a:ext cx="2650577" cy="530906"/>
                </a:xfrm>
                <a:prstGeom prst="rect">
                  <a:avLst/>
                </a:prstGeom>
                <a:noFill/>
              </p:spPr>
              <p:txBody>
                <a:bodyPr wrap="none" lIns="68570" tIns="34286" rIns="68570" bIns="34286" rtlCol="0">
                  <a:spAutoFit/>
                </a:bodyPr>
                <a:lstStyle/>
                <a:p>
                  <a:r>
                    <a:rPr lang="en-US" sz="1500" dirty="0"/>
                    <a:t>Hazard rate 5.01 (2.22,11.61)</a:t>
                  </a:r>
                </a:p>
                <a:p>
                  <a:r>
                    <a:rPr lang="en-US" sz="1500" dirty="0"/>
                    <a:t>p=.001</a:t>
                  </a:r>
                </a:p>
              </p:txBody>
            </p:sp>
          </p:grpSp>
        </p:grpSp>
      </p:grpSp>
      <p:sp>
        <p:nvSpPr>
          <p:cNvPr id="15" name="Rectangle 14"/>
          <p:cNvSpPr/>
          <p:nvPr/>
        </p:nvSpPr>
        <p:spPr>
          <a:xfrm>
            <a:off x="8462" y="0"/>
            <a:ext cx="8729133" cy="892552"/>
          </a:xfrm>
          <a:prstGeom prst="rect">
            <a:avLst/>
          </a:prstGeom>
        </p:spPr>
        <p:txBody>
          <a:bodyPr wrap="square">
            <a:spAutoFit/>
          </a:bodyPr>
          <a:lstStyle/>
          <a:p>
            <a:r>
              <a:rPr lang="en-US" dirty="0">
                <a:solidFill>
                  <a:srgbClr val="003399"/>
                </a:solidFill>
              </a:rPr>
              <a:t>Active </a:t>
            </a:r>
            <a:r>
              <a:rPr lang="en-US" dirty="0" smtClean="0">
                <a:solidFill>
                  <a:srgbClr val="003399"/>
                </a:solidFill>
              </a:rPr>
              <a:t>Surveillance: </a:t>
            </a:r>
          </a:p>
          <a:p>
            <a:r>
              <a:rPr lang="en-US" dirty="0" smtClean="0">
                <a:solidFill>
                  <a:srgbClr val="003399"/>
                </a:solidFill>
              </a:rPr>
              <a:t>Grade </a:t>
            </a:r>
            <a:r>
              <a:rPr lang="en-US" dirty="0">
                <a:solidFill>
                  <a:srgbClr val="003399"/>
                </a:solidFill>
              </a:rPr>
              <a:t>Re-classification for </a:t>
            </a:r>
            <a:r>
              <a:rPr lang="en-US" dirty="0" smtClean="0">
                <a:solidFill>
                  <a:srgbClr val="003399"/>
                </a:solidFill>
              </a:rPr>
              <a:t>Rare Pathogenic Mutation </a:t>
            </a:r>
            <a:r>
              <a:rPr lang="en-US" dirty="0">
                <a:solidFill>
                  <a:srgbClr val="003399"/>
                </a:solidFill>
              </a:rPr>
              <a:t>Carriers </a:t>
            </a:r>
            <a:r>
              <a:rPr lang="en-US" sz="2400" dirty="0">
                <a:solidFill>
                  <a:srgbClr val="002E4F"/>
                </a:solidFill>
              </a:rPr>
              <a:t/>
            </a:r>
            <a:br>
              <a:rPr lang="en-US" sz="2400" dirty="0">
                <a:solidFill>
                  <a:srgbClr val="002E4F"/>
                </a:solidFill>
              </a:rPr>
            </a:br>
            <a:r>
              <a:rPr lang="en-US" sz="1200" dirty="0">
                <a:solidFill>
                  <a:srgbClr val="002E4F"/>
                </a:solidFill>
              </a:rPr>
              <a:t>Carter, Xu, Helfand et al. (European Urology, 2018</a:t>
            </a:r>
            <a:endParaRPr lang="en-US" dirty="0"/>
          </a:p>
        </p:txBody>
      </p:sp>
    </p:spTree>
    <p:extLst>
      <p:ext uri="{BB962C8B-B14F-4D97-AF65-F5344CB8AC3E}">
        <p14:creationId xmlns:p14="http://schemas.microsoft.com/office/powerpoint/2010/main" val="537275741"/>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grpSp>
        <p:nvGrpSpPr>
          <p:cNvPr id="14" name="Group 13"/>
          <p:cNvGrpSpPr/>
          <p:nvPr/>
        </p:nvGrpSpPr>
        <p:grpSpPr>
          <a:xfrm>
            <a:off x="357186" y="1257302"/>
            <a:ext cx="1428750" cy="3328988"/>
            <a:chOff x="728664" y="1257302"/>
            <a:chExt cx="1428750" cy="3328988"/>
          </a:xfrm>
        </p:grpSpPr>
        <p:sp>
          <p:nvSpPr>
            <p:cNvPr id="7" name="Rounded Rectangle 6"/>
            <p:cNvSpPr/>
            <p:nvPr/>
          </p:nvSpPr>
          <p:spPr bwMode="auto">
            <a:xfrm>
              <a:off x="728664" y="1257302"/>
              <a:ext cx="1428750" cy="3328988"/>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sp>
          <p:nvSpPr>
            <p:cNvPr id="4" name="Oval 3"/>
            <p:cNvSpPr/>
            <p:nvPr/>
          </p:nvSpPr>
          <p:spPr bwMode="auto">
            <a:xfrm>
              <a:off x="914401" y="1300163"/>
              <a:ext cx="1085850" cy="900113"/>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sp>
          <p:nvSpPr>
            <p:cNvPr id="5" name="Oval 4"/>
            <p:cNvSpPr/>
            <p:nvPr/>
          </p:nvSpPr>
          <p:spPr bwMode="auto">
            <a:xfrm>
              <a:off x="914401" y="2419212"/>
              <a:ext cx="1085850" cy="900113"/>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sp>
          <p:nvSpPr>
            <p:cNvPr id="6" name="Oval 5"/>
            <p:cNvSpPr/>
            <p:nvPr/>
          </p:nvSpPr>
          <p:spPr bwMode="auto">
            <a:xfrm>
              <a:off x="914401" y="3514447"/>
              <a:ext cx="1085850" cy="900113"/>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grpSp>
      <p:sp>
        <p:nvSpPr>
          <p:cNvPr id="8" name="TextBox 7"/>
          <p:cNvSpPr txBox="1"/>
          <p:nvPr/>
        </p:nvSpPr>
        <p:spPr>
          <a:xfrm>
            <a:off x="1985955" y="1550164"/>
            <a:ext cx="1383712" cy="400110"/>
          </a:xfrm>
          <a:prstGeom prst="rect">
            <a:avLst/>
          </a:prstGeom>
          <a:noFill/>
        </p:spPr>
        <p:txBody>
          <a:bodyPr wrap="none" rtlCol="0">
            <a:spAutoFit/>
          </a:bodyPr>
          <a:lstStyle/>
          <a:p>
            <a:r>
              <a:rPr lang="en-US" dirty="0" smtClean="0"/>
              <a:t>Actionable</a:t>
            </a:r>
            <a:endParaRPr lang="en-US" dirty="0"/>
          </a:p>
        </p:txBody>
      </p:sp>
      <p:sp>
        <p:nvSpPr>
          <p:cNvPr id="9" name="TextBox 8"/>
          <p:cNvSpPr txBox="1"/>
          <p:nvPr/>
        </p:nvSpPr>
        <p:spPr>
          <a:xfrm>
            <a:off x="1971669" y="2628901"/>
            <a:ext cx="1282723" cy="400110"/>
          </a:xfrm>
          <a:prstGeom prst="rect">
            <a:avLst/>
          </a:prstGeom>
          <a:noFill/>
        </p:spPr>
        <p:txBody>
          <a:bodyPr wrap="none" rtlCol="0">
            <a:spAutoFit/>
          </a:bodyPr>
          <a:lstStyle/>
          <a:p>
            <a:r>
              <a:rPr lang="en-US" dirty="0" smtClean="0"/>
              <a:t>Uncertain</a:t>
            </a:r>
            <a:endParaRPr lang="en-US" dirty="0"/>
          </a:p>
        </p:txBody>
      </p:sp>
      <p:sp>
        <p:nvSpPr>
          <p:cNvPr id="10" name="TextBox 9"/>
          <p:cNvSpPr txBox="1"/>
          <p:nvPr/>
        </p:nvSpPr>
        <p:spPr>
          <a:xfrm>
            <a:off x="1978321" y="3795376"/>
            <a:ext cx="1839286" cy="400110"/>
          </a:xfrm>
          <a:prstGeom prst="rect">
            <a:avLst/>
          </a:prstGeom>
          <a:noFill/>
        </p:spPr>
        <p:txBody>
          <a:bodyPr wrap="none" rtlCol="0">
            <a:spAutoFit/>
          </a:bodyPr>
          <a:lstStyle/>
          <a:p>
            <a:r>
              <a:rPr lang="en-US" dirty="0" smtClean="0"/>
              <a:t>Not Actionable</a:t>
            </a:r>
            <a:endParaRPr lang="en-US" dirty="0"/>
          </a:p>
        </p:txBody>
      </p:sp>
      <p:sp>
        <p:nvSpPr>
          <p:cNvPr id="11" name="TextBox 10"/>
          <p:cNvSpPr txBox="1"/>
          <p:nvPr/>
        </p:nvSpPr>
        <p:spPr>
          <a:xfrm>
            <a:off x="6627224" y="1550164"/>
            <a:ext cx="1692066" cy="400110"/>
          </a:xfrm>
          <a:prstGeom prst="rect">
            <a:avLst/>
          </a:prstGeom>
          <a:noFill/>
        </p:spPr>
        <p:txBody>
          <a:bodyPr wrap="none" rtlCol="0">
            <a:spAutoFit/>
          </a:bodyPr>
          <a:lstStyle/>
          <a:p>
            <a:r>
              <a:rPr lang="en-US" i="1" dirty="0" smtClean="0"/>
              <a:t>BRCA2, ATM</a:t>
            </a:r>
            <a:endParaRPr lang="en-US" i="1" dirty="0"/>
          </a:p>
        </p:txBody>
      </p:sp>
      <p:sp>
        <p:nvSpPr>
          <p:cNvPr id="12" name="TextBox 11"/>
          <p:cNvSpPr txBox="1"/>
          <p:nvPr/>
        </p:nvSpPr>
        <p:spPr>
          <a:xfrm>
            <a:off x="6284019" y="2628901"/>
            <a:ext cx="2895344" cy="400110"/>
          </a:xfrm>
          <a:prstGeom prst="rect">
            <a:avLst/>
          </a:prstGeom>
          <a:noFill/>
        </p:spPr>
        <p:txBody>
          <a:bodyPr wrap="none" rtlCol="0">
            <a:spAutoFit/>
          </a:bodyPr>
          <a:lstStyle/>
          <a:p>
            <a:r>
              <a:rPr lang="en-US" i="1" dirty="0" smtClean="0"/>
              <a:t>BRCA1, CHEK2, MSH2</a:t>
            </a:r>
            <a:endParaRPr lang="en-US" i="1" dirty="0"/>
          </a:p>
        </p:txBody>
      </p:sp>
      <p:sp>
        <p:nvSpPr>
          <p:cNvPr id="13" name="TextBox 12"/>
          <p:cNvSpPr txBox="1"/>
          <p:nvPr/>
        </p:nvSpPr>
        <p:spPr>
          <a:xfrm>
            <a:off x="6146284" y="3617704"/>
            <a:ext cx="2916183" cy="830997"/>
          </a:xfrm>
          <a:prstGeom prst="rect">
            <a:avLst/>
          </a:prstGeom>
          <a:noFill/>
        </p:spPr>
        <p:txBody>
          <a:bodyPr wrap="none" rtlCol="0">
            <a:spAutoFit/>
          </a:bodyPr>
          <a:lstStyle/>
          <a:p>
            <a:pPr lvl="1"/>
            <a:r>
              <a:rPr lang="en-US" sz="1600" i="1" dirty="0" smtClean="0"/>
              <a:t>HOXB13, MLH1</a:t>
            </a:r>
            <a:r>
              <a:rPr lang="en-US" sz="1600" i="1" dirty="0"/>
              <a:t>, </a:t>
            </a:r>
            <a:r>
              <a:rPr lang="en-US" sz="1600" i="1" dirty="0" smtClean="0"/>
              <a:t>MSH6</a:t>
            </a:r>
            <a:r>
              <a:rPr lang="en-US" sz="1600" i="1" dirty="0"/>
              <a:t>, </a:t>
            </a:r>
            <a:endParaRPr lang="en-US" sz="1600" i="1" dirty="0" smtClean="0"/>
          </a:p>
          <a:p>
            <a:pPr lvl="1"/>
            <a:r>
              <a:rPr lang="en-US" sz="1600" i="1" dirty="0" smtClean="0"/>
              <a:t>NBN, PALB2</a:t>
            </a:r>
            <a:r>
              <a:rPr lang="en-US" sz="1600" i="1" dirty="0"/>
              <a:t>, PMS2</a:t>
            </a:r>
            <a:r>
              <a:rPr lang="en-US" sz="1600" i="1" dirty="0" smtClean="0"/>
              <a:t>,</a:t>
            </a:r>
          </a:p>
          <a:p>
            <a:pPr lvl="1"/>
            <a:r>
              <a:rPr lang="en-US" sz="1600" i="1" dirty="0" smtClean="0"/>
              <a:t> </a:t>
            </a:r>
            <a:r>
              <a:rPr lang="en-US" sz="1600" i="1" dirty="0"/>
              <a:t>RAD51D, TP53</a:t>
            </a:r>
          </a:p>
        </p:txBody>
      </p:sp>
      <p:sp>
        <p:nvSpPr>
          <p:cNvPr id="15" name="TextBox 14"/>
          <p:cNvSpPr txBox="1"/>
          <p:nvPr/>
        </p:nvSpPr>
        <p:spPr>
          <a:xfrm>
            <a:off x="3690039" y="1433455"/>
            <a:ext cx="2593980" cy="707886"/>
          </a:xfrm>
          <a:prstGeom prst="rect">
            <a:avLst/>
          </a:prstGeom>
          <a:noFill/>
        </p:spPr>
        <p:txBody>
          <a:bodyPr wrap="none" rtlCol="0">
            <a:spAutoFit/>
          </a:bodyPr>
          <a:lstStyle/>
          <a:p>
            <a:r>
              <a:rPr lang="en-US" dirty="0" smtClean="0"/>
              <a:t>Strong Consideration</a:t>
            </a:r>
          </a:p>
          <a:p>
            <a:pPr algn="ctr"/>
            <a:r>
              <a:rPr lang="en-US" dirty="0" smtClean="0"/>
              <a:t> Against AS</a:t>
            </a:r>
            <a:endParaRPr lang="en-US" dirty="0"/>
          </a:p>
        </p:txBody>
      </p:sp>
      <p:sp>
        <p:nvSpPr>
          <p:cNvPr id="16" name="TextBox 15"/>
          <p:cNvSpPr txBox="1"/>
          <p:nvPr/>
        </p:nvSpPr>
        <p:spPr>
          <a:xfrm>
            <a:off x="4075807" y="2492236"/>
            <a:ext cx="1951175" cy="707886"/>
          </a:xfrm>
          <a:prstGeom prst="rect">
            <a:avLst/>
          </a:prstGeom>
          <a:noFill/>
        </p:spPr>
        <p:txBody>
          <a:bodyPr wrap="none" rtlCol="0">
            <a:spAutoFit/>
          </a:bodyPr>
          <a:lstStyle/>
          <a:p>
            <a:pPr algn="ctr"/>
            <a:r>
              <a:rPr lang="en-US" dirty="0" smtClean="0"/>
              <a:t>Risks / Benefits</a:t>
            </a:r>
          </a:p>
          <a:p>
            <a:pPr algn="ctr"/>
            <a:r>
              <a:rPr lang="en-US" dirty="0" smtClean="0"/>
              <a:t>Discussion</a:t>
            </a:r>
            <a:endParaRPr lang="en-US" dirty="0"/>
          </a:p>
        </p:txBody>
      </p:sp>
      <p:sp>
        <p:nvSpPr>
          <p:cNvPr id="17" name="TextBox 16"/>
          <p:cNvSpPr txBox="1"/>
          <p:nvPr/>
        </p:nvSpPr>
        <p:spPr>
          <a:xfrm>
            <a:off x="4248246" y="3617704"/>
            <a:ext cx="1911100" cy="707886"/>
          </a:xfrm>
          <a:prstGeom prst="rect">
            <a:avLst/>
          </a:prstGeom>
          <a:noFill/>
        </p:spPr>
        <p:txBody>
          <a:bodyPr wrap="none" rtlCol="0">
            <a:spAutoFit/>
          </a:bodyPr>
          <a:lstStyle/>
          <a:p>
            <a:pPr algn="ctr"/>
            <a:r>
              <a:rPr lang="en-US" dirty="0" smtClean="0"/>
              <a:t>AS Considered</a:t>
            </a:r>
          </a:p>
          <a:p>
            <a:pPr algn="ctr"/>
            <a:r>
              <a:rPr lang="en-US" dirty="0" smtClean="0"/>
              <a:t>Safe</a:t>
            </a:r>
            <a:endParaRPr lang="en-US" dirty="0"/>
          </a:p>
        </p:txBody>
      </p:sp>
      <p:sp>
        <p:nvSpPr>
          <p:cNvPr id="18" name="Title 1"/>
          <p:cNvSpPr txBox="1">
            <a:spLocks/>
          </p:cNvSpPr>
          <p:nvPr/>
        </p:nvSpPr>
        <p:spPr bwMode="auto">
          <a:xfrm>
            <a:off x="626678" y="156141"/>
            <a:ext cx="7772400" cy="6738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rgbClr val="0059B2"/>
                </a:solidFill>
                <a:latin typeface="+mj-lt"/>
                <a:ea typeface="+mj-ea"/>
                <a:cs typeface="+mj-cs"/>
              </a:defRPr>
            </a:lvl1pPr>
            <a:lvl2pPr algn="ctr" rtl="0" eaLnBrk="0" fontAlgn="base" hangingPunct="0">
              <a:spcBef>
                <a:spcPct val="0"/>
              </a:spcBef>
              <a:spcAft>
                <a:spcPct val="0"/>
              </a:spcAft>
              <a:defRPr sz="2400" b="1">
                <a:solidFill>
                  <a:srgbClr val="0059B2"/>
                </a:solidFill>
                <a:latin typeface="Arial" charset="0"/>
                <a:ea typeface="ヒラギノ角ゴ Pro W3" pitchFamily="116" charset="-128"/>
              </a:defRPr>
            </a:lvl2pPr>
            <a:lvl3pPr algn="ctr" rtl="0" eaLnBrk="0" fontAlgn="base" hangingPunct="0">
              <a:spcBef>
                <a:spcPct val="0"/>
              </a:spcBef>
              <a:spcAft>
                <a:spcPct val="0"/>
              </a:spcAft>
              <a:defRPr sz="2400" b="1">
                <a:solidFill>
                  <a:srgbClr val="0059B2"/>
                </a:solidFill>
                <a:latin typeface="Arial" charset="0"/>
                <a:ea typeface="ヒラギノ角ゴ Pro W3" pitchFamily="116" charset="-128"/>
              </a:defRPr>
            </a:lvl3pPr>
            <a:lvl4pPr algn="ctr" rtl="0" eaLnBrk="0" fontAlgn="base" hangingPunct="0">
              <a:spcBef>
                <a:spcPct val="0"/>
              </a:spcBef>
              <a:spcAft>
                <a:spcPct val="0"/>
              </a:spcAft>
              <a:defRPr sz="2400" b="1">
                <a:solidFill>
                  <a:srgbClr val="0059B2"/>
                </a:solidFill>
                <a:latin typeface="Arial" charset="0"/>
                <a:ea typeface="ヒラギノ角ゴ Pro W3" pitchFamily="116" charset="-128"/>
              </a:defRPr>
            </a:lvl4pPr>
            <a:lvl5pPr algn="ctr" rtl="0" eaLnBrk="0" fontAlgn="base" hangingPunct="0">
              <a:spcBef>
                <a:spcPct val="0"/>
              </a:spcBef>
              <a:spcAft>
                <a:spcPct val="0"/>
              </a:spcAft>
              <a:defRPr sz="2400" b="1">
                <a:solidFill>
                  <a:srgbClr val="0059B2"/>
                </a:solidFill>
                <a:latin typeface="Arial" charset="0"/>
                <a:ea typeface="ヒラギノ角ゴ Pro W3" pitchFamily="116" charset="-128"/>
              </a:defRPr>
            </a:lvl5pPr>
            <a:lvl6pPr marL="342900" algn="ctr" rtl="0" fontAlgn="base">
              <a:spcBef>
                <a:spcPct val="0"/>
              </a:spcBef>
              <a:spcAft>
                <a:spcPct val="0"/>
              </a:spcAft>
              <a:defRPr sz="2400" b="1">
                <a:solidFill>
                  <a:srgbClr val="0059B2"/>
                </a:solidFill>
                <a:latin typeface="Arial" charset="0"/>
                <a:ea typeface="ヒラギノ角ゴ Pro W3" pitchFamily="116" charset="-128"/>
              </a:defRPr>
            </a:lvl6pPr>
            <a:lvl7pPr marL="685800" algn="ctr" rtl="0" fontAlgn="base">
              <a:spcBef>
                <a:spcPct val="0"/>
              </a:spcBef>
              <a:spcAft>
                <a:spcPct val="0"/>
              </a:spcAft>
              <a:defRPr sz="2400" b="1">
                <a:solidFill>
                  <a:srgbClr val="0059B2"/>
                </a:solidFill>
                <a:latin typeface="Arial" charset="0"/>
                <a:ea typeface="ヒラギノ角ゴ Pro W3" pitchFamily="116" charset="-128"/>
              </a:defRPr>
            </a:lvl7pPr>
            <a:lvl8pPr marL="1028700" algn="ctr" rtl="0" fontAlgn="base">
              <a:spcBef>
                <a:spcPct val="0"/>
              </a:spcBef>
              <a:spcAft>
                <a:spcPct val="0"/>
              </a:spcAft>
              <a:defRPr sz="2400" b="1">
                <a:solidFill>
                  <a:srgbClr val="0059B2"/>
                </a:solidFill>
                <a:latin typeface="Arial" charset="0"/>
                <a:ea typeface="ヒラギノ角ゴ Pro W3" pitchFamily="116" charset="-128"/>
              </a:defRPr>
            </a:lvl8pPr>
            <a:lvl9pPr marL="1371600" algn="ctr" rtl="0" fontAlgn="base">
              <a:spcBef>
                <a:spcPct val="0"/>
              </a:spcBef>
              <a:spcAft>
                <a:spcPct val="0"/>
              </a:spcAft>
              <a:defRPr sz="2400" b="1">
                <a:solidFill>
                  <a:srgbClr val="0059B2"/>
                </a:solidFill>
                <a:latin typeface="Arial" charset="0"/>
                <a:ea typeface="ヒラギノ角ゴ Pro W3" pitchFamily="116" charset="-128"/>
              </a:defRPr>
            </a:lvl9pPr>
          </a:lstStyle>
          <a:p>
            <a:r>
              <a:rPr lang="en-US" kern="0" smtClean="0"/>
              <a:t>Predicting Prognosis at Time of Diagnosis </a:t>
            </a:r>
            <a:endParaRPr lang="en-US" kern="0" dirty="0"/>
          </a:p>
        </p:txBody>
      </p:sp>
      <p:pic>
        <p:nvPicPr>
          <p:cNvPr id="19" name="Picture 18" descr="canceric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678" y="148999"/>
            <a:ext cx="668567" cy="648377"/>
          </a:xfrm>
          <a:prstGeom prst="rect">
            <a:avLst/>
          </a:prstGeom>
        </p:spPr>
      </p:pic>
    </p:spTree>
    <p:extLst>
      <p:ext uri="{BB962C8B-B14F-4D97-AF65-F5344CB8AC3E}">
        <p14:creationId xmlns:p14="http://schemas.microsoft.com/office/powerpoint/2010/main" val="478019655"/>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sp>
        <p:nvSpPr>
          <p:cNvPr id="4" name="Title 2"/>
          <p:cNvSpPr txBox="1">
            <a:spLocks/>
          </p:cNvSpPr>
          <p:nvPr/>
        </p:nvSpPr>
        <p:spPr bwMode="auto">
          <a:xfrm>
            <a:off x="628650" y="1772443"/>
            <a:ext cx="7886700" cy="9941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2400" b="1">
                <a:solidFill>
                  <a:srgbClr val="0059B2"/>
                </a:solidFill>
                <a:latin typeface="+mj-lt"/>
                <a:ea typeface="+mj-ea"/>
                <a:cs typeface="+mj-cs"/>
              </a:defRPr>
            </a:lvl1pPr>
            <a:lvl2pPr algn="ctr" rtl="0" eaLnBrk="0" fontAlgn="base" hangingPunct="0">
              <a:spcBef>
                <a:spcPct val="0"/>
              </a:spcBef>
              <a:spcAft>
                <a:spcPct val="0"/>
              </a:spcAft>
              <a:defRPr sz="2400" b="1">
                <a:solidFill>
                  <a:srgbClr val="0059B2"/>
                </a:solidFill>
                <a:latin typeface="Arial" charset="0"/>
                <a:ea typeface="ヒラギノ角ゴ Pro W3" pitchFamily="116" charset="-128"/>
              </a:defRPr>
            </a:lvl2pPr>
            <a:lvl3pPr algn="ctr" rtl="0" eaLnBrk="0" fontAlgn="base" hangingPunct="0">
              <a:spcBef>
                <a:spcPct val="0"/>
              </a:spcBef>
              <a:spcAft>
                <a:spcPct val="0"/>
              </a:spcAft>
              <a:defRPr sz="2400" b="1">
                <a:solidFill>
                  <a:srgbClr val="0059B2"/>
                </a:solidFill>
                <a:latin typeface="Arial" charset="0"/>
                <a:ea typeface="ヒラギノ角ゴ Pro W3" pitchFamily="116" charset="-128"/>
              </a:defRPr>
            </a:lvl3pPr>
            <a:lvl4pPr algn="ctr" rtl="0" eaLnBrk="0" fontAlgn="base" hangingPunct="0">
              <a:spcBef>
                <a:spcPct val="0"/>
              </a:spcBef>
              <a:spcAft>
                <a:spcPct val="0"/>
              </a:spcAft>
              <a:defRPr sz="2400" b="1">
                <a:solidFill>
                  <a:srgbClr val="0059B2"/>
                </a:solidFill>
                <a:latin typeface="Arial" charset="0"/>
                <a:ea typeface="ヒラギノ角ゴ Pro W3" pitchFamily="116" charset="-128"/>
              </a:defRPr>
            </a:lvl4pPr>
            <a:lvl5pPr algn="ctr" rtl="0" eaLnBrk="0" fontAlgn="base" hangingPunct="0">
              <a:spcBef>
                <a:spcPct val="0"/>
              </a:spcBef>
              <a:spcAft>
                <a:spcPct val="0"/>
              </a:spcAft>
              <a:defRPr sz="2400" b="1">
                <a:solidFill>
                  <a:srgbClr val="0059B2"/>
                </a:solidFill>
                <a:latin typeface="Arial" charset="0"/>
                <a:ea typeface="ヒラギノ角ゴ Pro W3" pitchFamily="116" charset="-128"/>
              </a:defRPr>
            </a:lvl5pPr>
            <a:lvl6pPr marL="342900" algn="ctr" rtl="0" fontAlgn="base">
              <a:spcBef>
                <a:spcPct val="0"/>
              </a:spcBef>
              <a:spcAft>
                <a:spcPct val="0"/>
              </a:spcAft>
              <a:defRPr sz="2400" b="1">
                <a:solidFill>
                  <a:srgbClr val="0059B2"/>
                </a:solidFill>
                <a:latin typeface="Arial" charset="0"/>
                <a:ea typeface="ヒラギノ角ゴ Pro W3" pitchFamily="116" charset="-128"/>
              </a:defRPr>
            </a:lvl6pPr>
            <a:lvl7pPr marL="685800" algn="ctr" rtl="0" fontAlgn="base">
              <a:spcBef>
                <a:spcPct val="0"/>
              </a:spcBef>
              <a:spcAft>
                <a:spcPct val="0"/>
              </a:spcAft>
              <a:defRPr sz="2400" b="1">
                <a:solidFill>
                  <a:srgbClr val="0059B2"/>
                </a:solidFill>
                <a:latin typeface="Arial" charset="0"/>
                <a:ea typeface="ヒラギノ角ゴ Pro W3" pitchFamily="116" charset="-128"/>
              </a:defRPr>
            </a:lvl7pPr>
            <a:lvl8pPr marL="1028700" algn="ctr" rtl="0" fontAlgn="base">
              <a:spcBef>
                <a:spcPct val="0"/>
              </a:spcBef>
              <a:spcAft>
                <a:spcPct val="0"/>
              </a:spcAft>
              <a:defRPr sz="2400" b="1">
                <a:solidFill>
                  <a:srgbClr val="0059B2"/>
                </a:solidFill>
                <a:latin typeface="Arial" charset="0"/>
                <a:ea typeface="ヒラギノ角ゴ Pro W3" pitchFamily="116" charset="-128"/>
              </a:defRPr>
            </a:lvl8pPr>
            <a:lvl9pPr marL="1371600" algn="ctr" rtl="0" fontAlgn="base">
              <a:spcBef>
                <a:spcPct val="0"/>
              </a:spcBef>
              <a:spcAft>
                <a:spcPct val="0"/>
              </a:spcAft>
              <a:defRPr sz="2400" b="1">
                <a:solidFill>
                  <a:srgbClr val="0059B2"/>
                </a:solidFill>
                <a:latin typeface="Arial" charset="0"/>
                <a:ea typeface="ヒラギノ角ゴ Pro W3" pitchFamily="116" charset="-128"/>
              </a:defRPr>
            </a:lvl9pPr>
          </a:lstStyle>
          <a:p>
            <a:r>
              <a:rPr lang="en-US" sz="4000" kern="0" dirty="0" smtClean="0"/>
              <a:t>SOMATIC GENETICS</a:t>
            </a:r>
            <a:br>
              <a:rPr lang="en-US" sz="4000" kern="0" dirty="0" smtClean="0"/>
            </a:br>
            <a:r>
              <a:rPr lang="en-US" sz="4000" kern="0" dirty="0" smtClean="0"/>
              <a:t> AND </a:t>
            </a:r>
            <a:br>
              <a:rPr lang="en-US" sz="4000" kern="0" dirty="0" smtClean="0"/>
            </a:br>
            <a:r>
              <a:rPr lang="en-US" sz="4000" kern="0" smtClean="0"/>
              <a:t>PROSTATE CANCER BIOPSY RESULTS</a:t>
            </a:r>
            <a:endParaRPr lang="en-US" sz="4000" kern="0" dirty="0" smtClean="0"/>
          </a:p>
          <a:p>
            <a:r>
              <a:rPr lang="en-US" sz="4000" kern="0" dirty="0" smtClean="0"/>
              <a:t>THE FUTURE?</a:t>
            </a:r>
            <a:endParaRPr lang="en-US" sz="4000" kern="0" dirty="0"/>
          </a:p>
        </p:txBody>
      </p:sp>
    </p:spTree>
    <p:extLst>
      <p:ext uri="{BB962C8B-B14F-4D97-AF65-F5344CB8AC3E}">
        <p14:creationId xmlns:p14="http://schemas.microsoft.com/office/powerpoint/2010/main" val="1334617478"/>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0800" y="141339"/>
            <a:ext cx="9144000" cy="404300"/>
          </a:xfrm>
          <a:prstGeom prst="rect">
            <a:avLst/>
          </a:prstGeom>
          <a:noFill/>
        </p:spPr>
        <p:txBody>
          <a:bodyPr wrap="square" lIns="34628" tIns="17315" rIns="34628" bIns="17315" rtlCol="0">
            <a:spAutoFit/>
          </a:bodyPr>
          <a:lstStyle/>
          <a:p>
            <a:pPr algn="ctr" defTabSz="685594"/>
            <a:r>
              <a:rPr lang="en-US" altLang="zh-CN" sz="2400" b="1" dirty="0">
                <a:solidFill>
                  <a:srgbClr val="1F497D"/>
                </a:solidFill>
              </a:rPr>
              <a:t>Somatic DNA CNAs: Hallmark of Aggressive Prostate Tumors</a:t>
            </a:r>
          </a:p>
        </p:txBody>
      </p:sp>
      <p:pic>
        <p:nvPicPr>
          <p:cNvPr id="12" name="Picture 11" descr="Screen Shot 2020-03-17 at 5.07.10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48" y="4866271"/>
            <a:ext cx="1152527" cy="277229"/>
          </a:xfrm>
          <a:prstGeom prst="rect">
            <a:avLst/>
          </a:prstGeom>
        </p:spPr>
      </p:pic>
      <p:sp>
        <p:nvSpPr>
          <p:cNvPr id="10" name="TextBox 9"/>
          <p:cNvSpPr txBox="1"/>
          <p:nvPr/>
        </p:nvSpPr>
        <p:spPr>
          <a:xfrm>
            <a:off x="1846095" y="4866271"/>
            <a:ext cx="5470860" cy="196551"/>
          </a:xfrm>
          <a:prstGeom prst="rect">
            <a:avLst/>
          </a:prstGeom>
          <a:noFill/>
        </p:spPr>
        <p:txBody>
          <a:bodyPr wrap="square" lIns="34628" tIns="17315" rIns="34628" bIns="17315" rtlCol="0">
            <a:spAutoFit/>
          </a:bodyPr>
          <a:lstStyle/>
          <a:p>
            <a:pPr marL="0" lvl="1" algn="ctr" defTabSz="685594">
              <a:spcAft>
                <a:spcPts val="225"/>
              </a:spcAft>
            </a:pPr>
            <a:r>
              <a:rPr lang="en-US" altLang="zh-CN" sz="1050" dirty="0">
                <a:solidFill>
                  <a:srgbClr val="1F497D"/>
                </a:solidFill>
              </a:rPr>
              <a:t>Frequency of CNAs (deletions/gains) are significantly higher in aggressive prostate tumors</a:t>
            </a:r>
          </a:p>
        </p:txBody>
      </p:sp>
      <p:pic>
        <p:nvPicPr>
          <p:cNvPr id="2" name="Picture 1">
            <a:extLst>
              <a:ext uri="{FF2B5EF4-FFF2-40B4-BE49-F238E27FC236}">
                <a16:creationId xmlns:a16="http://schemas.microsoft.com/office/drawing/2014/main" id="{CEB39DC9-D292-C04E-8C6F-0A98EACCFE81}"/>
              </a:ext>
            </a:extLst>
          </p:cNvPr>
          <p:cNvPicPr>
            <a:picLocks noChangeAspect="1"/>
          </p:cNvPicPr>
          <p:nvPr/>
        </p:nvPicPr>
        <p:blipFill>
          <a:blip r:embed="rId4"/>
          <a:stretch>
            <a:fillRect/>
          </a:stretch>
        </p:blipFill>
        <p:spPr>
          <a:xfrm>
            <a:off x="2356619" y="775111"/>
            <a:ext cx="4449812" cy="3872902"/>
          </a:xfrm>
          <a:prstGeom prst="rect">
            <a:avLst/>
          </a:prstGeom>
        </p:spPr>
      </p:pic>
    </p:spTree>
    <p:extLst>
      <p:ext uri="{BB962C8B-B14F-4D97-AF65-F5344CB8AC3E}">
        <p14:creationId xmlns:p14="http://schemas.microsoft.com/office/powerpoint/2010/main" val="202239193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Why are there Errors?</a:t>
            </a:r>
            <a:endParaRPr lang="en-US" sz="3200" dirty="0"/>
          </a:p>
        </p:txBody>
      </p:sp>
      <p:sp>
        <p:nvSpPr>
          <p:cNvPr id="4" name="Content Placeholder 3">
            <a:extLst>
              <a:ext uri="{FF2B5EF4-FFF2-40B4-BE49-F238E27FC236}">
                <a16:creationId xmlns:a16="http://schemas.microsoft.com/office/drawing/2014/main" id="{06E0A3FC-C7EC-A34F-9F34-2F2CD681827B}"/>
              </a:ext>
            </a:extLst>
          </p:cNvPr>
          <p:cNvSpPr txBox="1">
            <a:spLocks/>
          </p:cNvSpPr>
          <p:nvPr/>
        </p:nvSpPr>
        <p:spPr>
          <a:xfrm>
            <a:off x="380791" y="938213"/>
            <a:ext cx="11100731" cy="4551755"/>
          </a:xfrm>
          <a:prstGeom prst="rect">
            <a:avLst/>
          </a:prstGeom>
        </p:spPr>
        <p:txBody>
          <a:bodyPr/>
          <a:lstStyle>
            <a:lvl1pPr marL="257175" indent="-257175" algn="l" rtl="0" eaLnBrk="0" fontAlgn="base" hangingPunct="0">
              <a:spcBef>
                <a:spcPct val="20000"/>
              </a:spcBef>
              <a:spcAft>
                <a:spcPct val="0"/>
              </a:spcAft>
              <a:buClr>
                <a:srgbClr val="0059B2"/>
              </a:buClr>
              <a:buChar char="•"/>
              <a:defRPr sz="2100">
                <a:solidFill>
                  <a:schemeClr val="bg1"/>
                </a:solidFill>
                <a:latin typeface="+mn-lt"/>
                <a:ea typeface="+mn-ea"/>
                <a:cs typeface="+mn-cs"/>
              </a:defRPr>
            </a:lvl1pPr>
            <a:lvl2pPr marL="557213" indent="-214313" algn="l" rtl="0" eaLnBrk="0" fontAlgn="base" hangingPunct="0">
              <a:spcBef>
                <a:spcPct val="20000"/>
              </a:spcBef>
              <a:spcAft>
                <a:spcPct val="0"/>
              </a:spcAft>
              <a:buClr>
                <a:srgbClr val="0059B2"/>
              </a:buClr>
              <a:buChar char="–"/>
              <a:defRPr sz="1800">
                <a:solidFill>
                  <a:schemeClr val="bg1"/>
                </a:solidFill>
                <a:latin typeface="+mn-lt"/>
                <a:ea typeface="+mn-ea"/>
              </a:defRPr>
            </a:lvl2pPr>
            <a:lvl3pPr marL="857250" indent="-171450" algn="l" rtl="0" eaLnBrk="0" fontAlgn="base" hangingPunct="0">
              <a:spcBef>
                <a:spcPct val="20000"/>
              </a:spcBef>
              <a:spcAft>
                <a:spcPct val="0"/>
              </a:spcAft>
              <a:buClr>
                <a:srgbClr val="0059B2"/>
              </a:buClr>
              <a:buFont typeface="Arial" charset="0"/>
              <a:buChar char="»"/>
              <a:defRPr sz="1500">
                <a:solidFill>
                  <a:schemeClr val="bg1"/>
                </a:solidFill>
                <a:latin typeface="+mn-lt"/>
                <a:ea typeface="+mn-ea"/>
              </a:defRPr>
            </a:lvl3pPr>
            <a:lvl4pPr marL="1200150" indent="-171450" algn="l" rtl="0" eaLnBrk="0" fontAlgn="base" hangingPunct="0">
              <a:spcBef>
                <a:spcPct val="20000"/>
              </a:spcBef>
              <a:spcAft>
                <a:spcPct val="0"/>
              </a:spcAft>
              <a:buClr>
                <a:srgbClr val="0059B2"/>
              </a:buClr>
              <a:buChar char="–"/>
              <a:defRPr sz="1500">
                <a:solidFill>
                  <a:schemeClr val="bg1"/>
                </a:solidFill>
                <a:latin typeface="+mn-lt"/>
                <a:ea typeface="+mn-ea"/>
              </a:defRPr>
            </a:lvl4pPr>
            <a:lvl5pPr marL="1543050" indent="-171450" algn="l" rtl="0" eaLnBrk="0" fontAlgn="base" hangingPunct="0">
              <a:spcBef>
                <a:spcPct val="20000"/>
              </a:spcBef>
              <a:spcAft>
                <a:spcPct val="0"/>
              </a:spcAft>
              <a:buClr>
                <a:srgbClr val="0059B2"/>
              </a:buClr>
              <a:buChar char="»"/>
              <a:defRPr sz="1500">
                <a:solidFill>
                  <a:schemeClr val="bg1"/>
                </a:solidFill>
                <a:latin typeface="+mn-lt"/>
                <a:ea typeface="+mn-ea"/>
              </a:defRPr>
            </a:lvl5pPr>
            <a:lvl6pPr marL="1885950" indent="-171450" algn="l" rtl="0" fontAlgn="base">
              <a:spcBef>
                <a:spcPct val="20000"/>
              </a:spcBef>
              <a:spcAft>
                <a:spcPct val="0"/>
              </a:spcAft>
              <a:buClr>
                <a:srgbClr val="0059B2"/>
              </a:buClr>
              <a:buChar char="»"/>
              <a:defRPr>
                <a:solidFill>
                  <a:schemeClr val="bg1"/>
                </a:solidFill>
                <a:latin typeface="+mn-lt"/>
                <a:ea typeface="+mn-ea"/>
              </a:defRPr>
            </a:lvl6pPr>
            <a:lvl7pPr marL="2228850" indent="-171450" algn="l" rtl="0" fontAlgn="base">
              <a:spcBef>
                <a:spcPct val="20000"/>
              </a:spcBef>
              <a:spcAft>
                <a:spcPct val="0"/>
              </a:spcAft>
              <a:buClr>
                <a:srgbClr val="0059B2"/>
              </a:buClr>
              <a:buChar char="»"/>
              <a:defRPr>
                <a:solidFill>
                  <a:schemeClr val="bg1"/>
                </a:solidFill>
                <a:latin typeface="+mn-lt"/>
                <a:ea typeface="+mn-ea"/>
              </a:defRPr>
            </a:lvl7pPr>
            <a:lvl8pPr marL="2571750" indent="-171450" algn="l" rtl="0" fontAlgn="base">
              <a:spcBef>
                <a:spcPct val="20000"/>
              </a:spcBef>
              <a:spcAft>
                <a:spcPct val="0"/>
              </a:spcAft>
              <a:buClr>
                <a:srgbClr val="0059B2"/>
              </a:buClr>
              <a:buChar char="»"/>
              <a:defRPr>
                <a:solidFill>
                  <a:schemeClr val="bg1"/>
                </a:solidFill>
                <a:latin typeface="+mn-lt"/>
                <a:ea typeface="+mn-ea"/>
              </a:defRPr>
            </a:lvl8pPr>
            <a:lvl9pPr marL="2914650" indent="-171450" algn="l" rtl="0" fontAlgn="base">
              <a:spcBef>
                <a:spcPct val="20000"/>
              </a:spcBef>
              <a:spcAft>
                <a:spcPct val="0"/>
              </a:spcAft>
              <a:buClr>
                <a:srgbClr val="0059B2"/>
              </a:buClr>
              <a:buChar char="»"/>
              <a:defRPr>
                <a:solidFill>
                  <a:schemeClr val="bg1"/>
                </a:solidFill>
                <a:latin typeface="+mn-lt"/>
                <a:ea typeface="+mn-ea"/>
              </a:defRPr>
            </a:lvl9pPr>
          </a:lstStyle>
          <a:p>
            <a:r>
              <a:rPr lang="en-US" sz="2800" kern="0" dirty="0" smtClean="0"/>
              <a:t>Not all tumors constructed equally </a:t>
            </a:r>
          </a:p>
          <a:p>
            <a:pPr lvl="1"/>
            <a:r>
              <a:rPr lang="en-US" sz="1900" kern="0" dirty="0" smtClean="0"/>
              <a:t>Some more aggressive and others less aggressive potential</a:t>
            </a:r>
          </a:p>
          <a:p>
            <a:r>
              <a:rPr lang="en-US" sz="2800" kern="0" dirty="0" smtClean="0"/>
              <a:t>Prostate tumors are multifocal</a:t>
            </a:r>
          </a:p>
          <a:p>
            <a:pPr lvl="1"/>
            <a:r>
              <a:rPr lang="en-US" sz="1900" kern="0" dirty="0" smtClean="0"/>
              <a:t>Not just 1 tumor in the prostate</a:t>
            </a:r>
          </a:p>
        </p:txBody>
      </p:sp>
      <p:sp>
        <p:nvSpPr>
          <p:cNvPr id="11" name="TextBox 10"/>
          <p:cNvSpPr txBox="1"/>
          <p:nvPr/>
        </p:nvSpPr>
        <p:spPr>
          <a:xfrm>
            <a:off x="410860" y="3106368"/>
            <a:ext cx="2733441" cy="830997"/>
          </a:xfrm>
          <a:prstGeom prst="rect">
            <a:avLst/>
          </a:prstGeom>
          <a:noFill/>
        </p:spPr>
        <p:txBody>
          <a:bodyPr wrap="none" rtlCol="0">
            <a:spAutoFit/>
          </a:bodyPr>
          <a:lstStyle/>
          <a:p>
            <a:r>
              <a:rPr lang="en-US" sz="1600" dirty="0" smtClean="0"/>
              <a:t>Gleason 3= non-aggressive</a:t>
            </a:r>
          </a:p>
          <a:p>
            <a:r>
              <a:rPr lang="en-US" sz="1600" dirty="0" smtClean="0"/>
              <a:t>Gleason 4= intermediate</a:t>
            </a:r>
          </a:p>
          <a:p>
            <a:r>
              <a:rPr lang="en-US" sz="1600" dirty="0" smtClean="0"/>
              <a:t>Gleason 5= very aggressive</a:t>
            </a:r>
            <a:endParaRPr lang="en-US" sz="1600" dirty="0"/>
          </a:p>
        </p:txBody>
      </p:sp>
      <p:grpSp>
        <p:nvGrpSpPr>
          <p:cNvPr id="18" name="Group 17"/>
          <p:cNvGrpSpPr/>
          <p:nvPr/>
        </p:nvGrpSpPr>
        <p:grpSpPr>
          <a:xfrm>
            <a:off x="3372582" y="2385992"/>
            <a:ext cx="5320348" cy="2473995"/>
            <a:chOff x="2093771" y="2686617"/>
            <a:chExt cx="5320348" cy="2473995"/>
          </a:xfrm>
        </p:grpSpPr>
        <p:grpSp>
          <p:nvGrpSpPr>
            <p:cNvPr id="12" name="Group 11"/>
            <p:cNvGrpSpPr/>
            <p:nvPr/>
          </p:nvGrpSpPr>
          <p:grpSpPr>
            <a:xfrm>
              <a:off x="3063326" y="2686617"/>
              <a:ext cx="2833057" cy="2456883"/>
              <a:chOff x="3845490" y="2657270"/>
              <a:chExt cx="2833057" cy="2456883"/>
            </a:xfrm>
          </p:grpSpPr>
          <p:pic>
            <p:nvPicPr>
              <p:cNvPr id="6" name="Picture 5"/>
              <p:cNvPicPr>
                <a:picLocks noChangeAspect="1"/>
              </p:cNvPicPr>
              <p:nvPr/>
            </p:nvPicPr>
            <p:blipFill>
              <a:blip r:embed="rId2"/>
              <a:stretch>
                <a:fillRect/>
              </a:stretch>
            </p:blipFill>
            <p:spPr>
              <a:xfrm>
                <a:off x="3845490" y="2657270"/>
                <a:ext cx="2833057" cy="2456883"/>
              </a:xfrm>
              <a:prstGeom prst="rect">
                <a:avLst/>
              </a:prstGeom>
            </p:spPr>
          </p:pic>
          <p:sp>
            <p:nvSpPr>
              <p:cNvPr id="7" name="TextBox 6"/>
              <p:cNvSpPr txBox="1"/>
              <p:nvPr/>
            </p:nvSpPr>
            <p:spPr>
              <a:xfrm>
                <a:off x="4607672" y="3214090"/>
                <a:ext cx="607859" cy="369332"/>
              </a:xfrm>
              <a:prstGeom prst="rect">
                <a:avLst/>
              </a:prstGeom>
              <a:noFill/>
            </p:spPr>
            <p:txBody>
              <a:bodyPr wrap="none" rtlCol="0">
                <a:spAutoFit/>
              </a:bodyPr>
              <a:lstStyle/>
              <a:p>
                <a:r>
                  <a:rPr lang="en-US" sz="1800" dirty="0" err="1" smtClean="0"/>
                  <a:t>Gl</a:t>
                </a:r>
                <a:r>
                  <a:rPr lang="en-US" sz="1800" dirty="0" smtClean="0"/>
                  <a:t> 4</a:t>
                </a:r>
                <a:endParaRPr lang="en-US" sz="1800" dirty="0"/>
              </a:p>
            </p:txBody>
          </p:sp>
          <p:sp>
            <p:nvSpPr>
              <p:cNvPr id="8" name="TextBox 7"/>
              <p:cNvSpPr txBox="1"/>
              <p:nvPr/>
            </p:nvSpPr>
            <p:spPr>
              <a:xfrm>
                <a:off x="5643109" y="3335321"/>
                <a:ext cx="654346" cy="400110"/>
              </a:xfrm>
              <a:prstGeom prst="rect">
                <a:avLst/>
              </a:prstGeom>
              <a:noFill/>
            </p:spPr>
            <p:txBody>
              <a:bodyPr wrap="none" rtlCol="0">
                <a:spAutoFit/>
              </a:bodyPr>
              <a:lstStyle/>
              <a:p>
                <a:r>
                  <a:rPr lang="en-US" dirty="0" err="1" smtClean="0"/>
                  <a:t>Gl</a:t>
                </a:r>
                <a:r>
                  <a:rPr lang="en-US" dirty="0" smtClean="0"/>
                  <a:t> 3</a:t>
                </a:r>
                <a:endParaRPr lang="en-US" dirty="0"/>
              </a:p>
            </p:txBody>
          </p:sp>
          <p:sp>
            <p:nvSpPr>
              <p:cNvPr id="9" name="TextBox 8"/>
              <p:cNvSpPr txBox="1"/>
              <p:nvPr/>
            </p:nvSpPr>
            <p:spPr>
              <a:xfrm>
                <a:off x="4239784" y="4088039"/>
                <a:ext cx="607859" cy="369332"/>
              </a:xfrm>
              <a:prstGeom prst="rect">
                <a:avLst/>
              </a:prstGeom>
              <a:noFill/>
            </p:spPr>
            <p:txBody>
              <a:bodyPr wrap="none" rtlCol="0">
                <a:spAutoFit/>
              </a:bodyPr>
              <a:lstStyle/>
              <a:p>
                <a:r>
                  <a:rPr lang="en-US" sz="1800" dirty="0" err="1" smtClean="0"/>
                  <a:t>Gl</a:t>
                </a:r>
                <a:r>
                  <a:rPr lang="en-US" sz="1800" dirty="0" smtClean="0"/>
                  <a:t> 3</a:t>
                </a:r>
                <a:endParaRPr lang="en-US" sz="1800" dirty="0"/>
              </a:p>
            </p:txBody>
          </p:sp>
          <p:sp>
            <p:nvSpPr>
              <p:cNvPr id="10" name="TextBox 9"/>
              <p:cNvSpPr txBox="1"/>
              <p:nvPr/>
            </p:nvSpPr>
            <p:spPr>
              <a:xfrm>
                <a:off x="5603983" y="4524198"/>
                <a:ext cx="654346" cy="400110"/>
              </a:xfrm>
              <a:prstGeom prst="rect">
                <a:avLst/>
              </a:prstGeom>
              <a:noFill/>
            </p:spPr>
            <p:txBody>
              <a:bodyPr wrap="none" rtlCol="0">
                <a:spAutoFit/>
              </a:bodyPr>
              <a:lstStyle/>
              <a:p>
                <a:r>
                  <a:rPr lang="en-US" dirty="0" err="1" smtClean="0"/>
                  <a:t>Gl</a:t>
                </a:r>
                <a:r>
                  <a:rPr lang="en-US" dirty="0" smtClean="0"/>
                  <a:t> 5</a:t>
                </a:r>
                <a:endParaRPr lang="en-US" dirty="0"/>
              </a:p>
            </p:txBody>
          </p:sp>
        </p:grpSp>
        <p:cxnSp>
          <p:nvCxnSpPr>
            <p:cNvPr id="14" name="Straight Connector 13"/>
            <p:cNvCxnSpPr/>
            <p:nvPr/>
          </p:nvCxnSpPr>
          <p:spPr bwMode="auto">
            <a:xfrm>
              <a:off x="4111966" y="3564723"/>
              <a:ext cx="0" cy="1310108"/>
            </a:xfrm>
            <a:prstGeom prst="line">
              <a:avLst/>
            </a:prstGeom>
            <a:noFill/>
            <a:ln w="76200" cap="flat" cmpd="sng" algn="ctr">
              <a:solidFill>
                <a:schemeClr val="accent1"/>
              </a:solidFill>
              <a:prstDash val="solid"/>
              <a:round/>
              <a:headEnd type="none" w="med" len="med"/>
              <a:tailEnd type="none" w="med" len="med"/>
            </a:ln>
            <a:effectLst/>
          </p:spPr>
        </p:cxnSp>
        <p:cxnSp>
          <p:nvCxnSpPr>
            <p:cNvPr id="15" name="Straight Connector 14"/>
            <p:cNvCxnSpPr/>
            <p:nvPr/>
          </p:nvCxnSpPr>
          <p:spPr bwMode="auto">
            <a:xfrm>
              <a:off x="5629703" y="3764778"/>
              <a:ext cx="0" cy="1310108"/>
            </a:xfrm>
            <a:prstGeom prst="line">
              <a:avLst/>
            </a:prstGeom>
            <a:noFill/>
            <a:ln w="76200" cap="flat" cmpd="sng" algn="ctr">
              <a:solidFill>
                <a:schemeClr val="accent1"/>
              </a:solidFill>
              <a:prstDash val="solid"/>
              <a:round/>
              <a:headEnd type="none" w="med" len="med"/>
              <a:tailEnd type="none" w="med" len="med"/>
            </a:ln>
            <a:effectLst/>
          </p:spPr>
        </p:cxnSp>
        <p:sp>
          <p:nvSpPr>
            <p:cNvPr id="16" name="TextBox 15"/>
            <p:cNvSpPr txBox="1"/>
            <p:nvPr/>
          </p:nvSpPr>
          <p:spPr>
            <a:xfrm>
              <a:off x="2093771" y="4575837"/>
              <a:ext cx="1991251" cy="584775"/>
            </a:xfrm>
            <a:prstGeom prst="rect">
              <a:avLst/>
            </a:prstGeom>
            <a:noFill/>
          </p:spPr>
          <p:txBody>
            <a:bodyPr wrap="none" rtlCol="0">
              <a:spAutoFit/>
            </a:bodyPr>
            <a:lstStyle/>
            <a:p>
              <a:r>
                <a:rPr lang="en-US" sz="1600" dirty="0" smtClean="0"/>
                <a:t>Biopsy #1:</a:t>
              </a:r>
            </a:p>
            <a:p>
              <a:r>
                <a:rPr lang="en-US" sz="1600" dirty="0" smtClean="0"/>
                <a:t>Positive with </a:t>
              </a:r>
              <a:r>
                <a:rPr lang="en-US" sz="1600" dirty="0" err="1" smtClean="0"/>
                <a:t>Gl</a:t>
              </a:r>
              <a:r>
                <a:rPr lang="en-US" sz="1600" dirty="0" smtClean="0"/>
                <a:t> 3+4</a:t>
              </a:r>
              <a:endParaRPr lang="en-US" sz="1600" dirty="0"/>
            </a:p>
          </p:txBody>
        </p:sp>
        <p:sp>
          <p:nvSpPr>
            <p:cNvPr id="17" name="TextBox 16"/>
            <p:cNvSpPr txBox="1"/>
            <p:nvPr/>
          </p:nvSpPr>
          <p:spPr>
            <a:xfrm>
              <a:off x="5749881" y="3853208"/>
              <a:ext cx="1664238" cy="584775"/>
            </a:xfrm>
            <a:prstGeom prst="rect">
              <a:avLst/>
            </a:prstGeom>
            <a:noFill/>
          </p:spPr>
          <p:txBody>
            <a:bodyPr wrap="none" rtlCol="0">
              <a:spAutoFit/>
            </a:bodyPr>
            <a:lstStyle/>
            <a:p>
              <a:r>
                <a:rPr lang="en-US" sz="1600" smtClean="0"/>
                <a:t>Biopsy #2:</a:t>
              </a:r>
            </a:p>
            <a:p>
              <a:r>
                <a:rPr lang="en-US" sz="1600" dirty="0" smtClean="0"/>
                <a:t>Negative Biopsy</a:t>
              </a:r>
              <a:endParaRPr lang="en-US" sz="1600" dirty="0"/>
            </a:p>
          </p:txBody>
        </p:sp>
      </p:grpSp>
    </p:spTree>
    <p:extLst>
      <p:ext uri="{BB962C8B-B14F-4D97-AF65-F5344CB8AC3E}">
        <p14:creationId xmlns:p14="http://schemas.microsoft.com/office/powerpoint/2010/main" val="996472454"/>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79400" y="213870"/>
            <a:ext cx="8864600" cy="404300"/>
          </a:xfrm>
          <a:prstGeom prst="rect">
            <a:avLst/>
          </a:prstGeom>
          <a:noFill/>
        </p:spPr>
        <p:txBody>
          <a:bodyPr wrap="square" lIns="34628" tIns="17315" rIns="34628" bIns="17315" rtlCol="0">
            <a:spAutoFit/>
          </a:bodyPr>
          <a:lstStyle/>
          <a:p>
            <a:pPr algn="ctr" defTabSz="685594"/>
            <a:r>
              <a:rPr lang="en-US" altLang="zh-CN" sz="2400" b="1" dirty="0">
                <a:solidFill>
                  <a:srgbClr val="1F497D"/>
                </a:solidFill>
              </a:rPr>
              <a:t>Somatic DNA CNAs: Clonal Evolution for Metastatic Disease</a:t>
            </a:r>
          </a:p>
        </p:txBody>
      </p:sp>
      <p:pic>
        <p:nvPicPr>
          <p:cNvPr id="12" name="Picture 11" descr="Screen Shot 2020-03-17 at 5.07.10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4867276"/>
            <a:ext cx="1152527" cy="277229"/>
          </a:xfrm>
          <a:prstGeom prst="rect">
            <a:avLst/>
          </a:prstGeom>
        </p:spPr>
      </p:pic>
      <p:pic>
        <p:nvPicPr>
          <p:cNvPr id="2" name="Picture 1">
            <a:extLst>
              <a:ext uri="{FF2B5EF4-FFF2-40B4-BE49-F238E27FC236}">
                <a16:creationId xmlns:a16="http://schemas.microsoft.com/office/drawing/2014/main" id="{0A3E766D-BA41-D746-B02F-41E2D7AADCFA}"/>
              </a:ext>
            </a:extLst>
          </p:cNvPr>
          <p:cNvPicPr>
            <a:picLocks noChangeAspect="1"/>
          </p:cNvPicPr>
          <p:nvPr/>
        </p:nvPicPr>
        <p:blipFill>
          <a:blip r:embed="rId4"/>
          <a:stretch>
            <a:fillRect/>
          </a:stretch>
        </p:blipFill>
        <p:spPr>
          <a:xfrm>
            <a:off x="2765934" y="731222"/>
            <a:ext cx="3891532" cy="3905331"/>
          </a:xfrm>
          <a:prstGeom prst="rect">
            <a:avLst/>
          </a:prstGeom>
        </p:spPr>
      </p:pic>
      <p:sp>
        <p:nvSpPr>
          <p:cNvPr id="13" name="TextBox 12">
            <a:extLst>
              <a:ext uri="{FF2B5EF4-FFF2-40B4-BE49-F238E27FC236}">
                <a16:creationId xmlns:a16="http://schemas.microsoft.com/office/drawing/2014/main" id="{BAE6D4E0-6F29-4345-A10F-9A835F7CB2AE}"/>
              </a:ext>
            </a:extLst>
          </p:cNvPr>
          <p:cNvSpPr txBox="1"/>
          <p:nvPr/>
        </p:nvSpPr>
        <p:spPr>
          <a:xfrm>
            <a:off x="1817072" y="4668471"/>
            <a:ext cx="5470860" cy="196551"/>
          </a:xfrm>
          <a:prstGeom prst="rect">
            <a:avLst/>
          </a:prstGeom>
          <a:noFill/>
        </p:spPr>
        <p:txBody>
          <a:bodyPr wrap="square" lIns="34628" tIns="17315" rIns="34628" bIns="17315" rtlCol="0">
            <a:spAutoFit/>
          </a:bodyPr>
          <a:lstStyle/>
          <a:p>
            <a:pPr marL="0" lvl="1" algn="ctr" defTabSz="685594">
              <a:spcAft>
                <a:spcPts val="225"/>
              </a:spcAft>
            </a:pPr>
            <a:r>
              <a:rPr lang="en-US" altLang="zh-CN" sz="1050" dirty="0">
                <a:solidFill>
                  <a:srgbClr val="1F497D"/>
                </a:solidFill>
              </a:rPr>
              <a:t>CNAs occur early and are seeds of metastasis</a:t>
            </a:r>
          </a:p>
        </p:txBody>
      </p:sp>
      <p:sp>
        <p:nvSpPr>
          <p:cNvPr id="15" name="TextBox 14">
            <a:extLst>
              <a:ext uri="{FF2B5EF4-FFF2-40B4-BE49-F238E27FC236}">
                <a16:creationId xmlns:a16="http://schemas.microsoft.com/office/drawing/2014/main" id="{AF7035D4-1C4A-7040-B59F-0F0E227EA379}"/>
              </a:ext>
            </a:extLst>
          </p:cNvPr>
          <p:cNvSpPr txBox="1"/>
          <p:nvPr/>
        </p:nvSpPr>
        <p:spPr>
          <a:xfrm>
            <a:off x="6730728" y="4749606"/>
            <a:ext cx="1114409" cy="230832"/>
          </a:xfrm>
          <a:prstGeom prst="rect">
            <a:avLst/>
          </a:prstGeom>
          <a:noFill/>
        </p:spPr>
        <p:txBody>
          <a:bodyPr wrap="none" rtlCol="0">
            <a:spAutoFit/>
          </a:bodyPr>
          <a:lstStyle/>
          <a:p>
            <a:pPr algn="r"/>
            <a:r>
              <a:rPr lang="en-US" sz="900" b="1" dirty="0">
                <a:solidFill>
                  <a:srgbClr val="003399"/>
                </a:solidFill>
              </a:rPr>
              <a:t>Liu W </a:t>
            </a:r>
            <a:r>
              <a:rPr lang="en-US" sz="900" b="1" i="1" dirty="0">
                <a:solidFill>
                  <a:srgbClr val="003399"/>
                </a:solidFill>
              </a:rPr>
              <a:t>et al</a:t>
            </a:r>
            <a:r>
              <a:rPr lang="en-US" sz="900" b="1" dirty="0">
                <a:solidFill>
                  <a:srgbClr val="003399"/>
                </a:solidFill>
              </a:rPr>
              <a:t>., 2009</a:t>
            </a:r>
          </a:p>
        </p:txBody>
      </p:sp>
    </p:spTree>
    <p:extLst>
      <p:ext uri="{BB962C8B-B14F-4D97-AF65-F5344CB8AC3E}">
        <p14:creationId xmlns:p14="http://schemas.microsoft.com/office/powerpoint/2010/main" val="1625516799"/>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400175" y="186145"/>
            <a:ext cx="6362700" cy="311967"/>
          </a:xfrm>
          <a:prstGeom prst="rect">
            <a:avLst/>
          </a:prstGeom>
          <a:noFill/>
        </p:spPr>
        <p:txBody>
          <a:bodyPr wrap="square" lIns="34628" tIns="17315" rIns="34628" bIns="17315" rtlCol="0">
            <a:spAutoFit/>
          </a:bodyPr>
          <a:lstStyle/>
          <a:p>
            <a:pPr algn="ctr" defTabSz="685594"/>
            <a:r>
              <a:rPr lang="en-US" altLang="zh-CN" sz="1800" b="1" dirty="0">
                <a:solidFill>
                  <a:srgbClr val="1F497D"/>
                </a:solidFill>
              </a:rPr>
              <a:t>Frequency of CNAs in Three Types of PCa Patients</a:t>
            </a:r>
          </a:p>
        </p:txBody>
      </p:sp>
      <p:pic>
        <p:nvPicPr>
          <p:cNvPr id="8" name="Picture 7" descr="Screen Shot 2020-03-17 at 5.07.10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4867276"/>
            <a:ext cx="1152527" cy="277229"/>
          </a:xfrm>
          <a:prstGeom prst="rect">
            <a:avLst/>
          </a:prstGeom>
        </p:spPr>
      </p:pic>
      <p:sp>
        <p:nvSpPr>
          <p:cNvPr id="10" name="TextBox 9"/>
          <p:cNvSpPr txBox="1"/>
          <p:nvPr/>
        </p:nvSpPr>
        <p:spPr>
          <a:xfrm>
            <a:off x="812801" y="3938896"/>
            <a:ext cx="7366000" cy="705321"/>
          </a:xfrm>
          <a:prstGeom prst="rect">
            <a:avLst/>
          </a:prstGeom>
          <a:noFill/>
        </p:spPr>
        <p:txBody>
          <a:bodyPr wrap="square" rtlCol="0">
            <a:spAutoFit/>
          </a:bodyPr>
          <a:lstStyle/>
          <a:p>
            <a:pPr marL="171450" indent="-171450">
              <a:spcAft>
                <a:spcPts val="450"/>
              </a:spcAft>
              <a:buFont typeface="Wingdings" charset="2"/>
              <a:buChar char="§"/>
            </a:pPr>
            <a:r>
              <a:rPr lang="en-US" sz="1050" dirty="0"/>
              <a:t>Higher frequency of CNAs in patients with lethal/</a:t>
            </a:r>
            <a:r>
              <a:rPr lang="en-US" sz="1050" dirty="0" err="1"/>
              <a:t>mets</a:t>
            </a:r>
            <a:r>
              <a:rPr lang="en-US" sz="1050" dirty="0"/>
              <a:t> for four genes (</a:t>
            </a:r>
            <a:r>
              <a:rPr lang="en-US" sz="1050" i="1" dirty="0"/>
              <a:t>PTEN</a:t>
            </a:r>
            <a:r>
              <a:rPr lang="en-US" sz="1050" dirty="0"/>
              <a:t>, </a:t>
            </a:r>
            <a:r>
              <a:rPr lang="en-US" sz="1050" i="1" dirty="0"/>
              <a:t>MYC</a:t>
            </a:r>
            <a:r>
              <a:rPr lang="en-US" sz="1050" dirty="0"/>
              <a:t>, </a:t>
            </a:r>
            <a:r>
              <a:rPr lang="en-US" sz="1050" i="1" dirty="0"/>
              <a:t>BRCA2</a:t>
            </a:r>
            <a:r>
              <a:rPr lang="en-US" sz="1050" dirty="0"/>
              <a:t> and </a:t>
            </a:r>
            <a:r>
              <a:rPr lang="en-US" sz="1050" i="1" dirty="0"/>
              <a:t>CDKN1B</a:t>
            </a:r>
            <a:r>
              <a:rPr lang="en-US" sz="1050" dirty="0" smtClean="0"/>
              <a:t>)</a:t>
            </a:r>
            <a:endParaRPr lang="en-US" sz="1050" dirty="0"/>
          </a:p>
          <a:p>
            <a:pPr marL="171450" indent="-171450">
              <a:spcAft>
                <a:spcPts val="450"/>
              </a:spcAft>
              <a:buFont typeface="Wingdings" charset="2"/>
              <a:buChar char="§"/>
            </a:pPr>
            <a:r>
              <a:rPr lang="en-US" sz="1050" dirty="0"/>
              <a:t>A dose-response trend of CNAs frequency: lethal/</a:t>
            </a:r>
            <a:r>
              <a:rPr lang="en-US" sz="1050" dirty="0" err="1"/>
              <a:t>mets</a:t>
            </a:r>
            <a:r>
              <a:rPr lang="en-US" sz="1050" dirty="0"/>
              <a:t> &gt; BCR &gt; </a:t>
            </a:r>
            <a:r>
              <a:rPr lang="en-US" sz="1050" dirty="0" smtClean="0"/>
              <a:t>non-progression</a:t>
            </a:r>
          </a:p>
          <a:p>
            <a:pPr marL="171450" indent="-171450">
              <a:spcAft>
                <a:spcPts val="450"/>
              </a:spcAft>
              <a:buFont typeface="Wingdings" charset="2"/>
              <a:buChar char="§"/>
            </a:pPr>
            <a:r>
              <a:rPr lang="en-US" sz="1050" dirty="0" smtClean="0"/>
              <a:t>Significantly higher number in those who progressed on AS</a:t>
            </a:r>
            <a:endParaRPr lang="en-US" sz="1050" dirty="0"/>
          </a:p>
        </p:txBody>
      </p:sp>
      <p:pic>
        <p:nvPicPr>
          <p:cNvPr id="2" name="Picture 1">
            <a:extLst>
              <a:ext uri="{FF2B5EF4-FFF2-40B4-BE49-F238E27FC236}">
                <a16:creationId xmlns:a16="http://schemas.microsoft.com/office/drawing/2014/main" id="{92288855-0F1C-1546-8781-C61A67ACC91A}"/>
              </a:ext>
            </a:extLst>
          </p:cNvPr>
          <p:cNvPicPr>
            <a:picLocks noChangeAspect="1"/>
          </p:cNvPicPr>
          <p:nvPr/>
        </p:nvPicPr>
        <p:blipFill>
          <a:blip r:embed="rId4"/>
          <a:stretch>
            <a:fillRect/>
          </a:stretch>
        </p:blipFill>
        <p:spPr>
          <a:xfrm>
            <a:off x="1557338" y="842357"/>
            <a:ext cx="6029325" cy="3009900"/>
          </a:xfrm>
          <a:prstGeom prst="rect">
            <a:avLst/>
          </a:prstGeom>
        </p:spPr>
      </p:pic>
      <p:sp>
        <p:nvSpPr>
          <p:cNvPr id="11" name="TextBox 10">
            <a:extLst>
              <a:ext uri="{FF2B5EF4-FFF2-40B4-BE49-F238E27FC236}">
                <a16:creationId xmlns:a16="http://schemas.microsoft.com/office/drawing/2014/main" id="{89255332-ADE3-4F47-8186-B4AEE367C38C}"/>
              </a:ext>
            </a:extLst>
          </p:cNvPr>
          <p:cNvSpPr txBox="1"/>
          <p:nvPr/>
        </p:nvSpPr>
        <p:spPr>
          <a:xfrm>
            <a:off x="6730728" y="4749606"/>
            <a:ext cx="1114409" cy="230832"/>
          </a:xfrm>
          <a:prstGeom prst="rect">
            <a:avLst/>
          </a:prstGeom>
          <a:noFill/>
        </p:spPr>
        <p:txBody>
          <a:bodyPr wrap="none" rtlCol="0">
            <a:spAutoFit/>
          </a:bodyPr>
          <a:lstStyle/>
          <a:p>
            <a:pPr algn="r"/>
            <a:r>
              <a:rPr lang="en-US" sz="900" b="1" dirty="0">
                <a:solidFill>
                  <a:srgbClr val="003399"/>
                </a:solidFill>
              </a:rPr>
              <a:t>Liu W </a:t>
            </a:r>
            <a:r>
              <a:rPr lang="en-US" sz="900" b="1" i="1" dirty="0">
                <a:solidFill>
                  <a:srgbClr val="003399"/>
                </a:solidFill>
              </a:rPr>
              <a:t>et al</a:t>
            </a:r>
            <a:r>
              <a:rPr lang="en-US" sz="900" b="1" dirty="0">
                <a:solidFill>
                  <a:srgbClr val="003399"/>
                </a:solidFill>
              </a:rPr>
              <a:t>., 2020</a:t>
            </a:r>
          </a:p>
        </p:txBody>
      </p:sp>
    </p:spTree>
    <p:extLst>
      <p:ext uri="{BB962C8B-B14F-4D97-AF65-F5344CB8AC3E}">
        <p14:creationId xmlns:p14="http://schemas.microsoft.com/office/powerpoint/2010/main" val="655268124"/>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3528" y="133833"/>
            <a:ext cx="7302693" cy="646331"/>
          </a:xfrm>
          <a:prstGeom prst="rect">
            <a:avLst/>
          </a:prstGeom>
          <a:noFill/>
        </p:spPr>
        <p:txBody>
          <a:bodyPr wrap="square" rtlCol="0">
            <a:spAutoFit/>
          </a:bodyPr>
          <a:lstStyle/>
          <a:p>
            <a:pPr algn="ctr"/>
            <a:r>
              <a:rPr lang="en-US" sz="3600" dirty="0" smtClean="0">
                <a:solidFill>
                  <a:schemeClr val="accent1"/>
                </a:solidFill>
                <a:latin typeface="Arial"/>
                <a:cs typeface="Arial"/>
              </a:rPr>
              <a:t>SUMMARY</a:t>
            </a:r>
            <a:endParaRPr lang="en-US" sz="3600" dirty="0">
              <a:solidFill>
                <a:schemeClr val="accent1"/>
              </a:solidFill>
              <a:latin typeface="Arial"/>
              <a:cs typeface="Arial"/>
            </a:endParaRPr>
          </a:p>
        </p:txBody>
      </p:sp>
      <p:sp>
        <p:nvSpPr>
          <p:cNvPr id="4" name="Content Placeholder 3"/>
          <p:cNvSpPr>
            <a:spLocks noGrp="1"/>
          </p:cNvSpPr>
          <p:nvPr>
            <p:ph idx="1"/>
          </p:nvPr>
        </p:nvSpPr>
        <p:spPr>
          <a:xfrm>
            <a:off x="530416" y="780164"/>
            <a:ext cx="8229600" cy="3817236"/>
          </a:xfrm>
        </p:spPr>
        <p:txBody>
          <a:bodyPr>
            <a:normAutofit/>
          </a:bodyPr>
          <a:lstStyle/>
          <a:p>
            <a:r>
              <a:rPr lang="en-US" sz="2400" dirty="0" smtClean="0">
                <a:latin typeface="Arial"/>
                <a:cs typeface="Arial"/>
              </a:rPr>
              <a:t>Currently, NO single test that reliably predicts AS failure</a:t>
            </a:r>
            <a:endParaRPr lang="en-US" dirty="0">
              <a:latin typeface="Arial"/>
              <a:cs typeface="Arial"/>
            </a:endParaRPr>
          </a:p>
          <a:p>
            <a:r>
              <a:rPr lang="en-US" sz="2400" dirty="0" smtClean="0">
                <a:latin typeface="Arial"/>
                <a:cs typeface="Arial"/>
              </a:rPr>
              <a:t>Results of multiple tests are therefore needed to identify clinical picture of which men likely to fail AS</a:t>
            </a:r>
          </a:p>
          <a:p>
            <a:r>
              <a:rPr lang="en-US" sz="2400" dirty="0" smtClean="0">
                <a:latin typeface="Arial"/>
                <a:cs typeface="Arial"/>
              </a:rPr>
              <a:t>Should include biomarkers</a:t>
            </a:r>
          </a:p>
          <a:p>
            <a:pPr lvl="1"/>
            <a:r>
              <a:rPr lang="en-US" dirty="0" smtClean="0">
                <a:latin typeface="Arial"/>
                <a:cs typeface="Arial"/>
              </a:rPr>
              <a:t>RNA based (</a:t>
            </a:r>
            <a:r>
              <a:rPr lang="en-US" dirty="0" err="1" smtClean="0">
                <a:latin typeface="Arial"/>
                <a:cs typeface="Arial"/>
              </a:rPr>
              <a:t>Oncotype</a:t>
            </a:r>
            <a:r>
              <a:rPr lang="en-US" dirty="0" smtClean="0">
                <a:latin typeface="Arial"/>
                <a:cs typeface="Arial"/>
              </a:rPr>
              <a:t>, </a:t>
            </a:r>
            <a:r>
              <a:rPr lang="en-US" dirty="0" err="1" smtClean="0">
                <a:latin typeface="Arial"/>
                <a:cs typeface="Arial"/>
              </a:rPr>
              <a:t>Prolaris</a:t>
            </a:r>
            <a:r>
              <a:rPr lang="en-US" dirty="0" smtClean="0">
                <a:latin typeface="Arial"/>
                <a:cs typeface="Arial"/>
              </a:rPr>
              <a:t>, Decipher)</a:t>
            </a:r>
          </a:p>
          <a:p>
            <a:pPr lvl="1"/>
            <a:r>
              <a:rPr lang="en-US" dirty="0" smtClean="0">
                <a:latin typeface="Arial"/>
                <a:cs typeface="Arial"/>
              </a:rPr>
              <a:t>DNA based (BRCA2, ATM, CHEK2)</a:t>
            </a:r>
          </a:p>
          <a:p>
            <a:pPr lvl="1"/>
            <a:endParaRPr lang="en-US" dirty="0">
              <a:latin typeface="Arial"/>
              <a:cs typeface="Arial"/>
            </a:endParaRPr>
          </a:p>
          <a:p>
            <a:r>
              <a:rPr lang="en-US" dirty="0" smtClean="0">
                <a:latin typeface="Arial"/>
                <a:cs typeface="Arial"/>
              </a:rPr>
              <a:t>Future tests identifying men most likely to harbor aggressive disease</a:t>
            </a:r>
          </a:p>
          <a:p>
            <a:pPr lvl="1"/>
            <a:r>
              <a:rPr lang="en-US" dirty="0" smtClean="0">
                <a:latin typeface="Arial"/>
                <a:cs typeface="Arial"/>
              </a:rPr>
              <a:t>Somatic DNA tests</a:t>
            </a:r>
            <a:endParaRPr lang="en-US" dirty="0">
              <a:latin typeface="Arial"/>
              <a:cs typeface="Arial"/>
            </a:endParaRPr>
          </a:p>
          <a:p>
            <a:endParaRPr lang="en-US" sz="2400" dirty="0">
              <a:latin typeface="Arial"/>
              <a:cs typeface="Arial"/>
            </a:endParaRPr>
          </a:p>
          <a:p>
            <a:endParaRPr lang="en-US" sz="2400" dirty="0"/>
          </a:p>
        </p:txBody>
      </p:sp>
    </p:spTree>
    <p:extLst>
      <p:ext uri="{BB962C8B-B14F-4D97-AF65-F5344CB8AC3E}">
        <p14:creationId xmlns:p14="http://schemas.microsoft.com/office/powerpoint/2010/main" val="92564031"/>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6425" y="-30956"/>
            <a:ext cx="7772400" cy="673894"/>
          </a:xfrm>
        </p:spPr>
        <p:txBody>
          <a:bodyPr/>
          <a:lstStyle/>
          <a:p>
            <a:r>
              <a:rPr lang="en-US" dirty="0"/>
              <a:t>Thank you</a:t>
            </a:r>
          </a:p>
        </p:txBody>
      </p:sp>
      <p:sp>
        <p:nvSpPr>
          <p:cNvPr id="3" name="Slide Number Placeholder 2"/>
          <p:cNvSpPr>
            <a:spLocks noGrp="1"/>
          </p:cNvSpPr>
          <p:nvPr>
            <p:ph type="sldNum" sz="quarter" idx="4"/>
          </p:nvPr>
        </p:nvSpPr>
        <p:spPr/>
        <p:txBody>
          <a:bodyPr/>
          <a:lstStyle/>
          <a:p>
            <a:pPr>
              <a:defRPr/>
            </a:pPr>
            <a:endParaRPr lang="en-US"/>
          </a:p>
          <a:p>
            <a:pPr>
              <a:defRPr/>
            </a:pPr>
            <a:endParaRPr lang="en-US"/>
          </a:p>
          <a:p>
            <a:pPr>
              <a:defRPr/>
            </a:pPr>
            <a:r>
              <a:rPr lang="en-US"/>
              <a:t>   #   | Presentation Title |    NorthShore    |    Date</a:t>
            </a:r>
            <a:endParaRPr lang="en-US" dirty="0"/>
          </a:p>
        </p:txBody>
      </p:sp>
      <p:sp>
        <p:nvSpPr>
          <p:cNvPr id="4" name="Content Placeholder 2"/>
          <p:cNvSpPr txBox="1">
            <a:spLocks/>
          </p:cNvSpPr>
          <p:nvPr/>
        </p:nvSpPr>
        <p:spPr>
          <a:xfrm>
            <a:off x="292100" y="507603"/>
            <a:ext cx="8458200" cy="4645421"/>
          </a:xfrm>
          <a:prstGeom prst="rect">
            <a:avLst/>
          </a:prstGeom>
        </p:spPr>
        <p:txBody>
          <a:bodyPr/>
          <a:lstStyle>
            <a:lvl1pPr marL="257175" indent="-257175" algn="l" rtl="0" eaLnBrk="0" fontAlgn="base" hangingPunct="0">
              <a:spcBef>
                <a:spcPct val="20000"/>
              </a:spcBef>
              <a:spcAft>
                <a:spcPct val="0"/>
              </a:spcAft>
              <a:buClr>
                <a:srgbClr val="0059B2"/>
              </a:buClr>
              <a:buChar char="•"/>
              <a:defRPr sz="2100">
                <a:solidFill>
                  <a:schemeClr val="bg1"/>
                </a:solidFill>
                <a:latin typeface="+mn-lt"/>
                <a:ea typeface="+mn-ea"/>
                <a:cs typeface="+mn-cs"/>
              </a:defRPr>
            </a:lvl1pPr>
            <a:lvl2pPr marL="557213" indent="-214313" algn="l" rtl="0" eaLnBrk="0" fontAlgn="base" hangingPunct="0">
              <a:spcBef>
                <a:spcPct val="20000"/>
              </a:spcBef>
              <a:spcAft>
                <a:spcPct val="0"/>
              </a:spcAft>
              <a:buClr>
                <a:srgbClr val="0059B2"/>
              </a:buClr>
              <a:buChar char="–"/>
              <a:defRPr sz="1800">
                <a:solidFill>
                  <a:schemeClr val="bg1"/>
                </a:solidFill>
                <a:latin typeface="+mn-lt"/>
                <a:ea typeface="+mn-ea"/>
              </a:defRPr>
            </a:lvl2pPr>
            <a:lvl3pPr marL="857250" indent="-171450" algn="l" rtl="0" eaLnBrk="0" fontAlgn="base" hangingPunct="0">
              <a:spcBef>
                <a:spcPct val="20000"/>
              </a:spcBef>
              <a:spcAft>
                <a:spcPct val="0"/>
              </a:spcAft>
              <a:buClr>
                <a:srgbClr val="0059B2"/>
              </a:buClr>
              <a:buFont typeface="Arial" charset="0"/>
              <a:buChar char="»"/>
              <a:defRPr sz="1500">
                <a:solidFill>
                  <a:schemeClr val="bg1"/>
                </a:solidFill>
                <a:latin typeface="+mn-lt"/>
                <a:ea typeface="+mn-ea"/>
              </a:defRPr>
            </a:lvl3pPr>
            <a:lvl4pPr marL="1200150" indent="-171450" algn="l" rtl="0" eaLnBrk="0" fontAlgn="base" hangingPunct="0">
              <a:spcBef>
                <a:spcPct val="20000"/>
              </a:spcBef>
              <a:spcAft>
                <a:spcPct val="0"/>
              </a:spcAft>
              <a:buClr>
                <a:srgbClr val="0059B2"/>
              </a:buClr>
              <a:buChar char="–"/>
              <a:defRPr sz="1500">
                <a:solidFill>
                  <a:schemeClr val="bg1"/>
                </a:solidFill>
                <a:latin typeface="+mn-lt"/>
                <a:ea typeface="+mn-ea"/>
              </a:defRPr>
            </a:lvl4pPr>
            <a:lvl5pPr marL="1543050" indent="-171450" algn="l" rtl="0" eaLnBrk="0" fontAlgn="base" hangingPunct="0">
              <a:spcBef>
                <a:spcPct val="20000"/>
              </a:spcBef>
              <a:spcAft>
                <a:spcPct val="0"/>
              </a:spcAft>
              <a:buClr>
                <a:srgbClr val="0059B2"/>
              </a:buClr>
              <a:buChar char="»"/>
              <a:defRPr sz="1500">
                <a:solidFill>
                  <a:schemeClr val="bg1"/>
                </a:solidFill>
                <a:latin typeface="+mn-lt"/>
                <a:ea typeface="+mn-ea"/>
              </a:defRPr>
            </a:lvl5pPr>
            <a:lvl6pPr marL="1885950" indent="-171450" algn="l" rtl="0" fontAlgn="base">
              <a:spcBef>
                <a:spcPct val="20000"/>
              </a:spcBef>
              <a:spcAft>
                <a:spcPct val="0"/>
              </a:spcAft>
              <a:buClr>
                <a:srgbClr val="0059B2"/>
              </a:buClr>
              <a:buChar char="»"/>
              <a:defRPr>
                <a:solidFill>
                  <a:schemeClr val="bg1"/>
                </a:solidFill>
                <a:latin typeface="+mn-lt"/>
                <a:ea typeface="+mn-ea"/>
              </a:defRPr>
            </a:lvl6pPr>
            <a:lvl7pPr marL="2228850" indent="-171450" algn="l" rtl="0" fontAlgn="base">
              <a:spcBef>
                <a:spcPct val="20000"/>
              </a:spcBef>
              <a:spcAft>
                <a:spcPct val="0"/>
              </a:spcAft>
              <a:buClr>
                <a:srgbClr val="0059B2"/>
              </a:buClr>
              <a:buChar char="»"/>
              <a:defRPr>
                <a:solidFill>
                  <a:schemeClr val="bg1"/>
                </a:solidFill>
                <a:latin typeface="+mn-lt"/>
                <a:ea typeface="+mn-ea"/>
              </a:defRPr>
            </a:lvl7pPr>
            <a:lvl8pPr marL="2571750" indent="-171450" algn="l" rtl="0" fontAlgn="base">
              <a:spcBef>
                <a:spcPct val="20000"/>
              </a:spcBef>
              <a:spcAft>
                <a:spcPct val="0"/>
              </a:spcAft>
              <a:buClr>
                <a:srgbClr val="0059B2"/>
              </a:buClr>
              <a:buChar char="»"/>
              <a:defRPr>
                <a:solidFill>
                  <a:schemeClr val="bg1"/>
                </a:solidFill>
                <a:latin typeface="+mn-lt"/>
                <a:ea typeface="+mn-ea"/>
              </a:defRPr>
            </a:lvl8pPr>
            <a:lvl9pPr marL="2914650" indent="-171450" algn="l" rtl="0" fontAlgn="base">
              <a:spcBef>
                <a:spcPct val="20000"/>
              </a:spcBef>
              <a:spcAft>
                <a:spcPct val="0"/>
              </a:spcAft>
              <a:buClr>
                <a:srgbClr val="0059B2"/>
              </a:buClr>
              <a:buChar char="»"/>
              <a:defRPr>
                <a:solidFill>
                  <a:schemeClr val="bg1"/>
                </a:solidFill>
                <a:latin typeface="+mn-lt"/>
                <a:ea typeface="+mn-ea"/>
              </a:defRPr>
            </a:lvl9pPr>
          </a:lstStyle>
          <a:p>
            <a:r>
              <a:rPr lang="en-US" sz="1700" kern="0" dirty="0"/>
              <a:t>NorthShore University</a:t>
            </a:r>
          </a:p>
          <a:p>
            <a:pPr lvl="1"/>
            <a:r>
              <a:rPr lang="en-US" sz="1700" kern="0" dirty="0"/>
              <a:t>Rong Na, MD, PhD 		-  Margo Quinn MS</a:t>
            </a:r>
          </a:p>
          <a:p>
            <a:pPr lvl="1"/>
            <a:r>
              <a:rPr lang="en-US" sz="1700" kern="0" dirty="0"/>
              <a:t>Siqun Zhang MD		-  Jacquelyn </a:t>
            </a:r>
            <a:r>
              <a:rPr lang="en-US" sz="1700" kern="0" dirty="0" err="1"/>
              <a:t>Peckewicz</a:t>
            </a:r>
            <a:r>
              <a:rPr lang="en-US" sz="1700" kern="0" dirty="0"/>
              <a:t> MS</a:t>
            </a:r>
          </a:p>
          <a:p>
            <a:pPr lvl="1"/>
            <a:r>
              <a:rPr lang="en-US" sz="1700" kern="0" dirty="0"/>
              <a:t>Jianfeng Xu MD, </a:t>
            </a:r>
            <a:r>
              <a:rPr lang="en-US" sz="1700" kern="0" dirty="0" err="1"/>
              <a:t>DrPH</a:t>
            </a:r>
            <a:r>
              <a:rPr lang="en-US" sz="1700" kern="0" dirty="0"/>
              <a:t> 	-  </a:t>
            </a:r>
            <a:r>
              <a:rPr lang="en-US" sz="1700" kern="0" dirty="0" err="1"/>
              <a:t>Pooja</a:t>
            </a:r>
            <a:r>
              <a:rPr lang="en-US" sz="1700" kern="0" dirty="0"/>
              <a:t> </a:t>
            </a:r>
            <a:r>
              <a:rPr lang="en-US" sz="1700" kern="0" dirty="0" err="1"/>
              <a:t>Talaty</a:t>
            </a:r>
            <a:r>
              <a:rPr lang="en-US" sz="1700" kern="0" dirty="0"/>
              <a:t> MS</a:t>
            </a:r>
          </a:p>
          <a:p>
            <a:pPr lvl="1"/>
            <a:r>
              <a:rPr lang="en-US" sz="1700" kern="0" dirty="0"/>
              <a:t>Charles Brendler, MD		-  Elena Genova-</a:t>
            </a:r>
            <a:r>
              <a:rPr lang="en-US" sz="1700" kern="0" dirty="0" err="1"/>
              <a:t>Peeva</a:t>
            </a:r>
            <a:r>
              <a:rPr lang="en-US" sz="1700" kern="0" dirty="0"/>
              <a:t> PhD</a:t>
            </a:r>
          </a:p>
          <a:p>
            <a:pPr lvl="1"/>
            <a:r>
              <a:rPr lang="en-US" sz="1700" kern="0" dirty="0"/>
              <a:t>Chi‐Hsiung Wang, PhD</a:t>
            </a:r>
          </a:p>
          <a:p>
            <a:pPr lvl="1"/>
            <a:r>
              <a:rPr lang="en-US" sz="1700" kern="0" dirty="0"/>
              <a:t>Hongjie Yu, PhD</a:t>
            </a:r>
          </a:p>
          <a:p>
            <a:pPr lvl="1"/>
            <a:r>
              <a:rPr lang="en-US" sz="1700" kern="0" dirty="0"/>
              <a:t>Justin Brueck, MBA</a:t>
            </a:r>
          </a:p>
          <a:p>
            <a:pPr lvl="1"/>
            <a:r>
              <a:rPr lang="en-US" sz="1700" kern="0" dirty="0"/>
              <a:t>Michael Caplan, MD</a:t>
            </a:r>
          </a:p>
          <a:p>
            <a:pPr lvl="1"/>
            <a:endParaRPr lang="en-US" sz="1700" kern="0" dirty="0"/>
          </a:p>
          <a:p>
            <a:r>
              <a:rPr lang="en-US" sz="1700" kern="0" dirty="0"/>
              <a:t>Johns Hopkins</a:t>
            </a:r>
          </a:p>
          <a:p>
            <a:pPr lvl="1"/>
            <a:r>
              <a:rPr lang="en-US" sz="1700" kern="0" dirty="0"/>
              <a:t>William Isaacs, PhD</a:t>
            </a:r>
          </a:p>
          <a:p>
            <a:pPr lvl="1"/>
            <a:r>
              <a:rPr lang="en-US" sz="1700" kern="0" dirty="0"/>
              <a:t>Ballantine Carter, MD</a:t>
            </a:r>
          </a:p>
          <a:p>
            <a:pPr lvl="1"/>
            <a:r>
              <a:rPr lang="en-US" sz="1700" kern="0" dirty="0"/>
              <a:t>Patrick Walsh, MD</a:t>
            </a:r>
          </a:p>
        </p:txBody>
      </p:sp>
      <p:sp>
        <p:nvSpPr>
          <p:cNvPr id="6" name="TextBox 5"/>
          <p:cNvSpPr txBox="1"/>
          <p:nvPr/>
        </p:nvSpPr>
        <p:spPr>
          <a:xfrm>
            <a:off x="4631442" y="3981750"/>
            <a:ext cx="4104009" cy="615553"/>
          </a:xfrm>
          <a:prstGeom prst="rect">
            <a:avLst/>
          </a:prstGeom>
          <a:noFill/>
        </p:spPr>
        <p:txBody>
          <a:bodyPr wrap="none" rtlCol="0">
            <a:spAutoFit/>
          </a:bodyPr>
          <a:lstStyle/>
          <a:p>
            <a:pPr algn="ctr"/>
            <a:r>
              <a:rPr lang="en-US" sz="1800" dirty="0"/>
              <a:t>“</a:t>
            </a:r>
            <a:r>
              <a:rPr lang="en-US" sz="1600" i="1" dirty="0"/>
              <a:t>Through our personalized medicine efforts</a:t>
            </a:r>
          </a:p>
          <a:p>
            <a:pPr algn="ctr"/>
            <a:r>
              <a:rPr lang="en-US" sz="1600" i="1" dirty="0"/>
              <a:t>we can help everyone achieve their best”</a:t>
            </a:r>
          </a:p>
        </p:txBody>
      </p:sp>
    </p:spTree>
    <p:extLst>
      <p:ext uri="{BB962C8B-B14F-4D97-AF65-F5344CB8AC3E}">
        <p14:creationId xmlns:p14="http://schemas.microsoft.com/office/powerpoint/2010/main" val="1741936225"/>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Active Surveillance (AS)</a:t>
            </a:r>
            <a:endParaRPr lang="en-US" sz="2800" dirty="0"/>
          </a:p>
        </p:txBody>
      </p:sp>
      <p:sp>
        <p:nvSpPr>
          <p:cNvPr id="3" name="Slide Number Placeholder 2"/>
          <p:cNvSpPr>
            <a:spLocks noGrp="1"/>
          </p:cNvSpPr>
          <p:nvPr>
            <p:ph type="sldNum" sz="quarter" idx="4"/>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sp>
        <p:nvSpPr>
          <p:cNvPr id="4" name="Content Placeholder 3">
            <a:extLst>
              <a:ext uri="{FF2B5EF4-FFF2-40B4-BE49-F238E27FC236}">
                <a16:creationId xmlns:a16="http://schemas.microsoft.com/office/drawing/2014/main" id="{06E0A3FC-C7EC-A34F-9F34-2F2CD681827B}"/>
              </a:ext>
            </a:extLst>
          </p:cNvPr>
          <p:cNvSpPr txBox="1">
            <a:spLocks/>
          </p:cNvSpPr>
          <p:nvPr/>
        </p:nvSpPr>
        <p:spPr>
          <a:xfrm>
            <a:off x="288098" y="938213"/>
            <a:ext cx="11100731" cy="4551755"/>
          </a:xfrm>
          <a:prstGeom prst="rect">
            <a:avLst/>
          </a:prstGeom>
        </p:spPr>
        <p:txBody>
          <a:bodyPr/>
          <a:lstStyle>
            <a:lvl1pPr marL="257175" indent="-257175" algn="l" rtl="0" eaLnBrk="0" fontAlgn="base" hangingPunct="0">
              <a:spcBef>
                <a:spcPct val="20000"/>
              </a:spcBef>
              <a:spcAft>
                <a:spcPct val="0"/>
              </a:spcAft>
              <a:buClr>
                <a:srgbClr val="0059B2"/>
              </a:buClr>
              <a:buChar char="•"/>
              <a:defRPr sz="2100">
                <a:solidFill>
                  <a:schemeClr val="bg1"/>
                </a:solidFill>
                <a:latin typeface="+mn-lt"/>
                <a:ea typeface="+mn-ea"/>
                <a:cs typeface="+mn-cs"/>
              </a:defRPr>
            </a:lvl1pPr>
            <a:lvl2pPr marL="557213" indent="-214313" algn="l" rtl="0" eaLnBrk="0" fontAlgn="base" hangingPunct="0">
              <a:spcBef>
                <a:spcPct val="20000"/>
              </a:spcBef>
              <a:spcAft>
                <a:spcPct val="0"/>
              </a:spcAft>
              <a:buClr>
                <a:srgbClr val="0059B2"/>
              </a:buClr>
              <a:buChar char="–"/>
              <a:defRPr sz="1800">
                <a:solidFill>
                  <a:schemeClr val="bg1"/>
                </a:solidFill>
                <a:latin typeface="+mn-lt"/>
                <a:ea typeface="+mn-ea"/>
              </a:defRPr>
            </a:lvl2pPr>
            <a:lvl3pPr marL="857250" indent="-171450" algn="l" rtl="0" eaLnBrk="0" fontAlgn="base" hangingPunct="0">
              <a:spcBef>
                <a:spcPct val="20000"/>
              </a:spcBef>
              <a:spcAft>
                <a:spcPct val="0"/>
              </a:spcAft>
              <a:buClr>
                <a:srgbClr val="0059B2"/>
              </a:buClr>
              <a:buFont typeface="Arial" charset="0"/>
              <a:buChar char="»"/>
              <a:defRPr sz="1500">
                <a:solidFill>
                  <a:schemeClr val="bg1"/>
                </a:solidFill>
                <a:latin typeface="+mn-lt"/>
                <a:ea typeface="+mn-ea"/>
              </a:defRPr>
            </a:lvl3pPr>
            <a:lvl4pPr marL="1200150" indent="-171450" algn="l" rtl="0" eaLnBrk="0" fontAlgn="base" hangingPunct="0">
              <a:spcBef>
                <a:spcPct val="20000"/>
              </a:spcBef>
              <a:spcAft>
                <a:spcPct val="0"/>
              </a:spcAft>
              <a:buClr>
                <a:srgbClr val="0059B2"/>
              </a:buClr>
              <a:buChar char="–"/>
              <a:defRPr sz="1500">
                <a:solidFill>
                  <a:schemeClr val="bg1"/>
                </a:solidFill>
                <a:latin typeface="+mn-lt"/>
                <a:ea typeface="+mn-ea"/>
              </a:defRPr>
            </a:lvl4pPr>
            <a:lvl5pPr marL="1543050" indent="-171450" algn="l" rtl="0" eaLnBrk="0" fontAlgn="base" hangingPunct="0">
              <a:spcBef>
                <a:spcPct val="20000"/>
              </a:spcBef>
              <a:spcAft>
                <a:spcPct val="0"/>
              </a:spcAft>
              <a:buClr>
                <a:srgbClr val="0059B2"/>
              </a:buClr>
              <a:buChar char="»"/>
              <a:defRPr sz="1500">
                <a:solidFill>
                  <a:schemeClr val="bg1"/>
                </a:solidFill>
                <a:latin typeface="+mn-lt"/>
                <a:ea typeface="+mn-ea"/>
              </a:defRPr>
            </a:lvl5pPr>
            <a:lvl6pPr marL="1885950" indent="-171450" algn="l" rtl="0" fontAlgn="base">
              <a:spcBef>
                <a:spcPct val="20000"/>
              </a:spcBef>
              <a:spcAft>
                <a:spcPct val="0"/>
              </a:spcAft>
              <a:buClr>
                <a:srgbClr val="0059B2"/>
              </a:buClr>
              <a:buChar char="»"/>
              <a:defRPr>
                <a:solidFill>
                  <a:schemeClr val="bg1"/>
                </a:solidFill>
                <a:latin typeface="+mn-lt"/>
                <a:ea typeface="+mn-ea"/>
              </a:defRPr>
            </a:lvl6pPr>
            <a:lvl7pPr marL="2228850" indent="-171450" algn="l" rtl="0" fontAlgn="base">
              <a:spcBef>
                <a:spcPct val="20000"/>
              </a:spcBef>
              <a:spcAft>
                <a:spcPct val="0"/>
              </a:spcAft>
              <a:buClr>
                <a:srgbClr val="0059B2"/>
              </a:buClr>
              <a:buChar char="»"/>
              <a:defRPr>
                <a:solidFill>
                  <a:schemeClr val="bg1"/>
                </a:solidFill>
                <a:latin typeface="+mn-lt"/>
                <a:ea typeface="+mn-ea"/>
              </a:defRPr>
            </a:lvl7pPr>
            <a:lvl8pPr marL="2571750" indent="-171450" algn="l" rtl="0" fontAlgn="base">
              <a:spcBef>
                <a:spcPct val="20000"/>
              </a:spcBef>
              <a:spcAft>
                <a:spcPct val="0"/>
              </a:spcAft>
              <a:buClr>
                <a:srgbClr val="0059B2"/>
              </a:buClr>
              <a:buChar char="»"/>
              <a:defRPr>
                <a:solidFill>
                  <a:schemeClr val="bg1"/>
                </a:solidFill>
                <a:latin typeface="+mn-lt"/>
                <a:ea typeface="+mn-ea"/>
              </a:defRPr>
            </a:lvl8pPr>
            <a:lvl9pPr marL="2914650" indent="-171450" algn="l" rtl="0" fontAlgn="base">
              <a:spcBef>
                <a:spcPct val="20000"/>
              </a:spcBef>
              <a:spcAft>
                <a:spcPct val="0"/>
              </a:spcAft>
              <a:buClr>
                <a:srgbClr val="0059B2"/>
              </a:buClr>
              <a:buChar char="»"/>
              <a:defRPr>
                <a:solidFill>
                  <a:schemeClr val="bg1"/>
                </a:solidFill>
                <a:latin typeface="+mn-lt"/>
                <a:ea typeface="+mn-ea"/>
              </a:defRPr>
            </a:lvl9pPr>
          </a:lstStyle>
          <a:p>
            <a:r>
              <a:rPr lang="en-US" sz="2800" kern="0" dirty="0" smtClean="0"/>
              <a:t>Response to these errors and problems</a:t>
            </a:r>
          </a:p>
          <a:p>
            <a:endParaRPr lang="en-US" sz="2800" kern="0" dirty="0" smtClean="0"/>
          </a:p>
          <a:p>
            <a:r>
              <a:rPr lang="en-US" sz="2800" kern="0" dirty="0" smtClean="0"/>
              <a:t>Strategy to safely monitor men with seemingly </a:t>
            </a:r>
          </a:p>
          <a:p>
            <a:pPr marL="0" indent="0">
              <a:buNone/>
            </a:pPr>
            <a:r>
              <a:rPr lang="en-US" sz="2800" kern="0" dirty="0"/>
              <a:t> </a:t>
            </a:r>
            <a:r>
              <a:rPr lang="en-US" sz="2800" kern="0" dirty="0" smtClean="0"/>
              <a:t>  low risk tumors and avoid over-treatment and </a:t>
            </a:r>
          </a:p>
          <a:p>
            <a:pPr marL="0" indent="0">
              <a:buNone/>
            </a:pPr>
            <a:r>
              <a:rPr lang="en-US" sz="2800" kern="0" dirty="0"/>
              <a:t> </a:t>
            </a:r>
            <a:r>
              <a:rPr lang="en-US" sz="2800" kern="0" dirty="0" smtClean="0"/>
              <a:t>  possible side effects (e.g. incontinence, </a:t>
            </a:r>
          </a:p>
          <a:p>
            <a:pPr marL="0" indent="0">
              <a:buNone/>
            </a:pPr>
            <a:r>
              <a:rPr lang="en-US" sz="2800" kern="0" dirty="0"/>
              <a:t> </a:t>
            </a:r>
            <a:r>
              <a:rPr lang="en-US" sz="2800" kern="0" dirty="0" smtClean="0"/>
              <a:t>  erectile dysfunction)</a:t>
            </a:r>
            <a:endParaRPr lang="en-US" sz="2200" kern="0" dirty="0" smtClean="0"/>
          </a:p>
        </p:txBody>
      </p:sp>
    </p:spTree>
    <p:extLst>
      <p:ext uri="{BB962C8B-B14F-4D97-AF65-F5344CB8AC3E}">
        <p14:creationId xmlns:p14="http://schemas.microsoft.com/office/powerpoint/2010/main" val="1535854462"/>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3528" y="133833"/>
            <a:ext cx="7302693" cy="646331"/>
          </a:xfrm>
          <a:prstGeom prst="rect">
            <a:avLst/>
          </a:prstGeom>
          <a:noFill/>
        </p:spPr>
        <p:txBody>
          <a:bodyPr wrap="square" rtlCol="0">
            <a:spAutoFit/>
          </a:bodyPr>
          <a:lstStyle/>
          <a:p>
            <a:pPr algn="ctr"/>
            <a:r>
              <a:rPr lang="en-US" sz="3600" dirty="0" smtClean="0">
                <a:latin typeface="Arial"/>
                <a:cs typeface="Arial"/>
              </a:rPr>
              <a:t>NSUHS </a:t>
            </a:r>
            <a:r>
              <a:rPr lang="en-US" sz="3600" dirty="0">
                <a:latin typeface="Arial"/>
                <a:cs typeface="Arial"/>
              </a:rPr>
              <a:t>A</a:t>
            </a:r>
            <a:r>
              <a:rPr lang="en-US" sz="3600" dirty="0" smtClean="0">
                <a:latin typeface="Arial"/>
                <a:cs typeface="Arial"/>
              </a:rPr>
              <a:t>ctive </a:t>
            </a:r>
            <a:r>
              <a:rPr lang="en-US" sz="3600" dirty="0">
                <a:latin typeface="Arial"/>
                <a:cs typeface="Arial"/>
              </a:rPr>
              <a:t>S</a:t>
            </a:r>
            <a:r>
              <a:rPr lang="en-US" sz="3600" dirty="0" smtClean="0">
                <a:latin typeface="Arial"/>
                <a:cs typeface="Arial"/>
              </a:rPr>
              <a:t>urveillance </a:t>
            </a:r>
            <a:r>
              <a:rPr lang="en-US" sz="3600" dirty="0">
                <a:latin typeface="Arial"/>
                <a:cs typeface="Arial"/>
              </a:rPr>
              <a:t>cohort</a:t>
            </a:r>
          </a:p>
        </p:txBody>
      </p:sp>
      <p:sp>
        <p:nvSpPr>
          <p:cNvPr id="4" name="Content Placeholder 3"/>
          <p:cNvSpPr>
            <a:spLocks noGrp="1"/>
          </p:cNvSpPr>
          <p:nvPr>
            <p:ph idx="1"/>
          </p:nvPr>
        </p:nvSpPr>
        <p:spPr>
          <a:xfrm>
            <a:off x="530416" y="780164"/>
            <a:ext cx="8229600" cy="3394472"/>
          </a:xfrm>
        </p:spPr>
        <p:txBody>
          <a:bodyPr>
            <a:normAutofit lnSpcReduction="10000"/>
          </a:bodyPr>
          <a:lstStyle/>
          <a:p>
            <a:r>
              <a:rPr lang="en-US" sz="2400" dirty="0" smtClean="0">
                <a:latin typeface="Arial"/>
                <a:cs typeface="Arial"/>
              </a:rPr>
              <a:t>1007 men enrolled in formal program </a:t>
            </a:r>
          </a:p>
          <a:p>
            <a:pPr lvl="1"/>
            <a:r>
              <a:rPr lang="en-US" dirty="0" smtClean="0">
                <a:latin typeface="Arial"/>
                <a:cs typeface="Arial"/>
              </a:rPr>
              <a:t>another 250 off protocol</a:t>
            </a:r>
            <a:endParaRPr lang="en-US" dirty="0">
              <a:latin typeface="Arial"/>
              <a:cs typeface="Arial"/>
            </a:endParaRPr>
          </a:p>
          <a:p>
            <a:r>
              <a:rPr lang="en-US" sz="2400" dirty="0" smtClean="0">
                <a:latin typeface="Arial"/>
                <a:cs typeface="Arial"/>
              </a:rPr>
              <a:t>Initiated in 2007</a:t>
            </a:r>
            <a:endParaRPr lang="en-US" sz="2400" dirty="0">
              <a:latin typeface="Arial"/>
              <a:cs typeface="Arial"/>
            </a:endParaRPr>
          </a:p>
          <a:p>
            <a:r>
              <a:rPr lang="en-US" sz="2400" dirty="0">
                <a:latin typeface="Arial"/>
                <a:cs typeface="Arial"/>
              </a:rPr>
              <a:t>Age at diagnosis: mean </a:t>
            </a:r>
            <a:r>
              <a:rPr lang="en-US" sz="2400" dirty="0" smtClean="0">
                <a:latin typeface="Arial"/>
                <a:cs typeface="Arial"/>
              </a:rPr>
              <a:t>63.4 years</a:t>
            </a:r>
            <a:endParaRPr lang="en-US" sz="2400" dirty="0">
              <a:latin typeface="Arial"/>
              <a:cs typeface="Arial"/>
            </a:endParaRPr>
          </a:p>
          <a:p>
            <a:r>
              <a:rPr lang="en-US" sz="2400" dirty="0">
                <a:latin typeface="Arial"/>
                <a:cs typeface="Arial"/>
              </a:rPr>
              <a:t>PSA at diagnosis: median </a:t>
            </a:r>
            <a:r>
              <a:rPr lang="en-US" sz="2400" dirty="0" smtClean="0">
                <a:latin typeface="Arial"/>
                <a:cs typeface="Arial"/>
              </a:rPr>
              <a:t>5.1</a:t>
            </a:r>
            <a:endParaRPr lang="en-US" sz="2400" dirty="0">
              <a:latin typeface="Arial"/>
              <a:cs typeface="Arial"/>
            </a:endParaRPr>
          </a:p>
          <a:p>
            <a:r>
              <a:rPr lang="en-US" sz="2400" dirty="0">
                <a:latin typeface="Arial"/>
                <a:cs typeface="Arial"/>
              </a:rPr>
              <a:t>Duration of follow up: median </a:t>
            </a:r>
            <a:r>
              <a:rPr lang="en-US" sz="2400" dirty="0" smtClean="0">
                <a:latin typeface="Arial"/>
                <a:cs typeface="Arial"/>
              </a:rPr>
              <a:t>56 months</a:t>
            </a:r>
            <a:endParaRPr lang="en-US" sz="2400" dirty="0">
              <a:latin typeface="Arial"/>
              <a:cs typeface="Arial"/>
            </a:endParaRPr>
          </a:p>
          <a:p>
            <a:r>
              <a:rPr lang="en-US" sz="2400" dirty="0" smtClean="0">
                <a:latin typeface="Arial"/>
                <a:cs typeface="Arial"/>
              </a:rPr>
              <a:t>90% </a:t>
            </a:r>
            <a:r>
              <a:rPr lang="en-US" sz="2400" dirty="0">
                <a:latin typeface="Arial"/>
                <a:cs typeface="Arial"/>
              </a:rPr>
              <a:t>low risk, </a:t>
            </a:r>
            <a:r>
              <a:rPr lang="en-US" sz="2400" dirty="0" smtClean="0">
                <a:latin typeface="Arial"/>
                <a:cs typeface="Arial"/>
              </a:rPr>
              <a:t>10% </a:t>
            </a:r>
            <a:r>
              <a:rPr lang="en-US" sz="2400" dirty="0">
                <a:latin typeface="Arial"/>
                <a:cs typeface="Arial"/>
              </a:rPr>
              <a:t>intermediate </a:t>
            </a:r>
            <a:r>
              <a:rPr lang="en-US" sz="2400" dirty="0" smtClean="0">
                <a:latin typeface="Arial"/>
                <a:cs typeface="Arial"/>
              </a:rPr>
              <a:t>risk</a:t>
            </a:r>
          </a:p>
          <a:p>
            <a:r>
              <a:rPr lang="en-US" sz="2400" dirty="0" smtClean="0">
                <a:latin typeface="Arial"/>
                <a:cs typeface="Arial"/>
              </a:rPr>
              <a:t>27% re-categorization rate</a:t>
            </a:r>
            <a:endParaRPr lang="en-US" sz="2400" dirty="0">
              <a:latin typeface="Arial"/>
              <a:cs typeface="Arial"/>
            </a:endParaRPr>
          </a:p>
          <a:p>
            <a:endParaRPr lang="en-US" sz="2400" dirty="0">
              <a:latin typeface="Arial"/>
              <a:cs typeface="Arial"/>
            </a:endParaRPr>
          </a:p>
          <a:p>
            <a:endParaRPr lang="en-US" sz="2400" dirty="0">
              <a:latin typeface="Arial"/>
              <a:cs typeface="Arial"/>
            </a:endParaRPr>
          </a:p>
          <a:p>
            <a:endParaRPr lang="en-US" sz="2400" dirty="0"/>
          </a:p>
        </p:txBody>
      </p:sp>
    </p:spTree>
    <p:extLst>
      <p:ext uri="{BB962C8B-B14F-4D97-AF65-F5344CB8AC3E}">
        <p14:creationId xmlns:p14="http://schemas.microsoft.com/office/powerpoint/2010/main" val="53491991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Identification of Ideal Candidate for AS</a:t>
            </a:r>
            <a:endParaRPr lang="en-US" sz="3200" dirty="0"/>
          </a:p>
        </p:txBody>
      </p:sp>
      <p:sp>
        <p:nvSpPr>
          <p:cNvPr id="3" name="Slide Number Placeholder 2"/>
          <p:cNvSpPr>
            <a:spLocks noGrp="1"/>
          </p:cNvSpPr>
          <p:nvPr>
            <p:ph type="sldNum" sz="quarter" idx="4"/>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sp>
        <p:nvSpPr>
          <p:cNvPr id="4" name="TextBox 3"/>
          <p:cNvSpPr txBox="1"/>
          <p:nvPr/>
        </p:nvSpPr>
        <p:spPr>
          <a:xfrm>
            <a:off x="473762" y="1211716"/>
            <a:ext cx="8196476" cy="2123658"/>
          </a:xfrm>
          <a:prstGeom prst="rect">
            <a:avLst/>
          </a:prstGeom>
          <a:noFill/>
        </p:spPr>
        <p:txBody>
          <a:bodyPr wrap="none" rtlCol="0">
            <a:spAutoFit/>
          </a:bodyPr>
          <a:lstStyle/>
          <a:p>
            <a:pPr algn="ctr"/>
            <a:r>
              <a:rPr lang="en-US" sz="2800" b="1" dirty="0" smtClean="0"/>
              <a:t>My Belief:</a:t>
            </a:r>
          </a:p>
          <a:p>
            <a:pPr algn="ctr"/>
            <a:r>
              <a:rPr lang="en-US" sz="2800" b="1" dirty="0" smtClean="0"/>
              <a:t>There is no single test that can reliably identify</a:t>
            </a:r>
          </a:p>
          <a:p>
            <a:pPr algn="ctr"/>
            <a:r>
              <a:rPr lang="en-US" sz="2800" b="1" dirty="0" smtClean="0"/>
              <a:t> patients that will never develop </a:t>
            </a:r>
          </a:p>
          <a:p>
            <a:pPr algn="ctr"/>
            <a:r>
              <a:rPr lang="en-US" sz="2800" b="1" dirty="0" smtClean="0"/>
              <a:t>more aggressive disease</a:t>
            </a:r>
          </a:p>
          <a:p>
            <a:r>
              <a:rPr lang="en-US" dirty="0"/>
              <a:t> </a:t>
            </a:r>
            <a:r>
              <a:rPr lang="en-US" dirty="0" smtClean="0"/>
              <a:t>     </a:t>
            </a:r>
            <a:endParaRPr lang="en-US" dirty="0"/>
          </a:p>
        </p:txBody>
      </p:sp>
      <p:pic>
        <p:nvPicPr>
          <p:cNvPr id="5" name="Picture 4"/>
          <p:cNvPicPr>
            <a:picLocks noChangeAspect="1"/>
          </p:cNvPicPr>
          <p:nvPr/>
        </p:nvPicPr>
        <p:blipFill>
          <a:blip r:embed="rId2"/>
          <a:stretch>
            <a:fillRect/>
          </a:stretch>
        </p:blipFill>
        <p:spPr>
          <a:xfrm>
            <a:off x="3280453" y="3151045"/>
            <a:ext cx="2925726" cy="1638407"/>
          </a:xfrm>
          <a:prstGeom prst="rect">
            <a:avLst/>
          </a:prstGeom>
        </p:spPr>
      </p:pic>
    </p:spTree>
    <p:extLst>
      <p:ext uri="{BB962C8B-B14F-4D97-AF65-F5344CB8AC3E}">
        <p14:creationId xmlns:p14="http://schemas.microsoft.com/office/powerpoint/2010/main" val="32916262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200" dirty="0" smtClean="0"/>
              <a:t>Identification of Ideal Candidate for AS</a:t>
            </a:r>
            <a:endParaRPr lang="en-US" sz="3200" dirty="0"/>
          </a:p>
        </p:txBody>
      </p:sp>
      <p:sp>
        <p:nvSpPr>
          <p:cNvPr id="5" name="TextBox 4"/>
          <p:cNvSpPr txBox="1"/>
          <p:nvPr/>
        </p:nvSpPr>
        <p:spPr>
          <a:xfrm>
            <a:off x="127161" y="938213"/>
            <a:ext cx="8889678" cy="830997"/>
          </a:xfrm>
          <a:prstGeom prst="rect">
            <a:avLst/>
          </a:prstGeom>
          <a:noFill/>
        </p:spPr>
        <p:txBody>
          <a:bodyPr wrap="none" rtlCol="0">
            <a:spAutoFit/>
          </a:bodyPr>
          <a:lstStyle/>
          <a:p>
            <a:pPr algn="ctr"/>
            <a:r>
              <a:rPr lang="en-US" sz="2800" b="1" dirty="0" smtClean="0"/>
              <a:t>Overall Gestalt of Tests that Contribute </a:t>
            </a:r>
            <a:r>
              <a:rPr lang="en-US" sz="2800" b="1" smtClean="0"/>
              <a:t>to Decision</a:t>
            </a:r>
            <a:endParaRPr lang="en-US" sz="2800" b="1" dirty="0" smtClean="0"/>
          </a:p>
          <a:p>
            <a:r>
              <a:rPr lang="en-US" dirty="0"/>
              <a:t> </a:t>
            </a:r>
            <a:r>
              <a:rPr lang="en-US" dirty="0" smtClean="0"/>
              <a:t>     </a:t>
            </a:r>
            <a:endParaRPr lang="en-US" dirty="0"/>
          </a:p>
        </p:txBody>
      </p:sp>
      <p:sp>
        <p:nvSpPr>
          <p:cNvPr id="6" name="Rectangle 5"/>
          <p:cNvSpPr/>
          <p:nvPr/>
        </p:nvSpPr>
        <p:spPr>
          <a:xfrm>
            <a:off x="1600200" y="1612107"/>
            <a:ext cx="6858000" cy="3139321"/>
          </a:xfrm>
          <a:prstGeom prst="rect">
            <a:avLst/>
          </a:prstGeom>
        </p:spPr>
        <p:txBody>
          <a:bodyPr wrap="square">
            <a:spAutoFit/>
          </a:bodyPr>
          <a:lstStyle/>
          <a:p>
            <a:r>
              <a:rPr lang="en-US" sz="2200" dirty="0" smtClean="0"/>
              <a:t>PSA </a:t>
            </a:r>
            <a:r>
              <a:rPr lang="en-US" sz="2200" dirty="0" smtClean="0">
                <a:solidFill>
                  <a:schemeClr val="accent5"/>
                </a:solidFill>
              </a:rPr>
              <a:t>(&lt;10)</a:t>
            </a:r>
            <a:endParaRPr lang="en-US" sz="2200" dirty="0">
              <a:solidFill>
                <a:schemeClr val="accent5"/>
              </a:solidFill>
            </a:endParaRPr>
          </a:p>
          <a:p>
            <a:r>
              <a:rPr lang="en-US" sz="2200" dirty="0"/>
              <a:t>PSA “density” (PSA/gland volume) </a:t>
            </a:r>
            <a:r>
              <a:rPr lang="en-US" sz="2200" dirty="0">
                <a:solidFill>
                  <a:schemeClr val="accent5"/>
                </a:solidFill>
              </a:rPr>
              <a:t>(&lt; 0.15)</a:t>
            </a:r>
          </a:p>
          <a:p>
            <a:r>
              <a:rPr lang="en-US" sz="2200" dirty="0" smtClean="0"/>
              <a:t>PHI, 4K score </a:t>
            </a:r>
            <a:r>
              <a:rPr lang="en-US" sz="2200" dirty="0" smtClean="0">
                <a:solidFill>
                  <a:schemeClr val="accent5"/>
                </a:solidFill>
              </a:rPr>
              <a:t>(&lt;35)</a:t>
            </a:r>
          </a:p>
          <a:p>
            <a:r>
              <a:rPr lang="en-US" sz="2200" dirty="0" smtClean="0"/>
              <a:t>Stage </a:t>
            </a:r>
            <a:r>
              <a:rPr lang="en-US" sz="2200" dirty="0">
                <a:solidFill>
                  <a:schemeClr val="accent5"/>
                </a:solidFill>
              </a:rPr>
              <a:t>(T1/2)</a:t>
            </a:r>
          </a:p>
          <a:p>
            <a:r>
              <a:rPr lang="en-US" sz="2200" dirty="0"/>
              <a:t>Cancer grade </a:t>
            </a:r>
            <a:r>
              <a:rPr lang="en-US" sz="2200" dirty="0">
                <a:solidFill>
                  <a:schemeClr val="accent5"/>
                </a:solidFill>
              </a:rPr>
              <a:t>(3/3)</a:t>
            </a:r>
          </a:p>
          <a:p>
            <a:r>
              <a:rPr lang="en-US" sz="2200" dirty="0"/>
              <a:t>Cancer grade </a:t>
            </a:r>
            <a:r>
              <a:rPr lang="en-US" sz="2200" dirty="0" smtClean="0"/>
              <a:t>- </a:t>
            </a:r>
            <a:r>
              <a:rPr lang="en-US" sz="2200" dirty="0">
                <a:solidFill>
                  <a:schemeClr val="accent5"/>
                </a:solidFill>
              </a:rPr>
              <a:t>volume, subtype</a:t>
            </a:r>
          </a:p>
          <a:p>
            <a:r>
              <a:rPr lang="en-US" sz="2200" dirty="0"/>
              <a:t>MRI </a:t>
            </a:r>
            <a:r>
              <a:rPr lang="en-US" sz="2200" dirty="0">
                <a:solidFill>
                  <a:schemeClr val="accent5"/>
                </a:solidFill>
              </a:rPr>
              <a:t>(PIRADS 1- 3)</a:t>
            </a:r>
          </a:p>
          <a:p>
            <a:r>
              <a:rPr lang="en-US" sz="2200" dirty="0"/>
              <a:t>Genomics (</a:t>
            </a:r>
            <a:r>
              <a:rPr lang="en-US" sz="2200" dirty="0" err="1"/>
              <a:t>Prolaris</a:t>
            </a:r>
            <a:r>
              <a:rPr lang="en-US" sz="2200" dirty="0"/>
              <a:t>, </a:t>
            </a:r>
            <a:r>
              <a:rPr lang="en-US" sz="2200" dirty="0" err="1"/>
              <a:t>OncotypeDX</a:t>
            </a:r>
            <a:r>
              <a:rPr lang="en-US" sz="2200" dirty="0"/>
              <a:t> or Decipher</a:t>
            </a:r>
            <a:r>
              <a:rPr lang="en-US" sz="2200" dirty="0" smtClean="0"/>
              <a:t>)</a:t>
            </a:r>
          </a:p>
          <a:p>
            <a:r>
              <a:rPr lang="en-US" sz="2200" dirty="0" smtClean="0"/>
              <a:t>Genetics</a:t>
            </a:r>
            <a:endParaRPr lang="en-US" sz="2200" dirty="0"/>
          </a:p>
        </p:txBody>
      </p:sp>
      <p:sp>
        <p:nvSpPr>
          <p:cNvPr id="7" name="Oval 6"/>
          <p:cNvSpPr/>
          <p:nvPr/>
        </p:nvSpPr>
        <p:spPr bwMode="auto">
          <a:xfrm>
            <a:off x="1275907" y="3955312"/>
            <a:ext cx="6060558" cy="595423"/>
          </a:xfrm>
          <a:prstGeom prst="ellipse">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sp>
        <p:nvSpPr>
          <p:cNvPr id="8" name="Oval 7"/>
          <p:cNvSpPr/>
          <p:nvPr/>
        </p:nvSpPr>
        <p:spPr bwMode="auto">
          <a:xfrm>
            <a:off x="1041561" y="3742662"/>
            <a:ext cx="7142420" cy="1400838"/>
          </a:xfrm>
          <a:prstGeom prst="ellipse">
            <a:avLst/>
          </a:pr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1424912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1921"/>
            <a:ext cx="7772400" cy="673894"/>
          </a:xfrm>
        </p:spPr>
        <p:txBody>
          <a:bodyPr/>
          <a:lstStyle/>
          <a:p>
            <a:r>
              <a:rPr lang="en-US" dirty="0" smtClean="0"/>
              <a:t>Genomics and Genetics of Prostate Cancer</a:t>
            </a:r>
            <a:endParaRPr lang="en-US" dirty="0"/>
          </a:p>
        </p:txBody>
      </p:sp>
      <p:sp>
        <p:nvSpPr>
          <p:cNvPr id="3" name="Slide Number Placeholder 2"/>
          <p:cNvSpPr>
            <a:spLocks noGrp="1"/>
          </p:cNvSpPr>
          <p:nvPr>
            <p:ph type="sldNum" sz="quarter" idx="4"/>
          </p:nvPr>
        </p:nvSpPr>
        <p:spPr/>
        <p:txBody>
          <a:bodyPr/>
          <a:lstStyle/>
          <a:p>
            <a:pPr>
              <a:defRPr/>
            </a:pPr>
            <a:endParaRPr lang="en-US" smtClean="0"/>
          </a:p>
          <a:p>
            <a:pPr>
              <a:defRPr/>
            </a:pPr>
            <a:endParaRPr lang="en-US" smtClean="0"/>
          </a:p>
          <a:p>
            <a:pPr>
              <a:defRPr/>
            </a:pPr>
            <a:r>
              <a:rPr lang="en-US" smtClean="0"/>
              <a:t>   #   | Presentation Title |    NorthShore    |    Date</a:t>
            </a:r>
            <a:endParaRPr lang="en-US" dirty="0"/>
          </a:p>
        </p:txBody>
      </p:sp>
      <p:sp>
        <p:nvSpPr>
          <p:cNvPr id="4" name="TextBox 3"/>
          <p:cNvSpPr txBox="1"/>
          <p:nvPr/>
        </p:nvSpPr>
        <p:spPr>
          <a:xfrm>
            <a:off x="305299" y="1243013"/>
            <a:ext cx="8533402" cy="1785104"/>
          </a:xfrm>
          <a:prstGeom prst="rect">
            <a:avLst/>
          </a:prstGeom>
          <a:noFill/>
        </p:spPr>
        <p:txBody>
          <a:bodyPr wrap="square" rtlCol="0">
            <a:spAutoFit/>
          </a:bodyPr>
          <a:lstStyle/>
          <a:p>
            <a:pPr marL="342900" indent="-342900">
              <a:buFont typeface="Arial" charset="0"/>
              <a:buChar char="•"/>
            </a:pPr>
            <a:r>
              <a:rPr lang="en-US" sz="2200" dirty="0" smtClean="0"/>
              <a:t>Genomics is a relatively broad terminology that refers to study </a:t>
            </a:r>
            <a:r>
              <a:rPr lang="en-US" sz="2200" smtClean="0"/>
              <a:t>of an </a:t>
            </a:r>
            <a:r>
              <a:rPr lang="en-US" sz="2200" dirty="0" smtClean="0"/>
              <a:t>individual’s complete DNA content and structure</a:t>
            </a:r>
          </a:p>
          <a:p>
            <a:pPr marL="342900" indent="-342900">
              <a:buFont typeface="Arial" charset="0"/>
              <a:buChar char="•"/>
            </a:pPr>
            <a:endParaRPr lang="en-US" sz="2200" dirty="0" smtClean="0"/>
          </a:p>
          <a:p>
            <a:pPr marL="342900" indent="-342900">
              <a:buFont typeface="Arial" charset="0"/>
              <a:buChar char="•"/>
            </a:pPr>
            <a:r>
              <a:rPr lang="en-US" sz="2200" dirty="0" smtClean="0"/>
              <a:t>Includes many aspects from DNA sequence to RNA sequence to proteins</a:t>
            </a:r>
            <a:endParaRPr lang="en-US" sz="2200" dirty="0"/>
          </a:p>
        </p:txBody>
      </p:sp>
    </p:spTree>
    <p:extLst>
      <p:ext uri="{BB962C8B-B14F-4D97-AF65-F5344CB8AC3E}">
        <p14:creationId xmlns:p14="http://schemas.microsoft.com/office/powerpoint/2010/main" val="1453736662"/>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26.2|1.5"/>
</p:tagLst>
</file>

<file path=ppt/theme/theme1.xml><?xml version="1.0" encoding="utf-8"?>
<a:theme xmlns:a="http://schemas.openxmlformats.org/drawingml/2006/main" name="Color Handout Template">
  <a:themeElements>
    <a:clrScheme name="Color Handout Template 13">
      <a:dk1>
        <a:srgbClr val="000000"/>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olor Handout Templat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Arial" charset="0"/>
          </a:defRPr>
        </a:defPPr>
      </a:lstStyle>
    </a:spDef>
    <a:lnDef>
      <a:spPr bwMode="auto">
        <a:noFill/>
        <a:ln w="9525" cap="flat" cmpd="sng" algn="ctr">
          <a:noFill/>
          <a:prstDash val="solid"/>
          <a:round/>
          <a:headEnd type="none" w="med" len="med"/>
          <a:tailEnd type="none" w="med" len="med"/>
        </a:ln>
        <a:effectLst/>
      </a:spPr>
      <a:bodyPr/>
      <a:lstStyle/>
    </a:lnDef>
  </a:objectDefaults>
  <a:extraClrSchemeLst>
    <a:extraClrScheme>
      <a:clrScheme name="Color Handou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lor Handou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lor Handou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lor Handou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lor Handou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lor Handou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lor Handout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lor Handou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lor Handou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lor Handou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lor Handou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lor Handou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lor Handout Template 13">
        <a:dk1>
          <a:srgbClr val="000000"/>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Color Handout Template</Template>
  <TotalTime>19511</TotalTime>
  <Words>3767</Words>
  <Application>Microsoft Office PowerPoint</Application>
  <PresentationFormat>On-screen Show (16:9)</PresentationFormat>
  <Paragraphs>532</Paragraphs>
  <Slides>43</Slides>
  <Notes>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43</vt:i4>
      </vt:variant>
    </vt:vector>
  </HeadingPairs>
  <TitlesOfParts>
    <vt:vector size="57" baseType="lpstr">
      <vt:lpstr>ＭＳ Ｐゴシック</vt:lpstr>
      <vt:lpstr>Arial</vt:lpstr>
      <vt:lpstr>Avenir Light</vt:lpstr>
      <vt:lpstr>Book Antiqua</vt:lpstr>
      <vt:lpstr>Calibri</vt:lpstr>
      <vt:lpstr>Century Gothic</vt:lpstr>
      <vt:lpstr>Gotham Book</vt:lpstr>
      <vt:lpstr>Helvetica Neue</vt:lpstr>
      <vt:lpstr>Helvetica Neue Bold Condensed</vt:lpstr>
      <vt:lpstr>Helvetica Neue Medium</vt:lpstr>
      <vt:lpstr>Times New Roman</vt:lpstr>
      <vt:lpstr>Wingdings</vt:lpstr>
      <vt:lpstr>ヒラギノ角ゴ Pro W3</vt:lpstr>
      <vt:lpstr>Color Handout Template</vt:lpstr>
      <vt:lpstr>Active Surveillance for Prostate Cancer: Utility of Genomic and Genetic Testing</vt:lpstr>
      <vt:lpstr>PowerPoint Presentation</vt:lpstr>
      <vt:lpstr>Problems Associated with Errors</vt:lpstr>
      <vt:lpstr>Why are there Errors?</vt:lpstr>
      <vt:lpstr>Active Surveillance (AS)</vt:lpstr>
      <vt:lpstr>PowerPoint Presentation</vt:lpstr>
      <vt:lpstr>Identification of Ideal Candidate for AS</vt:lpstr>
      <vt:lpstr>Identification of Ideal Candidate for AS</vt:lpstr>
      <vt:lpstr>Genomics and Genetics of Prostate Cancer</vt:lpstr>
      <vt:lpstr>Genomics and Genetics of Prostate Cancer</vt:lpstr>
      <vt:lpstr>Germline Mutations</vt:lpstr>
      <vt:lpstr>Somatic Mutations</vt:lpstr>
      <vt:lpstr>Genomics and Genetics of Prostate Cancer:  Keep it Simple</vt:lpstr>
      <vt:lpstr>Overview of three genomic tests for the  active surveillance (AS) decision</vt:lpstr>
      <vt:lpstr>Presence of adverse pathology (AP) is a strong prognostic factor</vt:lpstr>
      <vt:lpstr>Oncotype DX</vt:lpstr>
      <vt:lpstr>Oncotype DX</vt:lpstr>
      <vt:lpstr>The GPS™ assay improves risk stratification and is validated as an independent predictor of adverse pathology</vt:lpstr>
      <vt:lpstr>PowerPoint Presentation</vt:lpstr>
      <vt:lpstr>The GPS™ report provides an informative estimate of risk</vt:lpstr>
      <vt:lpstr>Prolaris</vt:lpstr>
      <vt:lpstr>Prolaris</vt:lpstr>
      <vt:lpstr>Prolaris</vt:lpstr>
      <vt:lpstr>Decipher- biopsy</vt:lpstr>
      <vt:lpstr>Decipher Outcomes</vt:lpstr>
      <vt:lpstr>Decipher® Biopsy Endpoints</vt:lpstr>
      <vt:lpstr>PowerPoint Presentation</vt:lpstr>
      <vt:lpstr>Benefits of Genetic Assessment in Prostate Cancer</vt:lpstr>
      <vt:lpstr>Rare Pathogenic Mutations (RPMs)</vt:lpstr>
      <vt:lpstr>Predicting Prognosis at Time of Diagnosis </vt:lpstr>
      <vt:lpstr>Comparison of High Grade:  Associations with Gleason Grade Group 5 Xu, Helfand, Walsh, Isaacs et al. Submitted</vt:lpstr>
      <vt:lpstr>PowerPoint Presentation</vt:lpstr>
      <vt:lpstr>Rare Pathogenic Mutations &amp; Associations with Metastatic Prostate Cancer</vt:lpstr>
      <vt:lpstr>Germline Mutations in ATM and BRCA1/2 Distinguish Risk for Lethal and Indolent Prostate Cancer and are Associated with Early Age at Death  </vt:lpstr>
      <vt:lpstr>Utility of Gene Mutation Associations with Aggressive Prostate Cancer: Relevance in Active Surveillance (AS)?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ENH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 Lulla</dc:creator>
  <cp:lastModifiedBy>richard davis</cp:lastModifiedBy>
  <cp:revision>891</cp:revision>
  <cp:lastPrinted>2015-04-16T19:36:48Z</cp:lastPrinted>
  <dcterms:created xsi:type="dcterms:W3CDTF">2008-09-26T19:24:21Z</dcterms:created>
  <dcterms:modified xsi:type="dcterms:W3CDTF">2020-09-28T21:27:41Z</dcterms:modified>
</cp:coreProperties>
</file>