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710" r:id="rId2"/>
  </p:sldMasterIdLst>
  <p:notesMasterIdLst>
    <p:notesMasterId r:id="rId52"/>
  </p:notesMasterIdLst>
  <p:sldIdLst>
    <p:sldId id="319" r:id="rId3"/>
    <p:sldId id="324" r:id="rId4"/>
    <p:sldId id="316" r:id="rId5"/>
    <p:sldId id="302" r:id="rId6"/>
    <p:sldId id="325" r:id="rId7"/>
    <p:sldId id="321" r:id="rId8"/>
    <p:sldId id="322" r:id="rId9"/>
    <p:sldId id="315" r:id="rId10"/>
    <p:sldId id="265" r:id="rId11"/>
    <p:sldId id="264" r:id="rId12"/>
    <p:sldId id="261" r:id="rId13"/>
    <p:sldId id="263" r:id="rId14"/>
    <p:sldId id="276" r:id="rId15"/>
    <p:sldId id="266" r:id="rId16"/>
    <p:sldId id="267" r:id="rId17"/>
    <p:sldId id="277" r:id="rId18"/>
    <p:sldId id="313" r:id="rId19"/>
    <p:sldId id="278" r:id="rId20"/>
    <p:sldId id="282" r:id="rId21"/>
    <p:sldId id="284" r:id="rId22"/>
    <p:sldId id="283" r:id="rId23"/>
    <p:sldId id="279" r:id="rId24"/>
    <p:sldId id="280" r:id="rId25"/>
    <p:sldId id="281" r:id="rId26"/>
    <p:sldId id="287" r:id="rId27"/>
    <p:sldId id="288" r:id="rId28"/>
    <p:sldId id="289" r:id="rId29"/>
    <p:sldId id="290" r:id="rId30"/>
    <p:sldId id="299" r:id="rId31"/>
    <p:sldId id="300" r:id="rId32"/>
    <p:sldId id="327" r:id="rId33"/>
    <p:sldId id="297" r:id="rId34"/>
    <p:sldId id="298" r:id="rId35"/>
    <p:sldId id="301" r:id="rId36"/>
    <p:sldId id="291" r:id="rId37"/>
    <p:sldId id="293" r:id="rId38"/>
    <p:sldId id="317" r:id="rId39"/>
    <p:sldId id="318" r:id="rId40"/>
    <p:sldId id="269" r:id="rId41"/>
    <p:sldId id="295" r:id="rId42"/>
    <p:sldId id="305" r:id="rId43"/>
    <p:sldId id="306" r:id="rId44"/>
    <p:sldId id="320" r:id="rId45"/>
    <p:sldId id="323" r:id="rId46"/>
    <p:sldId id="307" r:id="rId47"/>
    <p:sldId id="309" r:id="rId48"/>
    <p:sldId id="308" r:id="rId49"/>
    <p:sldId id="312" r:id="rId50"/>
    <p:sldId id="28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7"/>
    <p:restoredTop sz="94698"/>
  </p:normalViewPr>
  <p:slideViewPr>
    <p:cSldViewPr snapToGrid="0" snapToObjects="1">
      <p:cViewPr varScale="1">
        <p:scale>
          <a:sx n="72" d="100"/>
          <a:sy n="72" d="100"/>
        </p:scale>
        <p:origin x="78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Pathologic Outcomes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Office PowerPoint]Sheet1'!$B$1</c:f>
              <c:strCache>
                <c:ptCount val="1"/>
                <c:pt idx="0">
                  <c:v>Percent</c:v>
                </c:pt>
              </c:strCache>
            </c:strRef>
          </c:tx>
          <c:invertIfNegative val="0"/>
          <c:cat>
            <c:strRef>
              <c:f>'[Chart in Microsoft Office PowerPoint]Sheet1'!$A$2:$A$5</c:f>
              <c:strCache>
                <c:ptCount val="4"/>
                <c:pt idx="0">
                  <c:v>T3</c:v>
                </c:pt>
                <c:pt idx="1">
                  <c:v>GS4/3</c:v>
                </c:pt>
                <c:pt idx="2">
                  <c:v>GS 8 - 10</c:v>
                </c:pt>
                <c:pt idx="3">
                  <c:v>Any AP</c:v>
                </c:pt>
              </c:strCache>
            </c:strRef>
          </c:cat>
          <c:val>
            <c:numRef>
              <c:f>'[Chart in Microsoft Office PowerPoint]Sheet1'!$B$2:$B$5</c:f>
              <c:numCache>
                <c:formatCode>General</c:formatCode>
                <c:ptCount val="4"/>
                <c:pt idx="0">
                  <c:v>37</c:v>
                </c:pt>
                <c:pt idx="1">
                  <c:v>15</c:v>
                </c:pt>
                <c:pt idx="2">
                  <c:v>7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E-0B40-BEA4-833B24E4BA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8797160"/>
        <c:axId val="-2108794248"/>
      </c:barChart>
      <c:catAx>
        <c:axId val="-2108797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08794248"/>
        <c:crosses val="autoZero"/>
        <c:auto val="1"/>
        <c:lblAlgn val="ctr"/>
        <c:lblOffset val="100"/>
        <c:noMultiLvlLbl val="0"/>
      </c:catAx>
      <c:valAx>
        <c:axId val="-210879424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87971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06E286-CC61-C44E-8CD8-2C0F0CE2D7A7}" type="doc">
      <dgm:prSet loTypeId="urn:microsoft.com/office/officeart/2008/layout/HalfCircleOrganizationChart" loCatId="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DB09664-83E8-424B-8D37-36B950FE94A8}">
      <dgm:prSet phldrT="[Text]" custT="1"/>
      <dgm:spPr/>
      <dgm:t>
        <a:bodyPr/>
        <a:lstStyle/>
        <a:p>
          <a:r>
            <a:rPr lang="en-US" sz="1800"/>
            <a:t>Candidates for Active Surveillance</a:t>
          </a:r>
        </a:p>
      </dgm:t>
    </dgm:pt>
    <dgm:pt modelId="{91AA8EEB-D22F-6D49-BCBA-BAC2FCB83ED6}" type="parTrans" cxnId="{C67639DF-C6B2-1F40-AA96-A5A4013099DF}">
      <dgm:prSet/>
      <dgm:spPr/>
      <dgm:t>
        <a:bodyPr/>
        <a:lstStyle/>
        <a:p>
          <a:endParaRPr lang="en-US" sz="1800"/>
        </a:p>
      </dgm:t>
    </dgm:pt>
    <dgm:pt modelId="{965C0652-34AA-DD40-837E-D4D83796EF9D}" type="sibTrans" cxnId="{C67639DF-C6B2-1F40-AA96-A5A4013099DF}">
      <dgm:prSet/>
      <dgm:spPr/>
      <dgm:t>
        <a:bodyPr/>
        <a:lstStyle/>
        <a:p>
          <a:endParaRPr lang="en-US" sz="1800"/>
        </a:p>
      </dgm:t>
    </dgm:pt>
    <dgm:pt modelId="{462BFDE3-B0C6-5D45-923E-31A4F4702F18}">
      <dgm:prSet phldrT="[Text]" custT="1"/>
      <dgm:spPr/>
      <dgm:t>
        <a:bodyPr/>
        <a:lstStyle/>
        <a:p>
          <a:pPr>
            <a:lnSpc>
              <a:spcPct val="90000"/>
            </a:lnSpc>
          </a:pPr>
          <a:r>
            <a:rPr lang="en-US" sz="1800"/>
            <a:t>Treatment or Fusion Biopsy</a:t>
          </a:r>
        </a:p>
      </dgm:t>
    </dgm:pt>
    <dgm:pt modelId="{34698748-70C1-9C47-8BE7-6460FAFF3883}" type="parTrans" cxnId="{7B1BC914-D965-0C42-9A10-288564E295BE}">
      <dgm:prSet/>
      <dgm:spPr/>
      <dgm:t>
        <a:bodyPr/>
        <a:lstStyle/>
        <a:p>
          <a:endParaRPr lang="en-US" sz="1800"/>
        </a:p>
      </dgm:t>
    </dgm:pt>
    <dgm:pt modelId="{01A302DF-7676-B141-A579-3545DCFDEA89}" type="sibTrans" cxnId="{7B1BC914-D965-0C42-9A10-288564E295BE}">
      <dgm:prSet/>
      <dgm:spPr/>
      <dgm:t>
        <a:bodyPr/>
        <a:lstStyle/>
        <a:p>
          <a:endParaRPr lang="en-US" sz="1800"/>
        </a:p>
      </dgm:t>
    </dgm:pt>
    <dgm:pt modelId="{D483A8D0-2B80-3D45-87FE-F165EB6A080F}">
      <dgm:prSet phldrT="[Text]" custT="1"/>
      <dgm:spPr/>
      <dgm:t>
        <a:bodyPr/>
        <a:lstStyle/>
        <a:p>
          <a:r>
            <a:rPr lang="en-US" sz="1800"/>
            <a:t>Standard</a:t>
          </a:r>
        </a:p>
      </dgm:t>
    </dgm:pt>
    <dgm:pt modelId="{B91B375B-67F7-9F45-A058-57287A81EEFD}" type="parTrans" cxnId="{184E4092-713F-524B-A145-7E2A86CDDA89}">
      <dgm:prSet/>
      <dgm:spPr/>
      <dgm:t>
        <a:bodyPr/>
        <a:lstStyle/>
        <a:p>
          <a:endParaRPr lang="en-US" sz="1800"/>
        </a:p>
      </dgm:t>
    </dgm:pt>
    <dgm:pt modelId="{EC48791A-CFCC-124A-A679-8977886C6F7A}" type="sibTrans" cxnId="{184E4092-713F-524B-A145-7E2A86CDDA89}">
      <dgm:prSet/>
      <dgm:spPr/>
      <dgm:t>
        <a:bodyPr/>
        <a:lstStyle/>
        <a:p>
          <a:endParaRPr lang="en-US" sz="1800"/>
        </a:p>
      </dgm:t>
    </dgm:pt>
    <dgm:pt modelId="{A555CC22-A90A-6B44-9415-9B03DC22EC79}">
      <dgm:prSet phldrT="[Text]" custT="1"/>
      <dgm:spPr/>
      <dgm:t>
        <a:bodyPr/>
        <a:lstStyle/>
        <a:p>
          <a:r>
            <a:rPr lang="en-US" sz="1800"/>
            <a:t>Watchful Waiting</a:t>
          </a:r>
        </a:p>
      </dgm:t>
    </dgm:pt>
    <dgm:pt modelId="{7A282B46-A95B-2F42-A4FF-E1515A0C18A3}" type="parTrans" cxnId="{ABCB2C99-2E57-4A43-8B64-6B10034DAD99}">
      <dgm:prSet/>
      <dgm:spPr/>
      <dgm:t>
        <a:bodyPr/>
        <a:lstStyle/>
        <a:p>
          <a:endParaRPr lang="en-US" sz="1800"/>
        </a:p>
      </dgm:t>
    </dgm:pt>
    <dgm:pt modelId="{BADFEC5D-0736-5F46-9D10-C176B923D1F1}" type="sibTrans" cxnId="{ABCB2C99-2E57-4A43-8B64-6B10034DAD99}">
      <dgm:prSet/>
      <dgm:spPr/>
      <dgm:t>
        <a:bodyPr/>
        <a:lstStyle/>
        <a:p>
          <a:endParaRPr lang="en-US" sz="1800"/>
        </a:p>
      </dgm:t>
    </dgm:pt>
    <dgm:pt modelId="{3FDD7DE6-E9A1-0F43-A890-0FB481EEF8A7}">
      <dgm:prSet phldrT="[Text]" custT="1"/>
      <dgm:spPr/>
      <dgm:t>
        <a:bodyPr/>
        <a:lstStyle/>
        <a:p>
          <a:r>
            <a:rPr lang="en-US" sz="1800"/>
            <a:t>Less Intense</a:t>
          </a:r>
        </a:p>
      </dgm:t>
    </dgm:pt>
    <dgm:pt modelId="{3EBF929B-45CC-0344-ABA9-A009A46714B5}" type="parTrans" cxnId="{F03D6DDA-D791-F643-BEA6-FC0F24DCDE12}">
      <dgm:prSet/>
      <dgm:spPr/>
      <dgm:t>
        <a:bodyPr/>
        <a:lstStyle/>
        <a:p>
          <a:endParaRPr lang="en-US" sz="1800"/>
        </a:p>
      </dgm:t>
    </dgm:pt>
    <dgm:pt modelId="{3A46A6C9-3ACC-6046-958C-97FFE1A171E4}" type="sibTrans" cxnId="{F03D6DDA-D791-F643-BEA6-FC0F24DCDE12}">
      <dgm:prSet/>
      <dgm:spPr/>
      <dgm:t>
        <a:bodyPr/>
        <a:lstStyle/>
        <a:p>
          <a:endParaRPr lang="en-US" sz="1800"/>
        </a:p>
      </dgm:t>
    </dgm:pt>
    <dgm:pt modelId="{69907FFC-4F91-6341-A8CB-0563C98B9C37}" type="pres">
      <dgm:prSet presAssocID="{3E06E286-CC61-C44E-8CD8-2C0F0CE2D7A7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F2447EE-AF22-9C46-B052-B35EC2DDBE4B}" type="pres">
      <dgm:prSet presAssocID="{5DB09664-83E8-424B-8D37-36B950FE94A8}" presName="hierRoot1" presStyleCnt="0">
        <dgm:presLayoutVars>
          <dgm:hierBranch val="init"/>
        </dgm:presLayoutVars>
      </dgm:prSet>
      <dgm:spPr/>
    </dgm:pt>
    <dgm:pt modelId="{F3BE8DA2-B21A-0247-90F5-21EE20F2CA6B}" type="pres">
      <dgm:prSet presAssocID="{5DB09664-83E8-424B-8D37-36B950FE94A8}" presName="rootComposite1" presStyleCnt="0"/>
      <dgm:spPr/>
    </dgm:pt>
    <dgm:pt modelId="{28961775-C09D-774B-BD31-1D0150C2D5D5}" type="pres">
      <dgm:prSet presAssocID="{5DB09664-83E8-424B-8D37-36B950FE94A8}" presName="rootText1" presStyleLbl="alignAcc1" presStyleIdx="0" presStyleCnt="0" custScaleX="3356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5351A2-BD0B-624A-8AC8-DC793D1C1824}" type="pres">
      <dgm:prSet presAssocID="{5DB09664-83E8-424B-8D37-36B950FE94A8}" presName="topArc1" presStyleLbl="parChTrans1D1" presStyleIdx="0" presStyleCnt="10"/>
      <dgm:spPr/>
    </dgm:pt>
    <dgm:pt modelId="{FB0DA396-3A6D-7643-83D9-DE3F6D4DAFA4}" type="pres">
      <dgm:prSet presAssocID="{5DB09664-83E8-424B-8D37-36B950FE94A8}" presName="bottomArc1" presStyleLbl="parChTrans1D1" presStyleIdx="1" presStyleCnt="10"/>
      <dgm:spPr/>
    </dgm:pt>
    <dgm:pt modelId="{327527ED-59BC-4342-9701-EFAD6BEB335E}" type="pres">
      <dgm:prSet presAssocID="{5DB09664-83E8-424B-8D37-36B950FE94A8}" presName="topConnNode1" presStyleLbl="node1" presStyleIdx="0" presStyleCnt="0"/>
      <dgm:spPr/>
      <dgm:t>
        <a:bodyPr/>
        <a:lstStyle/>
        <a:p>
          <a:endParaRPr lang="en-US"/>
        </a:p>
      </dgm:t>
    </dgm:pt>
    <dgm:pt modelId="{42939DD6-0181-F44D-A858-6424185D0BB0}" type="pres">
      <dgm:prSet presAssocID="{5DB09664-83E8-424B-8D37-36B950FE94A8}" presName="hierChild2" presStyleCnt="0"/>
      <dgm:spPr/>
    </dgm:pt>
    <dgm:pt modelId="{3CF362EC-7936-9145-8E34-6ED313F35641}" type="pres">
      <dgm:prSet presAssocID="{34698748-70C1-9C47-8BE7-6460FAFF3883}" presName="Name28" presStyleLbl="parChTrans1D2" presStyleIdx="0" presStyleCnt="4"/>
      <dgm:spPr/>
      <dgm:t>
        <a:bodyPr/>
        <a:lstStyle/>
        <a:p>
          <a:endParaRPr lang="en-US"/>
        </a:p>
      </dgm:t>
    </dgm:pt>
    <dgm:pt modelId="{433C8A7D-67F6-D144-A316-40DE433B635B}" type="pres">
      <dgm:prSet presAssocID="{462BFDE3-B0C6-5D45-923E-31A4F4702F18}" presName="hierRoot2" presStyleCnt="0">
        <dgm:presLayoutVars>
          <dgm:hierBranch val="init"/>
        </dgm:presLayoutVars>
      </dgm:prSet>
      <dgm:spPr/>
    </dgm:pt>
    <dgm:pt modelId="{29FDD281-993E-D949-9F45-453F77BC940E}" type="pres">
      <dgm:prSet presAssocID="{462BFDE3-B0C6-5D45-923E-31A4F4702F18}" presName="rootComposite2" presStyleCnt="0"/>
      <dgm:spPr/>
    </dgm:pt>
    <dgm:pt modelId="{F50440D0-BBE6-CF45-B6FB-4994EFA84B86}" type="pres">
      <dgm:prSet presAssocID="{462BFDE3-B0C6-5D45-923E-31A4F4702F18}" presName="rootText2" presStyleLbl="alignAcc1" presStyleIdx="0" presStyleCnt="0" custScaleX="185462" custLinFactNeighborX="3300" custLinFactNeighborY="160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006502-D3FB-A74A-A7C6-41F907287F63}" type="pres">
      <dgm:prSet presAssocID="{462BFDE3-B0C6-5D45-923E-31A4F4702F18}" presName="topArc2" presStyleLbl="parChTrans1D1" presStyleIdx="2" presStyleCnt="10"/>
      <dgm:spPr/>
    </dgm:pt>
    <dgm:pt modelId="{0517BD32-1BA0-5541-AF5F-D1B544808C54}" type="pres">
      <dgm:prSet presAssocID="{462BFDE3-B0C6-5D45-923E-31A4F4702F18}" presName="bottomArc2" presStyleLbl="parChTrans1D1" presStyleIdx="3" presStyleCnt="10"/>
      <dgm:spPr/>
    </dgm:pt>
    <dgm:pt modelId="{97E8EF27-8739-5242-A4E7-2B8D9B5CAE16}" type="pres">
      <dgm:prSet presAssocID="{462BFDE3-B0C6-5D45-923E-31A4F4702F18}" presName="topConnNode2" presStyleLbl="node2" presStyleIdx="0" presStyleCnt="0"/>
      <dgm:spPr/>
      <dgm:t>
        <a:bodyPr/>
        <a:lstStyle/>
        <a:p>
          <a:endParaRPr lang="en-US"/>
        </a:p>
      </dgm:t>
    </dgm:pt>
    <dgm:pt modelId="{23442FA2-E7C6-CD4D-84D3-ACE81D3C2BFE}" type="pres">
      <dgm:prSet presAssocID="{462BFDE3-B0C6-5D45-923E-31A4F4702F18}" presName="hierChild4" presStyleCnt="0"/>
      <dgm:spPr/>
    </dgm:pt>
    <dgm:pt modelId="{277829B7-4873-3F42-8FCF-1BD0E03D89DB}" type="pres">
      <dgm:prSet presAssocID="{462BFDE3-B0C6-5D45-923E-31A4F4702F18}" presName="hierChild5" presStyleCnt="0"/>
      <dgm:spPr/>
    </dgm:pt>
    <dgm:pt modelId="{3E69E212-67B8-1F45-A4D8-B0B523C34B05}" type="pres">
      <dgm:prSet presAssocID="{B91B375B-67F7-9F45-A058-57287A81EEFD}" presName="Name28" presStyleLbl="parChTrans1D2" presStyleIdx="1" presStyleCnt="4"/>
      <dgm:spPr/>
      <dgm:t>
        <a:bodyPr/>
        <a:lstStyle/>
        <a:p>
          <a:endParaRPr lang="en-US"/>
        </a:p>
      </dgm:t>
    </dgm:pt>
    <dgm:pt modelId="{B6BFC92F-2212-3441-811F-16A43A546087}" type="pres">
      <dgm:prSet presAssocID="{D483A8D0-2B80-3D45-87FE-F165EB6A080F}" presName="hierRoot2" presStyleCnt="0">
        <dgm:presLayoutVars>
          <dgm:hierBranch val="init"/>
        </dgm:presLayoutVars>
      </dgm:prSet>
      <dgm:spPr/>
    </dgm:pt>
    <dgm:pt modelId="{DC379F18-CD24-DC4A-AA97-4A53B7B12E12}" type="pres">
      <dgm:prSet presAssocID="{D483A8D0-2B80-3D45-87FE-F165EB6A080F}" presName="rootComposite2" presStyleCnt="0"/>
      <dgm:spPr/>
    </dgm:pt>
    <dgm:pt modelId="{F617D1D5-2333-1C4C-92E0-7720E9D0E5DD}" type="pres">
      <dgm:prSet presAssocID="{D483A8D0-2B80-3D45-87FE-F165EB6A080F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A703D1-032E-384B-8C9D-2113C9D994E3}" type="pres">
      <dgm:prSet presAssocID="{D483A8D0-2B80-3D45-87FE-F165EB6A080F}" presName="topArc2" presStyleLbl="parChTrans1D1" presStyleIdx="4" presStyleCnt="10"/>
      <dgm:spPr/>
    </dgm:pt>
    <dgm:pt modelId="{98FA91EA-E037-A245-8D7B-B7AE85DA8F41}" type="pres">
      <dgm:prSet presAssocID="{D483A8D0-2B80-3D45-87FE-F165EB6A080F}" presName="bottomArc2" presStyleLbl="parChTrans1D1" presStyleIdx="5" presStyleCnt="10"/>
      <dgm:spPr/>
    </dgm:pt>
    <dgm:pt modelId="{8C6BD286-4D80-AC47-9E5A-DE1EC28F8DDC}" type="pres">
      <dgm:prSet presAssocID="{D483A8D0-2B80-3D45-87FE-F165EB6A080F}" presName="topConnNode2" presStyleLbl="node2" presStyleIdx="0" presStyleCnt="0"/>
      <dgm:spPr/>
      <dgm:t>
        <a:bodyPr/>
        <a:lstStyle/>
        <a:p>
          <a:endParaRPr lang="en-US"/>
        </a:p>
      </dgm:t>
    </dgm:pt>
    <dgm:pt modelId="{B65257D2-F46E-244A-A61E-3CF2A6B52B5C}" type="pres">
      <dgm:prSet presAssocID="{D483A8D0-2B80-3D45-87FE-F165EB6A080F}" presName="hierChild4" presStyleCnt="0"/>
      <dgm:spPr/>
    </dgm:pt>
    <dgm:pt modelId="{68B7ADA3-C925-E24C-8D25-BF8F16E521E8}" type="pres">
      <dgm:prSet presAssocID="{D483A8D0-2B80-3D45-87FE-F165EB6A080F}" presName="hierChild5" presStyleCnt="0"/>
      <dgm:spPr/>
    </dgm:pt>
    <dgm:pt modelId="{7EE883AC-8C8F-E042-AED5-C4FD08BD03BE}" type="pres">
      <dgm:prSet presAssocID="{7A282B46-A95B-2F42-A4FF-E1515A0C18A3}" presName="Name28" presStyleLbl="parChTrans1D2" presStyleIdx="2" presStyleCnt="4"/>
      <dgm:spPr/>
      <dgm:t>
        <a:bodyPr/>
        <a:lstStyle/>
        <a:p>
          <a:endParaRPr lang="en-US"/>
        </a:p>
      </dgm:t>
    </dgm:pt>
    <dgm:pt modelId="{D746EB8F-273E-DF44-B0B1-714F2FEDF9E6}" type="pres">
      <dgm:prSet presAssocID="{A555CC22-A90A-6B44-9415-9B03DC22EC79}" presName="hierRoot2" presStyleCnt="0">
        <dgm:presLayoutVars>
          <dgm:hierBranch val="init"/>
        </dgm:presLayoutVars>
      </dgm:prSet>
      <dgm:spPr/>
    </dgm:pt>
    <dgm:pt modelId="{69B5EE7D-B90C-8C4A-93BC-5139CCCB2421}" type="pres">
      <dgm:prSet presAssocID="{A555CC22-A90A-6B44-9415-9B03DC22EC79}" presName="rootComposite2" presStyleCnt="0"/>
      <dgm:spPr/>
    </dgm:pt>
    <dgm:pt modelId="{499C92D0-87A8-B54C-BF7D-18FDFBB82021}" type="pres">
      <dgm:prSet presAssocID="{A555CC22-A90A-6B44-9415-9B03DC22EC7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41DDEB-0EBF-F44F-AD0B-1CCC70342047}" type="pres">
      <dgm:prSet presAssocID="{A555CC22-A90A-6B44-9415-9B03DC22EC79}" presName="topArc2" presStyleLbl="parChTrans1D1" presStyleIdx="6" presStyleCnt="10"/>
      <dgm:spPr/>
    </dgm:pt>
    <dgm:pt modelId="{F02E6DB8-D3A2-5340-8A80-692063BDE9C1}" type="pres">
      <dgm:prSet presAssocID="{A555CC22-A90A-6B44-9415-9B03DC22EC79}" presName="bottomArc2" presStyleLbl="parChTrans1D1" presStyleIdx="7" presStyleCnt="10"/>
      <dgm:spPr/>
    </dgm:pt>
    <dgm:pt modelId="{355D00B2-6C52-1545-A9F6-4931A09DC676}" type="pres">
      <dgm:prSet presAssocID="{A555CC22-A90A-6B44-9415-9B03DC22EC79}" presName="topConnNode2" presStyleLbl="node2" presStyleIdx="0" presStyleCnt="0"/>
      <dgm:spPr/>
      <dgm:t>
        <a:bodyPr/>
        <a:lstStyle/>
        <a:p>
          <a:endParaRPr lang="en-US"/>
        </a:p>
      </dgm:t>
    </dgm:pt>
    <dgm:pt modelId="{347F46CF-8614-3744-B7BE-699CF0A432C7}" type="pres">
      <dgm:prSet presAssocID="{A555CC22-A90A-6B44-9415-9B03DC22EC79}" presName="hierChild4" presStyleCnt="0"/>
      <dgm:spPr/>
    </dgm:pt>
    <dgm:pt modelId="{A6D1E699-6918-854E-AFF9-77313E0D6A1A}" type="pres">
      <dgm:prSet presAssocID="{A555CC22-A90A-6B44-9415-9B03DC22EC79}" presName="hierChild5" presStyleCnt="0"/>
      <dgm:spPr/>
    </dgm:pt>
    <dgm:pt modelId="{B1602554-1293-CD4C-A884-FE398C91C25B}" type="pres">
      <dgm:prSet presAssocID="{3EBF929B-45CC-0344-ABA9-A009A46714B5}" presName="Name28" presStyleLbl="parChTrans1D2" presStyleIdx="3" presStyleCnt="4"/>
      <dgm:spPr/>
      <dgm:t>
        <a:bodyPr/>
        <a:lstStyle/>
        <a:p>
          <a:endParaRPr lang="en-US"/>
        </a:p>
      </dgm:t>
    </dgm:pt>
    <dgm:pt modelId="{411F87B2-5A08-A542-B4ED-0EFC9255418C}" type="pres">
      <dgm:prSet presAssocID="{3FDD7DE6-E9A1-0F43-A890-0FB481EEF8A7}" presName="hierRoot2" presStyleCnt="0">
        <dgm:presLayoutVars>
          <dgm:hierBranch val="init"/>
        </dgm:presLayoutVars>
      </dgm:prSet>
      <dgm:spPr/>
    </dgm:pt>
    <dgm:pt modelId="{9E0DA101-5B33-674F-A3D0-53976EF496B3}" type="pres">
      <dgm:prSet presAssocID="{3FDD7DE6-E9A1-0F43-A890-0FB481EEF8A7}" presName="rootComposite2" presStyleCnt="0"/>
      <dgm:spPr/>
    </dgm:pt>
    <dgm:pt modelId="{4079C14E-EE9F-BA4B-8ABE-7571179AED5D}" type="pres">
      <dgm:prSet presAssocID="{3FDD7DE6-E9A1-0F43-A890-0FB481EEF8A7}" presName="rootText2" presStyleLbl="alignAcc1" presStyleIdx="0" presStyleCnt="0" custScaleX="1457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04CDB8-581D-9144-B249-BB37CCAAA2DA}" type="pres">
      <dgm:prSet presAssocID="{3FDD7DE6-E9A1-0F43-A890-0FB481EEF8A7}" presName="topArc2" presStyleLbl="parChTrans1D1" presStyleIdx="8" presStyleCnt="10"/>
      <dgm:spPr/>
    </dgm:pt>
    <dgm:pt modelId="{765CA892-4D75-AE4B-8EE0-C0121AAE95E8}" type="pres">
      <dgm:prSet presAssocID="{3FDD7DE6-E9A1-0F43-A890-0FB481EEF8A7}" presName="bottomArc2" presStyleLbl="parChTrans1D1" presStyleIdx="9" presStyleCnt="10"/>
      <dgm:spPr/>
    </dgm:pt>
    <dgm:pt modelId="{D671136A-0463-6A45-8C92-A8CFE0045CC5}" type="pres">
      <dgm:prSet presAssocID="{3FDD7DE6-E9A1-0F43-A890-0FB481EEF8A7}" presName="topConnNode2" presStyleLbl="node2" presStyleIdx="0" presStyleCnt="0"/>
      <dgm:spPr/>
      <dgm:t>
        <a:bodyPr/>
        <a:lstStyle/>
        <a:p>
          <a:endParaRPr lang="en-US"/>
        </a:p>
      </dgm:t>
    </dgm:pt>
    <dgm:pt modelId="{D1CC8E6E-DE25-6749-AF67-7664FB852754}" type="pres">
      <dgm:prSet presAssocID="{3FDD7DE6-E9A1-0F43-A890-0FB481EEF8A7}" presName="hierChild4" presStyleCnt="0"/>
      <dgm:spPr/>
    </dgm:pt>
    <dgm:pt modelId="{5308B06D-94FD-4E48-8D95-930447A4E71F}" type="pres">
      <dgm:prSet presAssocID="{3FDD7DE6-E9A1-0F43-A890-0FB481EEF8A7}" presName="hierChild5" presStyleCnt="0"/>
      <dgm:spPr/>
    </dgm:pt>
    <dgm:pt modelId="{0B4BF9E8-1926-A94C-9D97-D8BC4AB9CD39}" type="pres">
      <dgm:prSet presAssocID="{5DB09664-83E8-424B-8D37-36B950FE94A8}" presName="hierChild3" presStyleCnt="0"/>
      <dgm:spPr/>
    </dgm:pt>
  </dgm:ptLst>
  <dgm:cxnLst>
    <dgm:cxn modelId="{126643BA-974B-DF4F-999D-B778BD4777EB}" type="presOf" srcId="{3FDD7DE6-E9A1-0F43-A890-0FB481EEF8A7}" destId="{4079C14E-EE9F-BA4B-8ABE-7571179AED5D}" srcOrd="0" destOrd="0" presId="urn:microsoft.com/office/officeart/2008/layout/HalfCircleOrganizationChart"/>
    <dgm:cxn modelId="{FF817038-8353-484E-95DF-417754C7DD93}" type="presOf" srcId="{5DB09664-83E8-424B-8D37-36B950FE94A8}" destId="{327527ED-59BC-4342-9701-EFAD6BEB335E}" srcOrd="1" destOrd="0" presId="urn:microsoft.com/office/officeart/2008/layout/HalfCircleOrganizationChart"/>
    <dgm:cxn modelId="{CA1C8D6E-52EE-854B-B8AC-1BF33C3C3A1B}" type="presOf" srcId="{3E06E286-CC61-C44E-8CD8-2C0F0CE2D7A7}" destId="{69907FFC-4F91-6341-A8CB-0563C98B9C37}" srcOrd="0" destOrd="0" presId="urn:microsoft.com/office/officeart/2008/layout/HalfCircleOrganizationChart"/>
    <dgm:cxn modelId="{29ABB2F4-BF8C-1040-B862-7A5462DBA855}" type="presOf" srcId="{462BFDE3-B0C6-5D45-923E-31A4F4702F18}" destId="{97E8EF27-8739-5242-A4E7-2B8D9B5CAE16}" srcOrd="1" destOrd="0" presId="urn:microsoft.com/office/officeart/2008/layout/HalfCircleOrganizationChart"/>
    <dgm:cxn modelId="{F03D6DDA-D791-F643-BEA6-FC0F24DCDE12}" srcId="{5DB09664-83E8-424B-8D37-36B950FE94A8}" destId="{3FDD7DE6-E9A1-0F43-A890-0FB481EEF8A7}" srcOrd="3" destOrd="0" parTransId="{3EBF929B-45CC-0344-ABA9-A009A46714B5}" sibTransId="{3A46A6C9-3ACC-6046-958C-97FFE1A171E4}"/>
    <dgm:cxn modelId="{E958A69E-5474-3A4D-BE54-1EE1E316BB2E}" type="presOf" srcId="{A555CC22-A90A-6B44-9415-9B03DC22EC79}" destId="{499C92D0-87A8-B54C-BF7D-18FDFBB82021}" srcOrd="0" destOrd="0" presId="urn:microsoft.com/office/officeart/2008/layout/HalfCircleOrganizationChart"/>
    <dgm:cxn modelId="{C67639DF-C6B2-1F40-AA96-A5A4013099DF}" srcId="{3E06E286-CC61-C44E-8CD8-2C0F0CE2D7A7}" destId="{5DB09664-83E8-424B-8D37-36B950FE94A8}" srcOrd="0" destOrd="0" parTransId="{91AA8EEB-D22F-6D49-BCBA-BAC2FCB83ED6}" sibTransId="{965C0652-34AA-DD40-837E-D4D83796EF9D}"/>
    <dgm:cxn modelId="{1281344D-A80E-EC48-BC0B-37439D5214D1}" type="presOf" srcId="{3FDD7DE6-E9A1-0F43-A890-0FB481EEF8A7}" destId="{D671136A-0463-6A45-8C92-A8CFE0045CC5}" srcOrd="1" destOrd="0" presId="urn:microsoft.com/office/officeart/2008/layout/HalfCircleOrganizationChart"/>
    <dgm:cxn modelId="{184E4092-713F-524B-A145-7E2A86CDDA89}" srcId="{5DB09664-83E8-424B-8D37-36B950FE94A8}" destId="{D483A8D0-2B80-3D45-87FE-F165EB6A080F}" srcOrd="1" destOrd="0" parTransId="{B91B375B-67F7-9F45-A058-57287A81EEFD}" sibTransId="{EC48791A-CFCC-124A-A679-8977886C6F7A}"/>
    <dgm:cxn modelId="{6AFE10D6-BCC4-DB43-8D1F-9D44A448D4F4}" type="presOf" srcId="{D483A8D0-2B80-3D45-87FE-F165EB6A080F}" destId="{F617D1D5-2333-1C4C-92E0-7720E9D0E5DD}" srcOrd="0" destOrd="0" presId="urn:microsoft.com/office/officeart/2008/layout/HalfCircleOrganizationChart"/>
    <dgm:cxn modelId="{26738FC8-EF3E-4F4A-8460-C7C0F3B7C2E3}" type="presOf" srcId="{A555CC22-A90A-6B44-9415-9B03DC22EC79}" destId="{355D00B2-6C52-1545-A9F6-4931A09DC676}" srcOrd="1" destOrd="0" presId="urn:microsoft.com/office/officeart/2008/layout/HalfCircleOrganizationChart"/>
    <dgm:cxn modelId="{ACA9F900-34C4-9B4C-9F9A-E55DF38040D7}" type="presOf" srcId="{7A282B46-A95B-2F42-A4FF-E1515A0C18A3}" destId="{7EE883AC-8C8F-E042-AED5-C4FD08BD03BE}" srcOrd="0" destOrd="0" presId="urn:microsoft.com/office/officeart/2008/layout/HalfCircleOrganizationChart"/>
    <dgm:cxn modelId="{ABCB2C99-2E57-4A43-8B64-6B10034DAD99}" srcId="{5DB09664-83E8-424B-8D37-36B950FE94A8}" destId="{A555CC22-A90A-6B44-9415-9B03DC22EC79}" srcOrd="2" destOrd="0" parTransId="{7A282B46-A95B-2F42-A4FF-E1515A0C18A3}" sibTransId="{BADFEC5D-0736-5F46-9D10-C176B923D1F1}"/>
    <dgm:cxn modelId="{0F6BDF6B-B572-EE47-9849-ACFDC725A2F1}" type="presOf" srcId="{462BFDE3-B0C6-5D45-923E-31A4F4702F18}" destId="{F50440D0-BBE6-CF45-B6FB-4994EFA84B86}" srcOrd="0" destOrd="0" presId="urn:microsoft.com/office/officeart/2008/layout/HalfCircleOrganizationChart"/>
    <dgm:cxn modelId="{C3DC4464-1C08-D748-B4C8-03F52ABB09EE}" type="presOf" srcId="{D483A8D0-2B80-3D45-87FE-F165EB6A080F}" destId="{8C6BD286-4D80-AC47-9E5A-DE1EC28F8DDC}" srcOrd="1" destOrd="0" presId="urn:microsoft.com/office/officeart/2008/layout/HalfCircleOrganizationChart"/>
    <dgm:cxn modelId="{314C98D7-16F0-2146-A85A-82E01D17ECF2}" type="presOf" srcId="{5DB09664-83E8-424B-8D37-36B950FE94A8}" destId="{28961775-C09D-774B-BD31-1D0150C2D5D5}" srcOrd="0" destOrd="0" presId="urn:microsoft.com/office/officeart/2008/layout/HalfCircleOrganizationChart"/>
    <dgm:cxn modelId="{7B1BC914-D965-0C42-9A10-288564E295BE}" srcId="{5DB09664-83E8-424B-8D37-36B950FE94A8}" destId="{462BFDE3-B0C6-5D45-923E-31A4F4702F18}" srcOrd="0" destOrd="0" parTransId="{34698748-70C1-9C47-8BE7-6460FAFF3883}" sibTransId="{01A302DF-7676-B141-A579-3545DCFDEA89}"/>
    <dgm:cxn modelId="{77C211D1-0E7D-5F40-A0CF-9AEFABDE5083}" type="presOf" srcId="{34698748-70C1-9C47-8BE7-6460FAFF3883}" destId="{3CF362EC-7936-9145-8E34-6ED313F35641}" srcOrd="0" destOrd="0" presId="urn:microsoft.com/office/officeart/2008/layout/HalfCircleOrganizationChart"/>
    <dgm:cxn modelId="{42F54257-6244-2649-948C-AE0F147532F1}" type="presOf" srcId="{3EBF929B-45CC-0344-ABA9-A009A46714B5}" destId="{B1602554-1293-CD4C-A884-FE398C91C25B}" srcOrd="0" destOrd="0" presId="urn:microsoft.com/office/officeart/2008/layout/HalfCircleOrganizationChart"/>
    <dgm:cxn modelId="{8DCEE854-8E8F-684E-983D-F6B2FFB32E65}" type="presOf" srcId="{B91B375B-67F7-9F45-A058-57287A81EEFD}" destId="{3E69E212-67B8-1F45-A4D8-B0B523C34B05}" srcOrd="0" destOrd="0" presId="urn:microsoft.com/office/officeart/2008/layout/HalfCircleOrganizationChart"/>
    <dgm:cxn modelId="{EFDC60C9-ADD9-114E-BC30-C560D115A107}" type="presParOf" srcId="{69907FFC-4F91-6341-A8CB-0563C98B9C37}" destId="{AF2447EE-AF22-9C46-B052-B35EC2DDBE4B}" srcOrd="0" destOrd="0" presId="urn:microsoft.com/office/officeart/2008/layout/HalfCircleOrganizationChart"/>
    <dgm:cxn modelId="{966B7B5D-4A63-3349-9E37-7B7C34AEEB42}" type="presParOf" srcId="{AF2447EE-AF22-9C46-B052-B35EC2DDBE4B}" destId="{F3BE8DA2-B21A-0247-90F5-21EE20F2CA6B}" srcOrd="0" destOrd="0" presId="urn:microsoft.com/office/officeart/2008/layout/HalfCircleOrganizationChart"/>
    <dgm:cxn modelId="{5B54C32B-173F-C541-A515-B08628F0BA21}" type="presParOf" srcId="{F3BE8DA2-B21A-0247-90F5-21EE20F2CA6B}" destId="{28961775-C09D-774B-BD31-1D0150C2D5D5}" srcOrd="0" destOrd="0" presId="urn:microsoft.com/office/officeart/2008/layout/HalfCircleOrganizationChart"/>
    <dgm:cxn modelId="{CD42C05B-7C52-2A4D-BEB2-BD3CA24149D5}" type="presParOf" srcId="{F3BE8DA2-B21A-0247-90F5-21EE20F2CA6B}" destId="{675351A2-BD0B-624A-8AC8-DC793D1C1824}" srcOrd="1" destOrd="0" presId="urn:microsoft.com/office/officeart/2008/layout/HalfCircleOrganizationChart"/>
    <dgm:cxn modelId="{2BE0B47C-4073-C14B-8F9B-01461AFC8949}" type="presParOf" srcId="{F3BE8DA2-B21A-0247-90F5-21EE20F2CA6B}" destId="{FB0DA396-3A6D-7643-83D9-DE3F6D4DAFA4}" srcOrd="2" destOrd="0" presId="urn:microsoft.com/office/officeart/2008/layout/HalfCircleOrganizationChart"/>
    <dgm:cxn modelId="{51BD7FFA-0BF5-2C45-B743-3F3982F676EA}" type="presParOf" srcId="{F3BE8DA2-B21A-0247-90F5-21EE20F2CA6B}" destId="{327527ED-59BC-4342-9701-EFAD6BEB335E}" srcOrd="3" destOrd="0" presId="urn:microsoft.com/office/officeart/2008/layout/HalfCircleOrganizationChart"/>
    <dgm:cxn modelId="{CC07A12B-2871-F947-ACAF-F3558DD6A7B4}" type="presParOf" srcId="{AF2447EE-AF22-9C46-B052-B35EC2DDBE4B}" destId="{42939DD6-0181-F44D-A858-6424185D0BB0}" srcOrd="1" destOrd="0" presId="urn:microsoft.com/office/officeart/2008/layout/HalfCircleOrganizationChart"/>
    <dgm:cxn modelId="{84427C8D-2259-FB45-B209-24F40C800604}" type="presParOf" srcId="{42939DD6-0181-F44D-A858-6424185D0BB0}" destId="{3CF362EC-7936-9145-8E34-6ED313F35641}" srcOrd="0" destOrd="0" presId="urn:microsoft.com/office/officeart/2008/layout/HalfCircleOrganizationChart"/>
    <dgm:cxn modelId="{1FE949FB-FC0F-5547-96A7-6C1E38A4C2E3}" type="presParOf" srcId="{42939DD6-0181-F44D-A858-6424185D0BB0}" destId="{433C8A7D-67F6-D144-A316-40DE433B635B}" srcOrd="1" destOrd="0" presId="urn:microsoft.com/office/officeart/2008/layout/HalfCircleOrganizationChart"/>
    <dgm:cxn modelId="{A7FB9247-9958-7F46-99A6-C66BD31E4770}" type="presParOf" srcId="{433C8A7D-67F6-D144-A316-40DE433B635B}" destId="{29FDD281-993E-D949-9F45-453F77BC940E}" srcOrd="0" destOrd="0" presId="urn:microsoft.com/office/officeart/2008/layout/HalfCircleOrganizationChart"/>
    <dgm:cxn modelId="{E2A058AD-C9FE-4C4A-8D2C-63D0454E06A3}" type="presParOf" srcId="{29FDD281-993E-D949-9F45-453F77BC940E}" destId="{F50440D0-BBE6-CF45-B6FB-4994EFA84B86}" srcOrd="0" destOrd="0" presId="urn:microsoft.com/office/officeart/2008/layout/HalfCircleOrganizationChart"/>
    <dgm:cxn modelId="{39329A32-1A2F-AF4C-A984-21B4C4E692DD}" type="presParOf" srcId="{29FDD281-993E-D949-9F45-453F77BC940E}" destId="{92006502-D3FB-A74A-A7C6-41F907287F63}" srcOrd="1" destOrd="0" presId="urn:microsoft.com/office/officeart/2008/layout/HalfCircleOrganizationChart"/>
    <dgm:cxn modelId="{698AB3A6-907C-394C-BBEF-14BD6AE84C00}" type="presParOf" srcId="{29FDD281-993E-D949-9F45-453F77BC940E}" destId="{0517BD32-1BA0-5541-AF5F-D1B544808C54}" srcOrd="2" destOrd="0" presId="urn:microsoft.com/office/officeart/2008/layout/HalfCircleOrganizationChart"/>
    <dgm:cxn modelId="{DCB6A1F9-15F2-D346-AED5-7402A77039F6}" type="presParOf" srcId="{29FDD281-993E-D949-9F45-453F77BC940E}" destId="{97E8EF27-8739-5242-A4E7-2B8D9B5CAE16}" srcOrd="3" destOrd="0" presId="urn:microsoft.com/office/officeart/2008/layout/HalfCircleOrganizationChart"/>
    <dgm:cxn modelId="{083C0158-4B2F-694B-B9A3-65431C58A1F6}" type="presParOf" srcId="{433C8A7D-67F6-D144-A316-40DE433B635B}" destId="{23442FA2-E7C6-CD4D-84D3-ACE81D3C2BFE}" srcOrd="1" destOrd="0" presId="urn:microsoft.com/office/officeart/2008/layout/HalfCircleOrganizationChart"/>
    <dgm:cxn modelId="{69DCAA0B-B720-9D46-B7A6-00D3F26548D5}" type="presParOf" srcId="{433C8A7D-67F6-D144-A316-40DE433B635B}" destId="{277829B7-4873-3F42-8FCF-1BD0E03D89DB}" srcOrd="2" destOrd="0" presId="urn:microsoft.com/office/officeart/2008/layout/HalfCircleOrganizationChart"/>
    <dgm:cxn modelId="{9CEA945C-04C5-AB4F-81AC-7498A6A0F6DF}" type="presParOf" srcId="{42939DD6-0181-F44D-A858-6424185D0BB0}" destId="{3E69E212-67B8-1F45-A4D8-B0B523C34B05}" srcOrd="2" destOrd="0" presId="urn:microsoft.com/office/officeart/2008/layout/HalfCircleOrganizationChart"/>
    <dgm:cxn modelId="{CE44A518-29DD-D043-ADBE-ECF085096618}" type="presParOf" srcId="{42939DD6-0181-F44D-A858-6424185D0BB0}" destId="{B6BFC92F-2212-3441-811F-16A43A546087}" srcOrd="3" destOrd="0" presId="urn:microsoft.com/office/officeart/2008/layout/HalfCircleOrganizationChart"/>
    <dgm:cxn modelId="{DA3347AA-9141-3F40-B2F1-405CA4112810}" type="presParOf" srcId="{B6BFC92F-2212-3441-811F-16A43A546087}" destId="{DC379F18-CD24-DC4A-AA97-4A53B7B12E12}" srcOrd="0" destOrd="0" presId="urn:microsoft.com/office/officeart/2008/layout/HalfCircleOrganizationChart"/>
    <dgm:cxn modelId="{C4EE5B46-50C5-114D-B031-5C662661B32A}" type="presParOf" srcId="{DC379F18-CD24-DC4A-AA97-4A53B7B12E12}" destId="{F617D1D5-2333-1C4C-92E0-7720E9D0E5DD}" srcOrd="0" destOrd="0" presId="urn:microsoft.com/office/officeart/2008/layout/HalfCircleOrganizationChart"/>
    <dgm:cxn modelId="{479BCDB7-9996-F247-8EEA-0D1F0A9FEAC0}" type="presParOf" srcId="{DC379F18-CD24-DC4A-AA97-4A53B7B12E12}" destId="{00A703D1-032E-384B-8C9D-2113C9D994E3}" srcOrd="1" destOrd="0" presId="urn:microsoft.com/office/officeart/2008/layout/HalfCircleOrganizationChart"/>
    <dgm:cxn modelId="{95E4A8F2-7477-1341-B04A-12D5B7C9B285}" type="presParOf" srcId="{DC379F18-CD24-DC4A-AA97-4A53B7B12E12}" destId="{98FA91EA-E037-A245-8D7B-B7AE85DA8F41}" srcOrd="2" destOrd="0" presId="urn:microsoft.com/office/officeart/2008/layout/HalfCircleOrganizationChart"/>
    <dgm:cxn modelId="{D4AA74DC-473D-F642-825A-9085EE27F16E}" type="presParOf" srcId="{DC379F18-CD24-DC4A-AA97-4A53B7B12E12}" destId="{8C6BD286-4D80-AC47-9E5A-DE1EC28F8DDC}" srcOrd="3" destOrd="0" presId="urn:microsoft.com/office/officeart/2008/layout/HalfCircleOrganizationChart"/>
    <dgm:cxn modelId="{A56100C8-0128-694B-9D59-34E143F46982}" type="presParOf" srcId="{B6BFC92F-2212-3441-811F-16A43A546087}" destId="{B65257D2-F46E-244A-A61E-3CF2A6B52B5C}" srcOrd="1" destOrd="0" presId="urn:microsoft.com/office/officeart/2008/layout/HalfCircleOrganizationChart"/>
    <dgm:cxn modelId="{5128CB81-2B75-444B-880E-4B6A905FF9DF}" type="presParOf" srcId="{B6BFC92F-2212-3441-811F-16A43A546087}" destId="{68B7ADA3-C925-E24C-8D25-BF8F16E521E8}" srcOrd="2" destOrd="0" presId="urn:microsoft.com/office/officeart/2008/layout/HalfCircleOrganizationChart"/>
    <dgm:cxn modelId="{78936215-2075-3C46-8579-1AF575DD271B}" type="presParOf" srcId="{42939DD6-0181-F44D-A858-6424185D0BB0}" destId="{7EE883AC-8C8F-E042-AED5-C4FD08BD03BE}" srcOrd="4" destOrd="0" presId="urn:microsoft.com/office/officeart/2008/layout/HalfCircleOrganizationChart"/>
    <dgm:cxn modelId="{BBDFE72E-3D93-5746-BBD4-A48294B802A6}" type="presParOf" srcId="{42939DD6-0181-F44D-A858-6424185D0BB0}" destId="{D746EB8F-273E-DF44-B0B1-714F2FEDF9E6}" srcOrd="5" destOrd="0" presId="urn:microsoft.com/office/officeart/2008/layout/HalfCircleOrganizationChart"/>
    <dgm:cxn modelId="{B46BFCA2-4E87-4C4A-8FCA-1D3DA788B734}" type="presParOf" srcId="{D746EB8F-273E-DF44-B0B1-714F2FEDF9E6}" destId="{69B5EE7D-B90C-8C4A-93BC-5139CCCB2421}" srcOrd="0" destOrd="0" presId="urn:microsoft.com/office/officeart/2008/layout/HalfCircleOrganizationChart"/>
    <dgm:cxn modelId="{496C8115-1AA3-D044-91B7-9CBE28ABD092}" type="presParOf" srcId="{69B5EE7D-B90C-8C4A-93BC-5139CCCB2421}" destId="{499C92D0-87A8-B54C-BF7D-18FDFBB82021}" srcOrd="0" destOrd="0" presId="urn:microsoft.com/office/officeart/2008/layout/HalfCircleOrganizationChart"/>
    <dgm:cxn modelId="{8E56D543-4F08-BD4C-B040-84A7B13564CB}" type="presParOf" srcId="{69B5EE7D-B90C-8C4A-93BC-5139CCCB2421}" destId="{F341DDEB-0EBF-F44F-AD0B-1CCC70342047}" srcOrd="1" destOrd="0" presId="urn:microsoft.com/office/officeart/2008/layout/HalfCircleOrganizationChart"/>
    <dgm:cxn modelId="{E869B357-3B7F-7E4D-B0E7-EEDAB27E2566}" type="presParOf" srcId="{69B5EE7D-B90C-8C4A-93BC-5139CCCB2421}" destId="{F02E6DB8-D3A2-5340-8A80-692063BDE9C1}" srcOrd="2" destOrd="0" presId="urn:microsoft.com/office/officeart/2008/layout/HalfCircleOrganizationChart"/>
    <dgm:cxn modelId="{302AC375-8A09-6149-8A03-68CD0312836C}" type="presParOf" srcId="{69B5EE7D-B90C-8C4A-93BC-5139CCCB2421}" destId="{355D00B2-6C52-1545-A9F6-4931A09DC676}" srcOrd="3" destOrd="0" presId="urn:microsoft.com/office/officeart/2008/layout/HalfCircleOrganizationChart"/>
    <dgm:cxn modelId="{61EF1CC1-B2D3-8E46-BCBA-296453F2A7C8}" type="presParOf" srcId="{D746EB8F-273E-DF44-B0B1-714F2FEDF9E6}" destId="{347F46CF-8614-3744-B7BE-699CF0A432C7}" srcOrd="1" destOrd="0" presId="urn:microsoft.com/office/officeart/2008/layout/HalfCircleOrganizationChart"/>
    <dgm:cxn modelId="{2AA3F97C-1FDA-8544-B57B-B46C051CFA4D}" type="presParOf" srcId="{D746EB8F-273E-DF44-B0B1-714F2FEDF9E6}" destId="{A6D1E699-6918-854E-AFF9-77313E0D6A1A}" srcOrd="2" destOrd="0" presId="urn:microsoft.com/office/officeart/2008/layout/HalfCircleOrganizationChart"/>
    <dgm:cxn modelId="{E4F1790E-53C6-8742-A28C-83473488A355}" type="presParOf" srcId="{42939DD6-0181-F44D-A858-6424185D0BB0}" destId="{B1602554-1293-CD4C-A884-FE398C91C25B}" srcOrd="6" destOrd="0" presId="urn:microsoft.com/office/officeart/2008/layout/HalfCircleOrganizationChart"/>
    <dgm:cxn modelId="{FE9926CA-3C52-C848-BE5A-7003182B9936}" type="presParOf" srcId="{42939DD6-0181-F44D-A858-6424185D0BB0}" destId="{411F87B2-5A08-A542-B4ED-0EFC9255418C}" srcOrd="7" destOrd="0" presId="urn:microsoft.com/office/officeart/2008/layout/HalfCircleOrganizationChart"/>
    <dgm:cxn modelId="{20162D52-7D85-DD45-B6AC-9EA5085D1A4D}" type="presParOf" srcId="{411F87B2-5A08-A542-B4ED-0EFC9255418C}" destId="{9E0DA101-5B33-674F-A3D0-53976EF496B3}" srcOrd="0" destOrd="0" presId="urn:microsoft.com/office/officeart/2008/layout/HalfCircleOrganizationChart"/>
    <dgm:cxn modelId="{3A025440-3936-2449-8D9B-28095132706C}" type="presParOf" srcId="{9E0DA101-5B33-674F-A3D0-53976EF496B3}" destId="{4079C14E-EE9F-BA4B-8ABE-7571179AED5D}" srcOrd="0" destOrd="0" presId="urn:microsoft.com/office/officeart/2008/layout/HalfCircleOrganizationChart"/>
    <dgm:cxn modelId="{D866257F-E0A1-DF48-9D6D-A3B0C429772A}" type="presParOf" srcId="{9E0DA101-5B33-674F-A3D0-53976EF496B3}" destId="{9904CDB8-581D-9144-B249-BB37CCAAA2DA}" srcOrd="1" destOrd="0" presId="urn:microsoft.com/office/officeart/2008/layout/HalfCircleOrganizationChart"/>
    <dgm:cxn modelId="{E8853796-A66E-6B41-A9C1-D4C25E36BE0E}" type="presParOf" srcId="{9E0DA101-5B33-674F-A3D0-53976EF496B3}" destId="{765CA892-4D75-AE4B-8EE0-C0121AAE95E8}" srcOrd="2" destOrd="0" presId="urn:microsoft.com/office/officeart/2008/layout/HalfCircleOrganizationChart"/>
    <dgm:cxn modelId="{A05841B6-6F78-1447-B961-DB7391C8547F}" type="presParOf" srcId="{9E0DA101-5B33-674F-A3D0-53976EF496B3}" destId="{D671136A-0463-6A45-8C92-A8CFE0045CC5}" srcOrd="3" destOrd="0" presId="urn:microsoft.com/office/officeart/2008/layout/HalfCircleOrganizationChart"/>
    <dgm:cxn modelId="{1CE5FB67-43D1-5D4A-AE03-745B10C3BABB}" type="presParOf" srcId="{411F87B2-5A08-A542-B4ED-0EFC9255418C}" destId="{D1CC8E6E-DE25-6749-AF67-7664FB852754}" srcOrd="1" destOrd="0" presId="urn:microsoft.com/office/officeart/2008/layout/HalfCircleOrganizationChart"/>
    <dgm:cxn modelId="{32519C55-205C-9D4E-8E85-8CC2BC42CEC8}" type="presParOf" srcId="{411F87B2-5A08-A542-B4ED-0EFC9255418C}" destId="{5308B06D-94FD-4E48-8D95-930447A4E71F}" srcOrd="2" destOrd="0" presId="urn:microsoft.com/office/officeart/2008/layout/HalfCircleOrganizationChart"/>
    <dgm:cxn modelId="{4AEFC657-D143-1B4C-B7EA-66F9CDE0B355}" type="presParOf" srcId="{AF2447EE-AF22-9C46-B052-B35EC2DDBE4B}" destId="{0B4BF9E8-1926-A94C-9D97-D8BC4AB9CD39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02554-1293-CD4C-A884-FE398C91C25B}">
      <dsp:nvSpPr>
        <dsp:cNvPr id="0" name=""/>
        <dsp:cNvSpPr/>
      </dsp:nvSpPr>
      <dsp:spPr>
        <a:xfrm>
          <a:off x="4162774" y="2128882"/>
          <a:ext cx="3139136" cy="293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995"/>
              </a:lnTo>
              <a:lnTo>
                <a:pt x="3139136" y="146995"/>
              </a:lnTo>
              <a:lnTo>
                <a:pt x="3139136" y="29399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E883AC-8C8F-E042-AED5-C4FD08BD03BE}">
      <dsp:nvSpPr>
        <dsp:cNvPr id="0" name=""/>
        <dsp:cNvSpPr/>
      </dsp:nvSpPr>
      <dsp:spPr>
        <a:xfrm>
          <a:off x="4162774" y="2128882"/>
          <a:ext cx="1124787" cy="293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995"/>
              </a:lnTo>
              <a:lnTo>
                <a:pt x="1124787" y="146995"/>
              </a:lnTo>
              <a:lnTo>
                <a:pt x="1124787" y="29399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69E212-67B8-1F45-A4D8-B0B523C34B05}">
      <dsp:nvSpPr>
        <dsp:cNvPr id="0" name=""/>
        <dsp:cNvSpPr/>
      </dsp:nvSpPr>
      <dsp:spPr>
        <a:xfrm>
          <a:off x="3593614" y="2128882"/>
          <a:ext cx="569159" cy="293990"/>
        </a:xfrm>
        <a:custGeom>
          <a:avLst/>
          <a:gdLst/>
          <a:ahLst/>
          <a:cxnLst/>
          <a:rect l="0" t="0" r="0" b="0"/>
          <a:pathLst>
            <a:path>
              <a:moveTo>
                <a:pt x="569159" y="0"/>
              </a:moveTo>
              <a:lnTo>
                <a:pt x="569159" y="146995"/>
              </a:lnTo>
              <a:lnTo>
                <a:pt x="0" y="146995"/>
              </a:lnTo>
              <a:lnTo>
                <a:pt x="0" y="29399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62EC-7936-9145-8E34-6ED313F35641}">
      <dsp:nvSpPr>
        <dsp:cNvPr id="0" name=""/>
        <dsp:cNvSpPr/>
      </dsp:nvSpPr>
      <dsp:spPr>
        <a:xfrm>
          <a:off x="1347650" y="2128882"/>
          <a:ext cx="2815123" cy="366000"/>
        </a:xfrm>
        <a:custGeom>
          <a:avLst/>
          <a:gdLst/>
          <a:ahLst/>
          <a:cxnLst/>
          <a:rect l="0" t="0" r="0" b="0"/>
          <a:pathLst>
            <a:path>
              <a:moveTo>
                <a:pt x="2815123" y="0"/>
              </a:moveTo>
              <a:lnTo>
                <a:pt x="2815123" y="219004"/>
              </a:lnTo>
              <a:lnTo>
                <a:pt x="0" y="219004"/>
              </a:lnTo>
              <a:lnTo>
                <a:pt x="0" y="36600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5351A2-BD0B-624A-8AC8-DC793D1C1824}">
      <dsp:nvSpPr>
        <dsp:cNvPr id="0" name=""/>
        <dsp:cNvSpPr/>
      </dsp:nvSpPr>
      <dsp:spPr>
        <a:xfrm>
          <a:off x="2988098" y="1428903"/>
          <a:ext cx="2349350" cy="69997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DA396-3A6D-7643-83D9-DE3F6D4DAFA4}">
      <dsp:nvSpPr>
        <dsp:cNvPr id="0" name=""/>
        <dsp:cNvSpPr/>
      </dsp:nvSpPr>
      <dsp:spPr>
        <a:xfrm>
          <a:off x="2988098" y="1428903"/>
          <a:ext cx="2349350" cy="69997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61775-C09D-774B-BD31-1D0150C2D5D5}">
      <dsp:nvSpPr>
        <dsp:cNvPr id="0" name=""/>
        <dsp:cNvSpPr/>
      </dsp:nvSpPr>
      <dsp:spPr>
        <a:xfrm>
          <a:off x="1813423" y="1554899"/>
          <a:ext cx="4698701" cy="447986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Candidates for Active Surveillance</a:t>
          </a:r>
        </a:p>
      </dsp:txBody>
      <dsp:txXfrm>
        <a:off x="1813423" y="1554899"/>
        <a:ext cx="4698701" cy="447986"/>
      </dsp:txXfrm>
    </dsp:sp>
    <dsp:sp modelId="{92006502-D3FB-A74A-A7C6-41F907287F63}">
      <dsp:nvSpPr>
        <dsp:cNvPr id="0" name=""/>
        <dsp:cNvSpPr/>
      </dsp:nvSpPr>
      <dsp:spPr>
        <a:xfrm>
          <a:off x="698554" y="2494882"/>
          <a:ext cx="1298193" cy="69997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17BD32-1BA0-5541-AF5F-D1B544808C54}">
      <dsp:nvSpPr>
        <dsp:cNvPr id="0" name=""/>
        <dsp:cNvSpPr/>
      </dsp:nvSpPr>
      <dsp:spPr>
        <a:xfrm>
          <a:off x="698554" y="2494882"/>
          <a:ext cx="1298193" cy="69997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440D0-BBE6-CF45-B6FB-4994EFA84B86}">
      <dsp:nvSpPr>
        <dsp:cNvPr id="0" name=""/>
        <dsp:cNvSpPr/>
      </dsp:nvSpPr>
      <dsp:spPr>
        <a:xfrm>
          <a:off x="49457" y="2620878"/>
          <a:ext cx="2596387" cy="447986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Treatment or Fusion Biopsy</a:t>
          </a:r>
        </a:p>
      </dsp:txBody>
      <dsp:txXfrm>
        <a:off x="49457" y="2620878"/>
        <a:ext cx="2596387" cy="447986"/>
      </dsp:txXfrm>
    </dsp:sp>
    <dsp:sp modelId="{00A703D1-032E-384B-8C9D-2113C9D994E3}">
      <dsp:nvSpPr>
        <dsp:cNvPr id="0" name=""/>
        <dsp:cNvSpPr/>
      </dsp:nvSpPr>
      <dsp:spPr>
        <a:xfrm>
          <a:off x="3243625" y="2422872"/>
          <a:ext cx="699978" cy="69997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FA91EA-E037-A245-8D7B-B7AE85DA8F41}">
      <dsp:nvSpPr>
        <dsp:cNvPr id="0" name=""/>
        <dsp:cNvSpPr/>
      </dsp:nvSpPr>
      <dsp:spPr>
        <a:xfrm>
          <a:off x="3243625" y="2422872"/>
          <a:ext cx="699978" cy="69997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17D1D5-2333-1C4C-92E0-7720E9D0E5DD}">
      <dsp:nvSpPr>
        <dsp:cNvPr id="0" name=""/>
        <dsp:cNvSpPr/>
      </dsp:nvSpPr>
      <dsp:spPr>
        <a:xfrm>
          <a:off x="2893636" y="2548868"/>
          <a:ext cx="1399956" cy="447986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Standard</a:t>
          </a:r>
        </a:p>
      </dsp:txBody>
      <dsp:txXfrm>
        <a:off x="2893636" y="2548868"/>
        <a:ext cx="1399956" cy="447986"/>
      </dsp:txXfrm>
    </dsp:sp>
    <dsp:sp modelId="{F341DDEB-0EBF-F44F-AD0B-1CCC70342047}">
      <dsp:nvSpPr>
        <dsp:cNvPr id="0" name=""/>
        <dsp:cNvSpPr/>
      </dsp:nvSpPr>
      <dsp:spPr>
        <a:xfrm>
          <a:off x="4937572" y="2422872"/>
          <a:ext cx="699978" cy="69997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E6DB8-D3A2-5340-8A80-692063BDE9C1}">
      <dsp:nvSpPr>
        <dsp:cNvPr id="0" name=""/>
        <dsp:cNvSpPr/>
      </dsp:nvSpPr>
      <dsp:spPr>
        <a:xfrm>
          <a:off x="4937572" y="2422872"/>
          <a:ext cx="699978" cy="69997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9C92D0-87A8-B54C-BF7D-18FDFBB82021}">
      <dsp:nvSpPr>
        <dsp:cNvPr id="0" name=""/>
        <dsp:cNvSpPr/>
      </dsp:nvSpPr>
      <dsp:spPr>
        <a:xfrm>
          <a:off x="4587583" y="2548868"/>
          <a:ext cx="1399956" cy="447986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Watchful Waiting</a:t>
          </a:r>
        </a:p>
      </dsp:txBody>
      <dsp:txXfrm>
        <a:off x="4587583" y="2548868"/>
        <a:ext cx="1399956" cy="447986"/>
      </dsp:txXfrm>
    </dsp:sp>
    <dsp:sp modelId="{9904CDB8-581D-9144-B249-BB37CCAAA2DA}">
      <dsp:nvSpPr>
        <dsp:cNvPr id="0" name=""/>
        <dsp:cNvSpPr/>
      </dsp:nvSpPr>
      <dsp:spPr>
        <a:xfrm>
          <a:off x="6791720" y="2422872"/>
          <a:ext cx="1020379" cy="699978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5CA892-4D75-AE4B-8EE0-C0121AAE95E8}">
      <dsp:nvSpPr>
        <dsp:cNvPr id="0" name=""/>
        <dsp:cNvSpPr/>
      </dsp:nvSpPr>
      <dsp:spPr>
        <a:xfrm>
          <a:off x="6791720" y="2422872"/>
          <a:ext cx="1020379" cy="699978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79C14E-EE9F-BA4B-8ABE-7571179AED5D}">
      <dsp:nvSpPr>
        <dsp:cNvPr id="0" name=""/>
        <dsp:cNvSpPr/>
      </dsp:nvSpPr>
      <dsp:spPr>
        <a:xfrm>
          <a:off x="6281530" y="2548868"/>
          <a:ext cx="2040758" cy="447986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Less Intense</a:t>
          </a:r>
        </a:p>
      </dsp:txBody>
      <dsp:txXfrm>
        <a:off x="6281530" y="2548868"/>
        <a:ext cx="2040758" cy="447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1D1A2-F410-4442-97DC-E06FFEE1969A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07950-781F-5046-887C-E536E078A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5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6F542-4939-4D42-939F-98142A31277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28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em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" y="6373341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1pPr>
            <a:lvl2pPr marL="408946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2pPr>
            <a:lvl3pPr marL="916605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3pPr>
            <a:lvl4pPr marL="1421432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4pPr>
            <a:lvl5pPr marL="1929104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03848" y="159936"/>
            <a:ext cx="10786533" cy="491473"/>
          </a:xfrm>
          <a:prstGeom prst="rect">
            <a:avLst/>
          </a:prstGeom>
        </p:spPr>
        <p:txBody>
          <a:bodyPr vert="horz" wrap="square" lIns="68544" tIns="34286" rIns="68544" bIns="34286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1481545"/>
            <a:ext cx="11100731" cy="4551755"/>
          </a:xfrm>
          <a:prstGeom prst="rect">
            <a:avLst/>
          </a:prstGeom>
        </p:spPr>
        <p:txBody>
          <a:bodyPr vert="horz" wrap="square" lIns="68544" tIns="34286" rIns="68544" bIns="34286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39125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836" y="366790"/>
            <a:ext cx="9146117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lIns="121856" tIns="60933" rIns="121856" bIns="60933" rtlCol="0" anchor="ctr"/>
          <a:lstStyle/>
          <a:p>
            <a:pPr algn="ctr">
              <a:lnSpc>
                <a:spcPct val="90000"/>
              </a:lnSpc>
            </a:pPr>
            <a:endParaRPr lang="en-US" sz="2800" b="1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75" y="742095"/>
            <a:ext cx="1388044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486836" y="366790"/>
            <a:ext cx="9146117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lIns="121856" tIns="60933" rIns="121856" bIns="60933" rtlCol="0" anchor="ctr"/>
          <a:lstStyle/>
          <a:p>
            <a:pPr algn="ctr">
              <a:lnSpc>
                <a:spcPct val="90000"/>
              </a:lnSpc>
            </a:pPr>
            <a:endParaRPr lang="en-US" sz="2800" b="1">
              <a:solidFill>
                <a:prstClr val="white"/>
              </a:solidFill>
              <a:latin typeface="Candara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4807" y="2053734"/>
            <a:ext cx="8768144" cy="1011038"/>
          </a:xfrm>
          <a:prstGeom prst="rect">
            <a:avLst/>
          </a:prstGeom>
        </p:spPr>
        <p:txBody>
          <a:bodyPr vert="horz" wrap="square" lIns="68544" tIns="34286" rIns="68544" bIns="34286" rtlCol="0" anchor="b">
            <a:spAutoFit/>
          </a:bodyPr>
          <a:lstStyle>
            <a:lvl1pPr>
              <a:lnSpc>
                <a:spcPct val="95000"/>
              </a:lnSpc>
              <a:def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6245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932" y="2999591"/>
            <a:ext cx="8733973" cy="5078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4518" rtl="0" eaLnBrk="1" latinLnBrk="0" hangingPunct="1">
              <a:lnSpc>
                <a:spcPct val="90000"/>
              </a:lnSpc>
              <a:spcBef>
                <a:spcPts val="1067"/>
              </a:spcBef>
              <a:buFont typeface="Arial" pitchFamily="34" charset="0"/>
              <a:buNone/>
              <a:defRPr sz="6800" i="1" spc="0" baseline="0">
                <a:solidFill>
                  <a:schemeClr val="bg1"/>
                </a:solidFill>
                <a:latin typeface="+mn-lt"/>
              </a:defRPr>
            </a:lvl1pPr>
            <a:lvl2pPr marL="81225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51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77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901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26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50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76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8016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624518" rtl="0" eaLnBrk="1" latinLnBrk="0" hangingPunct="1">
              <a:lnSpc>
                <a:spcPct val="75000"/>
              </a:lnSpc>
              <a:spcBef>
                <a:spcPts val="2489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7456" y="4907830"/>
            <a:ext cx="2567117" cy="23860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21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4836" y="4044820"/>
            <a:ext cx="8638117" cy="406400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32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3200" smtClean="0">
                <a:latin typeface="+mn-lt"/>
              </a:defRPr>
            </a:lvl2pPr>
            <a:lvl3pPr>
              <a:defRPr lang="en-US" sz="3200" smtClean="0">
                <a:latin typeface="+mn-lt"/>
              </a:defRPr>
            </a:lvl3pPr>
            <a:lvl4pPr>
              <a:defRPr lang="en-US" sz="3200" smtClean="0">
                <a:latin typeface="+mn-lt"/>
              </a:defRPr>
            </a:lvl4pPr>
            <a:lvl5pPr>
              <a:defRPr lang="en-US" sz="3200">
                <a:latin typeface="+mn-lt"/>
              </a:defRPr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4" y="742959"/>
            <a:ext cx="140132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6455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836" y="366790"/>
            <a:ext cx="9146117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lIns="121856" tIns="60933" rIns="121856" bIns="60933" rtlCol="0" anchor="ctr"/>
          <a:lstStyle/>
          <a:p>
            <a:pPr algn="ctr">
              <a:lnSpc>
                <a:spcPct val="90000"/>
              </a:lnSpc>
            </a:pPr>
            <a:endParaRPr lang="en-US" sz="2800" b="1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75" y="742095"/>
            <a:ext cx="1388044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 bwMode="ltGray">
          <a:xfrm>
            <a:off x="486836" y="366790"/>
            <a:ext cx="9146117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lIns="121856" tIns="60933" rIns="121856" bIns="60933" rtlCol="0" anchor="ctr"/>
          <a:lstStyle/>
          <a:p>
            <a:pPr algn="ctr">
              <a:lnSpc>
                <a:spcPct val="90000"/>
              </a:lnSpc>
            </a:pPr>
            <a:endParaRPr lang="en-US" sz="2800" b="1">
              <a:solidFill>
                <a:prstClr val="white"/>
              </a:solidFill>
              <a:latin typeface="Candara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4807" y="2053734"/>
            <a:ext cx="8768144" cy="1011038"/>
          </a:xfrm>
          <a:prstGeom prst="rect">
            <a:avLst/>
          </a:prstGeom>
        </p:spPr>
        <p:txBody>
          <a:bodyPr vert="horz" wrap="square" lIns="68544" tIns="34286" rIns="68544" bIns="34286" rtlCol="0" anchor="b">
            <a:spAutoFit/>
          </a:bodyPr>
          <a:lstStyle>
            <a:lvl1pPr>
              <a:lnSpc>
                <a:spcPct val="95000"/>
              </a:lnSpc>
              <a:def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6245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932" y="2999591"/>
            <a:ext cx="8733973" cy="5078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4518" rtl="0" eaLnBrk="1" latinLnBrk="0" hangingPunct="1">
              <a:lnSpc>
                <a:spcPct val="90000"/>
              </a:lnSpc>
              <a:spcBef>
                <a:spcPts val="1067"/>
              </a:spcBef>
              <a:buFont typeface="Arial" pitchFamily="34" charset="0"/>
              <a:buNone/>
              <a:defRPr sz="6800" i="1" spc="0" baseline="0">
                <a:solidFill>
                  <a:schemeClr val="bg1"/>
                </a:solidFill>
                <a:latin typeface="+mn-lt"/>
              </a:defRPr>
            </a:lvl1pPr>
            <a:lvl2pPr marL="81225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51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77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901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26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50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76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8016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624518" rtl="0" eaLnBrk="1" latinLnBrk="0" hangingPunct="1">
              <a:lnSpc>
                <a:spcPct val="75000"/>
              </a:lnSpc>
              <a:spcBef>
                <a:spcPts val="2489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7456" y="4907830"/>
            <a:ext cx="2567117" cy="23860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21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2469" y="4046613"/>
            <a:ext cx="8629651" cy="434179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32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3200" smtClean="0">
                <a:latin typeface="+mn-lt"/>
              </a:defRPr>
            </a:lvl2pPr>
            <a:lvl3pPr>
              <a:defRPr lang="en-US" sz="3200" smtClean="0">
                <a:latin typeface="+mn-lt"/>
              </a:defRPr>
            </a:lvl3pPr>
            <a:lvl4pPr>
              <a:defRPr lang="en-US" sz="3200" smtClean="0">
                <a:latin typeface="+mn-lt"/>
              </a:defRPr>
            </a:lvl4pPr>
            <a:lvl5pPr>
              <a:defRPr lang="en-US" sz="3200">
                <a:latin typeface="+mn-lt"/>
              </a:defRPr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4" y="742959"/>
            <a:ext cx="140132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1864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4820" y="125364"/>
            <a:ext cx="10773833" cy="491473"/>
          </a:xfrm>
          <a:prstGeom prst="rect">
            <a:avLst/>
          </a:prstGeom>
        </p:spPr>
        <p:txBody>
          <a:bodyPr vert="horz" wrap="square" lIns="68544" tIns="34286" rIns="68544" bIns="34286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3830" y="1012069"/>
            <a:ext cx="10770193" cy="383183"/>
          </a:xfrm>
          <a:prstGeom prst="rect">
            <a:avLst/>
          </a:prstGeom>
        </p:spPr>
        <p:txBody>
          <a:bodyPr vert="horz" wrap="square" lIns="68544" tIns="34286" rIns="68544" bIns="34286" rtlCol="0" anchor="t">
            <a:noAutofit/>
          </a:bodyPr>
          <a:lstStyle>
            <a:lvl1pPr marL="298947" indent="-298947">
              <a:buNone/>
              <a:defRPr lang="en-US" dirty="0" smtClean="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" y="6373341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1pPr>
            <a:lvl2pPr marL="408946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2pPr>
            <a:lvl3pPr marL="916605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3pPr>
            <a:lvl4pPr marL="1421432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4pPr>
            <a:lvl5pPr marL="1929104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74759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" y="6373341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1pPr>
            <a:lvl2pPr marL="408946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2pPr>
            <a:lvl3pPr marL="916605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3pPr>
            <a:lvl4pPr marL="1421432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4pPr>
            <a:lvl5pPr marL="1929104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4751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" y="6373341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1pPr>
            <a:lvl2pPr marL="408946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2pPr>
            <a:lvl3pPr marL="916605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3pPr>
            <a:lvl4pPr marL="1421432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4pPr>
            <a:lvl5pPr marL="1929104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2332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" y="6373345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marL="306715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2pPr>
            <a:lvl3pPr marL="687471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3pPr>
            <a:lvl4pPr marL="1066107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4pPr>
            <a:lvl5pPr marL="1446868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3300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0" y="6373345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marL="306715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2pPr>
            <a:lvl3pPr marL="687471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3pPr>
            <a:lvl4pPr marL="1066107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4pPr>
            <a:lvl5pPr marL="1446868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5851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87" y="438928"/>
            <a:ext cx="10786535" cy="491473"/>
          </a:xfrm>
        </p:spPr>
        <p:txBody>
          <a:bodyPr vert="horz" wrap="square" lIns="68544" tIns="34286" rIns="68544" bIns="34286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1563791"/>
            <a:ext cx="11100731" cy="4011503"/>
          </a:xfrm>
        </p:spPr>
        <p:txBody>
          <a:bodyPr vert="horz" wrap="square" lIns="68544" tIns="34286" rIns="68544" bIns="34286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28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1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90" y="6453544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037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" y="6373345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marL="306715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2pPr>
            <a:lvl3pPr marL="687471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3pPr>
            <a:lvl4pPr marL="1066107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4pPr>
            <a:lvl5pPr marL="1446868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2475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0"/>
            <a:ext cx="10363200" cy="70262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3600"/>
            </a:lvl1pPr>
            <a:lvl2pPr marL="812296" indent="0">
              <a:buNone/>
              <a:defRPr sz="3200"/>
            </a:lvl2pPr>
            <a:lvl3pPr marL="1624598" indent="0">
              <a:buNone/>
              <a:defRPr sz="2800"/>
            </a:lvl3pPr>
            <a:lvl4pPr marL="2436894" indent="0">
              <a:buNone/>
              <a:defRPr sz="2533"/>
            </a:lvl4pPr>
            <a:lvl5pPr marL="3249172" indent="0">
              <a:buNone/>
              <a:defRPr sz="2533"/>
            </a:lvl5pPr>
            <a:lvl6pPr marL="4061466" indent="0">
              <a:buNone/>
              <a:defRPr sz="2533"/>
            </a:lvl6pPr>
            <a:lvl7pPr marL="4873751" indent="0">
              <a:buNone/>
              <a:defRPr sz="2533"/>
            </a:lvl7pPr>
            <a:lvl8pPr marL="5686049" indent="0">
              <a:buNone/>
              <a:defRPr sz="2533"/>
            </a:lvl8pPr>
            <a:lvl9pPr marL="6498340" indent="0">
              <a:buNone/>
              <a:defRPr sz="25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77663" y="6613533"/>
            <a:ext cx="692151" cy="244475"/>
          </a:xfrm>
          <a:prstGeom prst="rect">
            <a:avLst/>
          </a:prstGeom>
        </p:spPr>
        <p:txBody>
          <a:bodyPr lIns="91394" tIns="45697" rIns="91394" bIns="45697"/>
          <a:lstStyle>
            <a:lvl1pPr>
              <a:defRPr/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940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1481545"/>
            <a:ext cx="11100731" cy="4551755"/>
          </a:xfrm>
          <a:prstGeom prst="rect">
            <a:avLst/>
          </a:prstGeom>
        </p:spPr>
        <p:txBody>
          <a:bodyPr vert="horz" wrap="square" lIns="68544" tIns="34286" rIns="68544" bIns="34286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" y="6373341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1pPr>
            <a:lvl2pPr marL="408946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2pPr>
            <a:lvl3pPr marL="916605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3pPr>
            <a:lvl4pPr marL="1421432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4pPr>
            <a:lvl5pPr marL="1929104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03852" y="159936"/>
            <a:ext cx="10786533" cy="491473"/>
          </a:xfrm>
          <a:prstGeom prst="rect">
            <a:avLst/>
          </a:prstGeom>
        </p:spPr>
        <p:txBody>
          <a:bodyPr vert="horz" wrap="square" lIns="68544" tIns="34286" rIns="68544" bIns="34286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90579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68282" y="6519463"/>
            <a:ext cx="9655535" cy="656692"/>
          </a:xfrm>
          <a:prstGeom prst="rect">
            <a:avLst/>
          </a:prstGeom>
          <a:solidFill>
            <a:schemeClr val="tx1"/>
          </a:solidFill>
        </p:spPr>
        <p:txBody>
          <a:bodyPr wrap="square" lIns="162469" tIns="81235" rIns="162469" bIns="81235" rtlCol="0">
            <a:spAutoFit/>
          </a:bodyPr>
          <a:lstStyle/>
          <a:p>
            <a:pPr marL="0" marR="0" lvl="0" indent="0" algn="l" defTabSz="1218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2B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2018 National Comprehensive Cancer Network, Inc. All rights reserved. </a:t>
            </a: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002B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guidelines and this illustration may not be reproduced in any form without the express written permission of NCCN</a:t>
            </a:r>
            <a:r>
              <a:rPr kumimoji="0" lang="en-US" sz="1067" b="1" i="0" u="none" strike="noStrike" kern="1200" cap="none" spc="0" normalizeH="0" baseline="30000" noProof="0">
                <a:ln>
                  <a:noFill/>
                </a:ln>
                <a:solidFill>
                  <a:srgbClr val="002B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002B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1218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002B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most recent and complete version of the NCCN Guidelines, go online to </a:t>
            </a:r>
            <a:r>
              <a:rPr kumimoji="0" lang="en-US" sz="1067" b="1" i="0" u="none" strike="noStrike" kern="1200" cap="none" spc="0" normalizeH="0" baseline="0" noProof="0" err="1">
                <a:ln>
                  <a:noFill/>
                </a:ln>
                <a:solidFill>
                  <a:srgbClr val="002B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NCCN.org</a:t>
            </a:r>
            <a:r>
              <a:rPr kumimoji="0" lang="en-US" sz="1067" b="1" i="0" u="none" strike="noStrike" kern="1200" cap="none" spc="0" normalizeH="0" baseline="0" noProof="0">
                <a:ln>
                  <a:noFill/>
                </a:ln>
                <a:solidFill>
                  <a:srgbClr val="002B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33"/>
            <a:ext cx="12192000" cy="2263132"/>
            <a:chOff x="0" y="9"/>
            <a:chExt cx="12192000" cy="2263131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9"/>
              <a:ext cx="12192000" cy="1233055"/>
            </a:xfrm>
            <a:prstGeom prst="rect">
              <a:avLst/>
            </a:prstGeom>
            <a:solidFill>
              <a:srgbClr val="2A323C"/>
            </a:solidFill>
            <a:ln w="28575">
              <a:solidFill>
                <a:srgbClr val="2A32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33" b="0" i="0" u="none" strike="noStrike" kern="1200" cap="none" spc="0" normalizeH="0" baseline="0" noProof="0">
                <a:ln>
                  <a:noFill/>
                </a:ln>
                <a:solidFill>
                  <a:srgbClr val="2A32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 userDrawn="1"/>
          </p:nvSpPr>
          <p:spPr>
            <a:xfrm>
              <a:off x="3998107" y="201038"/>
              <a:ext cx="6115096" cy="2062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8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NCCN Guidelines Version 1.2018</a:t>
              </a:r>
            </a:p>
            <a:p>
              <a:pPr marL="0" marR="0" lvl="0" indent="0" algn="l" defTabSz="1218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Prostate Cancer Early Detection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616" y="209595"/>
              <a:ext cx="2058813" cy="813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9803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85" y="438925"/>
            <a:ext cx="10786535" cy="514518"/>
          </a:xfrm>
        </p:spPr>
        <p:txBody>
          <a:bodyPr vert="horz" wrap="square" lIns="91394" tIns="45697" rIns="91394" bIns="45697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1563788"/>
            <a:ext cx="11100731" cy="4011503"/>
          </a:xfrm>
        </p:spPr>
        <p:txBody>
          <a:bodyPr vert="horz" wrap="square" lIns="91394" tIns="45697" rIns="91394" bIns="45697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25" y="6452369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1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88" y="6453542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3506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7831" y="438921"/>
            <a:ext cx="10773833" cy="514518"/>
          </a:xfrm>
        </p:spPr>
        <p:txBody>
          <a:bodyPr vert="horz" wrap="square" lIns="91394" tIns="45697" rIns="91394" bIns="45697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984" y="1562635"/>
            <a:ext cx="5319183" cy="3978016"/>
          </a:xfrm>
        </p:spPr>
        <p:txBody>
          <a:bodyPr vert="horz" wrap="square" lIns="91394" tIns="45697" rIns="91394" bIns="45697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4751" y="1013986"/>
            <a:ext cx="10770193" cy="383183"/>
          </a:xfrm>
        </p:spPr>
        <p:txBody>
          <a:bodyPr vert="horz" wrap="square" lIns="91394" tIns="45697" rIns="91394" bIns="45697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510174" y="1556703"/>
            <a:ext cx="5350932" cy="3978016"/>
          </a:xfrm>
        </p:spPr>
        <p:txBody>
          <a:bodyPr vert="horz" wrap="square" lIns="91394" tIns="45697" rIns="91394" bIns="45697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24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1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85" y="6453541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5185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" y="6373341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1pPr>
            <a:lvl2pPr marL="408956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2pPr>
            <a:lvl3pPr marL="916629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3pPr>
            <a:lvl4pPr marL="1421467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4pPr>
            <a:lvl5pPr marL="1929152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988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533"/>
            </a:lvl4pPr>
            <a:lvl5pPr>
              <a:defRPr sz="2533"/>
            </a:lvl5pPr>
            <a:lvl6pPr>
              <a:defRPr sz="2533"/>
            </a:lvl6pPr>
            <a:lvl7pPr>
              <a:defRPr sz="2533"/>
            </a:lvl7pPr>
            <a:lvl8pPr>
              <a:defRPr sz="2533"/>
            </a:lvl8pPr>
            <a:lvl9pPr>
              <a:defRPr sz="2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533"/>
            </a:lvl4pPr>
            <a:lvl5pPr>
              <a:defRPr sz="2533"/>
            </a:lvl5pPr>
            <a:lvl6pPr>
              <a:defRPr sz="2533"/>
            </a:lvl6pPr>
            <a:lvl7pPr>
              <a:defRPr sz="2533"/>
            </a:lvl7pPr>
            <a:lvl8pPr>
              <a:defRPr sz="2533"/>
            </a:lvl8pPr>
            <a:lvl9pPr>
              <a:defRPr sz="25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65113" y="6563058"/>
            <a:ext cx="2135497" cy="45719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72231" y="6470131"/>
            <a:ext cx="5747876" cy="137980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7386" y="6453545"/>
            <a:ext cx="328081" cy="155233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57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83" y="438917"/>
            <a:ext cx="10786535" cy="514524"/>
          </a:xfrm>
        </p:spPr>
        <p:txBody>
          <a:bodyPr vert="horz" wrap="square" lIns="91400" tIns="45700" rIns="91400" bIns="4570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1563788"/>
            <a:ext cx="11100731" cy="4011503"/>
          </a:xfrm>
        </p:spPr>
        <p:txBody>
          <a:bodyPr vert="horz" wrap="square" lIns="91400" tIns="45700" rIns="91400" bIns="4570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24" y="6452369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1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84" y="6453541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4171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" y="3818412"/>
            <a:ext cx="5613691" cy="30427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" y="2"/>
            <a:ext cx="12192005" cy="3868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879" y="1611152"/>
            <a:ext cx="5852159" cy="27249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5418" y="4336064"/>
            <a:ext cx="6726623" cy="252193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3630804" y="1611152"/>
            <a:ext cx="4901184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lIns="121867" tIns="60933" rIns="121867" bIns="60933" rtlCol="0" anchor="ctr"/>
          <a:lstStyle/>
          <a:p>
            <a:pPr algn="ctr">
              <a:lnSpc>
                <a:spcPct val="90000"/>
              </a:lnSpc>
            </a:pPr>
            <a:endParaRPr lang="en-US" sz="2133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5770020" y="2924451"/>
            <a:ext cx="2964373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43207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151" y="442958"/>
            <a:ext cx="10248900" cy="4914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08091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81" y="438917"/>
            <a:ext cx="10786535" cy="514524"/>
          </a:xfrm>
        </p:spPr>
        <p:txBody>
          <a:bodyPr vert="horz" wrap="square" lIns="91400" tIns="45700" rIns="91400" bIns="4570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1563785"/>
            <a:ext cx="11100731" cy="4011503"/>
          </a:xfrm>
        </p:spPr>
        <p:txBody>
          <a:bodyPr vert="horz" wrap="square" lIns="91400" tIns="45700" rIns="91400" bIns="4570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22" y="6452369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1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8" y="6453538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0432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" y="6373345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1pPr>
            <a:lvl2pPr marL="408998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2pPr>
            <a:lvl3pPr marL="916721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3pPr>
            <a:lvl4pPr marL="1421611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4pPr>
            <a:lvl5pPr marL="1929344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60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4053" y="151716"/>
            <a:ext cx="10773833" cy="491473"/>
          </a:xfrm>
          <a:prstGeom prst="rect">
            <a:avLst/>
          </a:prstGeom>
        </p:spPr>
        <p:txBody>
          <a:bodyPr vert="horz" wrap="square" lIns="68544" tIns="34286" rIns="68544" bIns="34286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3830" y="1012069"/>
            <a:ext cx="10770193" cy="383183"/>
          </a:xfrm>
          <a:prstGeom prst="rect">
            <a:avLst/>
          </a:prstGeom>
        </p:spPr>
        <p:txBody>
          <a:bodyPr vert="horz" wrap="square" lIns="68544" tIns="34286" rIns="68544" bIns="34286" rtlCol="0" anchor="t">
            <a:noAutofit/>
          </a:bodyPr>
          <a:lstStyle>
            <a:lvl1pPr marL="298947" indent="-298947">
              <a:buNone/>
              <a:defRPr lang="en-US" dirty="0" smtClean="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" y="6373341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1pPr>
            <a:lvl2pPr marL="408946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2pPr>
            <a:lvl3pPr marL="916605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3pPr>
            <a:lvl4pPr marL="1421432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4pPr>
            <a:lvl5pPr marL="1929104" indent="0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57262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7" y="6373345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  <a:lvl2pPr marL="306751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2pPr>
            <a:lvl3pPr marL="687552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3pPr>
            <a:lvl4pPr marL="106624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4pPr>
            <a:lvl5pPr marL="1447045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755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131" y="442950"/>
            <a:ext cx="10248900" cy="4914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720851" y="1371607"/>
            <a:ext cx="10251016" cy="5106988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82223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75" y="438924"/>
            <a:ext cx="10786535" cy="545284"/>
          </a:xfrm>
        </p:spPr>
        <p:txBody>
          <a:bodyPr vert="horz" wrap="square" lIns="121860" tIns="60931" rIns="121860" bIns="60931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1563782"/>
            <a:ext cx="11100731" cy="4011503"/>
          </a:xfrm>
        </p:spPr>
        <p:txBody>
          <a:bodyPr vert="horz" wrap="square" lIns="121860" tIns="60931" rIns="121860" bIns="60931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16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23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8" y="6453534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3711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7831" y="438924"/>
            <a:ext cx="10773833" cy="545284"/>
          </a:xfrm>
        </p:spPr>
        <p:txBody>
          <a:bodyPr vert="horz" wrap="square" lIns="121860" tIns="60931" rIns="121860" bIns="60931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3794" y="1012025"/>
            <a:ext cx="10770193" cy="383183"/>
          </a:xfrm>
        </p:spPr>
        <p:txBody>
          <a:bodyPr vert="horz" wrap="square" lIns="121860" tIns="60931" rIns="121860" bIns="60931" rtlCol="0" anchor="t">
            <a:noAutofit/>
          </a:bodyPr>
          <a:lstStyle>
            <a:lvl1pPr marL="168192" indent="-168192">
              <a:buNone/>
              <a:defRPr lang="en-US" dirty="0" smtClean="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17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27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8" y="645353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6271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730879" y="6470131"/>
            <a:ext cx="5747876" cy="137980"/>
          </a:xfrm>
          <a:prstGeom prst="rect">
            <a:avLst/>
          </a:prstGeom>
        </p:spPr>
        <p:txBody>
          <a:bodyPr lIns="91404" tIns="45702" rIns="91404" bIns="45702"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>
          <a:xfrm>
            <a:off x="362841" y="6453534"/>
            <a:ext cx="328081" cy="155233"/>
          </a:xfrm>
          <a:prstGeom prst="rect">
            <a:avLst/>
          </a:prstGeom>
        </p:spPr>
        <p:txBody>
          <a:bodyPr lIns="91404" tIns="45702" rIns="91404" bIns="45702"/>
          <a:lstStyle/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1" y="425030"/>
            <a:ext cx="10898107" cy="611449"/>
          </a:xfrm>
        </p:spPr>
        <p:txBody>
          <a:bodyPr anchor="b"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4" y="927685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i="0">
                <a:latin typeface="+mn-lt"/>
              </a:defRPr>
            </a:lvl1pPr>
            <a:lvl2pPr marL="306756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687569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1066267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44708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/>
          </p:nvPr>
        </p:nvSpPr>
        <p:spPr>
          <a:xfrm>
            <a:off x="612923" y="1868563"/>
            <a:ext cx="10850220" cy="3909393"/>
          </a:xfrm>
          <a:prstGeom prst="rect">
            <a:avLst/>
          </a:prstGeom>
        </p:spPr>
        <p:txBody>
          <a:bodyPr vert="horz" lIns="91404" tIns="45702" rIns="91404" bIns="45702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4512157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75" y="438916"/>
            <a:ext cx="10786535" cy="514528"/>
          </a:xfrm>
        </p:spPr>
        <p:txBody>
          <a:bodyPr vert="horz" wrap="square" lIns="91404" tIns="45702" rIns="91404" bIns="45702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1563782"/>
            <a:ext cx="11100731" cy="4011503"/>
          </a:xfrm>
        </p:spPr>
        <p:txBody>
          <a:bodyPr vert="horz" wrap="square" lIns="91404" tIns="45702" rIns="91404" bIns="45702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16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27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6" y="6453534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8547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78" y="438916"/>
            <a:ext cx="10786535" cy="514528"/>
          </a:xfrm>
        </p:spPr>
        <p:txBody>
          <a:bodyPr vert="horz" wrap="square" lIns="91404" tIns="45702" rIns="91404" bIns="45702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2021804"/>
            <a:ext cx="11100731" cy="4011503"/>
          </a:xfrm>
        </p:spPr>
        <p:txBody>
          <a:bodyPr vert="horz" wrap="square" lIns="91404" tIns="45702" rIns="91404" bIns="45702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0980" y="1563686"/>
            <a:ext cx="10782895" cy="313932"/>
          </a:xfrm>
        </p:spPr>
        <p:txBody>
          <a:bodyPr anchor="t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17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27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8" y="645353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6778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78" y="438916"/>
            <a:ext cx="10786535" cy="514528"/>
          </a:xfrm>
        </p:spPr>
        <p:txBody>
          <a:bodyPr vert="horz" wrap="square" lIns="91404" tIns="45702" rIns="91404" bIns="45702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2021804"/>
            <a:ext cx="11100731" cy="4011503"/>
          </a:xfrm>
        </p:spPr>
        <p:txBody>
          <a:bodyPr vert="horz" wrap="square" lIns="91404" tIns="45702" rIns="91404" bIns="45702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0980" y="1563686"/>
            <a:ext cx="10782895" cy="313932"/>
          </a:xfrm>
        </p:spPr>
        <p:txBody>
          <a:bodyPr anchor="t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17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27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8" y="645353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8779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78" y="438916"/>
            <a:ext cx="10786535" cy="514528"/>
          </a:xfrm>
        </p:spPr>
        <p:txBody>
          <a:bodyPr vert="horz" wrap="square" lIns="91404" tIns="45702" rIns="91404" bIns="45702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2021804"/>
            <a:ext cx="11100731" cy="4011503"/>
          </a:xfrm>
        </p:spPr>
        <p:txBody>
          <a:bodyPr vert="horz" wrap="square" lIns="91404" tIns="45702" rIns="91404" bIns="45702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0980" y="1563686"/>
            <a:ext cx="10782895" cy="313932"/>
          </a:xfrm>
        </p:spPr>
        <p:txBody>
          <a:bodyPr anchor="t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17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27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8" y="645353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806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78" y="438916"/>
            <a:ext cx="10786535" cy="514528"/>
          </a:xfrm>
        </p:spPr>
        <p:txBody>
          <a:bodyPr vert="horz" wrap="square" lIns="91404" tIns="45702" rIns="91404" bIns="45702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2021804"/>
            <a:ext cx="11100731" cy="4011503"/>
          </a:xfrm>
        </p:spPr>
        <p:txBody>
          <a:bodyPr vert="horz" wrap="square" lIns="91404" tIns="45702" rIns="91404" bIns="45702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0980" y="1563686"/>
            <a:ext cx="10782895" cy="313932"/>
          </a:xfrm>
        </p:spPr>
        <p:txBody>
          <a:bodyPr anchor="t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17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27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8" y="645353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1453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44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75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90" y="6453581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6126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78" y="438916"/>
            <a:ext cx="10786535" cy="514528"/>
          </a:xfrm>
        </p:spPr>
        <p:txBody>
          <a:bodyPr vert="horz" wrap="square" lIns="91404" tIns="45702" rIns="91404" bIns="45702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2021804"/>
            <a:ext cx="11100731" cy="4011503"/>
          </a:xfrm>
        </p:spPr>
        <p:txBody>
          <a:bodyPr vert="horz" wrap="square" lIns="91404" tIns="45702" rIns="91404" bIns="45702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0980" y="1563686"/>
            <a:ext cx="10782895" cy="313932"/>
          </a:xfrm>
        </p:spPr>
        <p:txBody>
          <a:bodyPr anchor="t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17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27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8" y="645353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1334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78" y="438916"/>
            <a:ext cx="10786535" cy="514528"/>
          </a:xfrm>
        </p:spPr>
        <p:txBody>
          <a:bodyPr vert="horz" wrap="square" lIns="91404" tIns="45702" rIns="91404" bIns="45702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2021804"/>
            <a:ext cx="11100731" cy="4011503"/>
          </a:xfrm>
        </p:spPr>
        <p:txBody>
          <a:bodyPr vert="horz" wrap="square" lIns="91404" tIns="45702" rIns="91404" bIns="45702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0980" y="1563686"/>
            <a:ext cx="10782895" cy="313932"/>
          </a:xfrm>
        </p:spPr>
        <p:txBody>
          <a:bodyPr anchor="t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17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27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8" y="645353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0783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78" y="438916"/>
            <a:ext cx="10786535" cy="514528"/>
          </a:xfrm>
        </p:spPr>
        <p:txBody>
          <a:bodyPr vert="horz" wrap="square" lIns="91404" tIns="45702" rIns="91404" bIns="45702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2021804"/>
            <a:ext cx="11100731" cy="4011503"/>
          </a:xfrm>
        </p:spPr>
        <p:txBody>
          <a:bodyPr vert="horz" wrap="square" lIns="91404" tIns="45702" rIns="91404" bIns="45702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0980" y="1563686"/>
            <a:ext cx="10782895" cy="313932"/>
          </a:xfrm>
        </p:spPr>
        <p:txBody>
          <a:bodyPr anchor="t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17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27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8" y="645353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5492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78" y="438916"/>
            <a:ext cx="10786535" cy="514528"/>
          </a:xfrm>
        </p:spPr>
        <p:txBody>
          <a:bodyPr vert="horz" wrap="square" lIns="91404" tIns="45702" rIns="91404" bIns="45702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2021804"/>
            <a:ext cx="11100731" cy="4011503"/>
          </a:xfrm>
        </p:spPr>
        <p:txBody>
          <a:bodyPr vert="horz" wrap="square" lIns="91404" tIns="45702" rIns="91404" bIns="45702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0980" y="1563686"/>
            <a:ext cx="10782895" cy="313932"/>
          </a:xfrm>
        </p:spPr>
        <p:txBody>
          <a:bodyPr anchor="t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9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17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27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8" y="645353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3347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78" y="438916"/>
            <a:ext cx="10786535" cy="514528"/>
          </a:xfrm>
        </p:spPr>
        <p:txBody>
          <a:bodyPr vert="horz" wrap="square" lIns="91404" tIns="45702" rIns="91404" bIns="45702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1563785"/>
            <a:ext cx="11100731" cy="4011503"/>
          </a:xfrm>
        </p:spPr>
        <p:txBody>
          <a:bodyPr vert="horz" wrap="square" lIns="91404" tIns="45702" rIns="91404" bIns="45702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17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27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78" y="645353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6792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5106" y="6563055"/>
            <a:ext cx="2135497" cy="45719"/>
          </a:xfrm>
          <a:prstGeom prst="rect">
            <a:avLst/>
          </a:prstGeom>
        </p:spPr>
        <p:txBody>
          <a:bodyPr lIns="68556" tIns="34289" rIns="68556" bIns="34289"/>
          <a:lstStyle>
            <a:lvl1pPr>
              <a:defRPr/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2243" y="6470135"/>
            <a:ext cx="5747876" cy="137980"/>
          </a:xfrm>
          <a:prstGeom prst="rect">
            <a:avLst/>
          </a:prstGeom>
        </p:spPr>
        <p:txBody>
          <a:bodyPr lIns="68556" tIns="34289" rIns="68556" bIns="34289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7373" y="6453542"/>
            <a:ext cx="328081" cy="155233"/>
          </a:xfrm>
          <a:prstGeom prst="rect">
            <a:avLst/>
          </a:prstGeom>
        </p:spPr>
        <p:txBody>
          <a:bodyPr lIns="68556" tIns="34289" rIns="68556" bIns="34289"/>
          <a:lstStyle>
            <a:lvl1pPr>
              <a:defRPr/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55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0" y="6373341"/>
            <a:ext cx="9534953" cy="358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230101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2pPr>
            <a:lvl3pPr marL="515742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799780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4pPr>
            <a:lvl5pPr marL="1085424" indent="0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3602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6"/>
            <a:ext cx="10515600" cy="4914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360" indent="0">
              <a:buNone/>
              <a:defRPr sz="3600" b="1"/>
            </a:lvl2pPr>
            <a:lvl3pPr marL="1624718" indent="0">
              <a:buNone/>
              <a:defRPr sz="3200" b="1"/>
            </a:lvl3pPr>
            <a:lvl4pPr marL="2437078" indent="0">
              <a:buNone/>
              <a:defRPr sz="2800" b="1"/>
            </a:lvl4pPr>
            <a:lvl5pPr marL="3249412" indent="0">
              <a:buNone/>
              <a:defRPr sz="2800" b="1"/>
            </a:lvl5pPr>
            <a:lvl6pPr marL="4061770" indent="0">
              <a:buNone/>
              <a:defRPr sz="2800" b="1"/>
            </a:lvl6pPr>
            <a:lvl7pPr marL="4874119" indent="0">
              <a:buNone/>
              <a:defRPr sz="2800" b="1"/>
            </a:lvl7pPr>
            <a:lvl8pPr marL="5686474" indent="0">
              <a:buNone/>
              <a:defRPr sz="2800" b="1"/>
            </a:lvl8pPr>
            <a:lvl9pPr marL="6498826" indent="0">
              <a:buNone/>
              <a:defRPr sz="2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360" indent="0">
              <a:buNone/>
              <a:defRPr sz="3600" b="1"/>
            </a:lvl2pPr>
            <a:lvl3pPr marL="1624718" indent="0">
              <a:buNone/>
              <a:defRPr sz="3200" b="1"/>
            </a:lvl3pPr>
            <a:lvl4pPr marL="2437078" indent="0">
              <a:buNone/>
              <a:defRPr sz="2800" b="1"/>
            </a:lvl4pPr>
            <a:lvl5pPr marL="3249412" indent="0">
              <a:buNone/>
              <a:defRPr sz="2800" b="1"/>
            </a:lvl5pPr>
            <a:lvl6pPr marL="4061770" indent="0">
              <a:buNone/>
              <a:defRPr sz="2800" b="1"/>
            </a:lvl6pPr>
            <a:lvl7pPr marL="4874119" indent="0">
              <a:buNone/>
              <a:defRPr sz="2800" b="1"/>
            </a:lvl7pPr>
            <a:lvl8pPr marL="5686474" indent="0">
              <a:buNone/>
              <a:defRPr sz="2800" b="1"/>
            </a:lvl8pPr>
            <a:lvl9pPr marL="6498826" indent="0">
              <a:buNone/>
              <a:defRPr sz="2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65109" y="6563054"/>
            <a:ext cx="2135497" cy="45719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72231" y="6470131"/>
            <a:ext cx="5747876" cy="137980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77384" y="6453541"/>
            <a:ext cx="328081" cy="155233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92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4807" y="2481815"/>
            <a:ext cx="8768144" cy="1020399"/>
          </a:xfrm>
        </p:spPr>
        <p:txBody>
          <a:bodyPr vert="horz" wrap="square" lIns="68541" tIns="34286" rIns="68541" bIns="34286" rtlCol="0" anchor="b">
            <a:spAutoFit/>
          </a:bodyPr>
          <a:lstStyle>
            <a:lvl1pPr>
              <a:lnSpc>
                <a:spcPct val="95000"/>
              </a:lnSpc>
              <a:def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6244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932" y="3436984"/>
            <a:ext cx="8733973" cy="507831"/>
          </a:xfrm>
        </p:spPr>
        <p:txBody>
          <a:bodyPr anchor="t" anchorCtr="0">
            <a:noAutofit/>
          </a:bodyPr>
          <a:lstStyle>
            <a:lvl1pPr marL="0" indent="0" algn="l" defTabSz="1624438" rtl="0" eaLnBrk="1" latinLnBrk="0" hangingPunct="1">
              <a:lnSpc>
                <a:spcPct val="90000"/>
              </a:lnSpc>
              <a:spcBef>
                <a:spcPts val="1067"/>
              </a:spcBef>
              <a:buFont typeface="Arial" pitchFamily="34" charset="0"/>
              <a:buNone/>
              <a:defRPr sz="6800" i="1" spc="0" baseline="0">
                <a:solidFill>
                  <a:schemeClr val="bg1"/>
                </a:solidFill>
                <a:latin typeface="+mn-lt"/>
              </a:defRPr>
            </a:lvl1pPr>
            <a:lvl2pPr marL="8122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43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65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885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06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25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47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769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624438" rtl="0" eaLnBrk="1" latinLnBrk="0" hangingPunct="1">
              <a:lnSpc>
                <a:spcPct val="75000"/>
              </a:lnSpc>
              <a:spcBef>
                <a:spcPts val="2489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7456" y="6045939"/>
            <a:ext cx="2567117" cy="23860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21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42DCCBC-AA0F-44E9-9EDE-CB9B971EF028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6952" y="4349657"/>
            <a:ext cx="8636000" cy="489939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3200" i="0" smtClean="0">
                <a:cs typeface="Arial" pitchFamily="34" charset="0"/>
              </a:defRPr>
            </a:lvl1pPr>
            <a:lvl2pPr>
              <a:defRPr lang="en-US" sz="320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32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3200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32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67" y="743010"/>
            <a:ext cx="1867516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8186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836" y="366764"/>
            <a:ext cx="9146117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lIns="121851" tIns="60933" rIns="121851" bIns="60933" rtlCol="0" anchor="ctr"/>
          <a:lstStyle/>
          <a:p>
            <a:pPr algn="ctr" eaLnBrk="0" hangingPunct="0">
              <a:lnSpc>
                <a:spcPct val="90000"/>
              </a:lnSpc>
            </a:pPr>
            <a:endParaRPr lang="en-US" sz="2800" b="1" err="1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836" y="366764"/>
            <a:ext cx="9146117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lIns="121851" tIns="60933" rIns="121851" bIns="60933" rtlCol="0" anchor="ctr"/>
          <a:lstStyle/>
          <a:p>
            <a:pPr algn="ctr" eaLnBrk="0" hangingPunct="0">
              <a:lnSpc>
                <a:spcPct val="90000"/>
              </a:lnSpc>
            </a:pPr>
            <a:endParaRPr lang="en-US" sz="2800" b="1" err="1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4807" y="2044351"/>
            <a:ext cx="8768144" cy="1020399"/>
          </a:xfrm>
        </p:spPr>
        <p:txBody>
          <a:bodyPr vert="horz" wrap="square" lIns="68541" tIns="34286" rIns="68541" bIns="34286" rtlCol="0" anchor="b">
            <a:spAutoFit/>
          </a:bodyPr>
          <a:lstStyle>
            <a:lvl1pPr>
              <a:lnSpc>
                <a:spcPct val="95000"/>
              </a:lnSpc>
              <a:def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6244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985" y="2999565"/>
            <a:ext cx="8733975" cy="507831"/>
          </a:xfrm>
        </p:spPr>
        <p:txBody>
          <a:bodyPr anchor="t" anchorCtr="0">
            <a:noAutofit/>
          </a:bodyPr>
          <a:lstStyle>
            <a:lvl1pPr marL="0" indent="0" algn="l" defTabSz="1624438" rtl="0" eaLnBrk="1" latinLnBrk="0" hangingPunct="1">
              <a:lnSpc>
                <a:spcPct val="90000"/>
              </a:lnSpc>
              <a:spcBef>
                <a:spcPts val="1067"/>
              </a:spcBef>
              <a:buFont typeface="Arial" pitchFamily="34" charset="0"/>
              <a:buNone/>
              <a:defRPr sz="6800" i="1" spc="0" baseline="0">
                <a:solidFill>
                  <a:schemeClr val="bg1"/>
                </a:solidFill>
                <a:latin typeface="+mn-lt"/>
              </a:defRPr>
            </a:lvl1pPr>
            <a:lvl2pPr marL="8122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43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65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885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06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25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47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769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624438" rtl="0" eaLnBrk="1" latinLnBrk="0" hangingPunct="1">
              <a:lnSpc>
                <a:spcPct val="75000"/>
              </a:lnSpc>
              <a:spcBef>
                <a:spcPts val="2489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75" y="742095"/>
            <a:ext cx="1388044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7456" y="4907803"/>
            <a:ext cx="2567117" cy="23860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21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4836" y="4045564"/>
            <a:ext cx="8638117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32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3200" dirty="0" smtClean="0">
                <a:latin typeface="+mn-lt"/>
              </a:defRPr>
            </a:lvl2pPr>
            <a:lvl3pPr>
              <a:defRPr lang="en-US" sz="3200" dirty="0" smtClean="0">
                <a:latin typeface="+mn-lt"/>
              </a:defRPr>
            </a:lvl3pPr>
            <a:lvl4pPr>
              <a:defRPr lang="en-US" sz="3200" dirty="0" smtClean="0">
                <a:latin typeface="+mn-lt"/>
              </a:defRPr>
            </a:lvl4pPr>
            <a:lvl5pPr>
              <a:defRPr lang="en-US" sz="3200" dirty="0">
                <a:latin typeface="+mn-lt"/>
              </a:defRPr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4" y="742959"/>
            <a:ext cx="140132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5488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77"/>
            <a:ext cx="12192000" cy="6251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44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75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90" y="6453581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D650C3-6B3B-BB48-A842-84A322E8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0512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836" y="366764"/>
            <a:ext cx="9146117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lIns="121851" tIns="60933" rIns="121851" bIns="60933" rtlCol="0" anchor="ctr"/>
          <a:lstStyle/>
          <a:p>
            <a:pPr algn="ctr" eaLnBrk="0" hangingPunct="0">
              <a:lnSpc>
                <a:spcPct val="90000"/>
              </a:lnSpc>
            </a:pPr>
            <a:endParaRPr lang="en-US" sz="2800" b="1" err="1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75" y="742095"/>
            <a:ext cx="1388044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836" y="366764"/>
            <a:ext cx="9146117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lIns="121851" tIns="60933" rIns="121851" bIns="60933" rtlCol="0" anchor="ctr"/>
          <a:lstStyle/>
          <a:p>
            <a:pPr algn="ctr" eaLnBrk="0" hangingPunct="0">
              <a:lnSpc>
                <a:spcPct val="90000"/>
              </a:lnSpc>
            </a:pPr>
            <a:endParaRPr lang="en-US" sz="2800" b="1" err="1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4807" y="2044351"/>
            <a:ext cx="8768144" cy="1020399"/>
          </a:xfrm>
        </p:spPr>
        <p:txBody>
          <a:bodyPr vert="horz" wrap="square" lIns="68541" tIns="34286" rIns="68541" bIns="34286" rtlCol="0" anchor="b">
            <a:spAutoFit/>
          </a:bodyPr>
          <a:lstStyle>
            <a:lvl1pPr>
              <a:lnSpc>
                <a:spcPct val="95000"/>
              </a:lnSpc>
              <a:def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6244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932" y="2999565"/>
            <a:ext cx="8733973" cy="507831"/>
          </a:xfrm>
        </p:spPr>
        <p:txBody>
          <a:bodyPr anchor="t" anchorCtr="0">
            <a:noAutofit/>
          </a:bodyPr>
          <a:lstStyle>
            <a:lvl1pPr marL="0" indent="0" algn="l" defTabSz="1624438" rtl="0" eaLnBrk="1" latinLnBrk="0" hangingPunct="1">
              <a:lnSpc>
                <a:spcPct val="90000"/>
              </a:lnSpc>
              <a:spcBef>
                <a:spcPts val="1067"/>
              </a:spcBef>
              <a:buFont typeface="Arial" pitchFamily="34" charset="0"/>
              <a:buNone/>
              <a:defRPr sz="6800" i="1" spc="0" baseline="0">
                <a:solidFill>
                  <a:schemeClr val="bg1"/>
                </a:solidFill>
                <a:latin typeface="+mn-lt"/>
              </a:defRPr>
            </a:lvl1pPr>
            <a:lvl2pPr marL="8122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43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65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885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06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25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47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769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624438" rtl="0" eaLnBrk="1" latinLnBrk="0" hangingPunct="1">
              <a:lnSpc>
                <a:spcPct val="75000"/>
              </a:lnSpc>
              <a:spcBef>
                <a:spcPts val="2489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7456" y="4907803"/>
            <a:ext cx="2567117" cy="23860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21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4116" y="4046769"/>
            <a:ext cx="8602133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32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3200" smtClean="0">
                <a:latin typeface="+mn-lt"/>
              </a:defRPr>
            </a:lvl2pPr>
            <a:lvl3pPr>
              <a:defRPr lang="en-US" sz="3200" smtClean="0">
                <a:latin typeface="+mn-lt"/>
              </a:defRPr>
            </a:lvl3pPr>
            <a:lvl4pPr>
              <a:defRPr lang="en-US" sz="3200" smtClean="0">
                <a:latin typeface="+mn-lt"/>
              </a:defRPr>
            </a:lvl4pPr>
            <a:lvl5pPr>
              <a:defRPr lang="en-US" sz="3200">
                <a:latin typeface="+mn-lt"/>
              </a:defRPr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4" y="742959"/>
            <a:ext cx="140132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3117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836" y="366764"/>
            <a:ext cx="9146117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lIns="121851" tIns="60933" rIns="121851" bIns="60933" rtlCol="0" anchor="ctr"/>
          <a:lstStyle/>
          <a:p>
            <a:pPr algn="ctr" eaLnBrk="0" hangingPunct="0">
              <a:lnSpc>
                <a:spcPct val="90000"/>
              </a:lnSpc>
            </a:pPr>
            <a:endParaRPr lang="en-US" sz="2800" b="1" err="1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75" y="742095"/>
            <a:ext cx="1388044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486836" y="366764"/>
            <a:ext cx="9146117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lIns="121851" tIns="60933" rIns="121851" bIns="60933" rtlCol="0" anchor="ctr"/>
          <a:lstStyle/>
          <a:p>
            <a:pPr algn="ctr" eaLnBrk="0" hangingPunct="0">
              <a:lnSpc>
                <a:spcPct val="90000"/>
              </a:lnSpc>
            </a:pPr>
            <a:endParaRPr lang="en-US" sz="2800" b="1" err="1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4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997835" y="742146"/>
            <a:ext cx="1392784" cy="68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4807" y="2044351"/>
            <a:ext cx="8768144" cy="1020399"/>
          </a:xfrm>
        </p:spPr>
        <p:txBody>
          <a:bodyPr vert="horz" wrap="square" lIns="68541" tIns="34286" rIns="68541" bIns="34286" rtlCol="0" anchor="b">
            <a:spAutoFit/>
          </a:bodyPr>
          <a:lstStyle>
            <a:lvl1pPr>
              <a:lnSpc>
                <a:spcPct val="95000"/>
              </a:lnSpc>
              <a:def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6244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932" y="2999565"/>
            <a:ext cx="8733973" cy="507831"/>
          </a:xfrm>
        </p:spPr>
        <p:txBody>
          <a:bodyPr anchor="t" anchorCtr="0">
            <a:noAutofit/>
          </a:bodyPr>
          <a:lstStyle>
            <a:lvl1pPr marL="0" indent="0" algn="l" defTabSz="1624438" rtl="0" eaLnBrk="1" latinLnBrk="0" hangingPunct="1">
              <a:lnSpc>
                <a:spcPct val="90000"/>
              </a:lnSpc>
              <a:spcBef>
                <a:spcPts val="1067"/>
              </a:spcBef>
              <a:buFont typeface="Arial" pitchFamily="34" charset="0"/>
              <a:buNone/>
              <a:defRPr sz="6800" i="1" spc="0" baseline="0">
                <a:solidFill>
                  <a:schemeClr val="bg1"/>
                </a:solidFill>
                <a:latin typeface="+mn-lt"/>
              </a:defRPr>
            </a:lvl1pPr>
            <a:lvl2pPr marL="8122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43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65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885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06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25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47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769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624438" rtl="0" eaLnBrk="1" latinLnBrk="0" hangingPunct="1">
              <a:lnSpc>
                <a:spcPct val="75000"/>
              </a:lnSpc>
              <a:spcBef>
                <a:spcPts val="2489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7456" y="4907803"/>
            <a:ext cx="2567117" cy="23860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21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3073" y="4045145"/>
            <a:ext cx="8637391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3200" i="0" smtClean="0">
                <a:solidFill>
                  <a:schemeClr val="bg1"/>
                </a:solidFill>
                <a:cs typeface="Arial" pitchFamily="34" charset="0"/>
              </a:defRPr>
            </a:lvl1pPr>
            <a:lvl2pPr marL="408924" indent="0">
              <a:buNone/>
              <a:defRPr lang="en-US" sz="3200" smtClean="0">
                <a:latin typeface="+mn-lt"/>
              </a:defRPr>
            </a:lvl2pPr>
            <a:lvl3pPr marL="1221136" indent="0">
              <a:buNone/>
              <a:defRPr lang="en-US" sz="3200" smtClean="0">
                <a:latin typeface="+mn-lt"/>
              </a:defRPr>
            </a:lvl3pPr>
            <a:lvl4pPr marL="2030532" indent="0">
              <a:buNone/>
              <a:defRPr lang="en-US" sz="3200" smtClean="0">
                <a:latin typeface="+mn-lt"/>
              </a:defRPr>
            </a:lvl4pPr>
            <a:lvl5pPr marL="2845562" indent="0">
              <a:buNone/>
              <a:defRPr lang="en-US" sz="3200">
                <a:latin typeface="+mn-lt"/>
              </a:defRPr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4" y="742959"/>
            <a:ext cx="140132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1904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836" y="366764"/>
            <a:ext cx="9146117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lIns="121851" tIns="60933" rIns="121851" bIns="60933" rtlCol="0" anchor="ctr"/>
          <a:lstStyle/>
          <a:p>
            <a:pPr algn="ctr" eaLnBrk="0" hangingPunct="0">
              <a:lnSpc>
                <a:spcPct val="90000"/>
              </a:lnSpc>
            </a:pPr>
            <a:endParaRPr lang="en-US" sz="2800" b="1" err="1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75" y="742095"/>
            <a:ext cx="1388044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486836" y="366764"/>
            <a:ext cx="9146117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lIns="121851" tIns="60933" rIns="121851" bIns="60933" rtlCol="0" anchor="ctr"/>
          <a:lstStyle/>
          <a:p>
            <a:pPr algn="ctr" eaLnBrk="0" hangingPunct="0">
              <a:lnSpc>
                <a:spcPct val="90000"/>
              </a:lnSpc>
            </a:pPr>
            <a:endParaRPr lang="en-US" sz="2800" b="1" err="1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4807" y="2044351"/>
            <a:ext cx="8768144" cy="1020399"/>
          </a:xfrm>
        </p:spPr>
        <p:txBody>
          <a:bodyPr vert="horz" wrap="square" lIns="68541" tIns="34286" rIns="68541" bIns="34286" rtlCol="0" anchor="b">
            <a:spAutoFit/>
          </a:bodyPr>
          <a:lstStyle>
            <a:lvl1pPr>
              <a:lnSpc>
                <a:spcPct val="95000"/>
              </a:lnSpc>
              <a:def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6244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932" y="2999565"/>
            <a:ext cx="8733973" cy="507831"/>
          </a:xfrm>
        </p:spPr>
        <p:txBody>
          <a:bodyPr anchor="t" anchorCtr="0">
            <a:noAutofit/>
          </a:bodyPr>
          <a:lstStyle>
            <a:lvl1pPr marL="0" indent="0" algn="l" defTabSz="1624438" rtl="0" eaLnBrk="1" latinLnBrk="0" hangingPunct="1">
              <a:lnSpc>
                <a:spcPct val="90000"/>
              </a:lnSpc>
              <a:spcBef>
                <a:spcPts val="1067"/>
              </a:spcBef>
              <a:buFont typeface="Arial" pitchFamily="34" charset="0"/>
              <a:buNone/>
              <a:defRPr sz="6800" i="1" spc="0" baseline="0">
                <a:solidFill>
                  <a:schemeClr val="bg1"/>
                </a:solidFill>
                <a:latin typeface="+mn-lt"/>
              </a:defRPr>
            </a:lvl1pPr>
            <a:lvl2pPr marL="8122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43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65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885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06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25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47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769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624438" rtl="0" eaLnBrk="1" latinLnBrk="0" hangingPunct="1">
              <a:lnSpc>
                <a:spcPct val="75000"/>
              </a:lnSpc>
              <a:spcBef>
                <a:spcPts val="2489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7456" y="4907803"/>
            <a:ext cx="2567117" cy="23860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21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4836" y="4044820"/>
            <a:ext cx="8638117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32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3200" smtClean="0">
                <a:latin typeface="+mn-lt"/>
              </a:defRPr>
            </a:lvl2pPr>
            <a:lvl3pPr>
              <a:defRPr lang="en-US" sz="3200" smtClean="0">
                <a:latin typeface="+mn-lt"/>
              </a:defRPr>
            </a:lvl3pPr>
            <a:lvl4pPr>
              <a:defRPr lang="en-US" sz="3200" smtClean="0">
                <a:latin typeface="+mn-lt"/>
              </a:defRPr>
            </a:lvl4pPr>
            <a:lvl5pPr>
              <a:defRPr lang="en-US" sz="3200">
                <a:latin typeface="+mn-lt"/>
              </a:defRPr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4" y="742959"/>
            <a:ext cx="140132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545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836" y="366764"/>
            <a:ext cx="9146117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lIns="121851" tIns="60933" rIns="121851" bIns="60933" rtlCol="0" anchor="ctr"/>
          <a:lstStyle/>
          <a:p>
            <a:pPr algn="ctr" eaLnBrk="0" hangingPunct="0">
              <a:lnSpc>
                <a:spcPct val="90000"/>
              </a:lnSpc>
            </a:pPr>
            <a:endParaRPr lang="en-US" sz="2800" b="1" err="1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75" y="742095"/>
            <a:ext cx="1388044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486836" y="366764"/>
            <a:ext cx="9146117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lIns="121851" tIns="60933" rIns="121851" bIns="60933" rtlCol="0" anchor="ctr"/>
          <a:lstStyle/>
          <a:p>
            <a:pPr algn="ctr" eaLnBrk="0" hangingPunct="0">
              <a:lnSpc>
                <a:spcPct val="90000"/>
              </a:lnSpc>
            </a:pPr>
            <a:endParaRPr lang="en-US" sz="2800" b="1" err="1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4807" y="2044351"/>
            <a:ext cx="8768144" cy="1020399"/>
          </a:xfrm>
        </p:spPr>
        <p:txBody>
          <a:bodyPr vert="horz" wrap="square" lIns="68541" tIns="34286" rIns="68541" bIns="34286" rtlCol="0" anchor="b">
            <a:spAutoFit/>
          </a:bodyPr>
          <a:lstStyle>
            <a:lvl1pPr>
              <a:lnSpc>
                <a:spcPct val="95000"/>
              </a:lnSpc>
              <a:def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6244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932" y="2999565"/>
            <a:ext cx="8733973" cy="507831"/>
          </a:xfrm>
        </p:spPr>
        <p:txBody>
          <a:bodyPr anchor="t" anchorCtr="0">
            <a:noAutofit/>
          </a:bodyPr>
          <a:lstStyle>
            <a:lvl1pPr marL="0" indent="0" algn="l" defTabSz="1624438" rtl="0" eaLnBrk="1" latinLnBrk="0" hangingPunct="1">
              <a:lnSpc>
                <a:spcPct val="90000"/>
              </a:lnSpc>
              <a:spcBef>
                <a:spcPts val="1067"/>
              </a:spcBef>
              <a:buFont typeface="Arial" pitchFamily="34" charset="0"/>
              <a:buNone/>
              <a:defRPr sz="6800" i="1" spc="0" baseline="0">
                <a:solidFill>
                  <a:schemeClr val="bg1"/>
                </a:solidFill>
                <a:latin typeface="+mn-lt"/>
              </a:defRPr>
            </a:lvl1pPr>
            <a:lvl2pPr marL="8122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43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65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885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06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25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47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769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624438" rtl="0" eaLnBrk="1" latinLnBrk="0" hangingPunct="1">
              <a:lnSpc>
                <a:spcPct val="75000"/>
              </a:lnSpc>
              <a:spcBef>
                <a:spcPts val="2489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7456" y="4907803"/>
            <a:ext cx="2567117" cy="23860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21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2469" y="4046617"/>
            <a:ext cx="8629651" cy="434179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32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3200" smtClean="0">
                <a:latin typeface="+mn-lt"/>
              </a:defRPr>
            </a:lvl2pPr>
            <a:lvl3pPr>
              <a:defRPr lang="en-US" sz="3200" smtClean="0">
                <a:latin typeface="+mn-lt"/>
              </a:defRPr>
            </a:lvl3pPr>
            <a:lvl4pPr>
              <a:defRPr lang="en-US" sz="3200" smtClean="0">
                <a:latin typeface="+mn-lt"/>
              </a:defRPr>
            </a:lvl4pPr>
            <a:lvl5pPr>
              <a:defRPr lang="en-US" sz="3200">
                <a:latin typeface="+mn-lt"/>
              </a:defRPr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4" y="742959"/>
            <a:ext cx="140132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5790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12192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lIns="121851" tIns="60933" rIns="121851" bIns="60933" rtlCol="0" anchor="ctr"/>
          <a:lstStyle/>
          <a:p>
            <a:pPr algn="ctr" eaLnBrk="0" hangingPunct="0">
              <a:lnSpc>
                <a:spcPct val="90000"/>
              </a:lnSpc>
            </a:pPr>
            <a:endParaRPr lang="en-US" sz="2800" b="1" err="1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37" y="6452369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>
                <a:solidFill>
                  <a:srgbClr val="FFFFFF"/>
                </a:solidFill>
              </a:rPr>
              <a:pPr/>
              <a:t>7/28/2020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9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Presentation Title and/or Sub Brand Name Here</a:t>
            </a: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94" y="6453554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86836" y="6250080"/>
            <a:ext cx="11218333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486836" y="6250080"/>
            <a:ext cx="11218333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835" y="12049"/>
            <a:ext cx="10786535" cy="3659795"/>
          </a:xfrm>
        </p:spPr>
        <p:txBody>
          <a:bodyPr vert="horz" wrap="square" lIns="68541" tIns="34286" rIns="68541" bIns="34286" rtlCol="0" anchor="b" anchorCtr="0">
            <a:spAutoFit/>
          </a:bodyPr>
          <a:lstStyle>
            <a:lvl1pPr marL="499181" indent="-499181">
              <a:lnSpc>
                <a:spcPct val="90000"/>
              </a:lnSpc>
              <a:defRPr lang="en-US" sz="8533" spc="-36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“Lorem ipsum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0441" y="4083343"/>
            <a:ext cx="11100731" cy="721900"/>
          </a:xfrm>
        </p:spPr>
        <p:txBody>
          <a:bodyPr vert="horz" wrap="square" lIns="68541" tIns="34286" rIns="68541" bIns="34286" rtlCol="0">
            <a:noAutofit/>
          </a:bodyPr>
          <a:lstStyle>
            <a:lvl1pPr marL="0" indent="0">
              <a:spcBef>
                <a:spcPts val="533"/>
              </a:spcBef>
              <a:buNone/>
              <a:defRPr lang="en-US" sz="2800" baseline="0" dirty="0" smtClean="0">
                <a:solidFill>
                  <a:schemeClr val="bg2"/>
                </a:solidFill>
              </a:defRPr>
            </a:lvl1pPr>
            <a:lvl2pPr marL="408924" indent="0">
              <a:buNone/>
              <a:defRPr lang="en-US" dirty="0" smtClean="0"/>
            </a:lvl2pPr>
            <a:lvl3pPr marL="916560" indent="0">
              <a:buNone/>
              <a:defRPr lang="en-US" dirty="0" smtClean="0"/>
            </a:lvl3pPr>
            <a:lvl4pPr marL="1421360" indent="0">
              <a:buNone/>
              <a:defRPr lang="en-US" dirty="0" smtClean="0"/>
            </a:lvl4pPr>
            <a:lvl5pPr marL="1929008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10841622" y="6392914"/>
            <a:ext cx="1065751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8874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835" y="-6126636"/>
            <a:ext cx="10786535" cy="10750967"/>
          </a:xfrm>
        </p:spPr>
        <p:txBody>
          <a:bodyPr vert="horz" wrap="square" lIns="68541" tIns="34286" rIns="68541" bIns="34286" rtlCol="0" anchor="b" anchorCtr="0">
            <a:spAutoFit/>
          </a:bodyPr>
          <a:lstStyle>
            <a:lvl1pPr marL="499181" indent="-499181">
              <a:lnSpc>
                <a:spcPct val="90000"/>
              </a:lnSpc>
              <a:defRPr lang="en-US" sz="8533" spc="-36" baseline="0" dirty="0"/>
            </a:lvl1pPr>
          </a:lstStyle>
          <a:p>
            <a:pPr lvl="0"/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site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en-US" dirty="0" err="1"/>
              <a:t>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sedo</a:t>
            </a:r>
            <a:r>
              <a:rPr lang="en-US" dirty="0"/>
              <a:t>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labotre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et </a:t>
            </a:r>
            <a:r>
              <a:rPr lang="en-US" dirty="0" err="1"/>
              <a:t>venium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0441" y="4921543"/>
            <a:ext cx="11100731" cy="721900"/>
          </a:xfrm>
        </p:spPr>
        <p:txBody>
          <a:bodyPr vert="horz" wrap="square" lIns="68541" tIns="34286" rIns="68541" bIns="34286" rtlCol="0">
            <a:noAutofit/>
          </a:bodyPr>
          <a:lstStyle>
            <a:lvl1pPr marL="0" indent="0">
              <a:spcBef>
                <a:spcPts val="533"/>
              </a:spcBef>
              <a:buNone/>
              <a:defRPr lang="en-US" sz="2800" baseline="0" dirty="0" smtClean="0"/>
            </a:lvl1pPr>
            <a:lvl2pPr marL="408924" indent="0">
              <a:buNone/>
              <a:defRPr lang="en-US" dirty="0" smtClean="0"/>
            </a:lvl2pPr>
            <a:lvl3pPr marL="916560" indent="0">
              <a:buNone/>
              <a:defRPr lang="en-US" dirty="0" smtClean="0"/>
            </a:lvl3pPr>
            <a:lvl4pPr marL="1421360" indent="0">
              <a:buNone/>
              <a:defRPr lang="en-US" dirty="0" smtClean="0"/>
            </a:lvl4pPr>
            <a:lvl5pPr marL="1929008" indent="0">
              <a:buNone/>
              <a:defRPr lang="en-US" dirty="0"/>
            </a:lvl5pPr>
          </a:lstStyle>
          <a:p>
            <a:pPr lvl="0"/>
            <a:r>
              <a:rPr lang="en-US" dirty="0"/>
              <a:t>Author’s Name Here</a:t>
            </a:r>
          </a:p>
          <a:p>
            <a:pPr lvl="0"/>
            <a:r>
              <a:rPr lang="en-US" dirty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37" y="6452369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28D28A0-0B10-49E3-B98C-F13B15972263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9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94" y="6453554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1561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99" y="438925"/>
            <a:ext cx="10786535" cy="954096"/>
          </a:xfrm>
        </p:spPr>
        <p:txBody>
          <a:bodyPr vert="horz" wrap="square" lIns="68541" tIns="34286" rIns="68541" bIns="34286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1563802"/>
            <a:ext cx="11100731" cy="4011503"/>
          </a:xfrm>
        </p:spPr>
        <p:txBody>
          <a:bodyPr vert="horz" wrap="square" lIns="68541" tIns="34286" rIns="68541" bIns="34286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37" y="6452369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9F6946C-7957-4FE0-A225-75CA733E28BC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9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94" y="6453554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638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699" y="438925"/>
            <a:ext cx="10786535" cy="954096"/>
          </a:xfrm>
        </p:spPr>
        <p:txBody>
          <a:bodyPr vert="horz" wrap="square" lIns="68541" tIns="34286" rIns="68541" bIns="34286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33" y="2021804"/>
            <a:ext cx="11100731" cy="4011503"/>
          </a:xfrm>
        </p:spPr>
        <p:txBody>
          <a:bodyPr vert="horz" wrap="square" lIns="68541" tIns="34286" rIns="68541" bIns="34286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0980" y="1563686"/>
            <a:ext cx="10782895" cy="313932"/>
          </a:xfrm>
        </p:spPr>
        <p:txBody>
          <a:bodyPr anchor="t"/>
          <a:lstStyle>
            <a:lvl1pPr marL="0" indent="0">
              <a:buNone/>
              <a:defRPr sz="3733" b="0">
                <a:solidFill>
                  <a:schemeClr val="bg1"/>
                </a:solidFill>
                <a:latin typeface="+mj-lt"/>
              </a:defRPr>
            </a:lvl1pPr>
            <a:lvl2pPr marL="8122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43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65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885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06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25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479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769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37" y="6452369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D8ECEF0-CB47-4EA5-B6EB-9C58888664FE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9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Title and/or Sub Brand Name Here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94" y="6453554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2677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7831" y="438929"/>
            <a:ext cx="10773833" cy="927554"/>
          </a:xfrm>
        </p:spPr>
        <p:txBody>
          <a:bodyPr vert="horz" wrap="square" lIns="68541" tIns="34286" rIns="68541" bIns="34286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984" y="1562635"/>
            <a:ext cx="5319183" cy="3978016"/>
          </a:xfrm>
        </p:spPr>
        <p:txBody>
          <a:bodyPr vert="horz" wrap="square" lIns="68541" tIns="34286" rIns="68541" bIns="34286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4751" y="1014001"/>
            <a:ext cx="10770193" cy="383183"/>
          </a:xfrm>
        </p:spPr>
        <p:txBody>
          <a:bodyPr vert="horz" wrap="square" lIns="68541" tIns="34286" rIns="68541" bIns="34286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510174" y="1556703"/>
            <a:ext cx="5350932" cy="3978016"/>
          </a:xfrm>
        </p:spPr>
        <p:txBody>
          <a:bodyPr vert="horz" wrap="square" lIns="68541" tIns="34286" rIns="68541" bIns="34286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37" y="6452369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D22769-B73C-414A-8867-3CE0DE637C76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9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Title and/or Sub Brand Name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94" y="6453554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6017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7831" y="434181"/>
            <a:ext cx="10773833" cy="927554"/>
          </a:xfrm>
        </p:spPr>
        <p:txBody>
          <a:bodyPr vert="horz" wrap="square" lIns="68541" tIns="34286" rIns="68541" bIns="34286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53818" y="1012042"/>
            <a:ext cx="10770193" cy="383183"/>
          </a:xfrm>
        </p:spPr>
        <p:txBody>
          <a:bodyPr vert="horz" wrap="square" lIns="68541" tIns="34286" rIns="68541" bIns="34286" rtlCol="0" anchor="t">
            <a:noAutofit/>
          </a:bodyPr>
          <a:lstStyle>
            <a:lvl1pPr marL="298935" indent="-298935">
              <a:buNone/>
              <a:defRPr lang="en-US" dirty="0" smtClean="0"/>
            </a:lvl1pPr>
          </a:lstStyle>
          <a:p>
            <a:pPr marL="0" lvl="0" indent="0"/>
            <a:r>
              <a:rPr lang="en-US" dirty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37" y="6452369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F556D52-286A-460A-8B31-C56630A107D8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9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Title and/or Sub Brand Name Here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94" y="6453554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242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836" y="366790"/>
            <a:ext cx="9146117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lIns="121856" tIns="60933" rIns="121856" bIns="60933" rtlCol="0" anchor="ctr"/>
          <a:lstStyle/>
          <a:p>
            <a:pPr algn="ctr">
              <a:lnSpc>
                <a:spcPct val="90000"/>
              </a:lnSpc>
            </a:pPr>
            <a:endParaRPr lang="en-US" sz="2800" b="1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invGray">
          <a:xfrm>
            <a:off x="486836" y="385558"/>
            <a:ext cx="9146117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lIns="121856" tIns="60933" rIns="121856" bIns="60933" rtlCol="0" anchor="ctr"/>
          <a:lstStyle/>
          <a:p>
            <a:pPr algn="ctr">
              <a:lnSpc>
                <a:spcPct val="90000"/>
              </a:lnSpc>
            </a:pPr>
            <a:endParaRPr lang="en-US" sz="2800" b="1">
              <a:solidFill>
                <a:prstClr val="white"/>
              </a:solidFill>
              <a:latin typeface="Candara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4807" y="2053734"/>
            <a:ext cx="8768144" cy="1011038"/>
          </a:xfrm>
          <a:prstGeom prst="rect">
            <a:avLst/>
          </a:prstGeom>
        </p:spPr>
        <p:txBody>
          <a:bodyPr vert="horz" wrap="square" lIns="68544" tIns="34286" rIns="68544" bIns="34286" rtlCol="0" anchor="b">
            <a:spAutoFit/>
          </a:bodyPr>
          <a:lstStyle>
            <a:lvl1pPr>
              <a:lnSpc>
                <a:spcPct val="95000"/>
              </a:lnSpc>
              <a:def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6245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987" y="2999591"/>
            <a:ext cx="8733975" cy="5078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4518" rtl="0" eaLnBrk="1" latinLnBrk="0" hangingPunct="1">
              <a:lnSpc>
                <a:spcPct val="90000"/>
              </a:lnSpc>
              <a:spcBef>
                <a:spcPts val="1067"/>
              </a:spcBef>
              <a:buFont typeface="Arial" pitchFamily="34" charset="0"/>
              <a:buNone/>
              <a:defRPr sz="6800" i="1" spc="0" baseline="0">
                <a:solidFill>
                  <a:schemeClr val="bg1"/>
                </a:solidFill>
                <a:latin typeface="+mn-lt"/>
              </a:defRPr>
            </a:lvl1pPr>
            <a:lvl2pPr marL="81225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51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77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901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26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50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76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8016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624518" rtl="0" eaLnBrk="1" latinLnBrk="0" hangingPunct="1">
              <a:lnSpc>
                <a:spcPct val="75000"/>
              </a:lnSpc>
              <a:spcBef>
                <a:spcPts val="2489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7456" y="4907830"/>
            <a:ext cx="2567117" cy="23860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21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4836" y="4045560"/>
            <a:ext cx="8638117" cy="365125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32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3200" dirty="0" smtClean="0">
                <a:latin typeface="+mn-lt"/>
              </a:defRPr>
            </a:lvl2pPr>
            <a:lvl3pPr>
              <a:defRPr lang="en-US" sz="3200" dirty="0" smtClean="0">
                <a:latin typeface="+mn-lt"/>
              </a:defRPr>
            </a:lvl3pPr>
            <a:lvl4pPr>
              <a:defRPr lang="en-US" sz="3200" dirty="0" smtClean="0">
                <a:latin typeface="+mn-lt"/>
              </a:defRPr>
            </a:lvl4pPr>
            <a:lvl5pPr>
              <a:defRPr lang="en-US" sz="3200" dirty="0">
                <a:latin typeface="+mn-lt"/>
              </a:defRPr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pic>
        <p:nvPicPr>
          <p:cNvPr id="14" name="Picture 13" descr="UCSF_sig_white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4" y="742959"/>
            <a:ext cx="140132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7333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37" y="6452369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C768DDD-C57D-4775-A14F-6AFABE7D7161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9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Title and/or Sub Brand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94" y="6453554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5578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50"/>
            <a:ext cx="12192000" cy="6251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37" y="6452369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01C2F7C-A299-487F-8450-8A4957FDF6BE}" type="datetime1">
              <a:rPr lang="en-US" smtClean="0">
                <a:solidFill>
                  <a:prstClr val="white"/>
                </a:solidFill>
              </a:rPr>
              <a:pPr/>
              <a:t>7/28/2020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9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Title and/or Sub Brand Name Here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94" y="6453554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4272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8442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840729" y="2701532"/>
            <a:ext cx="2814155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741126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03300" y="2562339"/>
            <a:ext cx="49725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77811" y="639527"/>
            <a:ext cx="8272888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1067"/>
              </a:spcBef>
              <a:buFontTx/>
              <a:buNone/>
              <a:defRPr sz="4267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03300" y="2562339"/>
            <a:ext cx="49725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83" y="3414216"/>
            <a:ext cx="2004241" cy="97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045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" y="3818425"/>
            <a:ext cx="5613691" cy="3042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" y="2"/>
            <a:ext cx="12192005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891" y="1611152"/>
            <a:ext cx="585215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5433" y="4336064"/>
            <a:ext cx="6726623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3630804" y="1611152"/>
            <a:ext cx="4901184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lIns="121851" tIns="60933" rIns="121851" bIns="60933" rtlCol="0" anchor="ctr"/>
          <a:lstStyle/>
          <a:p>
            <a:pPr algn="ctr" eaLnBrk="0" hangingPunct="0">
              <a:lnSpc>
                <a:spcPct val="90000"/>
              </a:lnSpc>
            </a:pPr>
            <a:endParaRPr lang="en-US" sz="2800" b="1" err="1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5770020" y="2924451"/>
            <a:ext cx="2964373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77827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1197598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4807" y="2491198"/>
            <a:ext cx="8768144" cy="1011038"/>
          </a:xfrm>
          <a:prstGeom prst="rect">
            <a:avLst/>
          </a:prstGeom>
        </p:spPr>
        <p:txBody>
          <a:bodyPr vert="horz" wrap="square" lIns="68544" tIns="34286" rIns="68544" bIns="34286" rtlCol="0" anchor="b">
            <a:spAutoFit/>
          </a:bodyPr>
          <a:lstStyle>
            <a:lvl1pPr>
              <a:lnSpc>
                <a:spcPct val="95000"/>
              </a:lnSpc>
              <a:def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6245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932" y="3436984"/>
            <a:ext cx="8733973" cy="5078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4518" rtl="0" eaLnBrk="1" latinLnBrk="0" hangingPunct="1">
              <a:lnSpc>
                <a:spcPct val="90000"/>
              </a:lnSpc>
              <a:spcBef>
                <a:spcPts val="1067"/>
              </a:spcBef>
              <a:buFont typeface="Arial" pitchFamily="34" charset="0"/>
              <a:buNone/>
              <a:defRPr sz="6800" i="1" spc="0" baseline="0">
                <a:solidFill>
                  <a:schemeClr val="bg1"/>
                </a:solidFill>
                <a:latin typeface="+mn-lt"/>
              </a:defRPr>
            </a:lvl1pPr>
            <a:lvl2pPr marL="81225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51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77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901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26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50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76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8016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624518" rtl="0" eaLnBrk="1" latinLnBrk="0" hangingPunct="1">
              <a:lnSpc>
                <a:spcPct val="75000"/>
              </a:lnSpc>
              <a:spcBef>
                <a:spcPts val="2489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96951" y="4281629"/>
            <a:ext cx="8636000" cy="460375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3200" i="0" smtClean="0">
                <a:solidFill>
                  <a:schemeClr val="bg1"/>
                </a:solidFill>
                <a:cs typeface="Arial" pitchFamily="34" charset="0"/>
              </a:defRPr>
            </a:lvl1pPr>
            <a:lvl2pPr marL="408946" indent="0">
              <a:buNone/>
              <a:defRPr lang="en-US" sz="3200" smtClean="0">
                <a:latin typeface="+mn-lt"/>
              </a:defRPr>
            </a:lvl2pPr>
            <a:lvl3pPr marL="1221196" indent="0">
              <a:buNone/>
              <a:defRPr lang="en-US" sz="3200" smtClean="0">
                <a:latin typeface="+mn-lt"/>
              </a:defRPr>
            </a:lvl3pPr>
            <a:lvl4pPr marL="2030633" indent="0">
              <a:buNone/>
              <a:defRPr lang="en-US" sz="3200" smtClean="0">
                <a:latin typeface="+mn-lt"/>
              </a:defRPr>
            </a:lvl4pPr>
            <a:lvl5pPr marL="2845704" indent="0">
              <a:buNone/>
              <a:defRPr lang="en-US" sz="3200">
                <a:latin typeface="+mn-lt"/>
              </a:defRPr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pic>
        <p:nvPicPr>
          <p:cNvPr id="8" name="Picture 7" descr="UCSF_sig_white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8" y="159293"/>
            <a:ext cx="1459540" cy="91072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037165" y="0"/>
            <a:ext cx="0" cy="685800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51" y="4241329"/>
            <a:ext cx="12192001" cy="35275"/>
          </a:xfrm>
          <a:prstGeom prst="line">
            <a:avLst/>
          </a:prstGeom>
          <a:ln w="28575"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90000"/>
                    <a:lumOff val="10000"/>
                  </a:schemeClr>
                </a:gs>
              </a:gsLst>
              <a:lin ang="10800000" scaled="0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77128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836" y="366790"/>
            <a:ext cx="9146117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lIns="121856" tIns="60933" rIns="121856" bIns="60933" rtlCol="0" anchor="ctr"/>
          <a:lstStyle/>
          <a:p>
            <a:pPr algn="ctr">
              <a:lnSpc>
                <a:spcPct val="90000"/>
              </a:lnSpc>
            </a:pPr>
            <a:endParaRPr lang="en-US" sz="2800" b="1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75" y="742095"/>
            <a:ext cx="1388044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invGray">
          <a:xfrm>
            <a:off x="486836" y="366790"/>
            <a:ext cx="9146117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lIns="121856" tIns="60933" rIns="121856" bIns="60933" rtlCol="0" anchor="ctr"/>
          <a:lstStyle/>
          <a:p>
            <a:pPr algn="ctr">
              <a:lnSpc>
                <a:spcPct val="90000"/>
              </a:lnSpc>
            </a:pPr>
            <a:endParaRPr lang="en-US" sz="2800" b="1">
              <a:solidFill>
                <a:prstClr val="white"/>
              </a:solidFill>
              <a:latin typeface="Candara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4807" y="2053734"/>
            <a:ext cx="8768144" cy="1011038"/>
          </a:xfrm>
          <a:prstGeom prst="rect">
            <a:avLst/>
          </a:prstGeom>
        </p:spPr>
        <p:txBody>
          <a:bodyPr vert="horz" wrap="square" lIns="68544" tIns="34286" rIns="68544" bIns="34286" rtlCol="0" anchor="b">
            <a:spAutoFit/>
          </a:bodyPr>
          <a:lstStyle>
            <a:lvl1pPr>
              <a:lnSpc>
                <a:spcPct val="95000"/>
              </a:lnSpc>
              <a:def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6245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932" y="2999591"/>
            <a:ext cx="8733973" cy="5078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4518" rtl="0" eaLnBrk="1" latinLnBrk="0" hangingPunct="1">
              <a:lnSpc>
                <a:spcPct val="90000"/>
              </a:lnSpc>
              <a:spcBef>
                <a:spcPts val="1067"/>
              </a:spcBef>
              <a:buFont typeface="Arial" pitchFamily="34" charset="0"/>
              <a:buNone/>
              <a:defRPr sz="6800" i="1" spc="0" baseline="0">
                <a:solidFill>
                  <a:schemeClr val="bg1"/>
                </a:solidFill>
                <a:latin typeface="+mn-lt"/>
              </a:defRPr>
            </a:lvl1pPr>
            <a:lvl2pPr marL="81225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51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77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901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26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50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76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8016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624518" rtl="0" eaLnBrk="1" latinLnBrk="0" hangingPunct="1">
              <a:lnSpc>
                <a:spcPct val="75000"/>
              </a:lnSpc>
              <a:spcBef>
                <a:spcPts val="2489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7456" y="4907830"/>
            <a:ext cx="2567117" cy="23860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21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4116" y="4046765"/>
            <a:ext cx="8602133" cy="325755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32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3200" smtClean="0">
                <a:latin typeface="+mn-lt"/>
              </a:defRPr>
            </a:lvl2pPr>
            <a:lvl3pPr>
              <a:defRPr lang="en-US" sz="3200" smtClean="0">
                <a:latin typeface="+mn-lt"/>
              </a:defRPr>
            </a:lvl3pPr>
            <a:lvl4pPr>
              <a:defRPr lang="en-US" sz="3200" smtClean="0">
                <a:latin typeface="+mn-lt"/>
              </a:defRPr>
            </a:lvl4pPr>
            <a:lvl5pPr>
              <a:defRPr lang="en-US" sz="3200">
                <a:latin typeface="+mn-lt"/>
              </a:defRPr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4" y="742959"/>
            <a:ext cx="140132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5769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86836" y="366790"/>
            <a:ext cx="9146117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lIns="121856" tIns="60933" rIns="121856" bIns="60933" rtlCol="0" anchor="ctr"/>
          <a:lstStyle/>
          <a:p>
            <a:pPr algn="ctr">
              <a:lnSpc>
                <a:spcPct val="90000"/>
              </a:lnSpc>
            </a:pPr>
            <a:endParaRPr lang="en-US" sz="2800" b="1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75" y="742095"/>
            <a:ext cx="1388044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invGray">
          <a:xfrm>
            <a:off x="486836" y="366790"/>
            <a:ext cx="9146117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lIns="121856" tIns="60933" rIns="121856" bIns="60933" rtlCol="0" anchor="ctr"/>
          <a:lstStyle/>
          <a:p>
            <a:pPr algn="ctr">
              <a:lnSpc>
                <a:spcPct val="90000"/>
              </a:lnSpc>
            </a:pPr>
            <a:endParaRPr lang="en-US" sz="2800" b="1">
              <a:solidFill>
                <a:prstClr val="white"/>
              </a:solidFill>
              <a:latin typeface="Candara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864807" y="2053734"/>
            <a:ext cx="8768144" cy="1011038"/>
          </a:xfrm>
          <a:prstGeom prst="rect">
            <a:avLst/>
          </a:prstGeom>
        </p:spPr>
        <p:txBody>
          <a:bodyPr vert="horz" wrap="square" lIns="68544" tIns="34286" rIns="68544" bIns="34286" rtlCol="0" anchor="b">
            <a:spAutoFit/>
          </a:bodyPr>
          <a:lstStyle>
            <a:lvl1pPr>
              <a:lnSpc>
                <a:spcPct val="95000"/>
              </a:lnSpc>
              <a:def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62451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72932" y="2999591"/>
            <a:ext cx="8733973" cy="50783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1624518" rtl="0" eaLnBrk="1" latinLnBrk="0" hangingPunct="1">
              <a:lnSpc>
                <a:spcPct val="90000"/>
              </a:lnSpc>
              <a:spcBef>
                <a:spcPts val="1067"/>
              </a:spcBef>
              <a:buFont typeface="Arial" pitchFamily="34" charset="0"/>
              <a:buNone/>
              <a:defRPr sz="6800" i="1" spc="0" baseline="0">
                <a:solidFill>
                  <a:schemeClr val="bg1"/>
                </a:solidFill>
                <a:latin typeface="+mn-lt"/>
              </a:defRPr>
            </a:lvl1pPr>
            <a:lvl2pPr marL="81225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51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677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49012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126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350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576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498016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1624518" rtl="0" eaLnBrk="1" latinLnBrk="0" hangingPunct="1">
              <a:lnSpc>
                <a:spcPct val="75000"/>
              </a:lnSpc>
              <a:spcBef>
                <a:spcPts val="2489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997456" y="4907830"/>
            <a:ext cx="2567117" cy="23860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2133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356C98C-550B-C441-A5FF-AC7D3497A7D7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3094" y="4045141"/>
            <a:ext cx="8637391" cy="341475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3200" i="0" smtClean="0">
                <a:solidFill>
                  <a:schemeClr val="bg1"/>
                </a:solidFill>
                <a:cs typeface="Arial" pitchFamily="34" charset="0"/>
              </a:defRPr>
            </a:lvl1pPr>
            <a:lvl2pPr marL="408946" indent="0">
              <a:buNone/>
              <a:defRPr lang="en-US" sz="3200" smtClean="0">
                <a:latin typeface="+mn-lt"/>
              </a:defRPr>
            </a:lvl2pPr>
            <a:lvl3pPr marL="1221196" indent="0">
              <a:buNone/>
              <a:defRPr lang="en-US" sz="3200" smtClean="0">
                <a:latin typeface="+mn-lt"/>
              </a:defRPr>
            </a:lvl3pPr>
            <a:lvl4pPr marL="2030633" indent="0">
              <a:buNone/>
              <a:defRPr lang="en-US" sz="3200" smtClean="0">
                <a:latin typeface="+mn-lt"/>
              </a:defRPr>
            </a:lvl4pPr>
            <a:lvl5pPr marL="2845704" indent="0">
              <a:buNone/>
              <a:defRPr lang="en-US" sz="3200">
                <a:latin typeface="+mn-lt"/>
              </a:defRPr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pic>
        <p:nvPicPr>
          <p:cNvPr id="13" name="Picture 12" descr="UCSF_sig_white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44" y="742959"/>
            <a:ext cx="140132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7922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0" y="6313715"/>
            <a:ext cx="12192000" cy="544284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21856" tIns="60933" rIns="121856" bIns="60933" rtlCol="0" anchor="ctr"/>
          <a:lstStyle/>
          <a:p>
            <a:pPr algn="ctr">
              <a:lnSpc>
                <a:spcPct val="90000"/>
              </a:lnSpc>
            </a:pPr>
            <a:endParaRPr lang="en-US" sz="2800" b="1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8" name="Picture 41"/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10619625" y="6354300"/>
            <a:ext cx="810376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003543" y="6591223"/>
            <a:ext cx="1935657" cy="328177"/>
          </a:xfrm>
          <a:prstGeom prst="rect">
            <a:avLst/>
          </a:prstGeom>
        </p:spPr>
        <p:txBody>
          <a:bodyPr wrap="none" lIns="121856" tIns="60933" rIns="121856" bIns="60933">
            <a:spAutoFit/>
          </a:bodyPr>
          <a:lstStyle/>
          <a:p>
            <a:r>
              <a:rPr lang="en-US" sz="1333">
                <a:solidFill>
                  <a:srgbClr val="FFFFFF"/>
                </a:solidFill>
              </a:rPr>
              <a:t>Department of Urology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524804" y="156924"/>
            <a:ext cx="10786533" cy="491473"/>
          </a:xfrm>
          <a:prstGeom prst="rect">
            <a:avLst/>
          </a:prstGeom>
        </p:spPr>
        <p:txBody>
          <a:bodyPr vert="horz" wrap="square" lIns="68544" tIns="34286" rIns="68544" bIns="34286" rtlCol="0" anchor="t" anchorCtr="0">
            <a:sp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877122" y="1294191"/>
            <a:ext cx="10786535" cy="4826000"/>
          </a:xfrm>
          <a:prstGeom prst="rect">
            <a:avLst/>
          </a:prstGeom>
        </p:spPr>
        <p:txBody>
          <a:bodyPr vert="horz" wrap="square" lIns="68544" tIns="34286" rIns="68544" bIns="34286" rtlCol="0">
            <a:noAutofit/>
          </a:bodyPr>
          <a:lstStyle/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08078" y="1012848"/>
            <a:ext cx="11737857" cy="0"/>
          </a:xfrm>
          <a:prstGeom prst="line">
            <a:avLst/>
          </a:prstGeom>
          <a:ln w="28575">
            <a:solidFill>
              <a:srgbClr val="0821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02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</p:sldLayoutIdLst>
  <p:transition>
    <p:fade/>
  </p:transition>
  <p:txStyles>
    <p:titleStyle>
      <a:lvl1pPr algn="l" defTabSz="1624518" rtl="0" eaLnBrk="1" latinLnBrk="0" hangingPunct="1">
        <a:lnSpc>
          <a:spcPct val="85000"/>
        </a:lnSpc>
        <a:spcBef>
          <a:spcPct val="0"/>
        </a:spcBef>
        <a:buNone/>
        <a:defRPr lang="en-US" sz="3200" b="0" kern="1200" cap="none" spc="0" baseline="0" dirty="0" smtClean="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298947" indent="-298947" algn="l" defTabSz="1624518" rtl="0" eaLnBrk="1" latinLnBrk="0" hangingPunct="1">
        <a:lnSpc>
          <a:spcPct val="90000"/>
        </a:lnSpc>
        <a:spcBef>
          <a:spcPts val="2489"/>
        </a:spcBef>
        <a:buClr>
          <a:schemeClr val="accent1"/>
        </a:buClr>
        <a:buFont typeface="Arial"/>
        <a:buChar char="•"/>
        <a:defRPr lang="en-US" sz="3200" b="0" kern="1200" dirty="0" smtClean="0">
          <a:solidFill>
            <a:schemeClr val="tx1"/>
          </a:solidFill>
          <a:latin typeface="Calibri"/>
          <a:ea typeface="+mn-ea"/>
          <a:cs typeface="Calibri"/>
        </a:defRPr>
      </a:lvl1pPr>
      <a:lvl2pPr marL="812253" indent="-403303" algn="l" defTabSz="1624518" rtl="0" eaLnBrk="1" latinLnBrk="0" hangingPunct="1">
        <a:lnSpc>
          <a:spcPct val="90000"/>
        </a:lnSpc>
        <a:spcBef>
          <a:spcPts val="2489"/>
        </a:spcBef>
        <a:buClr>
          <a:schemeClr val="accent1"/>
        </a:buClr>
        <a:buFont typeface="Arial"/>
        <a:buChar char="•"/>
        <a:defRPr lang="en-US" sz="2667" b="0" kern="1200" dirty="0" smtClean="0">
          <a:solidFill>
            <a:schemeClr val="tx1"/>
          </a:solidFill>
          <a:latin typeface="Calibri"/>
          <a:ea typeface="+mn-ea"/>
          <a:cs typeface="Calibri"/>
        </a:defRPr>
      </a:lvl2pPr>
      <a:lvl3pPr marL="1319930" indent="-403303" algn="l" defTabSz="1624518" rtl="0" eaLnBrk="1" latinLnBrk="0" hangingPunct="1">
        <a:lnSpc>
          <a:spcPct val="90000"/>
        </a:lnSpc>
        <a:spcBef>
          <a:spcPts val="2489"/>
        </a:spcBef>
        <a:buClr>
          <a:schemeClr val="accent1"/>
        </a:buClr>
        <a:buFont typeface="Arial"/>
        <a:buChar char="•"/>
        <a:defRPr lang="en-US" sz="2400" b="0" kern="1200" dirty="0" smtClean="0">
          <a:solidFill>
            <a:schemeClr val="tx1"/>
          </a:solidFill>
          <a:latin typeface="Calibri"/>
          <a:ea typeface="+mn-ea"/>
          <a:cs typeface="Calibri"/>
        </a:defRPr>
      </a:lvl3pPr>
      <a:lvl4pPr marL="1827576" indent="-406125" algn="l" defTabSz="1624518" rtl="0" eaLnBrk="1" latinLnBrk="0" hangingPunct="1">
        <a:lnSpc>
          <a:spcPct val="90000"/>
        </a:lnSpc>
        <a:spcBef>
          <a:spcPts val="2489"/>
        </a:spcBef>
        <a:buClr>
          <a:schemeClr val="accent1"/>
        </a:buClr>
        <a:buFont typeface="Arial"/>
        <a:buChar char="•"/>
        <a:defRPr lang="en-US" sz="2400" b="0" kern="1200" dirty="0" smtClean="0">
          <a:solidFill>
            <a:schemeClr val="tx1"/>
          </a:solidFill>
          <a:latin typeface="Calibri"/>
          <a:ea typeface="+mn-ea"/>
          <a:cs typeface="Calibri"/>
        </a:defRPr>
      </a:lvl4pPr>
      <a:lvl5pPr marL="2332406" indent="-403303" algn="l" defTabSz="1624518" rtl="0" eaLnBrk="1" latinLnBrk="0" hangingPunct="1">
        <a:lnSpc>
          <a:spcPct val="90000"/>
        </a:lnSpc>
        <a:spcBef>
          <a:spcPts val="2489"/>
        </a:spcBef>
        <a:buClr>
          <a:schemeClr val="accent1"/>
        </a:buClr>
        <a:buFont typeface="Arial"/>
        <a:buChar char="•"/>
        <a:defRPr lang="en-US" sz="2400" b="0" kern="1200" dirty="0">
          <a:solidFill>
            <a:schemeClr val="tx1"/>
          </a:solidFill>
          <a:latin typeface="Calibri"/>
          <a:ea typeface="+mn-ea"/>
          <a:cs typeface="Calibri"/>
        </a:defRPr>
      </a:lvl5pPr>
      <a:lvl6pPr marL="4467376" indent="-406125" algn="l" defTabSz="162451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79639" indent="-406125" algn="l" defTabSz="162451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1896" indent="-406125" algn="l" defTabSz="162451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04150" indent="-406125" algn="l" defTabSz="162451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451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253" algn="l" defTabSz="162451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518" algn="l" defTabSz="162451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6774" algn="l" defTabSz="162451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49012" algn="l" defTabSz="162451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1264" algn="l" defTabSz="162451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3505" algn="l" defTabSz="162451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5765" algn="l" defTabSz="162451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98016" algn="l" defTabSz="162451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5299" y="434372"/>
            <a:ext cx="10786533" cy="954096"/>
          </a:xfrm>
          <a:prstGeom prst="rect">
            <a:avLst/>
          </a:prstGeom>
        </p:spPr>
        <p:txBody>
          <a:bodyPr vert="horz" wrap="square" lIns="68543" tIns="34286" rIns="68543" bIns="34286" rtlCol="0" anchor="t" anchorCtr="0">
            <a:sp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105" y="1555462"/>
            <a:ext cx="10786535" cy="1661993"/>
          </a:xfrm>
          <a:prstGeom prst="rect">
            <a:avLst/>
          </a:prstGeom>
        </p:spPr>
        <p:txBody>
          <a:bodyPr vert="horz" wrap="square" lIns="68543" tIns="34286" rIns="68543" bIns="34286" rtlCol="0">
            <a:noAutofit/>
          </a:bodyPr>
          <a:lstStyle/>
          <a:p>
            <a:pPr lvl="0"/>
            <a:r>
              <a:rPr lang="en-US" dirty="0"/>
              <a:t>Click to edit bullet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8446236" y="6452365"/>
            <a:ext cx="1236257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/>
            <a:fld id="{DAB5EC3A-29DC-4460-AB8F-0DD1BAF5274D}" type="datetime1">
              <a:rPr lang="en-US" smtClean="0">
                <a:solidFill>
                  <a:prstClr val="white"/>
                </a:solidFill>
                <a:ea typeface="ＭＳ Ｐゴシック" charset="0"/>
              </a:rPr>
              <a:pPr eaLnBrk="0" hangingPunct="0"/>
              <a:t>7/28/2020</a:t>
            </a:fld>
            <a:endParaRPr lang="en-US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72239" y="6470131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/>
            <a:r>
              <a:rPr lang="en-US">
                <a:solidFill>
                  <a:prstClr val="white"/>
                </a:solidFill>
                <a:ea typeface="ＭＳ Ｐゴシック" charset="0"/>
              </a:rPr>
              <a:t>Presentation Title and/or Sub Brand Name Here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77393" y="6453550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6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/>
            <a:fld id="{7BCC8D0D-EAEC-449D-9161-023DFF90F2E2}" type="slidenum">
              <a:rPr lang="en-US" smtClean="0">
                <a:solidFill>
                  <a:prstClr val="white"/>
                </a:solidFill>
                <a:ea typeface="ＭＳ Ｐゴシック" charset="0"/>
              </a:rPr>
              <a:pPr eaLnBrk="0" hangingPunct="0"/>
              <a:t>‹#›</a:t>
            </a:fld>
            <a:endParaRPr lang="en-US">
              <a:solidFill>
                <a:prstClr val="white"/>
              </a:solidFill>
              <a:ea typeface="ＭＳ Ｐゴシック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86836" y="6250080"/>
            <a:ext cx="11218333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/>
        </p:nvCxnSpPr>
        <p:spPr>
          <a:xfrm>
            <a:off x="486836" y="6250080"/>
            <a:ext cx="11218333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41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10841619" y="6392910"/>
            <a:ext cx="1065751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69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</p:sldLayoutIdLst>
  <p:transition>
    <p:fade/>
  </p:transition>
  <p:hf hdr="0"/>
  <p:txStyles>
    <p:titleStyle>
      <a:lvl1pPr algn="l" defTabSz="1624478" rtl="0" eaLnBrk="1" latinLnBrk="0" hangingPunct="1">
        <a:lnSpc>
          <a:spcPct val="85000"/>
        </a:lnSpc>
        <a:spcBef>
          <a:spcPct val="0"/>
        </a:spcBef>
        <a:buNone/>
        <a:defRPr lang="en-US" sz="6400" b="0" kern="1200" cap="none" spc="0" baseline="0" dirty="0" smtClean="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298939" indent="-298939" algn="l" defTabSz="1624478" rtl="0" eaLnBrk="1" latinLnBrk="0" hangingPunct="1">
        <a:lnSpc>
          <a:spcPct val="90000"/>
        </a:lnSpc>
        <a:spcBef>
          <a:spcPts val="2489"/>
        </a:spcBef>
        <a:buClr>
          <a:schemeClr val="bg1"/>
        </a:buClr>
        <a:buFont typeface="Wingdings" panose="05000000000000000000" pitchFamily="2" charset="2"/>
        <a:buChar char="§"/>
        <a:defRPr lang="en-US" sz="3733" b="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812232" indent="-403293" algn="l" defTabSz="1624478" rtl="0" eaLnBrk="1" latinLnBrk="0" hangingPunct="1">
        <a:lnSpc>
          <a:spcPct val="90000"/>
        </a:lnSpc>
        <a:spcBef>
          <a:spcPts val="2489"/>
        </a:spcBef>
        <a:buClr>
          <a:schemeClr val="bg1"/>
        </a:buClr>
        <a:buFont typeface="Arial" panose="020B0604020202020204" pitchFamily="34" charset="0"/>
        <a:buChar char="•"/>
        <a:defRPr lang="en-US" sz="3733" b="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1319898" indent="-403293" algn="l" defTabSz="1624478" rtl="0" eaLnBrk="1" latinLnBrk="0" hangingPunct="1">
        <a:lnSpc>
          <a:spcPct val="90000"/>
        </a:lnSpc>
        <a:spcBef>
          <a:spcPts val="2489"/>
        </a:spcBef>
        <a:buClr>
          <a:schemeClr val="bg1"/>
        </a:buClr>
        <a:buFont typeface="Arial" panose="020B0604020202020204" pitchFamily="34" charset="0"/>
        <a:buChar char="‒"/>
        <a:defRPr lang="en-US" sz="3733" b="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1827530" indent="-406115" algn="l" defTabSz="1624478" rtl="0" eaLnBrk="1" latinLnBrk="0" hangingPunct="1">
        <a:lnSpc>
          <a:spcPct val="90000"/>
        </a:lnSpc>
        <a:spcBef>
          <a:spcPts val="2489"/>
        </a:spcBef>
        <a:buClr>
          <a:schemeClr val="bg1"/>
        </a:buClr>
        <a:buFont typeface="Wingdings" panose="05000000000000000000" pitchFamily="2" charset="2"/>
        <a:buChar char="§"/>
        <a:defRPr lang="en-US" sz="3733" b="0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2332348" indent="-403293" algn="l" defTabSz="1624478" rtl="0" eaLnBrk="1" latinLnBrk="0" hangingPunct="1">
        <a:lnSpc>
          <a:spcPct val="90000"/>
        </a:lnSpc>
        <a:spcBef>
          <a:spcPts val="2489"/>
        </a:spcBef>
        <a:buClr>
          <a:schemeClr val="bg1"/>
        </a:buClr>
        <a:buFont typeface="Arial" panose="020B0604020202020204" pitchFamily="34" charset="0"/>
        <a:buChar char="•"/>
        <a:defRPr lang="en-US" sz="3733" b="0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4467264" indent="-406115" algn="l" defTabSz="162447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79508" indent="-406115" algn="l" defTabSz="162447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1744" indent="-406115" algn="l" defTabSz="162447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03978" indent="-406115" algn="l" defTabSz="162447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4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232" algn="l" defTabSz="1624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478" algn="l" defTabSz="1624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6714" algn="l" defTabSz="1624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48932" algn="l" defTabSz="1624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1162" algn="l" defTabSz="1624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3383" algn="l" defTabSz="1624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5623" algn="l" defTabSz="1624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97854" algn="l" defTabSz="162447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7/JU.0000000000000621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ncbi.nlm.nih.gov/pubmed/?term=carroll+simko+prostate+cancer+greenland" TargetMode="External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C seal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42" y="-23673"/>
            <a:ext cx="7024463" cy="688167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36893" y="2262053"/>
            <a:ext cx="8817588" cy="1472703"/>
          </a:xfrm>
        </p:spPr>
        <p:txBody>
          <a:bodyPr/>
          <a:lstStyle/>
          <a:p>
            <a:pPr algn="ctr"/>
            <a:r>
              <a:rPr lang="en-US" sz="4800" b="1" i="1" dirty="0">
                <a:solidFill>
                  <a:schemeClr val="bg2"/>
                </a:solidFill>
                <a:effectLst>
                  <a:outerShdw blurRad="50800" dist="38100" dir="2700000" sx="101000" sy="101000" algn="tl" rotWithShape="0">
                    <a:srgbClr val="000000">
                      <a:alpha val="68000"/>
                    </a:srgbClr>
                  </a:outerShdw>
                </a:effectLst>
                <a:latin typeface="+mj-lt"/>
              </a:rPr>
              <a:t>Active Surveillance for Prostate Cancer – An Update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78770" y="4967449"/>
            <a:ext cx="7030089" cy="1690435"/>
          </a:xfrm>
        </p:spPr>
        <p:txBody>
          <a:bodyPr/>
          <a:lstStyle/>
          <a:p>
            <a:r>
              <a:rPr lang="en-US" sz="2133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Peter R. Carroll, MD, MPH</a:t>
            </a:r>
          </a:p>
          <a:p>
            <a:r>
              <a:rPr lang="en-US" sz="2133" i="1" dirty="0">
                <a:solidFill>
                  <a:schemeClr val="tx1">
                    <a:lumMod val="25000"/>
                    <a:lumOff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Department of Urology and</a:t>
            </a:r>
            <a:br>
              <a:rPr lang="en-US" sz="2133" i="1" dirty="0">
                <a:solidFill>
                  <a:schemeClr val="tx1">
                    <a:lumMod val="25000"/>
                    <a:lumOff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133" i="1" dirty="0">
                <a:solidFill>
                  <a:schemeClr val="tx1">
                    <a:lumMod val="25000"/>
                    <a:lumOff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UCSF Helen Diller Family Comprehensive Cancer Center</a:t>
            </a:r>
          </a:p>
          <a:p>
            <a:r>
              <a:rPr lang="en-US" sz="2133" i="1" dirty="0">
                <a:solidFill>
                  <a:schemeClr val="tx1">
                    <a:lumMod val="25000"/>
                    <a:lumOff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University of California, San Francisco</a:t>
            </a:r>
          </a:p>
          <a:p>
            <a:r>
              <a:rPr lang="en-US" sz="2133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July, 2020</a:t>
            </a:r>
            <a:br>
              <a:rPr lang="en-US" sz="2133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sz="2133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84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101472"/>
            <a:ext cx="6760836" cy="48291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4816" y="3368847"/>
            <a:ext cx="3497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59% at 7 years. N=682 upgraded at median 27 months (IQR 15, 50)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E38C8D-E6CB-A44C-BE7C-0385649BC366}"/>
              </a:ext>
            </a:extLst>
          </p:cNvPr>
          <p:cNvSpPr txBox="1">
            <a:spLocks/>
          </p:cNvSpPr>
          <p:nvPr/>
        </p:nvSpPr>
        <p:spPr>
          <a:xfrm>
            <a:off x="2336800" y="0"/>
            <a:ext cx="12192000" cy="1083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Treatment Free Survival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ABA1AA88-732F-4849-869A-9D1E8675C9AC}"/>
              </a:ext>
            </a:extLst>
          </p:cNvPr>
          <p:cNvSpPr/>
          <p:nvPr/>
        </p:nvSpPr>
        <p:spPr>
          <a:xfrm>
            <a:off x="8128000" y="1600200"/>
            <a:ext cx="2844800" cy="1625600"/>
          </a:xfrm>
          <a:prstGeom prst="wedgeRectCallout">
            <a:avLst>
              <a:gd name="adj1" fmla="val -64711"/>
              <a:gd name="adj2" fmla="val 482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Many changes in grade/volume are low, marginal</a:t>
            </a:r>
          </a:p>
        </p:txBody>
      </p:sp>
    </p:spTree>
    <p:extLst>
      <p:ext uri="{BB962C8B-B14F-4D97-AF65-F5344CB8AC3E}">
        <p14:creationId xmlns:p14="http://schemas.microsoft.com/office/powerpoint/2010/main" val="386616015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24691" y="77005"/>
            <a:ext cx="12192000" cy="1083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Progression Based on GG 1vs 2 </a:t>
            </a:r>
            <a:r>
              <a:rPr lang="en-US" sz="2667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(p = 0.22)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7017F5-4787-7142-86FB-D97A7F140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13" y="1061124"/>
            <a:ext cx="7974820" cy="521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275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83374"/>
            <a:ext cx="12192000" cy="1083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Treatment Free Survival by GG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19" y="1058884"/>
            <a:ext cx="7334965" cy="5239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0062" y="2753080"/>
            <a:ext cx="5605183" cy="15696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Overall Survival 96%</a:t>
            </a:r>
          </a:p>
          <a:p>
            <a:pPr algn="ctr"/>
            <a:r>
              <a:rPr lang="en-US" sz="2400"/>
              <a:t>Prostate Cancer Specific Survival 99%</a:t>
            </a:r>
          </a:p>
          <a:p>
            <a:pPr algn="ctr"/>
            <a:r>
              <a:rPr lang="en-US" sz="2400"/>
              <a:t>Metastases – free Survival 99%</a:t>
            </a:r>
          </a:p>
          <a:p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21582091" y="-74997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2199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776990" y="4406905"/>
            <a:ext cx="9769965" cy="104796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latin typeface="Arial"/>
                <a:cs typeface="Arial"/>
              </a:rPr>
              <a:t>Outcome after </a:t>
            </a:r>
            <a:r>
              <a:rPr lang="en-US" sz="3600" i="1">
                <a:latin typeface="Arial"/>
                <a:cs typeface="Arial"/>
              </a:rPr>
              <a:t>delayed</a:t>
            </a:r>
            <a:r>
              <a:rPr lang="en-US" sz="3600">
                <a:latin typeface="Arial"/>
                <a:cs typeface="Arial"/>
              </a:rPr>
              <a:t> radical prostatectomy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776989" y="3533357"/>
            <a:ext cx="11132217" cy="1500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>
                <a:solidFill>
                  <a:srgbClr val="7F7F7F"/>
                </a:solidFill>
                <a:latin typeface="Arial"/>
                <a:cs typeface="Arial"/>
              </a:rPr>
              <a:t>Deferred Treatment</a:t>
            </a:r>
          </a:p>
        </p:txBody>
      </p:sp>
    </p:spTree>
    <p:extLst>
      <p:ext uri="{BB962C8B-B14F-4D97-AF65-F5344CB8AC3E}">
        <p14:creationId xmlns:p14="http://schemas.microsoft.com/office/powerpoint/2010/main" val="354573657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52" y="6373341"/>
            <a:ext cx="9534953" cy="358291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/>
              <a:t>J Urol. 2019 Sep;202(3):506-510.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/>
          </p:nvPr>
        </p:nvGraphicFramePr>
        <p:xfrm>
          <a:off x="1873692" y="1436160"/>
          <a:ext cx="8431667" cy="4739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2"/>
          <p:cNvSpPr txBox="1">
            <a:spLocks/>
          </p:cNvSpPr>
          <p:nvPr/>
        </p:nvSpPr>
        <p:spPr>
          <a:xfrm>
            <a:off x="398856" y="238162"/>
            <a:ext cx="10786533" cy="5232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>
                <a:latin typeface="Arial"/>
                <a:cs typeface="Arial"/>
              </a:rPr>
              <a:t>Delayed Radical Prostatectomy</a:t>
            </a:r>
          </a:p>
        </p:txBody>
      </p:sp>
    </p:spTree>
    <p:extLst>
      <p:ext uri="{BB962C8B-B14F-4D97-AF65-F5344CB8AC3E}">
        <p14:creationId xmlns:p14="http://schemas.microsoft.com/office/powerpoint/2010/main" val="276495344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016" y="4406900"/>
            <a:ext cx="11293643" cy="136651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67">
                <a:latin typeface="Arial"/>
                <a:cs typeface="Arial"/>
              </a:rPr>
              <a:t>IMPACT OF NEW TECHNOLOGY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00016" y="3520024"/>
            <a:ext cx="10363200" cy="1500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>
                <a:solidFill>
                  <a:srgbClr val="7F7F7F"/>
                </a:solidFill>
                <a:latin typeface="Arial"/>
                <a:cs typeface="Arial"/>
              </a:rPr>
              <a:t>Active Surveillance</a:t>
            </a:r>
          </a:p>
        </p:txBody>
      </p:sp>
    </p:spTree>
    <p:extLst>
      <p:ext uri="{BB962C8B-B14F-4D97-AF65-F5344CB8AC3E}">
        <p14:creationId xmlns:p14="http://schemas.microsoft.com/office/powerpoint/2010/main" val="33841263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329128" y="0"/>
            <a:ext cx="11477183" cy="9417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accent1"/>
                </a:solidFill>
                <a:latin typeface="Arial"/>
                <a:cs typeface="Arial"/>
              </a:rPr>
              <a:t>2019 National Comprehensive Cancer Network Guidelines Recommendations on Genomic Testing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451244"/>
              </p:ext>
            </p:extLst>
          </p:nvPr>
        </p:nvGraphicFramePr>
        <p:xfrm>
          <a:off x="923661" y="1426289"/>
          <a:ext cx="10785668" cy="4486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4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1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39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Category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24719" marR="2471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Definition</a:t>
                      </a:r>
                    </a:p>
                  </a:txBody>
                  <a:tcPr marL="24719" marR="2471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Recommendation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24719" marR="2471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Low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24719" marR="2471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T1c, GG1, PSA &lt;10, &lt;3 positive cores, ≤50</a:t>
                      </a:r>
                      <a:r>
                        <a:rPr lang="en-US" sz="190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core involved, PSAD &lt;0.15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24719" marR="2471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Not</a:t>
                      </a:r>
                      <a:r>
                        <a:rPr lang="en-US" sz="1900" baseline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Indicated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24719" marR="2471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2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24719" marR="2471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T1-T2a, GG 1, and PSA &lt;10</a:t>
                      </a:r>
                    </a:p>
                  </a:txBody>
                  <a:tcPr marL="24719" marR="2471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Consider if life expectancy &gt;10y</a:t>
                      </a:r>
                    </a:p>
                  </a:txBody>
                  <a:tcPr marL="24719" marR="2471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</a:t>
                      </a:r>
                    </a:p>
                  </a:txBody>
                  <a:tcPr marL="24719" marR="2471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T2b-T2c, or GG 2 or 3,</a:t>
                      </a:r>
                      <a:r>
                        <a:rPr lang="en-US" sz="190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PSA 10-20</a:t>
                      </a:r>
                      <a:endParaRPr lang="en-US" sz="1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719" marR="2471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Consider</a:t>
                      </a:r>
                      <a:r>
                        <a:rPr lang="en-US" sz="1900" b="1" baseline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for favorable-intermediate-risk </a:t>
                      </a:r>
                      <a:r>
                        <a:rPr lang="en-US" sz="1900" b="1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if life expectancy</a:t>
                      </a:r>
                      <a:r>
                        <a:rPr lang="en-US" sz="1900" b="1" baseline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&gt;10y</a:t>
                      </a:r>
                      <a:endParaRPr lang="en-US" sz="1900" b="1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24719" marR="2471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2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marL="24719" marR="2471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T3a</a:t>
                      </a:r>
                      <a:r>
                        <a:rPr lang="en-US" sz="1900" baseline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or GG4 or 5, or PSA &gt;20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24719" marR="2471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Not routinely recommended</a:t>
                      </a:r>
                    </a:p>
                  </a:txBody>
                  <a:tcPr marL="24719" marR="2471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24719" marR="2471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T3b-T4,</a:t>
                      </a:r>
                      <a:r>
                        <a:rPr lang="en-US" sz="1900" baseline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or primary Gleason pattern 5, or &gt;4 cores with GG 4 or 5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24719" marR="2471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Not routinely</a:t>
                      </a:r>
                      <a:r>
                        <a:rPr lang="en-US" sz="1900" baseline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recommended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24719" marR="2471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 bwMode="auto">
          <a:xfrm>
            <a:off x="283581" y="3040842"/>
            <a:ext cx="640080" cy="342900"/>
          </a:xfrm>
          <a:prstGeom prst="rightArrow">
            <a:avLst/>
          </a:prstGeom>
          <a:solidFill>
            <a:schemeClr val="accent5"/>
          </a:solidFill>
          <a:ln w="19050" algn="ctr">
            <a:solidFill>
              <a:schemeClr val="accent5"/>
            </a:solidFill>
            <a:miter lim="800000"/>
            <a:headEnd/>
            <a:tailEnd/>
          </a:ln>
        </p:spPr>
        <p:txBody>
          <a:bodyPr wrap="none" lIns="91423" tIns="45719" rIns="91423" bIns="45719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283581" y="3905799"/>
            <a:ext cx="640080" cy="342900"/>
          </a:xfrm>
          <a:prstGeom prst="rightArrow">
            <a:avLst/>
          </a:prstGeom>
          <a:solidFill>
            <a:schemeClr val="accent5"/>
          </a:solidFill>
          <a:ln w="19050" algn="ctr">
            <a:solidFill>
              <a:schemeClr val="accent5"/>
            </a:solidFill>
            <a:miter lim="800000"/>
            <a:headEnd/>
            <a:tailEnd/>
          </a:ln>
        </p:spPr>
        <p:txBody>
          <a:bodyPr wrap="none" lIns="91423" tIns="45719" rIns="91423" bIns="45719" rtlCol="0" anchor="ctr"/>
          <a:lstStyle/>
          <a:p>
            <a:pPr algn="ctr">
              <a:lnSpc>
                <a:spcPct val="90000"/>
              </a:lnSpc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545976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pic>
        <p:nvPicPr>
          <p:cNvPr id="6" name="Picture 3" descr="Screen Shot 2016-04-09 at 3.02.2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t="12373" r="21965" b="12465"/>
          <a:stretch/>
        </p:blipFill>
        <p:spPr bwMode="auto">
          <a:xfrm>
            <a:off x="2953594" y="1489409"/>
            <a:ext cx="6323537" cy="41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78907"/>
            <a:ext cx="12192000" cy="9848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>
                <a:solidFill>
                  <a:srgbClr val="052049"/>
                </a:solidFill>
                <a:latin typeface="Arial"/>
                <a:cs typeface="Arial"/>
              </a:rPr>
              <a:t>Clinically Available Genomic Tests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5803832"/>
            <a:ext cx="12192001" cy="1149026"/>
          </a:xfrm>
          <a:prstGeom prst="rect">
            <a:avLst/>
          </a:prstGeom>
          <a:noFill/>
        </p:spPr>
        <p:txBody>
          <a:bodyPr wrap="square" lIns="162556" tIns="81277" rIns="162556" bIns="81277" rtlCol="0">
            <a:spAutoFit/>
          </a:bodyPr>
          <a:lstStyle/>
          <a:p>
            <a:pPr algn="ctr"/>
            <a:r>
              <a:rPr lang="en-US" sz="3200">
                <a:latin typeface="Arial"/>
                <a:cs typeface="Arial"/>
              </a:rPr>
              <a:t>All of these assays have prognostic value</a:t>
            </a:r>
          </a:p>
          <a:p>
            <a:pPr algn="ctr"/>
            <a:r>
              <a:rPr lang="en-US" sz="3200">
                <a:latin typeface="Arial"/>
                <a:cs typeface="Arial"/>
              </a:rPr>
              <a:t>none are predictive biomarkers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37736" y="2631613"/>
            <a:ext cx="867293" cy="137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037736" y="3625658"/>
            <a:ext cx="867293" cy="137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37736" y="4379563"/>
            <a:ext cx="867293" cy="137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2984" y="2330719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/>
                <a:cs typeface="Arial"/>
              </a:rPr>
              <a:t>Decipher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5636" y="3324765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/>
                <a:cs typeface="Arial"/>
              </a:rPr>
              <a:t>GPS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527" y="4078670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err="1">
                <a:latin typeface="Arial"/>
                <a:cs typeface="Arial"/>
              </a:rPr>
              <a:t>Prolaris</a:t>
            </a:r>
            <a:endParaRPr lang="en-US" sz="3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54695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67415" y="261866"/>
            <a:ext cx="8640409" cy="5232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err="1">
                <a:latin typeface="Arial" pitchFamily="34" charset="0"/>
                <a:cs typeface="Arial" pitchFamily="34" charset="0"/>
              </a:rPr>
              <a:t>Onco</a:t>
            </a:r>
            <a:r>
              <a:rPr lang="en-US" sz="3200" i="1" err="1">
                <a:latin typeface="Arial" pitchFamily="34" charset="0"/>
                <a:cs typeface="Arial" pitchFamily="34" charset="0"/>
              </a:rPr>
              <a:t>type</a:t>
            </a:r>
            <a:r>
              <a:rPr lang="en-US" sz="2667">
                <a:latin typeface="Arial" pitchFamily="34" charset="0"/>
                <a:cs typeface="Arial" pitchFamily="34" charset="0"/>
              </a:rPr>
              <a:t> DX GPS (Genomic Health)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53215" y="1361558"/>
            <a:ext cx="4340708" cy="4641220"/>
          </a:xfrm>
          <a:prstGeom prst="rect">
            <a:avLst/>
          </a:prstGeom>
        </p:spPr>
        <p:txBody>
          <a:bodyPr lIns="91416" tIns="45719" rIns="91416" bIns="45719"/>
          <a:lstStyle>
            <a:lvl1pPr marL="288925" indent="-288925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640F15"/>
              </a:buClr>
              <a:buSzPct val="90000"/>
              <a:buFont typeface="Wingdings" charset="2"/>
              <a:buChar char="Ø"/>
              <a:defRPr sz="26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640F15"/>
              </a:buClr>
              <a:buFont typeface="Times" charset="0"/>
              <a:buChar char="•"/>
              <a:defRPr sz="24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087438" indent="-173038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88BBBB"/>
              </a:buClr>
              <a:buChar char="•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88BBBB"/>
              </a:buClr>
              <a:buChar char="–"/>
              <a:defRPr>
                <a:solidFill>
                  <a:srgbClr val="000000"/>
                </a:solidFill>
                <a:latin typeface="+mn-lt"/>
                <a:ea typeface="ＭＳ Ｐゴシック" charset="-128"/>
              </a:defRPr>
            </a:lvl4pPr>
            <a:lvl5pPr marL="2001838" indent="-173038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BBBBAA"/>
              </a:buClr>
              <a:buSzPct val="105000"/>
              <a:buFont typeface="Arial" charset="0"/>
              <a:buChar char="&gt;"/>
              <a:defRPr sz="1600">
                <a:solidFill>
                  <a:srgbClr val="000000"/>
                </a:solidFill>
                <a:latin typeface="+mn-lt"/>
                <a:ea typeface="ＭＳ Ｐゴシック" charset="-128"/>
              </a:defRPr>
            </a:lvl5pPr>
            <a:lvl6pPr marL="2459038" indent="-173038" algn="l" rtl="0"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BBBBAA"/>
              </a:buClr>
              <a:buSzPct val="105000"/>
              <a:buFont typeface="Arial" charset="0"/>
              <a:buChar char="&gt;"/>
              <a:defRPr sz="1600">
                <a:solidFill>
                  <a:srgbClr val="000000"/>
                </a:solidFill>
                <a:latin typeface="+mn-lt"/>
                <a:ea typeface="ＭＳ Ｐゴシック" charset="-128"/>
              </a:defRPr>
            </a:lvl6pPr>
            <a:lvl7pPr marL="2916238" indent="-173038" algn="l" rtl="0"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BBBBAA"/>
              </a:buClr>
              <a:buSzPct val="105000"/>
              <a:buFont typeface="Arial" charset="0"/>
              <a:buChar char="&gt;"/>
              <a:defRPr sz="1600">
                <a:solidFill>
                  <a:srgbClr val="000000"/>
                </a:solidFill>
                <a:latin typeface="+mn-lt"/>
                <a:ea typeface="ＭＳ Ｐゴシック" charset="-128"/>
              </a:defRPr>
            </a:lvl7pPr>
            <a:lvl8pPr marL="3373438" indent="-173038" algn="l" rtl="0"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BBBBAA"/>
              </a:buClr>
              <a:buSzPct val="105000"/>
              <a:buFont typeface="Arial" charset="0"/>
              <a:buChar char="&gt;"/>
              <a:defRPr sz="1600">
                <a:solidFill>
                  <a:srgbClr val="000000"/>
                </a:solidFill>
                <a:latin typeface="+mn-lt"/>
                <a:ea typeface="ＭＳ Ｐゴシック" charset="-128"/>
              </a:defRPr>
            </a:lvl8pPr>
            <a:lvl9pPr marL="3830638" indent="-173038" algn="l" rtl="0"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BBBBAA"/>
              </a:buClr>
              <a:buSzPct val="105000"/>
              <a:buFont typeface="Arial" charset="0"/>
              <a:buChar char="&gt;"/>
              <a:defRPr sz="1600">
                <a:solidFill>
                  <a:srgbClr val="000000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/>
            <a:r>
              <a:rPr lang="en-US" sz="2000">
                <a:latin typeface="Arial"/>
                <a:cs typeface="Arial"/>
              </a:rPr>
              <a:t>Quantitative 17-gene RT-PCR assay on manually </a:t>
            </a:r>
            <a:r>
              <a:rPr lang="en-US" sz="2000" err="1">
                <a:latin typeface="Arial"/>
                <a:cs typeface="Arial"/>
              </a:rPr>
              <a:t>microdissected</a:t>
            </a:r>
            <a:r>
              <a:rPr lang="en-US" sz="2000">
                <a:latin typeface="Arial"/>
                <a:cs typeface="Arial"/>
              </a:rPr>
              <a:t> tumor tissue from needle biopsy</a:t>
            </a:r>
          </a:p>
          <a:p>
            <a:pPr eaLnBrk="1" hangingPunct="1"/>
            <a:r>
              <a:rPr lang="en-US" sz="2000">
                <a:latin typeface="Arial"/>
                <a:cs typeface="Arial"/>
              </a:rPr>
              <a:t>Genes and biological pathways predictive of multiple endpoints, with emphasis on clinical recurrence</a:t>
            </a:r>
          </a:p>
          <a:p>
            <a:pPr eaLnBrk="1" hangingPunct="1"/>
            <a:r>
              <a:rPr lang="en-US" sz="2000">
                <a:solidFill>
                  <a:srgbClr val="052049"/>
                </a:solidFill>
                <a:latin typeface="Arial"/>
                <a:cs typeface="Arial"/>
              </a:rPr>
              <a:t>Optimized for very small tissue input: six 5 micron sections of single needle biopsy block with as little as 1 mm tumor length</a:t>
            </a:r>
          </a:p>
          <a:p>
            <a:pPr marL="0" indent="0" eaLnBrk="1" hangingPunct="1">
              <a:buNone/>
            </a:pPr>
            <a:endParaRPr lang="en-US" sz="2000">
              <a:latin typeface="Arial"/>
              <a:cs typeface="Arial"/>
            </a:endParaRPr>
          </a:p>
          <a:p>
            <a:pPr marL="0" indent="0" eaLnBrk="1" hangingPunct="1">
              <a:buNone/>
            </a:pPr>
            <a:endParaRPr lang="en-US" sz="2000">
              <a:latin typeface="Arial"/>
              <a:cs typeface="Arial"/>
            </a:endParaRPr>
          </a:p>
          <a:p>
            <a:pPr marL="457035" lvl="1" indent="0" eaLnBrk="1" hangingPunct="1">
              <a:buNone/>
            </a:pPr>
            <a:endParaRPr lang="en-US" sz="2000">
              <a:latin typeface="Arial"/>
              <a:cs typeface="Arial"/>
            </a:endParaRPr>
          </a:p>
          <a:p>
            <a:pPr marL="0" indent="0" eaLnBrk="1" hangingPunct="1">
              <a:buNone/>
            </a:pPr>
            <a:endParaRPr lang="en-US" sz="2000">
              <a:latin typeface="Arial"/>
              <a:cs typeface="Arial"/>
            </a:endParaRPr>
          </a:p>
          <a:p>
            <a:pPr marL="0" indent="0">
              <a:buNone/>
            </a:pPr>
            <a:endParaRPr lang="en-US" sz="2000"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414944" y="1274420"/>
            <a:ext cx="4092880" cy="5016599"/>
            <a:chOff x="4708478" y="942919"/>
            <a:chExt cx="3069660" cy="3762449"/>
          </a:xfrm>
        </p:grpSpPr>
        <p:sp>
          <p:nvSpPr>
            <p:cNvPr id="5" name="Rectangle 4"/>
            <p:cNvSpPr/>
            <p:nvPr/>
          </p:nvSpPr>
          <p:spPr bwMode="auto">
            <a:xfrm>
              <a:off x="6292930" y="942919"/>
              <a:ext cx="1456567" cy="1214954"/>
            </a:xfrm>
            <a:prstGeom prst="rect">
              <a:avLst/>
            </a:prstGeom>
            <a:solidFill>
              <a:srgbClr val="0070C0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16" tIns="45719" rIns="91416" bIns="45719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eaLnBrk="0" hangingPunct="0"/>
              <a:r>
                <a:rPr lang="en-US" sz="1600" b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Cellular Organization</a:t>
              </a:r>
            </a:p>
            <a:p>
              <a:pPr algn="ctr" eaLnBrk="0" hangingPunct="0"/>
              <a:r>
                <a:rPr lang="en-US" sz="1600" err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FLNC</a:t>
              </a:r>
              <a:endParaRPr lang="en-US" sz="1600">
                <a:solidFill>
                  <a:srgbClr val="FFFFFF"/>
                </a:solidFill>
                <a:latin typeface="Trebuchet MS"/>
                <a:cs typeface="Arial" pitchFamily="34" charset="0"/>
              </a:endParaRPr>
            </a:p>
            <a:p>
              <a:pPr algn="ctr" eaLnBrk="0" hangingPunct="0"/>
              <a:r>
                <a:rPr lang="en-US" sz="1600" err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GSN</a:t>
              </a:r>
              <a:endParaRPr lang="en-US" sz="1600">
                <a:solidFill>
                  <a:srgbClr val="FFFFFF"/>
                </a:solidFill>
                <a:latin typeface="Trebuchet MS"/>
                <a:cs typeface="Arial" pitchFamily="34" charset="0"/>
              </a:endParaRPr>
            </a:p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GSTM2 </a:t>
              </a:r>
            </a:p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TPM2</a:t>
              </a:r>
            </a:p>
            <a:p>
              <a:pPr algn="ctr" eaLnBrk="0" hangingPunct="0"/>
              <a:endParaRPr lang="en-US" sz="1600">
                <a:solidFill>
                  <a:srgbClr val="FFFFFF"/>
                </a:solidFill>
                <a:latin typeface="Trebuchet MS"/>
                <a:cs typeface="Arial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708486" y="2061522"/>
              <a:ext cx="1496241" cy="780388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16" tIns="45719" rIns="91416" bIns="45719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eaLnBrk="0" hangingPunct="0"/>
              <a:r>
                <a:rPr lang="en-US" sz="1600" b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Stromal Response</a:t>
              </a:r>
            </a:p>
            <a:p>
              <a:pPr algn="ctr" eaLnBrk="0" hangingPunct="0"/>
              <a:r>
                <a:rPr lang="en-US" sz="1600" err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BGN</a:t>
              </a:r>
              <a:endParaRPr lang="en-US" sz="1600">
                <a:solidFill>
                  <a:srgbClr val="FFFFFF"/>
                </a:solidFill>
                <a:latin typeface="Trebuchet MS"/>
                <a:cs typeface="Arial" pitchFamily="34" charset="0"/>
              </a:endParaRPr>
            </a:p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COL1A1</a:t>
              </a:r>
            </a:p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SFRP4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708486" y="2928224"/>
              <a:ext cx="1496241" cy="503223"/>
            </a:xfrm>
            <a:prstGeom prst="rect">
              <a:avLst/>
            </a:prstGeom>
            <a:solidFill>
              <a:srgbClr val="7030A0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16" tIns="45719" rIns="91416" bIns="45719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eaLnBrk="0" hangingPunct="0"/>
              <a:r>
                <a:rPr lang="en-US" sz="1600" b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Proliferation</a:t>
              </a:r>
            </a:p>
            <a:p>
              <a:pPr algn="ctr" eaLnBrk="0" hangingPunct="0"/>
              <a:r>
                <a:rPr lang="en-US" sz="1600" err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TPX2</a:t>
              </a:r>
              <a:endParaRPr lang="en-US" sz="1600">
                <a:solidFill>
                  <a:srgbClr val="FFFFFF"/>
                </a:solidFill>
                <a:latin typeface="Trebuchet MS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708486" y="942919"/>
              <a:ext cx="1496241" cy="1044674"/>
            </a:xfrm>
            <a:prstGeom prst="rect">
              <a:avLst/>
            </a:prstGeom>
            <a:solidFill>
              <a:srgbClr val="FF6600"/>
            </a:solidFill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16" tIns="45719" rIns="91416" bIns="45719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eaLnBrk="0" hangingPunct="0"/>
              <a:r>
                <a:rPr lang="en-US" sz="1600" b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Androgen Signaling</a:t>
              </a:r>
            </a:p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AZGP1 </a:t>
              </a:r>
            </a:p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FAM13C</a:t>
              </a:r>
            </a:p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KLK2</a:t>
              </a:r>
            </a:p>
            <a:p>
              <a:pPr algn="ctr" eaLnBrk="0" hangingPunct="0"/>
              <a:r>
                <a:rPr lang="en-US" sz="1600" err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SRD5A2</a:t>
              </a:r>
              <a:endParaRPr lang="en-US" sz="1600">
                <a:solidFill>
                  <a:srgbClr val="FFFFFF"/>
                </a:solidFill>
                <a:latin typeface="Trebuchet MS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292930" y="2242524"/>
              <a:ext cx="1456567" cy="118892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16" tIns="45719" rIns="91416" bIns="45719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eaLnBrk="0" hangingPunct="0"/>
              <a:r>
                <a:rPr lang="en-US" sz="1600" b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Reference</a:t>
              </a:r>
            </a:p>
            <a:p>
              <a:pPr algn="ctr" eaLnBrk="0" hangingPunct="0"/>
              <a:r>
                <a:rPr lang="en-US" sz="1600" err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ARF1</a:t>
              </a:r>
              <a:endParaRPr lang="en-US" sz="1600">
                <a:solidFill>
                  <a:srgbClr val="FFFFFF"/>
                </a:solidFill>
                <a:latin typeface="Trebuchet MS"/>
                <a:cs typeface="Arial" pitchFamily="34" charset="0"/>
              </a:endParaRPr>
            </a:p>
            <a:p>
              <a:pPr algn="ctr" eaLnBrk="0" hangingPunct="0"/>
              <a:r>
                <a:rPr lang="en-US" sz="1600" err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ATP5E</a:t>
              </a:r>
              <a:endParaRPr lang="en-US" sz="1600">
                <a:solidFill>
                  <a:srgbClr val="FFFFFF"/>
                </a:solidFill>
                <a:latin typeface="Trebuchet MS"/>
                <a:cs typeface="Arial" pitchFamily="34" charset="0"/>
              </a:endParaRPr>
            </a:p>
            <a:p>
              <a:pPr algn="ctr" eaLnBrk="0" hangingPunct="0"/>
              <a:r>
                <a:rPr lang="en-US" sz="1600" err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CLTC</a:t>
              </a:r>
              <a:endParaRPr lang="en-US" sz="1600">
                <a:solidFill>
                  <a:srgbClr val="FFFFFF"/>
                </a:solidFill>
                <a:latin typeface="Trebuchet MS"/>
                <a:cs typeface="Arial" pitchFamily="34" charset="0"/>
              </a:endParaRPr>
            </a:p>
            <a:p>
              <a:pPr algn="ctr" eaLnBrk="0" hangingPunct="0"/>
              <a:r>
                <a:rPr lang="en-US" sz="1600" err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GPS1</a:t>
              </a:r>
              <a:endParaRPr lang="en-US" sz="1600">
                <a:solidFill>
                  <a:srgbClr val="FFFFFF"/>
                </a:solidFill>
                <a:latin typeface="Trebuchet MS"/>
                <a:cs typeface="Arial" pitchFamily="34" charset="0"/>
              </a:endParaRPr>
            </a:p>
            <a:p>
              <a:pPr algn="ctr" eaLnBrk="0" hangingPunct="0"/>
              <a:r>
                <a:rPr lang="en-US" sz="1600" err="1">
                  <a:solidFill>
                    <a:srgbClr val="FFFFFF"/>
                  </a:solidFill>
                  <a:latin typeface="Trebuchet MS"/>
                  <a:cs typeface="Arial" pitchFamily="34" charset="0"/>
                </a:rPr>
                <a:t>PGK1</a:t>
              </a:r>
              <a:endParaRPr lang="en-US" sz="1600">
                <a:solidFill>
                  <a:srgbClr val="FFFFFF"/>
                </a:solidFill>
                <a:latin typeface="Trebuchet MS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8478" y="3528124"/>
              <a:ext cx="3069660" cy="1177244"/>
            </a:xfrm>
            <a:prstGeom prst="rect">
              <a:avLst/>
            </a:prstGeom>
            <a:solidFill>
              <a:srgbClr val="333333"/>
            </a:solidFill>
            <a:ln w="381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lIns="91416" tIns="45719" rIns="91416" bIns="45719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u="sng">
                  <a:solidFill>
                    <a:schemeClr val="bg1"/>
                  </a:solidFill>
                  <a:latin typeface="Arial" charset="0"/>
                </a:rPr>
                <a:t>GPS</a:t>
              </a:r>
              <a:r>
                <a:rPr lang="en-US" sz="1600">
                  <a:solidFill>
                    <a:schemeClr val="bg1"/>
                  </a:solidFill>
                  <a:latin typeface="Arial" charset="0"/>
                </a:rPr>
                <a:t> =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Arial" charset="0"/>
                </a:rPr>
                <a:t>             0.735*Stromal  Response group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Arial" charset="0"/>
                </a:rPr>
                <a:t>            -0.352*Androgen Signaling group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Arial" charset="0"/>
                </a:rPr>
                <a:t>           +0.095*Proliferation group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Arial" charset="0"/>
                </a:rPr>
                <a:t>            -0.368*Cellular Organization group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chemeClr val="bg1"/>
                  </a:solidFill>
                  <a:latin typeface="Arial" charset="0"/>
                </a:rPr>
                <a:t>Scaled between 0 and 100</a:t>
              </a:r>
            </a:p>
          </p:txBody>
        </p:sp>
      </p:grpSp>
      <p:sp>
        <p:nvSpPr>
          <p:cNvPr id="11" name="TextBox 10"/>
          <p:cNvSpPr txBox="1"/>
          <p:nvPr/>
        </p:nvSpPr>
        <p:spPr bwMode="auto">
          <a:xfrm>
            <a:off x="440099" y="6579261"/>
            <a:ext cx="6726329" cy="22576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ro-RO" sz="1467">
                <a:solidFill>
                  <a:schemeClr val="bg1">
                    <a:lumMod val="50000"/>
                  </a:schemeClr>
                </a:solidFill>
              </a:rPr>
              <a:t>Eur Urol. 2014 Sep;66(3):550-60. doi: 10.1016/j.eururo.2014.05.004. Epub 2014 May 16.</a:t>
            </a:r>
            <a:endParaRPr lang="en-US" sz="1467" err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9786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30553" y="286371"/>
            <a:ext cx="8923140" cy="5588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/>
                <a:cs typeface="Arial"/>
              </a:rPr>
              <a:t>Weak correlation between CAPRA and GPS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604431" y="6411904"/>
            <a:ext cx="6679296" cy="34698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err="1"/>
              <a:t>Eur</a:t>
            </a:r>
            <a:r>
              <a:rPr lang="en-US" sz="1600"/>
              <a:t> </a:t>
            </a:r>
            <a:r>
              <a:rPr lang="en-US" sz="1600" err="1"/>
              <a:t>Urol</a:t>
            </a:r>
            <a:r>
              <a:rPr lang="en-US" sz="1600"/>
              <a:t> 66:550,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818" y="1483888"/>
            <a:ext cx="7420557" cy="452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5873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3FFE23-D6CC-864F-8AAD-9F20F3EBD7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27F736-4830-FA4A-9AA2-79733322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0A3FC-C7EC-A34F-9F34-2F2CD6818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I am a very busy surgeon</a:t>
            </a:r>
          </a:p>
          <a:p>
            <a:r>
              <a:rPr lang="en-US" sz="3600" dirty="0"/>
              <a:t>I think prostate cancer </a:t>
            </a:r>
            <a:r>
              <a:rPr lang="en-US" sz="3600" i="1" dirty="0"/>
              <a:t>over – diagnosis and over – treatment are problems</a:t>
            </a:r>
          </a:p>
          <a:p>
            <a:r>
              <a:rPr lang="en-US" sz="3600" dirty="0"/>
              <a:t>I also think that prostate cancer is often </a:t>
            </a:r>
            <a:r>
              <a:rPr lang="en-US" sz="3600" i="1" dirty="0"/>
              <a:t>under – treated</a:t>
            </a:r>
          </a:p>
          <a:p>
            <a:r>
              <a:rPr lang="en-US" sz="3600" dirty="0"/>
              <a:t>The information I will share is </a:t>
            </a:r>
            <a:r>
              <a:rPr lang="en-US" sz="3600" i="1" dirty="0"/>
              <a:t>largely my own</a:t>
            </a:r>
          </a:p>
          <a:p>
            <a:r>
              <a:rPr lang="en-US" sz="3600" i="1" dirty="0"/>
              <a:t>I will walk you through it</a:t>
            </a:r>
          </a:p>
        </p:txBody>
      </p:sp>
    </p:spTree>
    <p:extLst>
      <p:ext uri="{BB962C8B-B14F-4D97-AF65-F5344CB8AC3E}">
        <p14:creationId xmlns:p14="http://schemas.microsoft.com/office/powerpoint/2010/main" val="294256729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2278" y="232881"/>
            <a:ext cx="9181943" cy="5232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"/>
                <a:cs typeface="Arial"/>
              </a:rPr>
              <a:t>Adding GPS to CAPRA: predicting pathology</a:t>
            </a:r>
          </a:p>
        </p:txBody>
      </p:sp>
      <p:pic>
        <p:nvPicPr>
          <p:cNvPr id="4" name="Picture 5" descr="M:\Prostate\UCSFProstate(09-012)\Analysis\AUA2013\Graphics\shootStars_wJit_Capra01234_13.tif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576"/>
          <a:stretch/>
        </p:blipFill>
        <p:spPr bwMode="auto">
          <a:xfrm>
            <a:off x="2868118" y="1210167"/>
            <a:ext cx="6190553" cy="4297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 bwMode="auto">
          <a:xfrm flipH="1">
            <a:off x="5565854" y="1965766"/>
            <a:ext cx="110613" cy="101363"/>
          </a:xfrm>
          <a:prstGeom prst="ellipse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 flipH="1">
            <a:off x="5546786" y="2285188"/>
            <a:ext cx="99589" cy="102359"/>
          </a:xfrm>
          <a:prstGeom prst="ellipse">
            <a:avLst/>
          </a:prstGeom>
          <a:solidFill>
            <a:srgbClr val="33CC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flipH="1">
            <a:off x="5846014" y="3174440"/>
            <a:ext cx="105173" cy="10235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9237" y="3658691"/>
            <a:ext cx="1570446" cy="318098"/>
          </a:xfrm>
          <a:prstGeom prst="rect">
            <a:avLst/>
          </a:prstGeom>
          <a:noFill/>
        </p:spPr>
        <p:txBody>
          <a:bodyPr wrap="none" lIns="91416" tIns="45719" rIns="91416" bIns="4571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0D6072"/>
                </a:solidFill>
                <a:latin typeface="Arial" charset="0"/>
              </a:rPr>
              <a:t>CAPRA 4 = 43%</a:t>
            </a:r>
          </a:p>
        </p:txBody>
      </p:sp>
      <p:sp>
        <p:nvSpPr>
          <p:cNvPr id="9" name="Oval 8"/>
          <p:cNvSpPr/>
          <p:nvPr/>
        </p:nvSpPr>
        <p:spPr bwMode="auto">
          <a:xfrm flipH="1">
            <a:off x="5889103" y="2687812"/>
            <a:ext cx="99457" cy="102359"/>
          </a:xfrm>
          <a:prstGeom prst="ellipse">
            <a:avLst/>
          </a:prstGeom>
          <a:solidFill>
            <a:srgbClr val="EDAF0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 flipH="1">
            <a:off x="5775346" y="3630705"/>
            <a:ext cx="104032" cy="102359"/>
          </a:xfrm>
          <a:prstGeom prst="ellipse">
            <a:avLst/>
          </a:prstGeom>
          <a:solidFill>
            <a:srgbClr val="D2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C00000"/>
              </a:solidFill>
              <a:latin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4139483" y="2015165"/>
            <a:ext cx="1407299" cy="1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4139482" y="2330511"/>
            <a:ext cx="142636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139482" y="2725125"/>
            <a:ext cx="1739896" cy="138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132637" y="3235575"/>
            <a:ext cx="173989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132642" y="3658670"/>
            <a:ext cx="164270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3" descr="M:\Prostate\UCSFProstate(09-012)\Analysis\AUA2013\Graphics\shootStars_wJit_Capra01234_13.tif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377" b="2039"/>
          <a:stretch/>
        </p:blipFill>
        <p:spPr bwMode="auto">
          <a:xfrm>
            <a:off x="2861936" y="5458546"/>
            <a:ext cx="6201799" cy="781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M:\Prostate\UCSFProstate(09-012)\Analysis\AUA2013\Graphics\shootStars_wJit_Capra01234_13.tif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" r="79319" b="32053"/>
          <a:stretch/>
        </p:blipFill>
        <p:spPr bwMode="auto">
          <a:xfrm>
            <a:off x="2861906" y="1209274"/>
            <a:ext cx="1280160" cy="4206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/>
        </p:nvSpPr>
        <p:spPr bwMode="auto">
          <a:xfrm>
            <a:off x="5670906" y="1937552"/>
            <a:ext cx="1934616" cy="898543"/>
          </a:xfrm>
          <a:custGeom>
            <a:avLst/>
            <a:gdLst>
              <a:gd name="connsiteX0" fmla="*/ 0 w 1934616"/>
              <a:gd name="connsiteY0" fmla="*/ 0 h 882687"/>
              <a:gd name="connsiteX1" fmla="*/ 0 w 1934616"/>
              <a:gd name="connsiteY1" fmla="*/ 0 h 882687"/>
              <a:gd name="connsiteX2" fmla="*/ 5286 w 1934616"/>
              <a:gd name="connsiteY2" fmla="*/ 47570 h 882687"/>
              <a:gd name="connsiteX3" fmla="*/ 10571 w 1934616"/>
              <a:gd name="connsiteY3" fmla="*/ 153281 h 882687"/>
              <a:gd name="connsiteX4" fmla="*/ 26428 w 1934616"/>
              <a:gd name="connsiteY4" fmla="*/ 158567 h 882687"/>
              <a:gd name="connsiteX5" fmla="*/ 63427 w 1934616"/>
              <a:gd name="connsiteY5" fmla="*/ 169138 h 882687"/>
              <a:gd name="connsiteX6" fmla="*/ 95140 w 1934616"/>
              <a:gd name="connsiteY6" fmla="*/ 184994 h 882687"/>
              <a:gd name="connsiteX7" fmla="*/ 126853 w 1934616"/>
              <a:gd name="connsiteY7" fmla="*/ 200851 h 882687"/>
              <a:gd name="connsiteX8" fmla="*/ 142710 w 1934616"/>
              <a:gd name="connsiteY8" fmla="*/ 211422 h 882687"/>
              <a:gd name="connsiteX9" fmla="*/ 174423 w 1934616"/>
              <a:gd name="connsiteY9" fmla="*/ 221993 h 882687"/>
              <a:gd name="connsiteX10" fmla="*/ 206137 w 1934616"/>
              <a:gd name="connsiteY10" fmla="*/ 237850 h 882687"/>
              <a:gd name="connsiteX11" fmla="*/ 221993 w 1934616"/>
              <a:gd name="connsiteY11" fmla="*/ 248421 h 882687"/>
              <a:gd name="connsiteX12" fmla="*/ 264278 w 1934616"/>
              <a:gd name="connsiteY12" fmla="*/ 258992 h 882687"/>
              <a:gd name="connsiteX13" fmla="*/ 295991 w 1934616"/>
              <a:gd name="connsiteY13" fmla="*/ 269563 h 882687"/>
              <a:gd name="connsiteX14" fmla="*/ 332990 w 1934616"/>
              <a:gd name="connsiteY14" fmla="*/ 280134 h 882687"/>
              <a:gd name="connsiteX15" fmla="*/ 364703 w 1934616"/>
              <a:gd name="connsiteY15" fmla="*/ 290705 h 882687"/>
              <a:gd name="connsiteX16" fmla="*/ 396416 w 1934616"/>
              <a:gd name="connsiteY16" fmla="*/ 306562 h 882687"/>
              <a:gd name="connsiteX17" fmla="*/ 412273 w 1934616"/>
              <a:gd name="connsiteY17" fmla="*/ 317133 h 882687"/>
              <a:gd name="connsiteX18" fmla="*/ 428130 w 1934616"/>
              <a:gd name="connsiteY18" fmla="*/ 322419 h 882687"/>
              <a:gd name="connsiteX19" fmla="*/ 465128 w 1934616"/>
              <a:gd name="connsiteY19" fmla="*/ 343561 h 882687"/>
              <a:gd name="connsiteX20" fmla="*/ 480985 w 1934616"/>
              <a:gd name="connsiteY20" fmla="*/ 348846 h 882687"/>
              <a:gd name="connsiteX21" fmla="*/ 502127 w 1934616"/>
              <a:gd name="connsiteY21" fmla="*/ 359417 h 882687"/>
              <a:gd name="connsiteX22" fmla="*/ 533841 w 1934616"/>
              <a:gd name="connsiteY22" fmla="*/ 369988 h 882687"/>
              <a:gd name="connsiteX23" fmla="*/ 581411 w 1934616"/>
              <a:gd name="connsiteY23" fmla="*/ 385845 h 882687"/>
              <a:gd name="connsiteX24" fmla="*/ 597267 w 1934616"/>
              <a:gd name="connsiteY24" fmla="*/ 401702 h 882687"/>
              <a:gd name="connsiteX25" fmla="*/ 613124 w 1934616"/>
              <a:gd name="connsiteY25" fmla="*/ 406987 h 882687"/>
              <a:gd name="connsiteX26" fmla="*/ 628980 w 1934616"/>
              <a:gd name="connsiteY26" fmla="*/ 417558 h 882687"/>
              <a:gd name="connsiteX27" fmla="*/ 644837 w 1934616"/>
              <a:gd name="connsiteY27" fmla="*/ 422844 h 882687"/>
              <a:gd name="connsiteX28" fmla="*/ 676550 w 1934616"/>
              <a:gd name="connsiteY28" fmla="*/ 438701 h 882687"/>
              <a:gd name="connsiteX29" fmla="*/ 687122 w 1934616"/>
              <a:gd name="connsiteY29" fmla="*/ 449272 h 882687"/>
              <a:gd name="connsiteX30" fmla="*/ 724120 w 1934616"/>
              <a:gd name="connsiteY30" fmla="*/ 459843 h 882687"/>
              <a:gd name="connsiteX31" fmla="*/ 739977 w 1934616"/>
              <a:gd name="connsiteY31" fmla="*/ 470414 h 882687"/>
              <a:gd name="connsiteX32" fmla="*/ 782261 w 1934616"/>
              <a:gd name="connsiteY32" fmla="*/ 480985 h 882687"/>
              <a:gd name="connsiteX33" fmla="*/ 829831 w 1934616"/>
              <a:gd name="connsiteY33" fmla="*/ 502127 h 882687"/>
              <a:gd name="connsiteX34" fmla="*/ 845688 w 1934616"/>
              <a:gd name="connsiteY34" fmla="*/ 507413 h 882687"/>
              <a:gd name="connsiteX35" fmla="*/ 877401 w 1934616"/>
              <a:gd name="connsiteY35" fmla="*/ 523269 h 882687"/>
              <a:gd name="connsiteX36" fmla="*/ 914400 w 1934616"/>
              <a:gd name="connsiteY36" fmla="*/ 539126 h 882687"/>
              <a:gd name="connsiteX37" fmla="*/ 946113 w 1934616"/>
              <a:gd name="connsiteY37" fmla="*/ 554983 h 882687"/>
              <a:gd name="connsiteX38" fmla="*/ 977827 w 1934616"/>
              <a:gd name="connsiteY38" fmla="*/ 570839 h 882687"/>
              <a:gd name="connsiteX39" fmla="*/ 1025397 w 1934616"/>
              <a:gd name="connsiteY39" fmla="*/ 597267 h 882687"/>
              <a:gd name="connsiteX40" fmla="*/ 1057110 w 1934616"/>
              <a:gd name="connsiteY40" fmla="*/ 618409 h 882687"/>
              <a:gd name="connsiteX41" fmla="*/ 1088823 w 1934616"/>
              <a:gd name="connsiteY41" fmla="*/ 628980 h 882687"/>
              <a:gd name="connsiteX42" fmla="*/ 1104680 w 1934616"/>
              <a:gd name="connsiteY42" fmla="*/ 634266 h 882687"/>
              <a:gd name="connsiteX43" fmla="*/ 1136393 w 1934616"/>
              <a:gd name="connsiteY43" fmla="*/ 655408 h 882687"/>
              <a:gd name="connsiteX44" fmla="*/ 1152250 w 1934616"/>
              <a:gd name="connsiteY44" fmla="*/ 665979 h 882687"/>
              <a:gd name="connsiteX45" fmla="*/ 1178678 w 1934616"/>
              <a:gd name="connsiteY45" fmla="*/ 687121 h 882687"/>
              <a:gd name="connsiteX46" fmla="*/ 1199820 w 1934616"/>
              <a:gd name="connsiteY46" fmla="*/ 713549 h 882687"/>
              <a:gd name="connsiteX47" fmla="*/ 1215676 w 1934616"/>
              <a:gd name="connsiteY47" fmla="*/ 724120 h 882687"/>
              <a:gd name="connsiteX48" fmla="*/ 1220962 w 1934616"/>
              <a:gd name="connsiteY48" fmla="*/ 739977 h 882687"/>
              <a:gd name="connsiteX49" fmla="*/ 1236819 w 1934616"/>
              <a:gd name="connsiteY49" fmla="*/ 745262 h 882687"/>
              <a:gd name="connsiteX50" fmla="*/ 1247390 w 1934616"/>
              <a:gd name="connsiteY50" fmla="*/ 755834 h 882687"/>
              <a:gd name="connsiteX51" fmla="*/ 1263246 w 1934616"/>
              <a:gd name="connsiteY51" fmla="*/ 766405 h 882687"/>
              <a:gd name="connsiteX52" fmla="*/ 1284389 w 1934616"/>
              <a:gd name="connsiteY52" fmla="*/ 792832 h 882687"/>
              <a:gd name="connsiteX53" fmla="*/ 1300245 w 1934616"/>
              <a:gd name="connsiteY53" fmla="*/ 798118 h 882687"/>
              <a:gd name="connsiteX54" fmla="*/ 1326673 w 1934616"/>
              <a:gd name="connsiteY54" fmla="*/ 819260 h 882687"/>
              <a:gd name="connsiteX55" fmla="*/ 1342530 w 1934616"/>
              <a:gd name="connsiteY55" fmla="*/ 829831 h 882687"/>
              <a:gd name="connsiteX56" fmla="*/ 1374243 w 1934616"/>
              <a:gd name="connsiteY56" fmla="*/ 840402 h 882687"/>
              <a:gd name="connsiteX57" fmla="*/ 1405956 w 1934616"/>
              <a:gd name="connsiteY57" fmla="*/ 856259 h 882687"/>
              <a:gd name="connsiteX58" fmla="*/ 1421813 w 1934616"/>
              <a:gd name="connsiteY58" fmla="*/ 866830 h 882687"/>
              <a:gd name="connsiteX59" fmla="*/ 1458812 w 1934616"/>
              <a:gd name="connsiteY59" fmla="*/ 877401 h 882687"/>
              <a:gd name="connsiteX60" fmla="*/ 1474668 w 1934616"/>
              <a:gd name="connsiteY60" fmla="*/ 882687 h 882687"/>
              <a:gd name="connsiteX61" fmla="*/ 1834086 w 1934616"/>
              <a:gd name="connsiteY61" fmla="*/ 877401 h 882687"/>
              <a:gd name="connsiteX62" fmla="*/ 1865799 w 1934616"/>
              <a:gd name="connsiteY62" fmla="*/ 866830 h 882687"/>
              <a:gd name="connsiteX63" fmla="*/ 1881656 w 1934616"/>
              <a:gd name="connsiteY63" fmla="*/ 850973 h 882687"/>
              <a:gd name="connsiteX64" fmla="*/ 1886941 w 1934616"/>
              <a:gd name="connsiteY64" fmla="*/ 835117 h 882687"/>
              <a:gd name="connsiteX65" fmla="*/ 1897512 w 1934616"/>
              <a:gd name="connsiteY65" fmla="*/ 819260 h 882687"/>
              <a:gd name="connsiteX66" fmla="*/ 1913369 w 1934616"/>
              <a:gd name="connsiteY66" fmla="*/ 782261 h 882687"/>
              <a:gd name="connsiteX67" fmla="*/ 1918654 w 1934616"/>
              <a:gd name="connsiteY67" fmla="*/ 761119 h 882687"/>
              <a:gd name="connsiteX68" fmla="*/ 1929226 w 1934616"/>
              <a:gd name="connsiteY68" fmla="*/ 739977 h 882687"/>
              <a:gd name="connsiteX69" fmla="*/ 1929226 w 1934616"/>
              <a:gd name="connsiteY69" fmla="*/ 650123 h 882687"/>
              <a:gd name="connsiteX70" fmla="*/ 1923940 w 1934616"/>
              <a:gd name="connsiteY70" fmla="*/ 634266 h 882687"/>
              <a:gd name="connsiteX71" fmla="*/ 1892227 w 1934616"/>
              <a:gd name="connsiteY71" fmla="*/ 613124 h 882687"/>
              <a:gd name="connsiteX72" fmla="*/ 1849942 w 1934616"/>
              <a:gd name="connsiteY72" fmla="*/ 586696 h 882687"/>
              <a:gd name="connsiteX73" fmla="*/ 1786516 w 1934616"/>
              <a:gd name="connsiteY73" fmla="*/ 576125 h 882687"/>
              <a:gd name="connsiteX74" fmla="*/ 1765374 w 1934616"/>
              <a:gd name="connsiteY74" fmla="*/ 570839 h 882687"/>
              <a:gd name="connsiteX75" fmla="*/ 1696661 w 1934616"/>
              <a:gd name="connsiteY75" fmla="*/ 560268 h 882687"/>
              <a:gd name="connsiteX76" fmla="*/ 1675519 w 1934616"/>
              <a:gd name="connsiteY76" fmla="*/ 554983 h 882687"/>
              <a:gd name="connsiteX77" fmla="*/ 1649091 w 1934616"/>
              <a:gd name="connsiteY77" fmla="*/ 549697 h 882687"/>
              <a:gd name="connsiteX78" fmla="*/ 1627949 w 1934616"/>
              <a:gd name="connsiteY78" fmla="*/ 539126 h 882687"/>
              <a:gd name="connsiteX79" fmla="*/ 1548666 w 1934616"/>
              <a:gd name="connsiteY79" fmla="*/ 528555 h 882687"/>
              <a:gd name="connsiteX80" fmla="*/ 1527524 w 1934616"/>
              <a:gd name="connsiteY80" fmla="*/ 523269 h 882687"/>
              <a:gd name="connsiteX81" fmla="*/ 1474668 w 1934616"/>
              <a:gd name="connsiteY81" fmla="*/ 512698 h 882687"/>
              <a:gd name="connsiteX82" fmla="*/ 1453526 w 1934616"/>
              <a:gd name="connsiteY82" fmla="*/ 507413 h 882687"/>
              <a:gd name="connsiteX83" fmla="*/ 1416527 w 1934616"/>
              <a:gd name="connsiteY83" fmla="*/ 502127 h 882687"/>
              <a:gd name="connsiteX84" fmla="*/ 1363672 w 1934616"/>
              <a:gd name="connsiteY84" fmla="*/ 491556 h 882687"/>
              <a:gd name="connsiteX85" fmla="*/ 1321387 w 1934616"/>
              <a:gd name="connsiteY85" fmla="*/ 480985 h 882687"/>
              <a:gd name="connsiteX86" fmla="*/ 1268532 w 1934616"/>
              <a:gd name="connsiteY86" fmla="*/ 475699 h 882687"/>
              <a:gd name="connsiteX87" fmla="*/ 1210391 w 1934616"/>
              <a:gd name="connsiteY87" fmla="*/ 459843 h 882687"/>
              <a:gd name="connsiteX88" fmla="*/ 1189249 w 1934616"/>
              <a:gd name="connsiteY88" fmla="*/ 454557 h 882687"/>
              <a:gd name="connsiteX89" fmla="*/ 1173392 w 1934616"/>
              <a:gd name="connsiteY89" fmla="*/ 449272 h 882687"/>
              <a:gd name="connsiteX90" fmla="*/ 1131108 w 1934616"/>
              <a:gd name="connsiteY90" fmla="*/ 443986 h 882687"/>
              <a:gd name="connsiteX91" fmla="*/ 1078252 w 1934616"/>
              <a:gd name="connsiteY91" fmla="*/ 433415 h 882687"/>
              <a:gd name="connsiteX92" fmla="*/ 1051824 w 1934616"/>
              <a:gd name="connsiteY92" fmla="*/ 428130 h 882687"/>
              <a:gd name="connsiteX93" fmla="*/ 1035968 w 1934616"/>
              <a:gd name="connsiteY93" fmla="*/ 422844 h 882687"/>
              <a:gd name="connsiteX94" fmla="*/ 1014826 w 1934616"/>
              <a:gd name="connsiteY94" fmla="*/ 412273 h 882687"/>
              <a:gd name="connsiteX95" fmla="*/ 972541 w 1934616"/>
              <a:gd name="connsiteY95" fmla="*/ 396416 h 882687"/>
              <a:gd name="connsiteX96" fmla="*/ 930257 w 1934616"/>
              <a:gd name="connsiteY96" fmla="*/ 375274 h 882687"/>
              <a:gd name="connsiteX97" fmla="*/ 914400 w 1934616"/>
              <a:gd name="connsiteY97" fmla="*/ 364703 h 882687"/>
              <a:gd name="connsiteX98" fmla="*/ 882687 w 1934616"/>
              <a:gd name="connsiteY98" fmla="*/ 354132 h 882687"/>
              <a:gd name="connsiteX99" fmla="*/ 840402 w 1934616"/>
              <a:gd name="connsiteY99" fmla="*/ 327704 h 882687"/>
              <a:gd name="connsiteX100" fmla="*/ 813975 w 1934616"/>
              <a:gd name="connsiteY100" fmla="*/ 317133 h 882687"/>
              <a:gd name="connsiteX101" fmla="*/ 798118 w 1934616"/>
              <a:gd name="connsiteY101" fmla="*/ 311847 h 882687"/>
              <a:gd name="connsiteX102" fmla="*/ 782261 w 1934616"/>
              <a:gd name="connsiteY102" fmla="*/ 301276 h 882687"/>
              <a:gd name="connsiteX103" fmla="*/ 750548 w 1934616"/>
              <a:gd name="connsiteY103" fmla="*/ 290705 h 882687"/>
              <a:gd name="connsiteX104" fmla="*/ 734691 w 1934616"/>
              <a:gd name="connsiteY104" fmla="*/ 285420 h 882687"/>
              <a:gd name="connsiteX105" fmla="*/ 713549 w 1934616"/>
              <a:gd name="connsiteY105" fmla="*/ 274849 h 882687"/>
              <a:gd name="connsiteX106" fmla="*/ 692407 w 1934616"/>
              <a:gd name="connsiteY106" fmla="*/ 269563 h 882687"/>
              <a:gd name="connsiteX107" fmla="*/ 676550 w 1934616"/>
              <a:gd name="connsiteY107" fmla="*/ 264278 h 882687"/>
              <a:gd name="connsiteX108" fmla="*/ 644837 w 1934616"/>
              <a:gd name="connsiteY108" fmla="*/ 258992 h 882687"/>
              <a:gd name="connsiteX109" fmla="*/ 613124 w 1934616"/>
              <a:gd name="connsiteY109" fmla="*/ 248421 h 882687"/>
              <a:gd name="connsiteX110" fmla="*/ 576125 w 1934616"/>
              <a:gd name="connsiteY110" fmla="*/ 237850 h 882687"/>
              <a:gd name="connsiteX111" fmla="*/ 554983 w 1934616"/>
              <a:gd name="connsiteY111" fmla="*/ 232564 h 882687"/>
              <a:gd name="connsiteX112" fmla="*/ 539126 w 1934616"/>
              <a:gd name="connsiteY112" fmla="*/ 227279 h 882687"/>
              <a:gd name="connsiteX113" fmla="*/ 491556 w 1934616"/>
              <a:gd name="connsiteY113" fmla="*/ 216708 h 882687"/>
              <a:gd name="connsiteX114" fmla="*/ 438701 w 1934616"/>
              <a:gd name="connsiteY114" fmla="*/ 195565 h 882687"/>
              <a:gd name="connsiteX115" fmla="*/ 422844 w 1934616"/>
              <a:gd name="connsiteY115" fmla="*/ 184994 h 882687"/>
              <a:gd name="connsiteX116" fmla="*/ 385845 w 1934616"/>
              <a:gd name="connsiteY116" fmla="*/ 174423 h 882687"/>
              <a:gd name="connsiteX117" fmla="*/ 369989 w 1934616"/>
              <a:gd name="connsiteY117" fmla="*/ 163852 h 882687"/>
              <a:gd name="connsiteX118" fmla="*/ 338275 w 1934616"/>
              <a:gd name="connsiteY118" fmla="*/ 153281 h 882687"/>
              <a:gd name="connsiteX119" fmla="*/ 322419 w 1934616"/>
              <a:gd name="connsiteY119" fmla="*/ 147995 h 882687"/>
              <a:gd name="connsiteX120" fmla="*/ 306562 w 1934616"/>
              <a:gd name="connsiteY120" fmla="*/ 142710 h 882687"/>
              <a:gd name="connsiteX121" fmla="*/ 290705 w 1934616"/>
              <a:gd name="connsiteY121" fmla="*/ 132139 h 882687"/>
              <a:gd name="connsiteX122" fmla="*/ 285420 w 1934616"/>
              <a:gd name="connsiteY122" fmla="*/ 116282 h 882687"/>
              <a:gd name="connsiteX123" fmla="*/ 253706 w 1934616"/>
              <a:gd name="connsiteY123" fmla="*/ 73998 h 882687"/>
              <a:gd name="connsiteX124" fmla="*/ 237850 w 1934616"/>
              <a:gd name="connsiteY124" fmla="*/ 63427 h 882687"/>
              <a:gd name="connsiteX125" fmla="*/ 206137 w 1934616"/>
              <a:gd name="connsiteY125" fmla="*/ 52856 h 882687"/>
              <a:gd name="connsiteX126" fmla="*/ 153281 w 1934616"/>
              <a:gd name="connsiteY126" fmla="*/ 36999 h 882687"/>
              <a:gd name="connsiteX127" fmla="*/ 126853 w 1934616"/>
              <a:gd name="connsiteY127" fmla="*/ 31713 h 882687"/>
              <a:gd name="connsiteX128" fmla="*/ 89854 w 1934616"/>
              <a:gd name="connsiteY128" fmla="*/ 26428 h 882687"/>
              <a:gd name="connsiteX129" fmla="*/ 52856 w 1934616"/>
              <a:gd name="connsiteY129" fmla="*/ 15857 h 882687"/>
              <a:gd name="connsiteX130" fmla="*/ 15857 w 1934616"/>
              <a:gd name="connsiteY130" fmla="*/ 5286 h 882687"/>
              <a:gd name="connsiteX131" fmla="*/ 0 w 1934616"/>
              <a:gd name="connsiteY131" fmla="*/ 0 h 88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934616" h="882687">
                <a:moveTo>
                  <a:pt x="0" y="0"/>
                </a:moveTo>
                <a:lnTo>
                  <a:pt x="0" y="0"/>
                </a:lnTo>
                <a:cubicBezTo>
                  <a:pt x="1762" y="15857"/>
                  <a:pt x="4188" y="31654"/>
                  <a:pt x="5286" y="47570"/>
                </a:cubicBezTo>
                <a:cubicBezTo>
                  <a:pt x="7713" y="82767"/>
                  <a:pt x="3970" y="118623"/>
                  <a:pt x="10571" y="153281"/>
                </a:cubicBezTo>
                <a:cubicBezTo>
                  <a:pt x="11614" y="158754"/>
                  <a:pt x="21071" y="157036"/>
                  <a:pt x="26428" y="158567"/>
                </a:cubicBezTo>
                <a:cubicBezTo>
                  <a:pt x="34337" y="160827"/>
                  <a:pt x="54974" y="164912"/>
                  <a:pt x="63427" y="169138"/>
                </a:cubicBezTo>
                <a:cubicBezTo>
                  <a:pt x="104404" y="189627"/>
                  <a:pt x="55289" y="171712"/>
                  <a:pt x="95140" y="184994"/>
                </a:cubicBezTo>
                <a:cubicBezTo>
                  <a:pt x="140585" y="215290"/>
                  <a:pt x="83087" y="178967"/>
                  <a:pt x="126853" y="200851"/>
                </a:cubicBezTo>
                <a:cubicBezTo>
                  <a:pt x="132535" y="203692"/>
                  <a:pt x="136905" y="208842"/>
                  <a:pt x="142710" y="211422"/>
                </a:cubicBezTo>
                <a:cubicBezTo>
                  <a:pt x="152892" y="215947"/>
                  <a:pt x="174423" y="221993"/>
                  <a:pt x="174423" y="221993"/>
                </a:cubicBezTo>
                <a:cubicBezTo>
                  <a:pt x="219871" y="252291"/>
                  <a:pt x="162366" y="215964"/>
                  <a:pt x="206137" y="237850"/>
                </a:cubicBezTo>
                <a:cubicBezTo>
                  <a:pt x="211819" y="240691"/>
                  <a:pt x="216023" y="246250"/>
                  <a:pt x="221993" y="248421"/>
                </a:cubicBezTo>
                <a:cubicBezTo>
                  <a:pt x="235647" y="253386"/>
                  <a:pt x="250495" y="254398"/>
                  <a:pt x="264278" y="258992"/>
                </a:cubicBezTo>
                <a:lnTo>
                  <a:pt x="295991" y="269563"/>
                </a:lnTo>
                <a:cubicBezTo>
                  <a:pt x="349285" y="287328"/>
                  <a:pt x="266618" y="260223"/>
                  <a:pt x="332990" y="280134"/>
                </a:cubicBezTo>
                <a:cubicBezTo>
                  <a:pt x="343663" y="283336"/>
                  <a:pt x="364703" y="290705"/>
                  <a:pt x="364703" y="290705"/>
                </a:cubicBezTo>
                <a:cubicBezTo>
                  <a:pt x="410148" y="321001"/>
                  <a:pt x="352650" y="284678"/>
                  <a:pt x="396416" y="306562"/>
                </a:cubicBezTo>
                <a:cubicBezTo>
                  <a:pt x="402098" y="309403"/>
                  <a:pt x="406591" y="314292"/>
                  <a:pt x="412273" y="317133"/>
                </a:cubicBezTo>
                <a:cubicBezTo>
                  <a:pt x="417256" y="319625"/>
                  <a:pt x="423009" y="320224"/>
                  <a:pt x="428130" y="322419"/>
                </a:cubicBezTo>
                <a:cubicBezTo>
                  <a:pt x="493024" y="350231"/>
                  <a:pt x="412023" y="317010"/>
                  <a:pt x="465128" y="343561"/>
                </a:cubicBezTo>
                <a:cubicBezTo>
                  <a:pt x="470111" y="346053"/>
                  <a:pt x="475864" y="346651"/>
                  <a:pt x="480985" y="348846"/>
                </a:cubicBezTo>
                <a:cubicBezTo>
                  <a:pt x="488227" y="351950"/>
                  <a:pt x="494811" y="356491"/>
                  <a:pt x="502127" y="359417"/>
                </a:cubicBezTo>
                <a:cubicBezTo>
                  <a:pt x="512473" y="363555"/>
                  <a:pt x="523495" y="365849"/>
                  <a:pt x="533841" y="369988"/>
                </a:cubicBezTo>
                <a:cubicBezTo>
                  <a:pt x="567013" y="383258"/>
                  <a:pt x="551063" y="378259"/>
                  <a:pt x="581411" y="385845"/>
                </a:cubicBezTo>
                <a:cubicBezTo>
                  <a:pt x="586696" y="391131"/>
                  <a:pt x="591048" y="397556"/>
                  <a:pt x="597267" y="401702"/>
                </a:cubicBezTo>
                <a:cubicBezTo>
                  <a:pt x="601903" y="404793"/>
                  <a:pt x="608141" y="404495"/>
                  <a:pt x="613124" y="406987"/>
                </a:cubicBezTo>
                <a:cubicBezTo>
                  <a:pt x="618806" y="409828"/>
                  <a:pt x="623298" y="414717"/>
                  <a:pt x="628980" y="417558"/>
                </a:cubicBezTo>
                <a:cubicBezTo>
                  <a:pt x="633963" y="420050"/>
                  <a:pt x="639854" y="420352"/>
                  <a:pt x="644837" y="422844"/>
                </a:cubicBezTo>
                <a:cubicBezTo>
                  <a:pt x="685825" y="443338"/>
                  <a:pt x="636693" y="425414"/>
                  <a:pt x="676550" y="438701"/>
                </a:cubicBezTo>
                <a:cubicBezTo>
                  <a:pt x="680074" y="442225"/>
                  <a:pt x="682849" y="446708"/>
                  <a:pt x="687122" y="449272"/>
                </a:cubicBezTo>
                <a:cubicBezTo>
                  <a:pt x="692536" y="452520"/>
                  <a:pt x="720174" y="458856"/>
                  <a:pt x="724120" y="459843"/>
                </a:cubicBezTo>
                <a:cubicBezTo>
                  <a:pt x="729406" y="463367"/>
                  <a:pt x="734295" y="467573"/>
                  <a:pt x="739977" y="470414"/>
                </a:cubicBezTo>
                <a:cubicBezTo>
                  <a:pt x="750809" y="475830"/>
                  <a:pt x="772215" y="478976"/>
                  <a:pt x="782261" y="480985"/>
                </a:cubicBezTo>
                <a:cubicBezTo>
                  <a:pt x="807390" y="497737"/>
                  <a:pt x="792091" y="489547"/>
                  <a:pt x="829831" y="502127"/>
                </a:cubicBezTo>
                <a:cubicBezTo>
                  <a:pt x="835117" y="503889"/>
                  <a:pt x="841052" y="504322"/>
                  <a:pt x="845688" y="507413"/>
                </a:cubicBezTo>
                <a:cubicBezTo>
                  <a:pt x="876167" y="527732"/>
                  <a:pt x="846760" y="510137"/>
                  <a:pt x="877401" y="523269"/>
                </a:cubicBezTo>
                <a:cubicBezTo>
                  <a:pt x="923115" y="542862"/>
                  <a:pt x="877216" y="526733"/>
                  <a:pt x="914400" y="539126"/>
                </a:cubicBezTo>
                <a:cubicBezTo>
                  <a:pt x="959845" y="569422"/>
                  <a:pt x="902347" y="533099"/>
                  <a:pt x="946113" y="554983"/>
                </a:cubicBezTo>
                <a:cubicBezTo>
                  <a:pt x="987087" y="575471"/>
                  <a:pt x="937980" y="557558"/>
                  <a:pt x="977827" y="570839"/>
                </a:cubicBezTo>
                <a:cubicBezTo>
                  <a:pt x="1014176" y="595073"/>
                  <a:pt x="997487" y="587965"/>
                  <a:pt x="1025397" y="597267"/>
                </a:cubicBezTo>
                <a:cubicBezTo>
                  <a:pt x="1035968" y="604314"/>
                  <a:pt x="1045057" y="614391"/>
                  <a:pt x="1057110" y="618409"/>
                </a:cubicBezTo>
                <a:lnTo>
                  <a:pt x="1088823" y="628980"/>
                </a:lnTo>
                <a:cubicBezTo>
                  <a:pt x="1094109" y="630742"/>
                  <a:pt x="1100044" y="631175"/>
                  <a:pt x="1104680" y="634266"/>
                </a:cubicBezTo>
                <a:lnTo>
                  <a:pt x="1136393" y="655408"/>
                </a:lnTo>
                <a:lnTo>
                  <a:pt x="1152250" y="665979"/>
                </a:lnTo>
                <a:cubicBezTo>
                  <a:pt x="1173305" y="697563"/>
                  <a:pt x="1150309" y="670100"/>
                  <a:pt x="1178678" y="687121"/>
                </a:cubicBezTo>
                <a:cubicBezTo>
                  <a:pt x="1191751" y="694965"/>
                  <a:pt x="1189021" y="702750"/>
                  <a:pt x="1199820" y="713549"/>
                </a:cubicBezTo>
                <a:cubicBezTo>
                  <a:pt x="1204312" y="718041"/>
                  <a:pt x="1210391" y="720596"/>
                  <a:pt x="1215676" y="724120"/>
                </a:cubicBezTo>
                <a:cubicBezTo>
                  <a:pt x="1217438" y="729406"/>
                  <a:pt x="1217022" y="736037"/>
                  <a:pt x="1220962" y="739977"/>
                </a:cubicBezTo>
                <a:cubicBezTo>
                  <a:pt x="1224902" y="743917"/>
                  <a:pt x="1232041" y="742395"/>
                  <a:pt x="1236819" y="745262"/>
                </a:cubicBezTo>
                <a:cubicBezTo>
                  <a:pt x="1241092" y="747826"/>
                  <a:pt x="1243499" y="752721"/>
                  <a:pt x="1247390" y="755834"/>
                </a:cubicBezTo>
                <a:cubicBezTo>
                  <a:pt x="1252350" y="759802"/>
                  <a:pt x="1257961" y="762881"/>
                  <a:pt x="1263246" y="766405"/>
                </a:cubicBezTo>
                <a:cubicBezTo>
                  <a:pt x="1268049" y="773609"/>
                  <a:pt x="1276019" y="787810"/>
                  <a:pt x="1284389" y="792832"/>
                </a:cubicBezTo>
                <a:cubicBezTo>
                  <a:pt x="1289166" y="795698"/>
                  <a:pt x="1294960" y="796356"/>
                  <a:pt x="1300245" y="798118"/>
                </a:cubicBezTo>
                <a:cubicBezTo>
                  <a:pt x="1318065" y="824849"/>
                  <a:pt x="1301142" y="806495"/>
                  <a:pt x="1326673" y="819260"/>
                </a:cubicBezTo>
                <a:cubicBezTo>
                  <a:pt x="1332355" y="822101"/>
                  <a:pt x="1336725" y="827251"/>
                  <a:pt x="1342530" y="829831"/>
                </a:cubicBezTo>
                <a:cubicBezTo>
                  <a:pt x="1352712" y="834356"/>
                  <a:pt x="1374243" y="840402"/>
                  <a:pt x="1374243" y="840402"/>
                </a:cubicBezTo>
                <a:cubicBezTo>
                  <a:pt x="1419688" y="870698"/>
                  <a:pt x="1362190" y="834375"/>
                  <a:pt x="1405956" y="856259"/>
                </a:cubicBezTo>
                <a:cubicBezTo>
                  <a:pt x="1411638" y="859100"/>
                  <a:pt x="1416131" y="863989"/>
                  <a:pt x="1421813" y="866830"/>
                </a:cubicBezTo>
                <a:cubicBezTo>
                  <a:pt x="1430268" y="871058"/>
                  <a:pt x="1450900" y="875140"/>
                  <a:pt x="1458812" y="877401"/>
                </a:cubicBezTo>
                <a:cubicBezTo>
                  <a:pt x="1464169" y="878932"/>
                  <a:pt x="1469383" y="880925"/>
                  <a:pt x="1474668" y="882687"/>
                </a:cubicBezTo>
                <a:cubicBezTo>
                  <a:pt x="1594474" y="880925"/>
                  <a:pt x="1714365" y="882255"/>
                  <a:pt x="1834086" y="877401"/>
                </a:cubicBezTo>
                <a:cubicBezTo>
                  <a:pt x="1845220" y="876950"/>
                  <a:pt x="1865799" y="866830"/>
                  <a:pt x="1865799" y="866830"/>
                </a:cubicBezTo>
                <a:cubicBezTo>
                  <a:pt x="1871085" y="861544"/>
                  <a:pt x="1877510" y="857193"/>
                  <a:pt x="1881656" y="850973"/>
                </a:cubicBezTo>
                <a:cubicBezTo>
                  <a:pt x="1884746" y="846337"/>
                  <a:pt x="1884450" y="840100"/>
                  <a:pt x="1886941" y="835117"/>
                </a:cubicBezTo>
                <a:cubicBezTo>
                  <a:pt x="1889782" y="829435"/>
                  <a:pt x="1893988" y="824546"/>
                  <a:pt x="1897512" y="819260"/>
                </a:cubicBezTo>
                <a:cubicBezTo>
                  <a:pt x="1912690" y="758554"/>
                  <a:pt x="1891466" y="833371"/>
                  <a:pt x="1913369" y="782261"/>
                </a:cubicBezTo>
                <a:cubicBezTo>
                  <a:pt x="1916230" y="775584"/>
                  <a:pt x="1916103" y="767921"/>
                  <a:pt x="1918654" y="761119"/>
                </a:cubicBezTo>
                <a:cubicBezTo>
                  <a:pt x="1921421" y="753741"/>
                  <a:pt x="1925702" y="747024"/>
                  <a:pt x="1929226" y="739977"/>
                </a:cubicBezTo>
                <a:cubicBezTo>
                  <a:pt x="1935182" y="692325"/>
                  <a:pt x="1937548" y="700058"/>
                  <a:pt x="1929226" y="650123"/>
                </a:cubicBezTo>
                <a:cubicBezTo>
                  <a:pt x="1928310" y="644627"/>
                  <a:pt x="1927031" y="638902"/>
                  <a:pt x="1923940" y="634266"/>
                </a:cubicBezTo>
                <a:cubicBezTo>
                  <a:pt x="1910644" y="614323"/>
                  <a:pt x="1910329" y="620882"/>
                  <a:pt x="1892227" y="613124"/>
                </a:cubicBezTo>
                <a:cubicBezTo>
                  <a:pt x="1806337" y="576315"/>
                  <a:pt x="1940972" y="632212"/>
                  <a:pt x="1849942" y="586696"/>
                </a:cubicBezTo>
                <a:cubicBezTo>
                  <a:pt x="1838299" y="580874"/>
                  <a:pt x="1790489" y="576622"/>
                  <a:pt x="1786516" y="576125"/>
                </a:cubicBezTo>
                <a:cubicBezTo>
                  <a:pt x="1779469" y="574363"/>
                  <a:pt x="1772497" y="572264"/>
                  <a:pt x="1765374" y="570839"/>
                </a:cubicBezTo>
                <a:cubicBezTo>
                  <a:pt x="1714353" y="560635"/>
                  <a:pt x="1752428" y="570407"/>
                  <a:pt x="1696661" y="560268"/>
                </a:cubicBezTo>
                <a:cubicBezTo>
                  <a:pt x="1689514" y="558969"/>
                  <a:pt x="1682610" y="556559"/>
                  <a:pt x="1675519" y="554983"/>
                </a:cubicBezTo>
                <a:cubicBezTo>
                  <a:pt x="1666749" y="553034"/>
                  <a:pt x="1657900" y="551459"/>
                  <a:pt x="1649091" y="549697"/>
                </a:cubicBezTo>
                <a:cubicBezTo>
                  <a:pt x="1642044" y="546173"/>
                  <a:pt x="1635191" y="542230"/>
                  <a:pt x="1627949" y="539126"/>
                </a:cubicBezTo>
                <a:cubicBezTo>
                  <a:pt x="1601894" y="527960"/>
                  <a:pt x="1579838" y="531153"/>
                  <a:pt x="1548666" y="528555"/>
                </a:cubicBezTo>
                <a:cubicBezTo>
                  <a:pt x="1541619" y="526793"/>
                  <a:pt x="1534627" y="524791"/>
                  <a:pt x="1527524" y="523269"/>
                </a:cubicBezTo>
                <a:cubicBezTo>
                  <a:pt x="1509955" y="519504"/>
                  <a:pt x="1492099" y="517055"/>
                  <a:pt x="1474668" y="512698"/>
                </a:cubicBezTo>
                <a:cubicBezTo>
                  <a:pt x="1467621" y="510936"/>
                  <a:pt x="1460673" y="508712"/>
                  <a:pt x="1453526" y="507413"/>
                </a:cubicBezTo>
                <a:cubicBezTo>
                  <a:pt x="1441269" y="505184"/>
                  <a:pt x="1428796" y="504292"/>
                  <a:pt x="1416527" y="502127"/>
                </a:cubicBezTo>
                <a:cubicBezTo>
                  <a:pt x="1398833" y="499004"/>
                  <a:pt x="1380717" y="497237"/>
                  <a:pt x="1363672" y="491556"/>
                </a:cubicBezTo>
                <a:cubicBezTo>
                  <a:pt x="1345887" y="485628"/>
                  <a:pt x="1342644" y="483820"/>
                  <a:pt x="1321387" y="480985"/>
                </a:cubicBezTo>
                <a:cubicBezTo>
                  <a:pt x="1303836" y="478645"/>
                  <a:pt x="1286150" y="477461"/>
                  <a:pt x="1268532" y="475699"/>
                </a:cubicBezTo>
                <a:cubicBezTo>
                  <a:pt x="1232776" y="457821"/>
                  <a:pt x="1260678" y="468986"/>
                  <a:pt x="1210391" y="459843"/>
                </a:cubicBezTo>
                <a:cubicBezTo>
                  <a:pt x="1203244" y="458544"/>
                  <a:pt x="1196234" y="456553"/>
                  <a:pt x="1189249" y="454557"/>
                </a:cubicBezTo>
                <a:cubicBezTo>
                  <a:pt x="1183892" y="453026"/>
                  <a:pt x="1178874" y="450269"/>
                  <a:pt x="1173392" y="449272"/>
                </a:cubicBezTo>
                <a:cubicBezTo>
                  <a:pt x="1159417" y="446731"/>
                  <a:pt x="1145119" y="446321"/>
                  <a:pt x="1131108" y="443986"/>
                </a:cubicBezTo>
                <a:cubicBezTo>
                  <a:pt x="1113385" y="441032"/>
                  <a:pt x="1095871" y="436939"/>
                  <a:pt x="1078252" y="433415"/>
                </a:cubicBezTo>
                <a:cubicBezTo>
                  <a:pt x="1069443" y="431653"/>
                  <a:pt x="1060347" y="430971"/>
                  <a:pt x="1051824" y="428130"/>
                </a:cubicBezTo>
                <a:cubicBezTo>
                  <a:pt x="1046539" y="426368"/>
                  <a:pt x="1041089" y="425039"/>
                  <a:pt x="1035968" y="422844"/>
                </a:cubicBezTo>
                <a:cubicBezTo>
                  <a:pt x="1028726" y="419740"/>
                  <a:pt x="1022203" y="415040"/>
                  <a:pt x="1014826" y="412273"/>
                </a:cubicBezTo>
                <a:cubicBezTo>
                  <a:pt x="984387" y="400858"/>
                  <a:pt x="1001972" y="414810"/>
                  <a:pt x="972541" y="396416"/>
                </a:cubicBezTo>
                <a:cubicBezTo>
                  <a:pt x="936603" y="373955"/>
                  <a:pt x="967354" y="384549"/>
                  <a:pt x="930257" y="375274"/>
                </a:cubicBezTo>
                <a:cubicBezTo>
                  <a:pt x="924971" y="371750"/>
                  <a:pt x="920205" y="367283"/>
                  <a:pt x="914400" y="364703"/>
                </a:cubicBezTo>
                <a:cubicBezTo>
                  <a:pt x="904218" y="360178"/>
                  <a:pt x="882687" y="354132"/>
                  <a:pt x="882687" y="354132"/>
                </a:cubicBezTo>
                <a:cubicBezTo>
                  <a:pt x="868592" y="345323"/>
                  <a:pt x="855835" y="333877"/>
                  <a:pt x="840402" y="327704"/>
                </a:cubicBezTo>
                <a:cubicBezTo>
                  <a:pt x="831593" y="324180"/>
                  <a:pt x="822858" y="320464"/>
                  <a:pt x="813975" y="317133"/>
                </a:cubicBezTo>
                <a:cubicBezTo>
                  <a:pt x="808758" y="315177"/>
                  <a:pt x="803101" y="314339"/>
                  <a:pt x="798118" y="311847"/>
                </a:cubicBezTo>
                <a:cubicBezTo>
                  <a:pt x="792436" y="309006"/>
                  <a:pt x="788066" y="303856"/>
                  <a:pt x="782261" y="301276"/>
                </a:cubicBezTo>
                <a:cubicBezTo>
                  <a:pt x="772079" y="296751"/>
                  <a:pt x="761119" y="294229"/>
                  <a:pt x="750548" y="290705"/>
                </a:cubicBezTo>
                <a:cubicBezTo>
                  <a:pt x="745262" y="288943"/>
                  <a:pt x="739674" y="287912"/>
                  <a:pt x="734691" y="285420"/>
                </a:cubicBezTo>
                <a:cubicBezTo>
                  <a:pt x="727644" y="281896"/>
                  <a:pt x="720926" y="277616"/>
                  <a:pt x="713549" y="274849"/>
                </a:cubicBezTo>
                <a:cubicBezTo>
                  <a:pt x="706747" y="272298"/>
                  <a:pt x="699392" y="271559"/>
                  <a:pt x="692407" y="269563"/>
                </a:cubicBezTo>
                <a:cubicBezTo>
                  <a:pt x="687050" y="268032"/>
                  <a:pt x="681989" y="265487"/>
                  <a:pt x="676550" y="264278"/>
                </a:cubicBezTo>
                <a:cubicBezTo>
                  <a:pt x="666088" y="261953"/>
                  <a:pt x="655234" y="261591"/>
                  <a:pt x="644837" y="258992"/>
                </a:cubicBezTo>
                <a:cubicBezTo>
                  <a:pt x="634027" y="256289"/>
                  <a:pt x="623934" y="251124"/>
                  <a:pt x="613124" y="248421"/>
                </a:cubicBezTo>
                <a:cubicBezTo>
                  <a:pt x="547031" y="231896"/>
                  <a:pt x="629204" y="253015"/>
                  <a:pt x="576125" y="237850"/>
                </a:cubicBezTo>
                <a:cubicBezTo>
                  <a:pt x="569140" y="235854"/>
                  <a:pt x="561968" y="234560"/>
                  <a:pt x="554983" y="232564"/>
                </a:cubicBezTo>
                <a:cubicBezTo>
                  <a:pt x="549626" y="231033"/>
                  <a:pt x="544531" y="228630"/>
                  <a:pt x="539126" y="227279"/>
                </a:cubicBezTo>
                <a:cubicBezTo>
                  <a:pt x="508987" y="219744"/>
                  <a:pt x="518655" y="224838"/>
                  <a:pt x="491556" y="216708"/>
                </a:cubicBezTo>
                <a:cubicBezTo>
                  <a:pt x="468761" y="209869"/>
                  <a:pt x="458218" y="206717"/>
                  <a:pt x="438701" y="195565"/>
                </a:cubicBezTo>
                <a:cubicBezTo>
                  <a:pt x="433185" y="192413"/>
                  <a:pt x="428683" y="187496"/>
                  <a:pt x="422844" y="184994"/>
                </a:cubicBezTo>
                <a:cubicBezTo>
                  <a:pt x="399128" y="174830"/>
                  <a:pt x="406422" y="184712"/>
                  <a:pt x="385845" y="174423"/>
                </a:cubicBezTo>
                <a:cubicBezTo>
                  <a:pt x="380163" y="171582"/>
                  <a:pt x="375794" y="166432"/>
                  <a:pt x="369989" y="163852"/>
                </a:cubicBezTo>
                <a:cubicBezTo>
                  <a:pt x="359806" y="159326"/>
                  <a:pt x="348846" y="156805"/>
                  <a:pt x="338275" y="153281"/>
                </a:cubicBezTo>
                <a:lnTo>
                  <a:pt x="322419" y="147995"/>
                </a:lnTo>
                <a:lnTo>
                  <a:pt x="306562" y="142710"/>
                </a:lnTo>
                <a:cubicBezTo>
                  <a:pt x="301276" y="139186"/>
                  <a:pt x="294673" y="137100"/>
                  <a:pt x="290705" y="132139"/>
                </a:cubicBezTo>
                <a:cubicBezTo>
                  <a:pt x="287225" y="127788"/>
                  <a:pt x="288126" y="121152"/>
                  <a:pt x="285420" y="116282"/>
                </a:cubicBezTo>
                <a:cubicBezTo>
                  <a:pt x="278653" y="104101"/>
                  <a:pt x="266539" y="84264"/>
                  <a:pt x="253706" y="73998"/>
                </a:cubicBezTo>
                <a:cubicBezTo>
                  <a:pt x="248746" y="70030"/>
                  <a:pt x="243655" y="66007"/>
                  <a:pt x="237850" y="63427"/>
                </a:cubicBezTo>
                <a:cubicBezTo>
                  <a:pt x="227668" y="58901"/>
                  <a:pt x="206137" y="52856"/>
                  <a:pt x="206137" y="52856"/>
                </a:cubicBezTo>
                <a:cubicBezTo>
                  <a:pt x="178863" y="34672"/>
                  <a:pt x="198631" y="44557"/>
                  <a:pt x="153281" y="36999"/>
                </a:cubicBezTo>
                <a:cubicBezTo>
                  <a:pt x="144419" y="35522"/>
                  <a:pt x="135715" y="33190"/>
                  <a:pt x="126853" y="31713"/>
                </a:cubicBezTo>
                <a:cubicBezTo>
                  <a:pt x="114564" y="29665"/>
                  <a:pt x="102187" y="28190"/>
                  <a:pt x="89854" y="26428"/>
                </a:cubicBezTo>
                <a:cubicBezTo>
                  <a:pt x="51843" y="13756"/>
                  <a:pt x="99305" y="29128"/>
                  <a:pt x="52856" y="15857"/>
                </a:cubicBezTo>
                <a:cubicBezTo>
                  <a:pt x="40095" y="12211"/>
                  <a:pt x="29383" y="6789"/>
                  <a:pt x="15857" y="5286"/>
                </a:cubicBezTo>
                <a:cubicBezTo>
                  <a:pt x="7102" y="4313"/>
                  <a:pt x="2643" y="88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D6072"/>
              </a:solidFill>
              <a:latin typeface="Arial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4814678" y="1726132"/>
            <a:ext cx="767633" cy="295991"/>
          </a:xfrm>
          <a:custGeom>
            <a:avLst/>
            <a:gdLst>
              <a:gd name="connsiteX0" fmla="*/ 766404 w 767633"/>
              <a:gd name="connsiteY0" fmla="*/ 216708 h 295991"/>
              <a:gd name="connsiteX1" fmla="*/ 766404 w 767633"/>
              <a:gd name="connsiteY1" fmla="*/ 216708 h 295991"/>
              <a:gd name="connsiteX2" fmla="*/ 755833 w 767633"/>
              <a:gd name="connsiteY2" fmla="*/ 264278 h 295991"/>
              <a:gd name="connsiteX3" fmla="*/ 745262 w 767633"/>
              <a:gd name="connsiteY3" fmla="*/ 295991 h 295991"/>
              <a:gd name="connsiteX4" fmla="*/ 718834 w 767633"/>
              <a:gd name="connsiteY4" fmla="*/ 290705 h 295991"/>
              <a:gd name="connsiteX5" fmla="*/ 702978 w 767633"/>
              <a:gd name="connsiteY5" fmla="*/ 285420 h 295991"/>
              <a:gd name="connsiteX6" fmla="*/ 644837 w 767633"/>
              <a:gd name="connsiteY6" fmla="*/ 274849 h 295991"/>
              <a:gd name="connsiteX7" fmla="*/ 607838 w 767633"/>
              <a:gd name="connsiteY7" fmla="*/ 264278 h 295991"/>
              <a:gd name="connsiteX8" fmla="*/ 570839 w 767633"/>
              <a:gd name="connsiteY8" fmla="*/ 258992 h 295991"/>
              <a:gd name="connsiteX9" fmla="*/ 533840 w 767633"/>
              <a:gd name="connsiteY9" fmla="*/ 248421 h 295991"/>
              <a:gd name="connsiteX10" fmla="*/ 507412 w 767633"/>
              <a:gd name="connsiteY10" fmla="*/ 243135 h 295991"/>
              <a:gd name="connsiteX11" fmla="*/ 491556 w 767633"/>
              <a:gd name="connsiteY11" fmla="*/ 237850 h 295991"/>
              <a:gd name="connsiteX12" fmla="*/ 465128 w 767633"/>
              <a:gd name="connsiteY12" fmla="*/ 232564 h 295991"/>
              <a:gd name="connsiteX13" fmla="*/ 449271 w 767633"/>
              <a:gd name="connsiteY13" fmla="*/ 227279 h 295991"/>
              <a:gd name="connsiteX14" fmla="*/ 422844 w 767633"/>
              <a:gd name="connsiteY14" fmla="*/ 216708 h 295991"/>
              <a:gd name="connsiteX15" fmla="*/ 380559 w 767633"/>
              <a:gd name="connsiteY15" fmla="*/ 211422 h 295991"/>
              <a:gd name="connsiteX16" fmla="*/ 359417 w 767633"/>
              <a:gd name="connsiteY16" fmla="*/ 206136 h 295991"/>
              <a:gd name="connsiteX17" fmla="*/ 327704 w 767633"/>
              <a:gd name="connsiteY17" fmla="*/ 195565 h 295991"/>
              <a:gd name="connsiteX18" fmla="*/ 306561 w 767633"/>
              <a:gd name="connsiteY18" fmla="*/ 190280 h 295991"/>
              <a:gd name="connsiteX19" fmla="*/ 290705 w 767633"/>
              <a:gd name="connsiteY19" fmla="*/ 184994 h 295991"/>
              <a:gd name="connsiteX20" fmla="*/ 258992 w 767633"/>
              <a:gd name="connsiteY20" fmla="*/ 179709 h 295991"/>
              <a:gd name="connsiteX21" fmla="*/ 195565 w 767633"/>
              <a:gd name="connsiteY21" fmla="*/ 158567 h 295991"/>
              <a:gd name="connsiteX22" fmla="*/ 179708 w 767633"/>
              <a:gd name="connsiteY22" fmla="*/ 153281 h 295991"/>
              <a:gd name="connsiteX23" fmla="*/ 163852 w 767633"/>
              <a:gd name="connsiteY23" fmla="*/ 147995 h 295991"/>
              <a:gd name="connsiteX24" fmla="*/ 137424 w 767633"/>
              <a:gd name="connsiteY24" fmla="*/ 142710 h 295991"/>
              <a:gd name="connsiteX25" fmla="*/ 121567 w 767633"/>
              <a:gd name="connsiteY25" fmla="*/ 137424 h 295991"/>
              <a:gd name="connsiteX26" fmla="*/ 63426 w 767633"/>
              <a:gd name="connsiteY26" fmla="*/ 121568 h 295991"/>
              <a:gd name="connsiteX27" fmla="*/ 47570 w 767633"/>
              <a:gd name="connsiteY27" fmla="*/ 116282 h 295991"/>
              <a:gd name="connsiteX28" fmla="*/ 36998 w 767633"/>
              <a:gd name="connsiteY28" fmla="*/ 105711 h 295991"/>
              <a:gd name="connsiteX29" fmla="*/ 21142 w 767633"/>
              <a:gd name="connsiteY29" fmla="*/ 100426 h 295991"/>
              <a:gd name="connsiteX30" fmla="*/ 5285 w 767633"/>
              <a:gd name="connsiteY30" fmla="*/ 89854 h 295991"/>
              <a:gd name="connsiteX31" fmla="*/ 0 w 767633"/>
              <a:gd name="connsiteY31" fmla="*/ 73998 h 295991"/>
              <a:gd name="connsiteX32" fmla="*/ 15856 w 767633"/>
              <a:gd name="connsiteY32" fmla="*/ 26428 h 295991"/>
              <a:gd name="connsiteX33" fmla="*/ 31713 w 767633"/>
              <a:gd name="connsiteY33" fmla="*/ 21142 h 295991"/>
              <a:gd name="connsiteX34" fmla="*/ 47570 w 767633"/>
              <a:gd name="connsiteY34" fmla="*/ 10571 h 295991"/>
              <a:gd name="connsiteX35" fmla="*/ 73997 w 767633"/>
              <a:gd name="connsiteY35" fmla="*/ 5286 h 295991"/>
              <a:gd name="connsiteX36" fmla="*/ 89854 w 767633"/>
              <a:gd name="connsiteY36" fmla="*/ 0 h 295991"/>
              <a:gd name="connsiteX37" fmla="*/ 200850 w 767633"/>
              <a:gd name="connsiteY37" fmla="*/ 5286 h 295991"/>
              <a:gd name="connsiteX38" fmla="*/ 253706 w 767633"/>
              <a:gd name="connsiteY38" fmla="*/ 15857 h 295991"/>
              <a:gd name="connsiteX39" fmla="*/ 290705 w 767633"/>
              <a:gd name="connsiteY39" fmla="*/ 26428 h 295991"/>
              <a:gd name="connsiteX40" fmla="*/ 317133 w 767633"/>
              <a:gd name="connsiteY40" fmla="*/ 31713 h 295991"/>
              <a:gd name="connsiteX41" fmla="*/ 348846 w 767633"/>
              <a:gd name="connsiteY41" fmla="*/ 42284 h 295991"/>
              <a:gd name="connsiteX42" fmla="*/ 369988 w 767633"/>
              <a:gd name="connsiteY42" fmla="*/ 47570 h 295991"/>
              <a:gd name="connsiteX43" fmla="*/ 385845 w 767633"/>
              <a:gd name="connsiteY43" fmla="*/ 52856 h 295991"/>
              <a:gd name="connsiteX44" fmla="*/ 428129 w 767633"/>
              <a:gd name="connsiteY44" fmla="*/ 63427 h 295991"/>
              <a:gd name="connsiteX45" fmla="*/ 443986 w 767633"/>
              <a:gd name="connsiteY45" fmla="*/ 68712 h 295991"/>
              <a:gd name="connsiteX46" fmla="*/ 465128 w 767633"/>
              <a:gd name="connsiteY46" fmla="*/ 79283 h 295991"/>
              <a:gd name="connsiteX47" fmla="*/ 486270 w 767633"/>
              <a:gd name="connsiteY47" fmla="*/ 84569 h 295991"/>
              <a:gd name="connsiteX48" fmla="*/ 502127 w 767633"/>
              <a:gd name="connsiteY48" fmla="*/ 89854 h 295991"/>
              <a:gd name="connsiteX49" fmla="*/ 528555 w 767633"/>
              <a:gd name="connsiteY49" fmla="*/ 105711 h 295991"/>
              <a:gd name="connsiteX50" fmla="*/ 544411 w 767633"/>
              <a:gd name="connsiteY50" fmla="*/ 116282 h 295991"/>
              <a:gd name="connsiteX51" fmla="*/ 560268 w 767633"/>
              <a:gd name="connsiteY51" fmla="*/ 121568 h 295991"/>
              <a:gd name="connsiteX52" fmla="*/ 576124 w 767633"/>
              <a:gd name="connsiteY52" fmla="*/ 132139 h 295991"/>
              <a:gd name="connsiteX53" fmla="*/ 607838 w 767633"/>
              <a:gd name="connsiteY53" fmla="*/ 142710 h 295991"/>
              <a:gd name="connsiteX54" fmla="*/ 639551 w 767633"/>
              <a:gd name="connsiteY54" fmla="*/ 158567 h 295991"/>
              <a:gd name="connsiteX55" fmla="*/ 660693 w 767633"/>
              <a:gd name="connsiteY55" fmla="*/ 174423 h 295991"/>
              <a:gd name="connsiteX56" fmla="*/ 681835 w 767633"/>
              <a:gd name="connsiteY56" fmla="*/ 179709 h 295991"/>
              <a:gd name="connsiteX57" fmla="*/ 697692 w 767633"/>
              <a:gd name="connsiteY57" fmla="*/ 184994 h 295991"/>
              <a:gd name="connsiteX58" fmla="*/ 718834 w 767633"/>
              <a:gd name="connsiteY58" fmla="*/ 190280 h 295991"/>
              <a:gd name="connsiteX59" fmla="*/ 755833 w 767633"/>
              <a:gd name="connsiteY59" fmla="*/ 200851 h 295991"/>
              <a:gd name="connsiteX60" fmla="*/ 766404 w 767633"/>
              <a:gd name="connsiteY60" fmla="*/ 216708 h 29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67633" h="295991">
                <a:moveTo>
                  <a:pt x="766404" y="216708"/>
                </a:moveTo>
                <a:lnTo>
                  <a:pt x="766404" y="216708"/>
                </a:lnTo>
                <a:cubicBezTo>
                  <a:pt x="762880" y="232565"/>
                  <a:pt x="760018" y="248583"/>
                  <a:pt x="755833" y="264278"/>
                </a:cubicBezTo>
                <a:cubicBezTo>
                  <a:pt x="752962" y="275045"/>
                  <a:pt x="745262" y="295991"/>
                  <a:pt x="745262" y="295991"/>
                </a:cubicBezTo>
                <a:cubicBezTo>
                  <a:pt x="736453" y="294229"/>
                  <a:pt x="727550" y="292884"/>
                  <a:pt x="718834" y="290705"/>
                </a:cubicBezTo>
                <a:cubicBezTo>
                  <a:pt x="713429" y="289354"/>
                  <a:pt x="708417" y="286629"/>
                  <a:pt x="702978" y="285420"/>
                </a:cubicBezTo>
                <a:cubicBezTo>
                  <a:pt x="660611" y="276005"/>
                  <a:pt x="683275" y="284458"/>
                  <a:pt x="644837" y="274849"/>
                </a:cubicBezTo>
                <a:cubicBezTo>
                  <a:pt x="614633" y="267298"/>
                  <a:pt x="644105" y="270872"/>
                  <a:pt x="607838" y="264278"/>
                </a:cubicBezTo>
                <a:cubicBezTo>
                  <a:pt x="595581" y="262049"/>
                  <a:pt x="583172" y="260754"/>
                  <a:pt x="570839" y="258992"/>
                </a:cubicBezTo>
                <a:cubicBezTo>
                  <a:pt x="553176" y="253104"/>
                  <a:pt x="553757" y="252847"/>
                  <a:pt x="533840" y="248421"/>
                </a:cubicBezTo>
                <a:cubicBezTo>
                  <a:pt x="525070" y="246472"/>
                  <a:pt x="516128" y="245314"/>
                  <a:pt x="507412" y="243135"/>
                </a:cubicBezTo>
                <a:cubicBezTo>
                  <a:pt x="502007" y="241784"/>
                  <a:pt x="496961" y="239201"/>
                  <a:pt x="491556" y="237850"/>
                </a:cubicBezTo>
                <a:cubicBezTo>
                  <a:pt x="482840" y="235671"/>
                  <a:pt x="473844" y="234743"/>
                  <a:pt x="465128" y="232564"/>
                </a:cubicBezTo>
                <a:cubicBezTo>
                  <a:pt x="459723" y="231213"/>
                  <a:pt x="454488" y="229235"/>
                  <a:pt x="449271" y="227279"/>
                </a:cubicBezTo>
                <a:cubicBezTo>
                  <a:pt x="440387" y="223948"/>
                  <a:pt x="432089" y="218841"/>
                  <a:pt x="422844" y="216708"/>
                </a:cubicBezTo>
                <a:cubicBezTo>
                  <a:pt x="409003" y="213514"/>
                  <a:pt x="394654" y="213184"/>
                  <a:pt x="380559" y="211422"/>
                </a:cubicBezTo>
                <a:cubicBezTo>
                  <a:pt x="373512" y="209660"/>
                  <a:pt x="366375" y="208223"/>
                  <a:pt x="359417" y="206136"/>
                </a:cubicBezTo>
                <a:cubicBezTo>
                  <a:pt x="348744" y="202934"/>
                  <a:pt x="338514" y="198267"/>
                  <a:pt x="327704" y="195565"/>
                </a:cubicBezTo>
                <a:cubicBezTo>
                  <a:pt x="320656" y="193803"/>
                  <a:pt x="313546" y="192276"/>
                  <a:pt x="306561" y="190280"/>
                </a:cubicBezTo>
                <a:cubicBezTo>
                  <a:pt x="301204" y="188749"/>
                  <a:pt x="296144" y="186203"/>
                  <a:pt x="290705" y="184994"/>
                </a:cubicBezTo>
                <a:cubicBezTo>
                  <a:pt x="280243" y="182669"/>
                  <a:pt x="269563" y="181471"/>
                  <a:pt x="258992" y="179709"/>
                </a:cubicBezTo>
                <a:lnTo>
                  <a:pt x="195565" y="158567"/>
                </a:lnTo>
                <a:lnTo>
                  <a:pt x="179708" y="153281"/>
                </a:lnTo>
                <a:cubicBezTo>
                  <a:pt x="174423" y="151519"/>
                  <a:pt x="169315" y="149088"/>
                  <a:pt x="163852" y="147995"/>
                </a:cubicBezTo>
                <a:cubicBezTo>
                  <a:pt x="155043" y="146233"/>
                  <a:pt x="146140" y="144889"/>
                  <a:pt x="137424" y="142710"/>
                </a:cubicBezTo>
                <a:cubicBezTo>
                  <a:pt x="132019" y="141359"/>
                  <a:pt x="126972" y="138775"/>
                  <a:pt x="121567" y="137424"/>
                </a:cubicBezTo>
                <a:cubicBezTo>
                  <a:pt x="61803" y="122483"/>
                  <a:pt x="131457" y="144246"/>
                  <a:pt x="63426" y="121568"/>
                </a:cubicBezTo>
                <a:lnTo>
                  <a:pt x="47570" y="116282"/>
                </a:lnTo>
                <a:cubicBezTo>
                  <a:pt x="44046" y="112758"/>
                  <a:pt x="41271" y="108275"/>
                  <a:pt x="36998" y="105711"/>
                </a:cubicBezTo>
                <a:cubicBezTo>
                  <a:pt x="32221" y="102845"/>
                  <a:pt x="26125" y="102918"/>
                  <a:pt x="21142" y="100426"/>
                </a:cubicBezTo>
                <a:cubicBezTo>
                  <a:pt x="15460" y="97585"/>
                  <a:pt x="10571" y="93378"/>
                  <a:pt x="5285" y="89854"/>
                </a:cubicBezTo>
                <a:cubicBezTo>
                  <a:pt x="3523" y="84569"/>
                  <a:pt x="0" y="79569"/>
                  <a:pt x="0" y="73998"/>
                </a:cubicBezTo>
                <a:cubicBezTo>
                  <a:pt x="0" y="60586"/>
                  <a:pt x="3092" y="36639"/>
                  <a:pt x="15856" y="26428"/>
                </a:cubicBezTo>
                <a:cubicBezTo>
                  <a:pt x="20207" y="22947"/>
                  <a:pt x="26730" y="23634"/>
                  <a:pt x="31713" y="21142"/>
                </a:cubicBezTo>
                <a:cubicBezTo>
                  <a:pt x="37395" y="18301"/>
                  <a:pt x="41622" y="12801"/>
                  <a:pt x="47570" y="10571"/>
                </a:cubicBezTo>
                <a:cubicBezTo>
                  <a:pt x="55981" y="7417"/>
                  <a:pt x="65282" y="7465"/>
                  <a:pt x="73997" y="5286"/>
                </a:cubicBezTo>
                <a:cubicBezTo>
                  <a:pt x="79402" y="3935"/>
                  <a:pt x="84568" y="1762"/>
                  <a:pt x="89854" y="0"/>
                </a:cubicBezTo>
                <a:cubicBezTo>
                  <a:pt x="126853" y="1762"/>
                  <a:pt x="163911" y="2550"/>
                  <a:pt x="200850" y="5286"/>
                </a:cubicBezTo>
                <a:cubicBezTo>
                  <a:pt x="214877" y="6325"/>
                  <a:pt x="239012" y="11659"/>
                  <a:pt x="253706" y="15857"/>
                </a:cubicBezTo>
                <a:cubicBezTo>
                  <a:pt x="284586" y="24680"/>
                  <a:pt x="253556" y="18173"/>
                  <a:pt x="290705" y="26428"/>
                </a:cubicBezTo>
                <a:cubicBezTo>
                  <a:pt x="299475" y="28377"/>
                  <a:pt x="308466" y="29349"/>
                  <a:pt x="317133" y="31713"/>
                </a:cubicBezTo>
                <a:cubicBezTo>
                  <a:pt x="327883" y="34645"/>
                  <a:pt x="338036" y="39581"/>
                  <a:pt x="348846" y="42284"/>
                </a:cubicBezTo>
                <a:cubicBezTo>
                  <a:pt x="355893" y="44046"/>
                  <a:pt x="363003" y="45574"/>
                  <a:pt x="369988" y="47570"/>
                </a:cubicBezTo>
                <a:cubicBezTo>
                  <a:pt x="375345" y="49101"/>
                  <a:pt x="380470" y="51390"/>
                  <a:pt x="385845" y="52856"/>
                </a:cubicBezTo>
                <a:cubicBezTo>
                  <a:pt x="399862" y="56679"/>
                  <a:pt x="414346" y="58833"/>
                  <a:pt x="428129" y="63427"/>
                </a:cubicBezTo>
                <a:cubicBezTo>
                  <a:pt x="433415" y="65189"/>
                  <a:pt x="438865" y="66517"/>
                  <a:pt x="443986" y="68712"/>
                </a:cubicBezTo>
                <a:cubicBezTo>
                  <a:pt x="451228" y="71816"/>
                  <a:pt x="457751" y="76516"/>
                  <a:pt x="465128" y="79283"/>
                </a:cubicBezTo>
                <a:cubicBezTo>
                  <a:pt x="471930" y="81834"/>
                  <a:pt x="479285" y="82573"/>
                  <a:pt x="486270" y="84569"/>
                </a:cubicBezTo>
                <a:cubicBezTo>
                  <a:pt x="491627" y="86100"/>
                  <a:pt x="496841" y="88092"/>
                  <a:pt x="502127" y="89854"/>
                </a:cubicBezTo>
                <a:cubicBezTo>
                  <a:pt x="522774" y="110503"/>
                  <a:pt x="501109" y="91988"/>
                  <a:pt x="528555" y="105711"/>
                </a:cubicBezTo>
                <a:cubicBezTo>
                  <a:pt x="534237" y="108552"/>
                  <a:pt x="538729" y="113441"/>
                  <a:pt x="544411" y="116282"/>
                </a:cubicBezTo>
                <a:cubicBezTo>
                  <a:pt x="549394" y="118774"/>
                  <a:pt x="555285" y="119076"/>
                  <a:pt x="560268" y="121568"/>
                </a:cubicBezTo>
                <a:cubicBezTo>
                  <a:pt x="565950" y="124409"/>
                  <a:pt x="570319" y="129559"/>
                  <a:pt x="576124" y="132139"/>
                </a:cubicBezTo>
                <a:cubicBezTo>
                  <a:pt x="586307" y="136665"/>
                  <a:pt x="598566" y="136529"/>
                  <a:pt x="607838" y="142710"/>
                </a:cubicBezTo>
                <a:cubicBezTo>
                  <a:pt x="628330" y="156372"/>
                  <a:pt x="617668" y="151272"/>
                  <a:pt x="639551" y="158567"/>
                </a:cubicBezTo>
                <a:cubicBezTo>
                  <a:pt x="646598" y="163852"/>
                  <a:pt x="652814" y="170483"/>
                  <a:pt x="660693" y="174423"/>
                </a:cubicBezTo>
                <a:cubicBezTo>
                  <a:pt x="667190" y="177672"/>
                  <a:pt x="674850" y="177713"/>
                  <a:pt x="681835" y="179709"/>
                </a:cubicBezTo>
                <a:cubicBezTo>
                  <a:pt x="687192" y="181240"/>
                  <a:pt x="692335" y="183463"/>
                  <a:pt x="697692" y="184994"/>
                </a:cubicBezTo>
                <a:cubicBezTo>
                  <a:pt x="704677" y="186990"/>
                  <a:pt x="711849" y="188284"/>
                  <a:pt x="718834" y="190280"/>
                </a:cubicBezTo>
                <a:cubicBezTo>
                  <a:pt x="771913" y="205445"/>
                  <a:pt x="689740" y="184326"/>
                  <a:pt x="755833" y="200851"/>
                </a:cubicBezTo>
                <a:cubicBezTo>
                  <a:pt x="774968" y="213607"/>
                  <a:pt x="764642" y="214065"/>
                  <a:pt x="766404" y="216708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D6072"/>
              </a:solidFill>
              <a:latin typeface="Arial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4485856" y="1847689"/>
            <a:ext cx="1153367" cy="449271"/>
          </a:xfrm>
          <a:custGeom>
            <a:avLst/>
            <a:gdLst>
              <a:gd name="connsiteX0" fmla="*/ 1153366 w 1153366"/>
              <a:gd name="connsiteY0" fmla="*/ 449271 h 449271"/>
              <a:gd name="connsiteX1" fmla="*/ 1153366 w 1153366"/>
              <a:gd name="connsiteY1" fmla="*/ 449271 h 449271"/>
              <a:gd name="connsiteX2" fmla="*/ 1148081 w 1153366"/>
              <a:gd name="connsiteY2" fmla="*/ 375274 h 449271"/>
              <a:gd name="connsiteX3" fmla="*/ 1142795 w 1153366"/>
              <a:gd name="connsiteY3" fmla="*/ 354132 h 449271"/>
              <a:gd name="connsiteX4" fmla="*/ 1121653 w 1153366"/>
              <a:gd name="connsiteY4" fmla="*/ 306562 h 449271"/>
              <a:gd name="connsiteX5" fmla="*/ 1111082 w 1153366"/>
              <a:gd name="connsiteY5" fmla="*/ 295990 h 449271"/>
              <a:gd name="connsiteX6" fmla="*/ 1100511 w 1153366"/>
              <a:gd name="connsiteY6" fmla="*/ 280134 h 449271"/>
              <a:gd name="connsiteX7" fmla="*/ 1084654 w 1153366"/>
              <a:gd name="connsiteY7" fmla="*/ 274848 h 449271"/>
              <a:gd name="connsiteX8" fmla="*/ 1047655 w 1153366"/>
              <a:gd name="connsiteY8" fmla="*/ 253706 h 449271"/>
              <a:gd name="connsiteX9" fmla="*/ 1026513 w 1153366"/>
              <a:gd name="connsiteY9" fmla="*/ 248421 h 449271"/>
              <a:gd name="connsiteX10" fmla="*/ 994800 w 1153366"/>
              <a:gd name="connsiteY10" fmla="*/ 237849 h 449271"/>
              <a:gd name="connsiteX11" fmla="*/ 931373 w 1153366"/>
              <a:gd name="connsiteY11" fmla="*/ 216707 h 449271"/>
              <a:gd name="connsiteX12" fmla="*/ 883803 w 1153366"/>
              <a:gd name="connsiteY12" fmla="*/ 200851 h 449271"/>
              <a:gd name="connsiteX13" fmla="*/ 867947 w 1153366"/>
              <a:gd name="connsiteY13" fmla="*/ 195565 h 449271"/>
              <a:gd name="connsiteX14" fmla="*/ 836233 w 1153366"/>
              <a:gd name="connsiteY14" fmla="*/ 179708 h 449271"/>
              <a:gd name="connsiteX15" fmla="*/ 820377 w 1153366"/>
              <a:gd name="connsiteY15" fmla="*/ 169137 h 449271"/>
              <a:gd name="connsiteX16" fmla="*/ 788663 w 1153366"/>
              <a:gd name="connsiteY16" fmla="*/ 158566 h 449271"/>
              <a:gd name="connsiteX17" fmla="*/ 772807 w 1153366"/>
              <a:gd name="connsiteY17" fmla="*/ 153281 h 449271"/>
              <a:gd name="connsiteX18" fmla="*/ 756950 w 1153366"/>
              <a:gd name="connsiteY18" fmla="*/ 142710 h 449271"/>
              <a:gd name="connsiteX19" fmla="*/ 719951 w 1153366"/>
              <a:gd name="connsiteY19" fmla="*/ 132138 h 449271"/>
              <a:gd name="connsiteX20" fmla="*/ 688238 w 1153366"/>
              <a:gd name="connsiteY20" fmla="*/ 121567 h 449271"/>
              <a:gd name="connsiteX21" fmla="*/ 645954 w 1153366"/>
              <a:gd name="connsiteY21" fmla="*/ 110996 h 449271"/>
              <a:gd name="connsiteX22" fmla="*/ 608955 w 1153366"/>
              <a:gd name="connsiteY22" fmla="*/ 95140 h 449271"/>
              <a:gd name="connsiteX23" fmla="*/ 561385 w 1153366"/>
              <a:gd name="connsiteY23" fmla="*/ 84568 h 449271"/>
              <a:gd name="connsiteX24" fmla="*/ 529671 w 1153366"/>
              <a:gd name="connsiteY24" fmla="*/ 73997 h 449271"/>
              <a:gd name="connsiteX25" fmla="*/ 513815 w 1153366"/>
              <a:gd name="connsiteY25" fmla="*/ 68712 h 449271"/>
              <a:gd name="connsiteX26" fmla="*/ 492673 w 1153366"/>
              <a:gd name="connsiteY26" fmla="*/ 63426 h 449271"/>
              <a:gd name="connsiteX27" fmla="*/ 476816 w 1153366"/>
              <a:gd name="connsiteY27" fmla="*/ 58141 h 449271"/>
              <a:gd name="connsiteX28" fmla="*/ 439817 w 1153366"/>
              <a:gd name="connsiteY28" fmla="*/ 52855 h 449271"/>
              <a:gd name="connsiteX29" fmla="*/ 397533 w 1153366"/>
              <a:gd name="connsiteY29" fmla="*/ 42284 h 449271"/>
              <a:gd name="connsiteX30" fmla="*/ 381676 w 1153366"/>
              <a:gd name="connsiteY30" fmla="*/ 36999 h 449271"/>
              <a:gd name="connsiteX31" fmla="*/ 339392 w 1153366"/>
              <a:gd name="connsiteY31" fmla="*/ 31713 h 449271"/>
              <a:gd name="connsiteX32" fmla="*/ 312964 w 1153366"/>
              <a:gd name="connsiteY32" fmla="*/ 26427 h 449271"/>
              <a:gd name="connsiteX33" fmla="*/ 233681 w 1153366"/>
              <a:gd name="connsiteY33" fmla="*/ 21142 h 449271"/>
              <a:gd name="connsiteX34" fmla="*/ 164969 w 1153366"/>
              <a:gd name="connsiteY34" fmla="*/ 10571 h 449271"/>
              <a:gd name="connsiteX35" fmla="*/ 133255 w 1153366"/>
              <a:gd name="connsiteY35" fmla="*/ 5285 h 449271"/>
              <a:gd name="connsiteX36" fmla="*/ 43401 w 1153366"/>
              <a:gd name="connsiteY36" fmla="*/ 0 h 449271"/>
              <a:gd name="connsiteX37" fmla="*/ 11688 w 1153366"/>
              <a:gd name="connsiteY37" fmla="*/ 5285 h 449271"/>
              <a:gd name="connsiteX38" fmla="*/ 6402 w 1153366"/>
              <a:gd name="connsiteY38" fmla="*/ 73997 h 449271"/>
              <a:gd name="connsiteX39" fmla="*/ 11688 w 1153366"/>
              <a:gd name="connsiteY39" fmla="*/ 89854 h 449271"/>
              <a:gd name="connsiteX40" fmla="*/ 27544 w 1153366"/>
              <a:gd name="connsiteY40" fmla="*/ 100425 h 449271"/>
              <a:gd name="connsiteX41" fmla="*/ 38115 w 1153366"/>
              <a:gd name="connsiteY41" fmla="*/ 116282 h 449271"/>
              <a:gd name="connsiteX42" fmla="*/ 69829 w 1153366"/>
              <a:gd name="connsiteY42" fmla="*/ 132138 h 449271"/>
              <a:gd name="connsiteX43" fmla="*/ 96256 w 1153366"/>
              <a:gd name="connsiteY43" fmla="*/ 153281 h 449271"/>
              <a:gd name="connsiteX44" fmla="*/ 106828 w 1153366"/>
              <a:gd name="connsiteY44" fmla="*/ 163852 h 449271"/>
              <a:gd name="connsiteX45" fmla="*/ 122684 w 1153366"/>
              <a:gd name="connsiteY45" fmla="*/ 169137 h 449271"/>
              <a:gd name="connsiteX46" fmla="*/ 143826 w 1153366"/>
              <a:gd name="connsiteY46" fmla="*/ 179708 h 449271"/>
              <a:gd name="connsiteX47" fmla="*/ 159683 w 1153366"/>
              <a:gd name="connsiteY47" fmla="*/ 184994 h 449271"/>
              <a:gd name="connsiteX48" fmla="*/ 175540 w 1153366"/>
              <a:gd name="connsiteY48" fmla="*/ 195565 h 449271"/>
              <a:gd name="connsiteX49" fmla="*/ 212539 w 1153366"/>
              <a:gd name="connsiteY49" fmla="*/ 206136 h 449271"/>
              <a:gd name="connsiteX50" fmla="*/ 228395 w 1153366"/>
              <a:gd name="connsiteY50" fmla="*/ 211422 h 449271"/>
              <a:gd name="connsiteX51" fmla="*/ 244252 w 1153366"/>
              <a:gd name="connsiteY51" fmla="*/ 221993 h 449271"/>
              <a:gd name="connsiteX52" fmla="*/ 281251 w 1153366"/>
              <a:gd name="connsiteY52" fmla="*/ 232564 h 449271"/>
              <a:gd name="connsiteX53" fmla="*/ 297107 w 1153366"/>
              <a:gd name="connsiteY53" fmla="*/ 237849 h 449271"/>
              <a:gd name="connsiteX54" fmla="*/ 318250 w 1153366"/>
              <a:gd name="connsiteY54" fmla="*/ 243135 h 449271"/>
              <a:gd name="connsiteX55" fmla="*/ 365819 w 1153366"/>
              <a:gd name="connsiteY55" fmla="*/ 258992 h 449271"/>
              <a:gd name="connsiteX56" fmla="*/ 381676 w 1153366"/>
              <a:gd name="connsiteY56" fmla="*/ 264277 h 449271"/>
              <a:gd name="connsiteX57" fmla="*/ 423960 w 1153366"/>
              <a:gd name="connsiteY57" fmla="*/ 274848 h 449271"/>
              <a:gd name="connsiteX58" fmla="*/ 439817 w 1153366"/>
              <a:gd name="connsiteY58" fmla="*/ 280134 h 449271"/>
              <a:gd name="connsiteX59" fmla="*/ 466245 w 1153366"/>
              <a:gd name="connsiteY59" fmla="*/ 285419 h 449271"/>
              <a:gd name="connsiteX60" fmla="*/ 487387 w 1153366"/>
              <a:gd name="connsiteY60" fmla="*/ 290705 h 449271"/>
              <a:gd name="connsiteX61" fmla="*/ 513815 w 1153366"/>
              <a:gd name="connsiteY61" fmla="*/ 295990 h 449271"/>
              <a:gd name="connsiteX62" fmla="*/ 545528 w 1153366"/>
              <a:gd name="connsiteY62" fmla="*/ 306562 h 449271"/>
              <a:gd name="connsiteX63" fmla="*/ 587813 w 1153366"/>
              <a:gd name="connsiteY63" fmla="*/ 317133 h 449271"/>
              <a:gd name="connsiteX64" fmla="*/ 624811 w 1153366"/>
              <a:gd name="connsiteY64" fmla="*/ 327704 h 449271"/>
              <a:gd name="connsiteX65" fmla="*/ 651239 w 1153366"/>
              <a:gd name="connsiteY65" fmla="*/ 332989 h 449271"/>
              <a:gd name="connsiteX66" fmla="*/ 667096 w 1153366"/>
              <a:gd name="connsiteY66" fmla="*/ 338275 h 449271"/>
              <a:gd name="connsiteX67" fmla="*/ 698809 w 1153366"/>
              <a:gd name="connsiteY67" fmla="*/ 343560 h 449271"/>
              <a:gd name="connsiteX68" fmla="*/ 778092 w 1153366"/>
              <a:gd name="connsiteY68" fmla="*/ 354132 h 449271"/>
              <a:gd name="connsiteX69" fmla="*/ 820377 w 1153366"/>
              <a:gd name="connsiteY69" fmla="*/ 364703 h 449271"/>
              <a:gd name="connsiteX70" fmla="*/ 841519 w 1153366"/>
              <a:gd name="connsiteY70" fmla="*/ 369988 h 449271"/>
              <a:gd name="connsiteX71" fmla="*/ 947230 w 1153366"/>
              <a:gd name="connsiteY71" fmla="*/ 380559 h 449271"/>
              <a:gd name="connsiteX72" fmla="*/ 1010656 w 1153366"/>
              <a:gd name="connsiteY72" fmla="*/ 401701 h 449271"/>
              <a:gd name="connsiteX73" fmla="*/ 1026513 w 1153366"/>
              <a:gd name="connsiteY73" fmla="*/ 406987 h 449271"/>
              <a:gd name="connsiteX74" fmla="*/ 1042370 w 1153366"/>
              <a:gd name="connsiteY74" fmla="*/ 412273 h 449271"/>
              <a:gd name="connsiteX75" fmla="*/ 1079369 w 1153366"/>
              <a:gd name="connsiteY75" fmla="*/ 428129 h 449271"/>
              <a:gd name="connsiteX76" fmla="*/ 1137510 w 1153366"/>
              <a:gd name="connsiteY76" fmla="*/ 443986 h 449271"/>
              <a:gd name="connsiteX77" fmla="*/ 1153366 w 1153366"/>
              <a:gd name="connsiteY77" fmla="*/ 449271 h 449271"/>
              <a:gd name="connsiteX78" fmla="*/ 1153366 w 1153366"/>
              <a:gd name="connsiteY78" fmla="*/ 449271 h 44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153366" h="449271">
                <a:moveTo>
                  <a:pt x="1153366" y="449271"/>
                </a:moveTo>
                <a:lnTo>
                  <a:pt x="1153366" y="449271"/>
                </a:lnTo>
                <a:cubicBezTo>
                  <a:pt x="1151604" y="424605"/>
                  <a:pt x="1150812" y="399851"/>
                  <a:pt x="1148081" y="375274"/>
                </a:cubicBezTo>
                <a:cubicBezTo>
                  <a:pt x="1147279" y="368054"/>
                  <a:pt x="1144882" y="361090"/>
                  <a:pt x="1142795" y="354132"/>
                </a:cubicBezTo>
                <a:cubicBezTo>
                  <a:pt x="1135753" y="330658"/>
                  <a:pt x="1135249" y="323557"/>
                  <a:pt x="1121653" y="306562"/>
                </a:cubicBezTo>
                <a:cubicBezTo>
                  <a:pt x="1118540" y="302671"/>
                  <a:pt x="1114195" y="299881"/>
                  <a:pt x="1111082" y="295990"/>
                </a:cubicBezTo>
                <a:cubicBezTo>
                  <a:pt x="1107114" y="291030"/>
                  <a:pt x="1105471" y="284102"/>
                  <a:pt x="1100511" y="280134"/>
                </a:cubicBezTo>
                <a:cubicBezTo>
                  <a:pt x="1096160" y="276653"/>
                  <a:pt x="1089637" y="277340"/>
                  <a:pt x="1084654" y="274848"/>
                </a:cubicBezTo>
                <a:cubicBezTo>
                  <a:pt x="1053990" y="259516"/>
                  <a:pt x="1084712" y="267602"/>
                  <a:pt x="1047655" y="253706"/>
                </a:cubicBezTo>
                <a:cubicBezTo>
                  <a:pt x="1040853" y="251155"/>
                  <a:pt x="1033471" y="250508"/>
                  <a:pt x="1026513" y="248421"/>
                </a:cubicBezTo>
                <a:cubicBezTo>
                  <a:pt x="1015840" y="245219"/>
                  <a:pt x="1005371" y="241373"/>
                  <a:pt x="994800" y="237849"/>
                </a:cubicBezTo>
                <a:lnTo>
                  <a:pt x="931373" y="216707"/>
                </a:lnTo>
                <a:lnTo>
                  <a:pt x="883803" y="200851"/>
                </a:lnTo>
                <a:cubicBezTo>
                  <a:pt x="878518" y="199089"/>
                  <a:pt x="872583" y="198655"/>
                  <a:pt x="867947" y="195565"/>
                </a:cubicBezTo>
                <a:cubicBezTo>
                  <a:pt x="822499" y="165267"/>
                  <a:pt x="880004" y="201594"/>
                  <a:pt x="836233" y="179708"/>
                </a:cubicBezTo>
                <a:cubicBezTo>
                  <a:pt x="830551" y="176867"/>
                  <a:pt x="826182" y="171717"/>
                  <a:pt x="820377" y="169137"/>
                </a:cubicBezTo>
                <a:cubicBezTo>
                  <a:pt x="810194" y="164611"/>
                  <a:pt x="799234" y="162090"/>
                  <a:pt x="788663" y="158566"/>
                </a:cubicBezTo>
                <a:lnTo>
                  <a:pt x="772807" y="153281"/>
                </a:lnTo>
                <a:cubicBezTo>
                  <a:pt x="767521" y="149757"/>
                  <a:pt x="762632" y="145551"/>
                  <a:pt x="756950" y="142710"/>
                </a:cubicBezTo>
                <a:cubicBezTo>
                  <a:pt x="748068" y="138269"/>
                  <a:pt x="728419" y="134679"/>
                  <a:pt x="719951" y="132138"/>
                </a:cubicBezTo>
                <a:cubicBezTo>
                  <a:pt x="709278" y="128936"/>
                  <a:pt x="699164" y="123752"/>
                  <a:pt x="688238" y="121567"/>
                </a:cubicBezTo>
                <a:cubicBezTo>
                  <a:pt x="672718" y="118463"/>
                  <a:pt x="660180" y="117093"/>
                  <a:pt x="645954" y="110996"/>
                </a:cubicBezTo>
                <a:cubicBezTo>
                  <a:pt x="624777" y="101920"/>
                  <a:pt x="628787" y="100098"/>
                  <a:pt x="608955" y="95140"/>
                </a:cubicBezTo>
                <a:cubicBezTo>
                  <a:pt x="578773" y="87595"/>
                  <a:pt x="588518" y="92708"/>
                  <a:pt x="561385" y="84568"/>
                </a:cubicBezTo>
                <a:cubicBezTo>
                  <a:pt x="550712" y="81366"/>
                  <a:pt x="540242" y="77521"/>
                  <a:pt x="529671" y="73997"/>
                </a:cubicBezTo>
                <a:cubicBezTo>
                  <a:pt x="524386" y="72235"/>
                  <a:pt x="519220" y="70063"/>
                  <a:pt x="513815" y="68712"/>
                </a:cubicBezTo>
                <a:cubicBezTo>
                  <a:pt x="506768" y="66950"/>
                  <a:pt x="499658" y="65422"/>
                  <a:pt x="492673" y="63426"/>
                </a:cubicBezTo>
                <a:cubicBezTo>
                  <a:pt x="487316" y="61895"/>
                  <a:pt x="482279" y="59234"/>
                  <a:pt x="476816" y="58141"/>
                </a:cubicBezTo>
                <a:cubicBezTo>
                  <a:pt x="464600" y="55698"/>
                  <a:pt x="452033" y="55298"/>
                  <a:pt x="439817" y="52855"/>
                </a:cubicBezTo>
                <a:cubicBezTo>
                  <a:pt x="425571" y="50006"/>
                  <a:pt x="411316" y="46878"/>
                  <a:pt x="397533" y="42284"/>
                </a:cubicBezTo>
                <a:cubicBezTo>
                  <a:pt x="392247" y="40522"/>
                  <a:pt x="387158" y="37996"/>
                  <a:pt x="381676" y="36999"/>
                </a:cubicBezTo>
                <a:cubicBezTo>
                  <a:pt x="367701" y="34458"/>
                  <a:pt x="353431" y="33873"/>
                  <a:pt x="339392" y="31713"/>
                </a:cubicBezTo>
                <a:cubicBezTo>
                  <a:pt x="330513" y="30347"/>
                  <a:pt x="321903" y="27321"/>
                  <a:pt x="312964" y="26427"/>
                </a:cubicBezTo>
                <a:cubicBezTo>
                  <a:pt x="286609" y="23792"/>
                  <a:pt x="260109" y="22904"/>
                  <a:pt x="233681" y="21142"/>
                </a:cubicBezTo>
                <a:cubicBezTo>
                  <a:pt x="183203" y="11046"/>
                  <a:pt x="232171" y="20171"/>
                  <a:pt x="164969" y="10571"/>
                </a:cubicBezTo>
                <a:cubicBezTo>
                  <a:pt x="154360" y="9055"/>
                  <a:pt x="143932" y="6213"/>
                  <a:pt x="133255" y="5285"/>
                </a:cubicBezTo>
                <a:cubicBezTo>
                  <a:pt x="103365" y="2686"/>
                  <a:pt x="73352" y="1762"/>
                  <a:pt x="43401" y="0"/>
                </a:cubicBezTo>
                <a:cubicBezTo>
                  <a:pt x="32830" y="1762"/>
                  <a:pt x="21273" y="492"/>
                  <a:pt x="11688" y="5285"/>
                </a:cubicBezTo>
                <a:cubicBezTo>
                  <a:pt x="-10556" y="16407"/>
                  <a:pt x="5646" y="69082"/>
                  <a:pt x="6402" y="73997"/>
                </a:cubicBezTo>
                <a:cubicBezTo>
                  <a:pt x="7249" y="79504"/>
                  <a:pt x="8207" y="85503"/>
                  <a:pt x="11688" y="89854"/>
                </a:cubicBezTo>
                <a:cubicBezTo>
                  <a:pt x="15656" y="94814"/>
                  <a:pt x="22259" y="96901"/>
                  <a:pt x="27544" y="100425"/>
                </a:cubicBezTo>
                <a:cubicBezTo>
                  <a:pt x="31068" y="105711"/>
                  <a:pt x="33623" y="111790"/>
                  <a:pt x="38115" y="116282"/>
                </a:cubicBezTo>
                <a:cubicBezTo>
                  <a:pt x="48361" y="126528"/>
                  <a:pt x="56932" y="127840"/>
                  <a:pt x="69829" y="132138"/>
                </a:cubicBezTo>
                <a:cubicBezTo>
                  <a:pt x="95344" y="157656"/>
                  <a:pt x="62930" y="126620"/>
                  <a:pt x="96256" y="153281"/>
                </a:cubicBezTo>
                <a:cubicBezTo>
                  <a:pt x="100147" y="156394"/>
                  <a:pt x="102555" y="161288"/>
                  <a:pt x="106828" y="163852"/>
                </a:cubicBezTo>
                <a:cubicBezTo>
                  <a:pt x="111605" y="166718"/>
                  <a:pt x="117563" y="166942"/>
                  <a:pt x="122684" y="169137"/>
                </a:cubicBezTo>
                <a:cubicBezTo>
                  <a:pt x="129926" y="172241"/>
                  <a:pt x="136584" y="176604"/>
                  <a:pt x="143826" y="179708"/>
                </a:cubicBezTo>
                <a:cubicBezTo>
                  <a:pt x="148947" y="181903"/>
                  <a:pt x="154700" y="182502"/>
                  <a:pt x="159683" y="184994"/>
                </a:cubicBezTo>
                <a:cubicBezTo>
                  <a:pt x="165365" y="187835"/>
                  <a:pt x="169858" y="192724"/>
                  <a:pt x="175540" y="195565"/>
                </a:cubicBezTo>
                <a:cubicBezTo>
                  <a:pt x="183995" y="199793"/>
                  <a:pt x="204627" y="203875"/>
                  <a:pt x="212539" y="206136"/>
                </a:cubicBezTo>
                <a:cubicBezTo>
                  <a:pt x="217896" y="207667"/>
                  <a:pt x="223412" y="208930"/>
                  <a:pt x="228395" y="211422"/>
                </a:cubicBezTo>
                <a:cubicBezTo>
                  <a:pt x="234077" y="214263"/>
                  <a:pt x="238570" y="219152"/>
                  <a:pt x="244252" y="221993"/>
                </a:cubicBezTo>
                <a:cubicBezTo>
                  <a:pt x="252697" y="226216"/>
                  <a:pt x="273353" y="230307"/>
                  <a:pt x="281251" y="232564"/>
                </a:cubicBezTo>
                <a:cubicBezTo>
                  <a:pt x="286608" y="234095"/>
                  <a:pt x="291750" y="236318"/>
                  <a:pt x="297107" y="237849"/>
                </a:cubicBezTo>
                <a:cubicBezTo>
                  <a:pt x="304092" y="239845"/>
                  <a:pt x="311292" y="241048"/>
                  <a:pt x="318250" y="243135"/>
                </a:cubicBezTo>
                <a:cubicBezTo>
                  <a:pt x="318317" y="243155"/>
                  <a:pt x="357858" y="256338"/>
                  <a:pt x="365819" y="258992"/>
                </a:cubicBezTo>
                <a:cubicBezTo>
                  <a:pt x="371105" y="260754"/>
                  <a:pt x="376271" y="262926"/>
                  <a:pt x="381676" y="264277"/>
                </a:cubicBezTo>
                <a:cubicBezTo>
                  <a:pt x="395771" y="267801"/>
                  <a:pt x="410177" y="270253"/>
                  <a:pt x="423960" y="274848"/>
                </a:cubicBezTo>
                <a:cubicBezTo>
                  <a:pt x="429246" y="276610"/>
                  <a:pt x="434412" y="278783"/>
                  <a:pt x="439817" y="280134"/>
                </a:cubicBezTo>
                <a:cubicBezTo>
                  <a:pt x="448533" y="282313"/>
                  <a:pt x="457475" y="283470"/>
                  <a:pt x="466245" y="285419"/>
                </a:cubicBezTo>
                <a:cubicBezTo>
                  <a:pt x="473336" y="286995"/>
                  <a:pt x="480296" y="289129"/>
                  <a:pt x="487387" y="290705"/>
                </a:cubicBezTo>
                <a:cubicBezTo>
                  <a:pt x="496157" y="292654"/>
                  <a:pt x="505148" y="293626"/>
                  <a:pt x="513815" y="295990"/>
                </a:cubicBezTo>
                <a:cubicBezTo>
                  <a:pt x="524565" y="298922"/>
                  <a:pt x="534718" y="303860"/>
                  <a:pt x="545528" y="306562"/>
                </a:cubicBezTo>
                <a:cubicBezTo>
                  <a:pt x="559623" y="310086"/>
                  <a:pt x="574030" y="312539"/>
                  <a:pt x="587813" y="317133"/>
                </a:cubicBezTo>
                <a:cubicBezTo>
                  <a:pt x="605465" y="323017"/>
                  <a:pt x="604908" y="323281"/>
                  <a:pt x="624811" y="327704"/>
                </a:cubicBezTo>
                <a:cubicBezTo>
                  <a:pt x="633581" y="329653"/>
                  <a:pt x="642523" y="330810"/>
                  <a:pt x="651239" y="332989"/>
                </a:cubicBezTo>
                <a:cubicBezTo>
                  <a:pt x="656644" y="334340"/>
                  <a:pt x="661657" y="337066"/>
                  <a:pt x="667096" y="338275"/>
                </a:cubicBezTo>
                <a:cubicBezTo>
                  <a:pt x="677558" y="340600"/>
                  <a:pt x="688265" y="341643"/>
                  <a:pt x="698809" y="343560"/>
                </a:cubicBezTo>
                <a:cubicBezTo>
                  <a:pt x="752341" y="353293"/>
                  <a:pt x="697098" y="346032"/>
                  <a:pt x="778092" y="354132"/>
                </a:cubicBezTo>
                <a:cubicBezTo>
                  <a:pt x="806426" y="363575"/>
                  <a:pt x="782110" y="356199"/>
                  <a:pt x="820377" y="364703"/>
                </a:cubicBezTo>
                <a:cubicBezTo>
                  <a:pt x="827468" y="366279"/>
                  <a:pt x="834354" y="368794"/>
                  <a:pt x="841519" y="369988"/>
                </a:cubicBezTo>
                <a:cubicBezTo>
                  <a:pt x="873199" y="375268"/>
                  <a:pt x="916928" y="378034"/>
                  <a:pt x="947230" y="380559"/>
                </a:cubicBezTo>
                <a:lnTo>
                  <a:pt x="1010656" y="401701"/>
                </a:lnTo>
                <a:lnTo>
                  <a:pt x="1026513" y="406987"/>
                </a:lnTo>
                <a:cubicBezTo>
                  <a:pt x="1031799" y="408749"/>
                  <a:pt x="1037734" y="409182"/>
                  <a:pt x="1042370" y="412273"/>
                </a:cubicBezTo>
                <a:cubicBezTo>
                  <a:pt x="1062780" y="425880"/>
                  <a:pt x="1053768" y="422440"/>
                  <a:pt x="1079369" y="428129"/>
                </a:cubicBezTo>
                <a:cubicBezTo>
                  <a:pt x="1124187" y="438088"/>
                  <a:pt x="1088015" y="427488"/>
                  <a:pt x="1137510" y="443986"/>
                </a:cubicBezTo>
                <a:lnTo>
                  <a:pt x="1153366" y="449271"/>
                </a:lnTo>
                <a:lnTo>
                  <a:pt x="1153366" y="449271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D6072"/>
              </a:solidFill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4166671" y="2014293"/>
            <a:ext cx="1746687" cy="795375"/>
          </a:xfrm>
          <a:custGeom>
            <a:avLst/>
            <a:gdLst>
              <a:gd name="connsiteX0" fmla="*/ 1797087 w 1818229"/>
              <a:gd name="connsiteY0" fmla="*/ 657950 h 795375"/>
              <a:gd name="connsiteX1" fmla="*/ 1797087 w 1818229"/>
              <a:gd name="connsiteY1" fmla="*/ 657950 h 795375"/>
              <a:gd name="connsiteX2" fmla="*/ 1791801 w 1818229"/>
              <a:gd name="connsiteY2" fmla="*/ 705520 h 795375"/>
              <a:gd name="connsiteX3" fmla="*/ 1786516 w 1818229"/>
              <a:gd name="connsiteY3" fmla="*/ 763661 h 795375"/>
              <a:gd name="connsiteX4" fmla="*/ 1781230 w 1818229"/>
              <a:gd name="connsiteY4" fmla="*/ 779518 h 795375"/>
              <a:gd name="connsiteX5" fmla="*/ 1765373 w 1818229"/>
              <a:gd name="connsiteY5" fmla="*/ 784804 h 795375"/>
              <a:gd name="connsiteX6" fmla="*/ 1749517 w 1818229"/>
              <a:gd name="connsiteY6" fmla="*/ 795375 h 795375"/>
              <a:gd name="connsiteX7" fmla="*/ 1606807 w 1818229"/>
              <a:gd name="connsiteY7" fmla="*/ 784804 h 795375"/>
              <a:gd name="connsiteX8" fmla="*/ 1575094 w 1818229"/>
              <a:gd name="connsiteY8" fmla="*/ 768947 h 795375"/>
              <a:gd name="connsiteX9" fmla="*/ 1559237 w 1818229"/>
              <a:gd name="connsiteY9" fmla="*/ 763661 h 795375"/>
              <a:gd name="connsiteX10" fmla="*/ 1538095 w 1818229"/>
              <a:gd name="connsiteY10" fmla="*/ 753090 h 795375"/>
              <a:gd name="connsiteX11" fmla="*/ 1490525 w 1818229"/>
              <a:gd name="connsiteY11" fmla="*/ 731948 h 795375"/>
              <a:gd name="connsiteX12" fmla="*/ 1474668 w 1818229"/>
              <a:gd name="connsiteY12" fmla="*/ 721377 h 795375"/>
              <a:gd name="connsiteX13" fmla="*/ 1458812 w 1818229"/>
              <a:gd name="connsiteY13" fmla="*/ 716091 h 795375"/>
              <a:gd name="connsiteX14" fmla="*/ 1448240 w 1818229"/>
              <a:gd name="connsiteY14" fmla="*/ 705520 h 795375"/>
              <a:gd name="connsiteX15" fmla="*/ 1432384 w 1818229"/>
              <a:gd name="connsiteY15" fmla="*/ 700235 h 795375"/>
              <a:gd name="connsiteX16" fmla="*/ 1405956 w 1818229"/>
              <a:gd name="connsiteY16" fmla="*/ 689664 h 795375"/>
              <a:gd name="connsiteX17" fmla="*/ 1368957 w 1818229"/>
              <a:gd name="connsiteY17" fmla="*/ 668521 h 795375"/>
              <a:gd name="connsiteX18" fmla="*/ 1347815 w 1818229"/>
              <a:gd name="connsiteY18" fmla="*/ 647379 h 795375"/>
              <a:gd name="connsiteX19" fmla="*/ 1310816 w 1818229"/>
              <a:gd name="connsiteY19" fmla="*/ 631523 h 795375"/>
              <a:gd name="connsiteX20" fmla="*/ 1294960 w 1818229"/>
              <a:gd name="connsiteY20" fmla="*/ 620952 h 795375"/>
              <a:gd name="connsiteX21" fmla="*/ 1284388 w 1818229"/>
              <a:gd name="connsiteY21" fmla="*/ 610380 h 795375"/>
              <a:gd name="connsiteX22" fmla="*/ 1268532 w 1818229"/>
              <a:gd name="connsiteY22" fmla="*/ 605095 h 795375"/>
              <a:gd name="connsiteX23" fmla="*/ 1252675 w 1818229"/>
              <a:gd name="connsiteY23" fmla="*/ 594524 h 795375"/>
              <a:gd name="connsiteX24" fmla="*/ 1215676 w 1818229"/>
              <a:gd name="connsiteY24" fmla="*/ 583953 h 795375"/>
              <a:gd name="connsiteX25" fmla="*/ 1199820 w 1818229"/>
              <a:gd name="connsiteY25" fmla="*/ 573382 h 795375"/>
              <a:gd name="connsiteX26" fmla="*/ 1152250 w 1818229"/>
              <a:gd name="connsiteY26" fmla="*/ 552239 h 795375"/>
              <a:gd name="connsiteX27" fmla="*/ 1136393 w 1818229"/>
              <a:gd name="connsiteY27" fmla="*/ 546954 h 795375"/>
              <a:gd name="connsiteX28" fmla="*/ 1115251 w 1818229"/>
              <a:gd name="connsiteY28" fmla="*/ 531097 h 795375"/>
              <a:gd name="connsiteX29" fmla="*/ 1078252 w 1818229"/>
              <a:gd name="connsiteY29" fmla="*/ 515241 h 795375"/>
              <a:gd name="connsiteX30" fmla="*/ 1041253 w 1818229"/>
              <a:gd name="connsiteY30" fmla="*/ 494098 h 795375"/>
              <a:gd name="connsiteX31" fmla="*/ 1025397 w 1818229"/>
              <a:gd name="connsiteY31" fmla="*/ 488813 h 795375"/>
              <a:gd name="connsiteX32" fmla="*/ 993683 w 1818229"/>
              <a:gd name="connsiteY32" fmla="*/ 472956 h 795375"/>
              <a:gd name="connsiteX33" fmla="*/ 961970 w 1818229"/>
              <a:gd name="connsiteY33" fmla="*/ 457100 h 795375"/>
              <a:gd name="connsiteX34" fmla="*/ 935542 w 1818229"/>
              <a:gd name="connsiteY34" fmla="*/ 441243 h 795375"/>
              <a:gd name="connsiteX35" fmla="*/ 919686 w 1818229"/>
              <a:gd name="connsiteY35" fmla="*/ 430672 h 795375"/>
              <a:gd name="connsiteX36" fmla="*/ 903829 w 1818229"/>
              <a:gd name="connsiteY36" fmla="*/ 425386 h 795375"/>
              <a:gd name="connsiteX37" fmla="*/ 887972 w 1818229"/>
              <a:gd name="connsiteY37" fmla="*/ 414815 h 795375"/>
              <a:gd name="connsiteX38" fmla="*/ 872116 w 1818229"/>
              <a:gd name="connsiteY38" fmla="*/ 409530 h 795375"/>
              <a:gd name="connsiteX39" fmla="*/ 835117 w 1818229"/>
              <a:gd name="connsiteY39" fmla="*/ 388387 h 795375"/>
              <a:gd name="connsiteX40" fmla="*/ 808689 w 1818229"/>
              <a:gd name="connsiteY40" fmla="*/ 377816 h 795375"/>
              <a:gd name="connsiteX41" fmla="*/ 761119 w 1818229"/>
              <a:gd name="connsiteY41" fmla="*/ 351389 h 795375"/>
              <a:gd name="connsiteX42" fmla="*/ 739977 w 1818229"/>
              <a:gd name="connsiteY42" fmla="*/ 346103 h 795375"/>
              <a:gd name="connsiteX43" fmla="*/ 702978 w 1818229"/>
              <a:gd name="connsiteY43" fmla="*/ 324961 h 795375"/>
              <a:gd name="connsiteX44" fmla="*/ 687121 w 1818229"/>
              <a:gd name="connsiteY44" fmla="*/ 319675 h 795375"/>
              <a:gd name="connsiteX45" fmla="*/ 671265 w 1818229"/>
              <a:gd name="connsiteY45" fmla="*/ 309104 h 795375"/>
              <a:gd name="connsiteX46" fmla="*/ 650123 w 1818229"/>
              <a:gd name="connsiteY46" fmla="*/ 303819 h 795375"/>
              <a:gd name="connsiteX47" fmla="*/ 634266 w 1818229"/>
              <a:gd name="connsiteY47" fmla="*/ 298533 h 795375"/>
              <a:gd name="connsiteX48" fmla="*/ 591982 w 1818229"/>
              <a:gd name="connsiteY48" fmla="*/ 287962 h 795375"/>
              <a:gd name="connsiteX49" fmla="*/ 570839 w 1818229"/>
              <a:gd name="connsiteY49" fmla="*/ 282676 h 795375"/>
              <a:gd name="connsiteX50" fmla="*/ 554983 w 1818229"/>
              <a:gd name="connsiteY50" fmla="*/ 277391 h 795375"/>
              <a:gd name="connsiteX51" fmla="*/ 512698 w 1818229"/>
              <a:gd name="connsiteY51" fmla="*/ 266820 h 795375"/>
              <a:gd name="connsiteX52" fmla="*/ 491556 w 1818229"/>
              <a:gd name="connsiteY52" fmla="*/ 261534 h 795375"/>
              <a:gd name="connsiteX53" fmla="*/ 465128 w 1818229"/>
              <a:gd name="connsiteY53" fmla="*/ 256249 h 795375"/>
              <a:gd name="connsiteX54" fmla="*/ 449272 w 1818229"/>
              <a:gd name="connsiteY54" fmla="*/ 250963 h 795375"/>
              <a:gd name="connsiteX55" fmla="*/ 428130 w 1818229"/>
              <a:gd name="connsiteY55" fmla="*/ 245678 h 795375"/>
              <a:gd name="connsiteX56" fmla="*/ 380560 w 1818229"/>
              <a:gd name="connsiteY56" fmla="*/ 229821 h 795375"/>
              <a:gd name="connsiteX57" fmla="*/ 364703 w 1818229"/>
              <a:gd name="connsiteY57" fmla="*/ 224535 h 795375"/>
              <a:gd name="connsiteX58" fmla="*/ 338275 w 1818229"/>
              <a:gd name="connsiteY58" fmla="*/ 219250 h 795375"/>
              <a:gd name="connsiteX59" fmla="*/ 269563 w 1818229"/>
              <a:gd name="connsiteY59" fmla="*/ 203393 h 795375"/>
              <a:gd name="connsiteX60" fmla="*/ 36999 w 1818229"/>
              <a:gd name="connsiteY60" fmla="*/ 192822 h 795375"/>
              <a:gd name="connsiteX61" fmla="*/ 21142 w 1818229"/>
              <a:gd name="connsiteY61" fmla="*/ 182251 h 795375"/>
              <a:gd name="connsiteX62" fmla="*/ 0 w 1818229"/>
              <a:gd name="connsiteY62" fmla="*/ 161109 h 795375"/>
              <a:gd name="connsiteX63" fmla="*/ 5286 w 1818229"/>
              <a:gd name="connsiteY63" fmla="*/ 118824 h 795375"/>
              <a:gd name="connsiteX64" fmla="*/ 15857 w 1818229"/>
              <a:gd name="connsiteY64" fmla="*/ 87111 h 795375"/>
              <a:gd name="connsiteX65" fmla="*/ 21142 w 1818229"/>
              <a:gd name="connsiteY65" fmla="*/ 71254 h 795375"/>
              <a:gd name="connsiteX66" fmla="*/ 47570 w 1818229"/>
              <a:gd name="connsiteY66" fmla="*/ 23684 h 795375"/>
              <a:gd name="connsiteX67" fmla="*/ 63427 w 1818229"/>
              <a:gd name="connsiteY67" fmla="*/ 18399 h 795375"/>
              <a:gd name="connsiteX68" fmla="*/ 79283 w 1818229"/>
              <a:gd name="connsiteY68" fmla="*/ 7828 h 795375"/>
              <a:gd name="connsiteX69" fmla="*/ 200851 w 1818229"/>
              <a:gd name="connsiteY69" fmla="*/ 7828 h 795375"/>
              <a:gd name="connsiteX70" fmla="*/ 248421 w 1818229"/>
              <a:gd name="connsiteY70" fmla="*/ 13113 h 795375"/>
              <a:gd name="connsiteX71" fmla="*/ 264277 w 1818229"/>
              <a:gd name="connsiteY71" fmla="*/ 18399 h 795375"/>
              <a:gd name="connsiteX72" fmla="*/ 290705 w 1818229"/>
              <a:gd name="connsiteY72" fmla="*/ 23684 h 795375"/>
              <a:gd name="connsiteX73" fmla="*/ 322419 w 1818229"/>
              <a:gd name="connsiteY73" fmla="*/ 34256 h 795375"/>
              <a:gd name="connsiteX74" fmla="*/ 343561 w 1818229"/>
              <a:gd name="connsiteY74" fmla="*/ 39541 h 795375"/>
              <a:gd name="connsiteX75" fmla="*/ 369988 w 1818229"/>
              <a:gd name="connsiteY75" fmla="*/ 50112 h 795375"/>
              <a:gd name="connsiteX76" fmla="*/ 412273 w 1818229"/>
              <a:gd name="connsiteY76" fmla="*/ 60683 h 795375"/>
              <a:gd name="connsiteX77" fmla="*/ 443986 w 1818229"/>
              <a:gd name="connsiteY77" fmla="*/ 71254 h 795375"/>
              <a:gd name="connsiteX78" fmla="*/ 486271 w 1818229"/>
              <a:gd name="connsiteY78" fmla="*/ 81826 h 795375"/>
              <a:gd name="connsiteX79" fmla="*/ 512698 w 1818229"/>
              <a:gd name="connsiteY79" fmla="*/ 92397 h 795375"/>
              <a:gd name="connsiteX80" fmla="*/ 528555 w 1818229"/>
              <a:gd name="connsiteY80" fmla="*/ 102968 h 795375"/>
              <a:gd name="connsiteX81" fmla="*/ 565554 w 1818229"/>
              <a:gd name="connsiteY81" fmla="*/ 113539 h 795375"/>
              <a:gd name="connsiteX82" fmla="*/ 613124 w 1818229"/>
              <a:gd name="connsiteY82" fmla="*/ 129395 h 795375"/>
              <a:gd name="connsiteX83" fmla="*/ 650123 w 1818229"/>
              <a:gd name="connsiteY83" fmla="*/ 145252 h 795375"/>
              <a:gd name="connsiteX84" fmla="*/ 671265 w 1818229"/>
              <a:gd name="connsiteY84" fmla="*/ 155823 h 795375"/>
              <a:gd name="connsiteX85" fmla="*/ 692407 w 1818229"/>
              <a:gd name="connsiteY85" fmla="*/ 161109 h 795375"/>
              <a:gd name="connsiteX86" fmla="*/ 708264 w 1818229"/>
              <a:gd name="connsiteY86" fmla="*/ 166394 h 795375"/>
              <a:gd name="connsiteX87" fmla="*/ 755834 w 1818229"/>
              <a:gd name="connsiteY87" fmla="*/ 187537 h 795375"/>
              <a:gd name="connsiteX88" fmla="*/ 771690 w 1818229"/>
              <a:gd name="connsiteY88" fmla="*/ 192822 h 795375"/>
              <a:gd name="connsiteX89" fmla="*/ 813975 w 1818229"/>
              <a:gd name="connsiteY89" fmla="*/ 208679 h 795375"/>
              <a:gd name="connsiteX90" fmla="*/ 835117 w 1818229"/>
              <a:gd name="connsiteY90" fmla="*/ 219250 h 795375"/>
              <a:gd name="connsiteX91" fmla="*/ 887972 w 1818229"/>
              <a:gd name="connsiteY91" fmla="*/ 235106 h 795375"/>
              <a:gd name="connsiteX92" fmla="*/ 951399 w 1818229"/>
              <a:gd name="connsiteY92" fmla="*/ 250963 h 795375"/>
              <a:gd name="connsiteX93" fmla="*/ 967256 w 1818229"/>
              <a:gd name="connsiteY93" fmla="*/ 256249 h 795375"/>
              <a:gd name="connsiteX94" fmla="*/ 988398 w 1818229"/>
              <a:gd name="connsiteY94" fmla="*/ 266820 h 795375"/>
              <a:gd name="connsiteX95" fmla="*/ 1041253 w 1818229"/>
              <a:gd name="connsiteY95" fmla="*/ 277391 h 795375"/>
              <a:gd name="connsiteX96" fmla="*/ 1104680 w 1818229"/>
              <a:gd name="connsiteY96" fmla="*/ 293247 h 795375"/>
              <a:gd name="connsiteX97" fmla="*/ 1125822 w 1818229"/>
              <a:gd name="connsiteY97" fmla="*/ 298533 h 795375"/>
              <a:gd name="connsiteX98" fmla="*/ 1141679 w 1818229"/>
              <a:gd name="connsiteY98" fmla="*/ 303819 h 795375"/>
              <a:gd name="connsiteX99" fmla="*/ 1162821 w 1818229"/>
              <a:gd name="connsiteY99" fmla="*/ 309104 h 795375"/>
              <a:gd name="connsiteX100" fmla="*/ 1178677 w 1818229"/>
              <a:gd name="connsiteY100" fmla="*/ 314390 h 795375"/>
              <a:gd name="connsiteX101" fmla="*/ 1205105 w 1818229"/>
              <a:gd name="connsiteY101" fmla="*/ 319675 h 795375"/>
              <a:gd name="connsiteX102" fmla="*/ 1247390 w 1818229"/>
              <a:gd name="connsiteY102" fmla="*/ 330246 h 795375"/>
              <a:gd name="connsiteX103" fmla="*/ 1268532 w 1818229"/>
              <a:gd name="connsiteY103" fmla="*/ 335532 h 795375"/>
              <a:gd name="connsiteX104" fmla="*/ 1300245 w 1818229"/>
              <a:gd name="connsiteY104" fmla="*/ 351389 h 795375"/>
              <a:gd name="connsiteX105" fmla="*/ 1342530 w 1818229"/>
              <a:gd name="connsiteY105" fmla="*/ 367245 h 795375"/>
              <a:gd name="connsiteX106" fmla="*/ 1390099 w 1818229"/>
              <a:gd name="connsiteY106" fmla="*/ 393673 h 795375"/>
              <a:gd name="connsiteX107" fmla="*/ 1405956 w 1818229"/>
              <a:gd name="connsiteY107" fmla="*/ 398958 h 795375"/>
              <a:gd name="connsiteX108" fmla="*/ 1458812 w 1818229"/>
              <a:gd name="connsiteY108" fmla="*/ 425386 h 795375"/>
              <a:gd name="connsiteX109" fmla="*/ 1490525 w 1818229"/>
              <a:gd name="connsiteY109" fmla="*/ 435957 h 795375"/>
              <a:gd name="connsiteX110" fmla="*/ 1538095 w 1818229"/>
              <a:gd name="connsiteY110" fmla="*/ 451814 h 795375"/>
              <a:gd name="connsiteX111" fmla="*/ 1580379 w 1818229"/>
              <a:gd name="connsiteY111" fmla="*/ 467671 h 795375"/>
              <a:gd name="connsiteX112" fmla="*/ 1596236 w 1818229"/>
              <a:gd name="connsiteY112" fmla="*/ 478242 h 795375"/>
              <a:gd name="connsiteX113" fmla="*/ 1638520 w 1818229"/>
              <a:gd name="connsiteY113" fmla="*/ 488813 h 795375"/>
              <a:gd name="connsiteX114" fmla="*/ 1654377 w 1818229"/>
              <a:gd name="connsiteY114" fmla="*/ 494098 h 795375"/>
              <a:gd name="connsiteX115" fmla="*/ 1670234 w 1818229"/>
              <a:gd name="connsiteY115" fmla="*/ 504669 h 795375"/>
              <a:gd name="connsiteX116" fmla="*/ 1691376 w 1818229"/>
              <a:gd name="connsiteY116" fmla="*/ 509955 h 795375"/>
              <a:gd name="connsiteX117" fmla="*/ 1723089 w 1818229"/>
              <a:gd name="connsiteY117" fmla="*/ 520526 h 795375"/>
              <a:gd name="connsiteX118" fmla="*/ 1760088 w 1818229"/>
              <a:gd name="connsiteY118" fmla="*/ 536383 h 795375"/>
              <a:gd name="connsiteX119" fmla="*/ 1775945 w 1818229"/>
              <a:gd name="connsiteY119" fmla="*/ 541668 h 795375"/>
              <a:gd name="connsiteX120" fmla="*/ 1818229 w 1818229"/>
              <a:gd name="connsiteY120" fmla="*/ 573382 h 795375"/>
              <a:gd name="connsiteX121" fmla="*/ 1812943 w 1818229"/>
              <a:gd name="connsiteY121" fmla="*/ 647379 h 795375"/>
              <a:gd name="connsiteX122" fmla="*/ 1807658 w 1818229"/>
              <a:gd name="connsiteY122" fmla="*/ 663236 h 795375"/>
              <a:gd name="connsiteX123" fmla="*/ 1797087 w 1818229"/>
              <a:gd name="connsiteY123" fmla="*/ 657950 h 7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818229" h="795375">
                <a:moveTo>
                  <a:pt x="1797087" y="657950"/>
                </a:moveTo>
                <a:lnTo>
                  <a:pt x="1797087" y="657950"/>
                </a:lnTo>
                <a:cubicBezTo>
                  <a:pt x="1795325" y="673807"/>
                  <a:pt x="1793388" y="689645"/>
                  <a:pt x="1791801" y="705520"/>
                </a:cubicBezTo>
                <a:cubicBezTo>
                  <a:pt x="1789865" y="724884"/>
                  <a:pt x="1789268" y="744396"/>
                  <a:pt x="1786516" y="763661"/>
                </a:cubicBezTo>
                <a:cubicBezTo>
                  <a:pt x="1785728" y="769177"/>
                  <a:pt x="1785170" y="775578"/>
                  <a:pt x="1781230" y="779518"/>
                </a:cubicBezTo>
                <a:cubicBezTo>
                  <a:pt x="1777290" y="783458"/>
                  <a:pt x="1770356" y="782312"/>
                  <a:pt x="1765373" y="784804"/>
                </a:cubicBezTo>
                <a:cubicBezTo>
                  <a:pt x="1759691" y="787645"/>
                  <a:pt x="1754802" y="791851"/>
                  <a:pt x="1749517" y="795375"/>
                </a:cubicBezTo>
                <a:cubicBezTo>
                  <a:pt x="1692357" y="792777"/>
                  <a:pt x="1655516" y="796981"/>
                  <a:pt x="1606807" y="784804"/>
                </a:cubicBezTo>
                <a:cubicBezTo>
                  <a:pt x="1580238" y="778162"/>
                  <a:pt x="1600928" y="781864"/>
                  <a:pt x="1575094" y="768947"/>
                </a:cubicBezTo>
                <a:cubicBezTo>
                  <a:pt x="1570111" y="766455"/>
                  <a:pt x="1564358" y="765856"/>
                  <a:pt x="1559237" y="763661"/>
                </a:cubicBezTo>
                <a:cubicBezTo>
                  <a:pt x="1551995" y="760557"/>
                  <a:pt x="1544983" y="756916"/>
                  <a:pt x="1538095" y="753090"/>
                </a:cubicBezTo>
                <a:cubicBezTo>
                  <a:pt x="1500689" y="732309"/>
                  <a:pt x="1524992" y="740565"/>
                  <a:pt x="1490525" y="731948"/>
                </a:cubicBezTo>
                <a:cubicBezTo>
                  <a:pt x="1485239" y="728424"/>
                  <a:pt x="1480350" y="724218"/>
                  <a:pt x="1474668" y="721377"/>
                </a:cubicBezTo>
                <a:cubicBezTo>
                  <a:pt x="1469685" y="718885"/>
                  <a:pt x="1463589" y="718957"/>
                  <a:pt x="1458812" y="716091"/>
                </a:cubicBezTo>
                <a:cubicBezTo>
                  <a:pt x="1454539" y="713527"/>
                  <a:pt x="1452513" y="708084"/>
                  <a:pt x="1448240" y="705520"/>
                </a:cubicBezTo>
                <a:cubicBezTo>
                  <a:pt x="1443463" y="702654"/>
                  <a:pt x="1437600" y="702191"/>
                  <a:pt x="1432384" y="700235"/>
                </a:cubicBezTo>
                <a:cubicBezTo>
                  <a:pt x="1423500" y="696904"/>
                  <a:pt x="1414250" y="694272"/>
                  <a:pt x="1405956" y="689664"/>
                </a:cubicBezTo>
                <a:cubicBezTo>
                  <a:pt x="1357954" y="662996"/>
                  <a:pt x="1407341" y="681316"/>
                  <a:pt x="1368957" y="668521"/>
                </a:cubicBezTo>
                <a:cubicBezTo>
                  <a:pt x="1361910" y="661474"/>
                  <a:pt x="1355788" y="653359"/>
                  <a:pt x="1347815" y="647379"/>
                </a:cubicBezTo>
                <a:cubicBezTo>
                  <a:pt x="1337363" y="639540"/>
                  <a:pt x="1323065" y="635605"/>
                  <a:pt x="1310816" y="631523"/>
                </a:cubicBezTo>
                <a:cubicBezTo>
                  <a:pt x="1305531" y="627999"/>
                  <a:pt x="1299920" y="624920"/>
                  <a:pt x="1294960" y="620952"/>
                </a:cubicBezTo>
                <a:cubicBezTo>
                  <a:pt x="1291068" y="617839"/>
                  <a:pt x="1288661" y="612944"/>
                  <a:pt x="1284388" y="610380"/>
                </a:cubicBezTo>
                <a:cubicBezTo>
                  <a:pt x="1279611" y="607514"/>
                  <a:pt x="1273817" y="606857"/>
                  <a:pt x="1268532" y="605095"/>
                </a:cubicBezTo>
                <a:cubicBezTo>
                  <a:pt x="1263246" y="601571"/>
                  <a:pt x="1258357" y="597365"/>
                  <a:pt x="1252675" y="594524"/>
                </a:cubicBezTo>
                <a:cubicBezTo>
                  <a:pt x="1245087" y="590730"/>
                  <a:pt x="1222457" y="585648"/>
                  <a:pt x="1215676" y="583953"/>
                </a:cubicBezTo>
                <a:cubicBezTo>
                  <a:pt x="1210391" y="580429"/>
                  <a:pt x="1205335" y="576534"/>
                  <a:pt x="1199820" y="573382"/>
                </a:cubicBezTo>
                <a:cubicBezTo>
                  <a:pt x="1184532" y="564646"/>
                  <a:pt x="1168726" y="558417"/>
                  <a:pt x="1152250" y="552239"/>
                </a:cubicBezTo>
                <a:cubicBezTo>
                  <a:pt x="1147033" y="550283"/>
                  <a:pt x="1141679" y="548716"/>
                  <a:pt x="1136393" y="546954"/>
                </a:cubicBezTo>
                <a:cubicBezTo>
                  <a:pt x="1129346" y="541668"/>
                  <a:pt x="1122721" y="535766"/>
                  <a:pt x="1115251" y="531097"/>
                </a:cubicBezTo>
                <a:cubicBezTo>
                  <a:pt x="1100321" y="521766"/>
                  <a:pt x="1093667" y="520379"/>
                  <a:pt x="1078252" y="515241"/>
                </a:cubicBezTo>
                <a:cubicBezTo>
                  <a:pt x="1062327" y="504624"/>
                  <a:pt x="1060031" y="502145"/>
                  <a:pt x="1041253" y="494098"/>
                </a:cubicBezTo>
                <a:cubicBezTo>
                  <a:pt x="1036132" y="491903"/>
                  <a:pt x="1030682" y="490575"/>
                  <a:pt x="1025397" y="488813"/>
                </a:cubicBezTo>
                <a:cubicBezTo>
                  <a:pt x="979949" y="458515"/>
                  <a:pt x="1037454" y="494842"/>
                  <a:pt x="993683" y="472956"/>
                </a:cubicBezTo>
                <a:cubicBezTo>
                  <a:pt x="952706" y="452467"/>
                  <a:pt x="1001821" y="470382"/>
                  <a:pt x="961970" y="457100"/>
                </a:cubicBezTo>
                <a:cubicBezTo>
                  <a:pt x="941323" y="436451"/>
                  <a:pt x="962988" y="454966"/>
                  <a:pt x="935542" y="441243"/>
                </a:cubicBezTo>
                <a:cubicBezTo>
                  <a:pt x="929860" y="438402"/>
                  <a:pt x="925368" y="433513"/>
                  <a:pt x="919686" y="430672"/>
                </a:cubicBezTo>
                <a:cubicBezTo>
                  <a:pt x="914703" y="428180"/>
                  <a:pt x="908812" y="427878"/>
                  <a:pt x="903829" y="425386"/>
                </a:cubicBezTo>
                <a:cubicBezTo>
                  <a:pt x="898147" y="422545"/>
                  <a:pt x="893654" y="417656"/>
                  <a:pt x="887972" y="414815"/>
                </a:cubicBezTo>
                <a:cubicBezTo>
                  <a:pt x="882989" y="412324"/>
                  <a:pt x="877237" y="411725"/>
                  <a:pt x="872116" y="409530"/>
                </a:cubicBezTo>
                <a:cubicBezTo>
                  <a:pt x="807241" y="381726"/>
                  <a:pt x="888204" y="414931"/>
                  <a:pt x="835117" y="388387"/>
                </a:cubicBezTo>
                <a:cubicBezTo>
                  <a:pt x="826631" y="384144"/>
                  <a:pt x="817175" y="382059"/>
                  <a:pt x="808689" y="377816"/>
                </a:cubicBezTo>
                <a:cubicBezTo>
                  <a:pt x="788506" y="367725"/>
                  <a:pt x="781478" y="359024"/>
                  <a:pt x="761119" y="351389"/>
                </a:cubicBezTo>
                <a:cubicBezTo>
                  <a:pt x="754317" y="348838"/>
                  <a:pt x="746779" y="348654"/>
                  <a:pt x="739977" y="346103"/>
                </a:cubicBezTo>
                <a:cubicBezTo>
                  <a:pt x="702913" y="332203"/>
                  <a:pt x="733647" y="340296"/>
                  <a:pt x="702978" y="324961"/>
                </a:cubicBezTo>
                <a:cubicBezTo>
                  <a:pt x="697995" y="322469"/>
                  <a:pt x="692104" y="322167"/>
                  <a:pt x="687121" y="319675"/>
                </a:cubicBezTo>
                <a:cubicBezTo>
                  <a:pt x="681439" y="316834"/>
                  <a:pt x="677104" y="311606"/>
                  <a:pt x="671265" y="309104"/>
                </a:cubicBezTo>
                <a:cubicBezTo>
                  <a:pt x="664588" y="306243"/>
                  <a:pt x="657108" y="305815"/>
                  <a:pt x="650123" y="303819"/>
                </a:cubicBezTo>
                <a:cubicBezTo>
                  <a:pt x="644766" y="302288"/>
                  <a:pt x="639641" y="299999"/>
                  <a:pt x="634266" y="298533"/>
                </a:cubicBezTo>
                <a:cubicBezTo>
                  <a:pt x="620249" y="294710"/>
                  <a:pt x="606077" y="291486"/>
                  <a:pt x="591982" y="287962"/>
                </a:cubicBezTo>
                <a:cubicBezTo>
                  <a:pt x="584934" y="286200"/>
                  <a:pt x="577731" y="284973"/>
                  <a:pt x="570839" y="282676"/>
                </a:cubicBezTo>
                <a:cubicBezTo>
                  <a:pt x="565554" y="280914"/>
                  <a:pt x="560358" y="278857"/>
                  <a:pt x="554983" y="277391"/>
                </a:cubicBezTo>
                <a:cubicBezTo>
                  <a:pt x="540966" y="273568"/>
                  <a:pt x="526793" y="270344"/>
                  <a:pt x="512698" y="266820"/>
                </a:cubicBezTo>
                <a:cubicBezTo>
                  <a:pt x="505651" y="265058"/>
                  <a:pt x="498679" y="262958"/>
                  <a:pt x="491556" y="261534"/>
                </a:cubicBezTo>
                <a:cubicBezTo>
                  <a:pt x="482747" y="259772"/>
                  <a:pt x="473844" y="258428"/>
                  <a:pt x="465128" y="256249"/>
                </a:cubicBezTo>
                <a:cubicBezTo>
                  <a:pt x="459723" y="254898"/>
                  <a:pt x="454629" y="252494"/>
                  <a:pt x="449272" y="250963"/>
                </a:cubicBezTo>
                <a:cubicBezTo>
                  <a:pt x="442287" y="248967"/>
                  <a:pt x="435088" y="247765"/>
                  <a:pt x="428130" y="245678"/>
                </a:cubicBezTo>
                <a:cubicBezTo>
                  <a:pt x="412120" y="240875"/>
                  <a:pt x="396417" y="235107"/>
                  <a:pt x="380560" y="229821"/>
                </a:cubicBezTo>
                <a:cubicBezTo>
                  <a:pt x="375274" y="228059"/>
                  <a:pt x="370166" y="225628"/>
                  <a:pt x="364703" y="224535"/>
                </a:cubicBezTo>
                <a:cubicBezTo>
                  <a:pt x="355894" y="222773"/>
                  <a:pt x="347029" y="221270"/>
                  <a:pt x="338275" y="219250"/>
                </a:cubicBezTo>
                <a:cubicBezTo>
                  <a:pt x="332680" y="217959"/>
                  <a:pt x="282161" y="204443"/>
                  <a:pt x="269563" y="203393"/>
                </a:cubicBezTo>
                <a:cubicBezTo>
                  <a:pt x="227482" y="199886"/>
                  <a:pt x="68020" y="194063"/>
                  <a:pt x="36999" y="192822"/>
                </a:cubicBezTo>
                <a:cubicBezTo>
                  <a:pt x="31713" y="189298"/>
                  <a:pt x="25110" y="187212"/>
                  <a:pt x="21142" y="182251"/>
                </a:cubicBezTo>
                <a:cubicBezTo>
                  <a:pt x="641" y="156624"/>
                  <a:pt x="34597" y="172640"/>
                  <a:pt x="0" y="161109"/>
                </a:cubicBezTo>
                <a:cubicBezTo>
                  <a:pt x="1762" y="147014"/>
                  <a:pt x="2310" y="132713"/>
                  <a:pt x="5286" y="118824"/>
                </a:cubicBezTo>
                <a:cubicBezTo>
                  <a:pt x="7621" y="107929"/>
                  <a:pt x="12333" y="97682"/>
                  <a:pt x="15857" y="87111"/>
                </a:cubicBezTo>
                <a:lnTo>
                  <a:pt x="21142" y="71254"/>
                </a:lnTo>
                <a:cubicBezTo>
                  <a:pt x="25796" y="57293"/>
                  <a:pt x="33943" y="28226"/>
                  <a:pt x="47570" y="23684"/>
                </a:cubicBezTo>
                <a:lnTo>
                  <a:pt x="63427" y="18399"/>
                </a:lnTo>
                <a:cubicBezTo>
                  <a:pt x="68712" y="14875"/>
                  <a:pt x="73601" y="10669"/>
                  <a:pt x="79283" y="7828"/>
                </a:cubicBezTo>
                <a:cubicBezTo>
                  <a:pt x="113664" y="-9363"/>
                  <a:pt x="184222" y="6996"/>
                  <a:pt x="200851" y="7828"/>
                </a:cubicBezTo>
                <a:cubicBezTo>
                  <a:pt x="216708" y="9590"/>
                  <a:pt x="232684" y="10490"/>
                  <a:pt x="248421" y="13113"/>
                </a:cubicBezTo>
                <a:cubicBezTo>
                  <a:pt x="253916" y="14029"/>
                  <a:pt x="258872" y="17048"/>
                  <a:pt x="264277" y="18399"/>
                </a:cubicBezTo>
                <a:cubicBezTo>
                  <a:pt x="272993" y="20578"/>
                  <a:pt x="282038" y="21320"/>
                  <a:pt x="290705" y="23684"/>
                </a:cubicBezTo>
                <a:cubicBezTo>
                  <a:pt x="301456" y="26616"/>
                  <a:pt x="311608" y="31554"/>
                  <a:pt x="322419" y="34256"/>
                </a:cubicBezTo>
                <a:cubicBezTo>
                  <a:pt x="329466" y="36018"/>
                  <a:pt x="336670" y="37244"/>
                  <a:pt x="343561" y="39541"/>
                </a:cubicBezTo>
                <a:cubicBezTo>
                  <a:pt x="352562" y="42541"/>
                  <a:pt x="360920" y="47322"/>
                  <a:pt x="369988" y="50112"/>
                </a:cubicBezTo>
                <a:cubicBezTo>
                  <a:pt x="383874" y="54385"/>
                  <a:pt x="398490" y="56089"/>
                  <a:pt x="412273" y="60683"/>
                </a:cubicBezTo>
                <a:cubicBezTo>
                  <a:pt x="422844" y="64207"/>
                  <a:pt x="433176" y="68551"/>
                  <a:pt x="443986" y="71254"/>
                </a:cubicBezTo>
                <a:cubicBezTo>
                  <a:pt x="458081" y="74778"/>
                  <a:pt x="472781" y="76430"/>
                  <a:pt x="486271" y="81826"/>
                </a:cubicBezTo>
                <a:cubicBezTo>
                  <a:pt x="495080" y="85350"/>
                  <a:pt x="504212" y="88154"/>
                  <a:pt x="512698" y="92397"/>
                </a:cubicBezTo>
                <a:cubicBezTo>
                  <a:pt x="518380" y="95238"/>
                  <a:pt x="522873" y="100127"/>
                  <a:pt x="528555" y="102968"/>
                </a:cubicBezTo>
                <a:cubicBezTo>
                  <a:pt x="538729" y="108055"/>
                  <a:pt x="555402" y="110155"/>
                  <a:pt x="565554" y="113539"/>
                </a:cubicBezTo>
                <a:cubicBezTo>
                  <a:pt x="625249" y="133438"/>
                  <a:pt x="562471" y="116733"/>
                  <a:pt x="613124" y="129395"/>
                </a:cubicBezTo>
                <a:cubicBezTo>
                  <a:pt x="633521" y="149794"/>
                  <a:pt x="612546" y="132727"/>
                  <a:pt x="650123" y="145252"/>
                </a:cubicBezTo>
                <a:cubicBezTo>
                  <a:pt x="657598" y="147744"/>
                  <a:pt x="663888" y="153056"/>
                  <a:pt x="671265" y="155823"/>
                </a:cubicBezTo>
                <a:cubicBezTo>
                  <a:pt x="678067" y="158374"/>
                  <a:pt x="685422" y="159113"/>
                  <a:pt x="692407" y="161109"/>
                </a:cubicBezTo>
                <a:cubicBezTo>
                  <a:pt x="697764" y="162640"/>
                  <a:pt x="703047" y="164438"/>
                  <a:pt x="708264" y="166394"/>
                </a:cubicBezTo>
                <a:cubicBezTo>
                  <a:pt x="773814" y="190975"/>
                  <a:pt x="699789" y="163517"/>
                  <a:pt x="755834" y="187537"/>
                </a:cubicBezTo>
                <a:cubicBezTo>
                  <a:pt x="760955" y="189732"/>
                  <a:pt x="766405" y="191060"/>
                  <a:pt x="771690" y="192822"/>
                </a:cubicBezTo>
                <a:cubicBezTo>
                  <a:pt x="804259" y="214534"/>
                  <a:pt x="768255" y="193439"/>
                  <a:pt x="813975" y="208679"/>
                </a:cubicBezTo>
                <a:cubicBezTo>
                  <a:pt x="821450" y="211171"/>
                  <a:pt x="827801" y="216324"/>
                  <a:pt x="835117" y="219250"/>
                </a:cubicBezTo>
                <a:cubicBezTo>
                  <a:pt x="896408" y="243766"/>
                  <a:pt x="841230" y="219525"/>
                  <a:pt x="887972" y="235106"/>
                </a:cubicBezTo>
                <a:cubicBezTo>
                  <a:pt x="939268" y="252205"/>
                  <a:pt x="887542" y="241842"/>
                  <a:pt x="951399" y="250963"/>
                </a:cubicBezTo>
                <a:cubicBezTo>
                  <a:pt x="956685" y="252725"/>
                  <a:pt x="962135" y="254054"/>
                  <a:pt x="967256" y="256249"/>
                </a:cubicBezTo>
                <a:cubicBezTo>
                  <a:pt x="974498" y="259353"/>
                  <a:pt x="980822" y="264655"/>
                  <a:pt x="988398" y="266820"/>
                </a:cubicBezTo>
                <a:cubicBezTo>
                  <a:pt x="1005674" y="271756"/>
                  <a:pt x="1023822" y="273033"/>
                  <a:pt x="1041253" y="277391"/>
                </a:cubicBezTo>
                <a:lnTo>
                  <a:pt x="1104680" y="293247"/>
                </a:lnTo>
                <a:cubicBezTo>
                  <a:pt x="1111727" y="295009"/>
                  <a:pt x="1118931" y="296236"/>
                  <a:pt x="1125822" y="298533"/>
                </a:cubicBezTo>
                <a:cubicBezTo>
                  <a:pt x="1131108" y="300295"/>
                  <a:pt x="1136322" y="302288"/>
                  <a:pt x="1141679" y="303819"/>
                </a:cubicBezTo>
                <a:cubicBezTo>
                  <a:pt x="1148664" y="305815"/>
                  <a:pt x="1155836" y="307108"/>
                  <a:pt x="1162821" y="309104"/>
                </a:cubicBezTo>
                <a:cubicBezTo>
                  <a:pt x="1168178" y="310635"/>
                  <a:pt x="1173272" y="313039"/>
                  <a:pt x="1178677" y="314390"/>
                </a:cubicBezTo>
                <a:cubicBezTo>
                  <a:pt x="1187393" y="316569"/>
                  <a:pt x="1196351" y="317655"/>
                  <a:pt x="1205105" y="319675"/>
                </a:cubicBezTo>
                <a:cubicBezTo>
                  <a:pt x="1219262" y="322942"/>
                  <a:pt x="1233295" y="326722"/>
                  <a:pt x="1247390" y="330246"/>
                </a:cubicBezTo>
                <a:lnTo>
                  <a:pt x="1268532" y="335532"/>
                </a:lnTo>
                <a:cubicBezTo>
                  <a:pt x="1299002" y="355846"/>
                  <a:pt x="1269610" y="338260"/>
                  <a:pt x="1300245" y="351389"/>
                </a:cubicBezTo>
                <a:cubicBezTo>
                  <a:pt x="1338937" y="367971"/>
                  <a:pt x="1303553" y="357502"/>
                  <a:pt x="1342530" y="367245"/>
                </a:cubicBezTo>
                <a:cubicBezTo>
                  <a:pt x="1363194" y="381021"/>
                  <a:pt x="1362055" y="381209"/>
                  <a:pt x="1390099" y="393673"/>
                </a:cubicBezTo>
                <a:cubicBezTo>
                  <a:pt x="1395190" y="395936"/>
                  <a:pt x="1400897" y="396623"/>
                  <a:pt x="1405956" y="398958"/>
                </a:cubicBezTo>
                <a:cubicBezTo>
                  <a:pt x="1423841" y="407213"/>
                  <a:pt x="1440125" y="419157"/>
                  <a:pt x="1458812" y="425386"/>
                </a:cubicBezTo>
                <a:cubicBezTo>
                  <a:pt x="1469383" y="428910"/>
                  <a:pt x="1480559" y="430974"/>
                  <a:pt x="1490525" y="435957"/>
                </a:cubicBezTo>
                <a:cubicBezTo>
                  <a:pt x="1519702" y="450546"/>
                  <a:pt x="1503941" y="444983"/>
                  <a:pt x="1538095" y="451814"/>
                </a:cubicBezTo>
                <a:cubicBezTo>
                  <a:pt x="1575279" y="476604"/>
                  <a:pt x="1528131" y="448078"/>
                  <a:pt x="1580379" y="467671"/>
                </a:cubicBezTo>
                <a:cubicBezTo>
                  <a:pt x="1586327" y="469902"/>
                  <a:pt x="1590266" y="476071"/>
                  <a:pt x="1596236" y="478242"/>
                </a:cubicBezTo>
                <a:cubicBezTo>
                  <a:pt x="1609890" y="483207"/>
                  <a:pt x="1624737" y="484219"/>
                  <a:pt x="1638520" y="488813"/>
                </a:cubicBezTo>
                <a:lnTo>
                  <a:pt x="1654377" y="494098"/>
                </a:lnTo>
                <a:cubicBezTo>
                  <a:pt x="1659663" y="497622"/>
                  <a:pt x="1664395" y="502167"/>
                  <a:pt x="1670234" y="504669"/>
                </a:cubicBezTo>
                <a:cubicBezTo>
                  <a:pt x="1676911" y="507531"/>
                  <a:pt x="1684418" y="507868"/>
                  <a:pt x="1691376" y="509955"/>
                </a:cubicBezTo>
                <a:cubicBezTo>
                  <a:pt x="1702049" y="513157"/>
                  <a:pt x="1712518" y="517002"/>
                  <a:pt x="1723089" y="520526"/>
                </a:cubicBezTo>
                <a:cubicBezTo>
                  <a:pt x="1760281" y="532923"/>
                  <a:pt x="1714363" y="516787"/>
                  <a:pt x="1760088" y="536383"/>
                </a:cubicBezTo>
                <a:cubicBezTo>
                  <a:pt x="1765209" y="538578"/>
                  <a:pt x="1770659" y="539906"/>
                  <a:pt x="1775945" y="541668"/>
                </a:cubicBezTo>
                <a:cubicBezTo>
                  <a:pt x="1811804" y="565574"/>
                  <a:pt x="1798675" y="553826"/>
                  <a:pt x="1818229" y="573382"/>
                </a:cubicBezTo>
                <a:cubicBezTo>
                  <a:pt x="1816467" y="598048"/>
                  <a:pt x="1815832" y="622820"/>
                  <a:pt x="1812943" y="647379"/>
                </a:cubicBezTo>
                <a:cubicBezTo>
                  <a:pt x="1812292" y="652912"/>
                  <a:pt x="1810524" y="658458"/>
                  <a:pt x="1807658" y="663236"/>
                </a:cubicBezTo>
                <a:cubicBezTo>
                  <a:pt x="1805094" y="667509"/>
                  <a:pt x="1798849" y="658831"/>
                  <a:pt x="1797087" y="65795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D6072"/>
              </a:solidFill>
              <a:latin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4433911" y="2873072"/>
            <a:ext cx="1451011" cy="734692"/>
          </a:xfrm>
          <a:custGeom>
            <a:avLst/>
            <a:gdLst>
              <a:gd name="connsiteX0" fmla="*/ 1443138 w 1451011"/>
              <a:gd name="connsiteY0" fmla="*/ 665979 h 734692"/>
              <a:gd name="connsiteX1" fmla="*/ 1443138 w 1451011"/>
              <a:gd name="connsiteY1" fmla="*/ 665979 h 734692"/>
              <a:gd name="connsiteX2" fmla="*/ 1416710 w 1451011"/>
              <a:gd name="connsiteY2" fmla="*/ 702978 h 734692"/>
              <a:gd name="connsiteX3" fmla="*/ 1400854 w 1451011"/>
              <a:gd name="connsiteY3" fmla="*/ 713549 h 734692"/>
              <a:gd name="connsiteX4" fmla="*/ 1374426 w 1451011"/>
              <a:gd name="connsiteY4" fmla="*/ 734692 h 734692"/>
              <a:gd name="connsiteX5" fmla="*/ 1284572 w 1451011"/>
              <a:gd name="connsiteY5" fmla="*/ 724120 h 734692"/>
              <a:gd name="connsiteX6" fmla="*/ 1252858 w 1451011"/>
              <a:gd name="connsiteY6" fmla="*/ 713549 h 734692"/>
              <a:gd name="connsiteX7" fmla="*/ 1237002 w 1451011"/>
              <a:gd name="connsiteY7" fmla="*/ 708264 h 734692"/>
              <a:gd name="connsiteX8" fmla="*/ 1215859 w 1451011"/>
              <a:gd name="connsiteY8" fmla="*/ 697693 h 734692"/>
              <a:gd name="connsiteX9" fmla="*/ 1189432 w 1451011"/>
              <a:gd name="connsiteY9" fmla="*/ 692407 h 734692"/>
              <a:gd name="connsiteX10" fmla="*/ 1173575 w 1451011"/>
              <a:gd name="connsiteY10" fmla="*/ 687122 h 734692"/>
              <a:gd name="connsiteX11" fmla="*/ 1152433 w 1451011"/>
              <a:gd name="connsiteY11" fmla="*/ 681836 h 734692"/>
              <a:gd name="connsiteX12" fmla="*/ 1126005 w 1451011"/>
              <a:gd name="connsiteY12" fmla="*/ 671265 h 734692"/>
              <a:gd name="connsiteX13" fmla="*/ 1073150 w 1451011"/>
              <a:gd name="connsiteY13" fmla="*/ 660694 h 734692"/>
              <a:gd name="connsiteX14" fmla="*/ 1030865 w 1451011"/>
              <a:gd name="connsiteY14" fmla="*/ 650123 h 734692"/>
              <a:gd name="connsiteX15" fmla="*/ 983295 w 1451011"/>
              <a:gd name="connsiteY15" fmla="*/ 639552 h 734692"/>
              <a:gd name="connsiteX16" fmla="*/ 919869 w 1451011"/>
              <a:gd name="connsiteY16" fmla="*/ 628981 h 734692"/>
              <a:gd name="connsiteX17" fmla="*/ 888155 w 1451011"/>
              <a:gd name="connsiteY17" fmla="*/ 618409 h 734692"/>
              <a:gd name="connsiteX18" fmla="*/ 861728 w 1451011"/>
              <a:gd name="connsiteY18" fmla="*/ 613124 h 734692"/>
              <a:gd name="connsiteX19" fmla="*/ 824729 w 1451011"/>
              <a:gd name="connsiteY19" fmla="*/ 607838 h 734692"/>
              <a:gd name="connsiteX20" fmla="*/ 803587 w 1451011"/>
              <a:gd name="connsiteY20" fmla="*/ 602553 h 734692"/>
              <a:gd name="connsiteX21" fmla="*/ 756017 w 1451011"/>
              <a:gd name="connsiteY21" fmla="*/ 586696 h 734692"/>
              <a:gd name="connsiteX22" fmla="*/ 734874 w 1451011"/>
              <a:gd name="connsiteY22" fmla="*/ 576125 h 734692"/>
              <a:gd name="connsiteX23" fmla="*/ 708447 w 1451011"/>
              <a:gd name="connsiteY23" fmla="*/ 570840 h 734692"/>
              <a:gd name="connsiteX24" fmla="*/ 660877 w 1451011"/>
              <a:gd name="connsiteY24" fmla="*/ 560268 h 734692"/>
              <a:gd name="connsiteX25" fmla="*/ 618592 w 1451011"/>
              <a:gd name="connsiteY25" fmla="*/ 544412 h 734692"/>
              <a:gd name="connsiteX26" fmla="*/ 581593 w 1451011"/>
              <a:gd name="connsiteY26" fmla="*/ 528555 h 734692"/>
              <a:gd name="connsiteX27" fmla="*/ 555166 w 1451011"/>
              <a:gd name="connsiteY27" fmla="*/ 523270 h 734692"/>
              <a:gd name="connsiteX28" fmla="*/ 523452 w 1451011"/>
              <a:gd name="connsiteY28" fmla="*/ 512699 h 734692"/>
              <a:gd name="connsiteX29" fmla="*/ 507596 w 1451011"/>
              <a:gd name="connsiteY29" fmla="*/ 502127 h 734692"/>
              <a:gd name="connsiteX30" fmla="*/ 491739 w 1451011"/>
              <a:gd name="connsiteY30" fmla="*/ 496842 h 734692"/>
              <a:gd name="connsiteX31" fmla="*/ 470597 w 1451011"/>
              <a:gd name="connsiteY31" fmla="*/ 465129 h 734692"/>
              <a:gd name="connsiteX32" fmla="*/ 438884 w 1451011"/>
              <a:gd name="connsiteY32" fmla="*/ 417559 h 734692"/>
              <a:gd name="connsiteX33" fmla="*/ 428313 w 1451011"/>
              <a:gd name="connsiteY33" fmla="*/ 401702 h 734692"/>
              <a:gd name="connsiteX34" fmla="*/ 386028 w 1451011"/>
              <a:gd name="connsiteY34" fmla="*/ 369989 h 734692"/>
              <a:gd name="connsiteX35" fmla="*/ 370172 w 1451011"/>
              <a:gd name="connsiteY35" fmla="*/ 359418 h 734692"/>
              <a:gd name="connsiteX36" fmla="*/ 349029 w 1451011"/>
              <a:gd name="connsiteY36" fmla="*/ 348846 h 734692"/>
              <a:gd name="connsiteX37" fmla="*/ 312030 w 1451011"/>
              <a:gd name="connsiteY37" fmla="*/ 322419 h 734692"/>
              <a:gd name="connsiteX38" fmla="*/ 275032 w 1451011"/>
              <a:gd name="connsiteY38" fmla="*/ 290705 h 734692"/>
              <a:gd name="connsiteX39" fmla="*/ 243318 w 1451011"/>
              <a:gd name="connsiteY39" fmla="*/ 258992 h 734692"/>
              <a:gd name="connsiteX40" fmla="*/ 211605 w 1451011"/>
              <a:gd name="connsiteY40" fmla="*/ 232564 h 734692"/>
              <a:gd name="connsiteX41" fmla="*/ 195748 w 1451011"/>
              <a:gd name="connsiteY41" fmla="*/ 227279 h 734692"/>
              <a:gd name="connsiteX42" fmla="*/ 164035 w 1451011"/>
              <a:gd name="connsiteY42" fmla="*/ 200851 h 734692"/>
              <a:gd name="connsiteX43" fmla="*/ 153464 w 1451011"/>
              <a:gd name="connsiteY43" fmla="*/ 184994 h 734692"/>
              <a:gd name="connsiteX44" fmla="*/ 137607 w 1451011"/>
              <a:gd name="connsiteY44" fmla="*/ 179709 h 734692"/>
              <a:gd name="connsiteX45" fmla="*/ 90037 w 1451011"/>
              <a:gd name="connsiteY45" fmla="*/ 142710 h 734692"/>
              <a:gd name="connsiteX46" fmla="*/ 74181 w 1451011"/>
              <a:gd name="connsiteY46" fmla="*/ 137425 h 734692"/>
              <a:gd name="connsiteX47" fmla="*/ 58324 w 1451011"/>
              <a:gd name="connsiteY47" fmla="*/ 126853 h 734692"/>
              <a:gd name="connsiteX48" fmla="*/ 47753 w 1451011"/>
              <a:gd name="connsiteY48" fmla="*/ 110997 h 734692"/>
              <a:gd name="connsiteX49" fmla="*/ 16040 w 1451011"/>
              <a:gd name="connsiteY49" fmla="*/ 89855 h 734692"/>
              <a:gd name="connsiteX50" fmla="*/ 10754 w 1451011"/>
              <a:gd name="connsiteY50" fmla="*/ 73998 h 734692"/>
              <a:gd name="connsiteX51" fmla="*/ 183 w 1451011"/>
              <a:gd name="connsiteY51" fmla="*/ 58141 h 734692"/>
              <a:gd name="connsiteX52" fmla="*/ 5469 w 1451011"/>
              <a:gd name="connsiteY52" fmla="*/ 31714 h 734692"/>
              <a:gd name="connsiteX53" fmla="*/ 10754 w 1451011"/>
              <a:gd name="connsiteY53" fmla="*/ 15857 h 734692"/>
              <a:gd name="connsiteX54" fmla="*/ 42467 w 1451011"/>
              <a:gd name="connsiteY54" fmla="*/ 0 h 734692"/>
              <a:gd name="connsiteX55" fmla="*/ 121751 w 1451011"/>
              <a:gd name="connsiteY55" fmla="*/ 5286 h 734692"/>
              <a:gd name="connsiteX56" fmla="*/ 137607 w 1451011"/>
              <a:gd name="connsiteY56" fmla="*/ 10571 h 734692"/>
              <a:gd name="connsiteX57" fmla="*/ 169321 w 1451011"/>
              <a:gd name="connsiteY57" fmla="*/ 15857 h 734692"/>
              <a:gd name="connsiteX58" fmla="*/ 238033 w 1451011"/>
              <a:gd name="connsiteY58" fmla="*/ 21142 h 734692"/>
              <a:gd name="connsiteX59" fmla="*/ 322602 w 1451011"/>
              <a:gd name="connsiteY59" fmla="*/ 31714 h 734692"/>
              <a:gd name="connsiteX60" fmla="*/ 354315 w 1451011"/>
              <a:gd name="connsiteY60" fmla="*/ 42285 h 734692"/>
              <a:gd name="connsiteX61" fmla="*/ 380743 w 1451011"/>
              <a:gd name="connsiteY61" fmla="*/ 47570 h 734692"/>
              <a:gd name="connsiteX62" fmla="*/ 401885 w 1451011"/>
              <a:gd name="connsiteY62" fmla="*/ 58141 h 734692"/>
              <a:gd name="connsiteX63" fmla="*/ 460026 w 1451011"/>
              <a:gd name="connsiteY63" fmla="*/ 79283 h 734692"/>
              <a:gd name="connsiteX64" fmla="*/ 507596 w 1451011"/>
              <a:gd name="connsiteY64" fmla="*/ 95140 h 734692"/>
              <a:gd name="connsiteX65" fmla="*/ 528738 w 1451011"/>
              <a:gd name="connsiteY65" fmla="*/ 110997 h 734692"/>
              <a:gd name="connsiteX66" fmla="*/ 565737 w 1451011"/>
              <a:gd name="connsiteY66" fmla="*/ 126853 h 734692"/>
              <a:gd name="connsiteX67" fmla="*/ 613307 w 1451011"/>
              <a:gd name="connsiteY67" fmla="*/ 147996 h 734692"/>
              <a:gd name="connsiteX68" fmla="*/ 639735 w 1451011"/>
              <a:gd name="connsiteY68" fmla="*/ 158567 h 734692"/>
              <a:gd name="connsiteX69" fmla="*/ 676733 w 1451011"/>
              <a:gd name="connsiteY69" fmla="*/ 174423 h 734692"/>
              <a:gd name="connsiteX70" fmla="*/ 729589 w 1451011"/>
              <a:gd name="connsiteY70" fmla="*/ 195566 h 734692"/>
              <a:gd name="connsiteX71" fmla="*/ 745445 w 1451011"/>
              <a:gd name="connsiteY71" fmla="*/ 206137 h 734692"/>
              <a:gd name="connsiteX72" fmla="*/ 761302 w 1451011"/>
              <a:gd name="connsiteY72" fmla="*/ 211422 h 734692"/>
              <a:gd name="connsiteX73" fmla="*/ 798301 w 1451011"/>
              <a:gd name="connsiteY73" fmla="*/ 221993 h 734692"/>
              <a:gd name="connsiteX74" fmla="*/ 819443 w 1451011"/>
              <a:gd name="connsiteY74" fmla="*/ 232564 h 734692"/>
              <a:gd name="connsiteX75" fmla="*/ 835300 w 1451011"/>
              <a:gd name="connsiteY75" fmla="*/ 237850 h 734692"/>
              <a:gd name="connsiteX76" fmla="*/ 851156 w 1451011"/>
              <a:gd name="connsiteY76" fmla="*/ 248421 h 734692"/>
              <a:gd name="connsiteX77" fmla="*/ 893441 w 1451011"/>
              <a:gd name="connsiteY77" fmla="*/ 264278 h 734692"/>
              <a:gd name="connsiteX78" fmla="*/ 935725 w 1451011"/>
              <a:gd name="connsiteY78" fmla="*/ 290705 h 734692"/>
              <a:gd name="connsiteX79" fmla="*/ 962153 w 1451011"/>
              <a:gd name="connsiteY79" fmla="*/ 306562 h 734692"/>
              <a:gd name="connsiteX80" fmla="*/ 978010 w 1451011"/>
              <a:gd name="connsiteY80" fmla="*/ 317133 h 734692"/>
              <a:gd name="connsiteX81" fmla="*/ 993866 w 1451011"/>
              <a:gd name="connsiteY81" fmla="*/ 322419 h 734692"/>
              <a:gd name="connsiteX82" fmla="*/ 1025580 w 1451011"/>
              <a:gd name="connsiteY82" fmla="*/ 338275 h 734692"/>
              <a:gd name="connsiteX83" fmla="*/ 1057293 w 1451011"/>
              <a:gd name="connsiteY83" fmla="*/ 364703 h 734692"/>
              <a:gd name="connsiteX84" fmla="*/ 1073150 w 1451011"/>
              <a:gd name="connsiteY84" fmla="*/ 369989 h 734692"/>
              <a:gd name="connsiteX85" fmla="*/ 1089006 w 1451011"/>
              <a:gd name="connsiteY85" fmla="*/ 385845 h 734692"/>
              <a:gd name="connsiteX86" fmla="*/ 1104863 w 1451011"/>
              <a:gd name="connsiteY86" fmla="*/ 391131 h 734692"/>
              <a:gd name="connsiteX87" fmla="*/ 1131291 w 1451011"/>
              <a:gd name="connsiteY87" fmla="*/ 406988 h 734692"/>
              <a:gd name="connsiteX88" fmla="*/ 1168289 w 1451011"/>
              <a:gd name="connsiteY88" fmla="*/ 422844 h 734692"/>
              <a:gd name="connsiteX89" fmla="*/ 1200003 w 1451011"/>
              <a:gd name="connsiteY89" fmla="*/ 443986 h 734692"/>
              <a:gd name="connsiteX90" fmla="*/ 1231716 w 1451011"/>
              <a:gd name="connsiteY90" fmla="*/ 465129 h 734692"/>
              <a:gd name="connsiteX91" fmla="*/ 1268715 w 1451011"/>
              <a:gd name="connsiteY91" fmla="*/ 491556 h 734692"/>
              <a:gd name="connsiteX92" fmla="*/ 1274000 w 1451011"/>
              <a:gd name="connsiteY92" fmla="*/ 507413 h 734692"/>
              <a:gd name="connsiteX93" fmla="*/ 1300428 w 1451011"/>
              <a:gd name="connsiteY93" fmla="*/ 517984 h 734692"/>
              <a:gd name="connsiteX94" fmla="*/ 1321570 w 1451011"/>
              <a:gd name="connsiteY94" fmla="*/ 528555 h 734692"/>
              <a:gd name="connsiteX95" fmla="*/ 1332141 w 1451011"/>
              <a:gd name="connsiteY95" fmla="*/ 544412 h 734692"/>
              <a:gd name="connsiteX96" fmla="*/ 1384997 w 1451011"/>
              <a:gd name="connsiteY96" fmla="*/ 576125 h 734692"/>
              <a:gd name="connsiteX97" fmla="*/ 1411425 w 1451011"/>
              <a:gd name="connsiteY97" fmla="*/ 607838 h 734692"/>
              <a:gd name="connsiteX98" fmla="*/ 1437852 w 1451011"/>
              <a:gd name="connsiteY98" fmla="*/ 628981 h 734692"/>
              <a:gd name="connsiteX99" fmla="*/ 1443138 w 1451011"/>
              <a:gd name="connsiteY99" fmla="*/ 665979 h 73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451011" h="734692">
                <a:moveTo>
                  <a:pt x="1443138" y="665979"/>
                </a:moveTo>
                <a:lnTo>
                  <a:pt x="1443138" y="665979"/>
                </a:lnTo>
                <a:cubicBezTo>
                  <a:pt x="1434329" y="678312"/>
                  <a:pt x="1426779" y="691650"/>
                  <a:pt x="1416710" y="702978"/>
                </a:cubicBezTo>
                <a:cubicBezTo>
                  <a:pt x="1412490" y="707726"/>
                  <a:pt x="1405814" y="709581"/>
                  <a:pt x="1400854" y="713549"/>
                </a:cubicBezTo>
                <a:cubicBezTo>
                  <a:pt x="1363186" y="743683"/>
                  <a:pt x="1423242" y="702144"/>
                  <a:pt x="1374426" y="734692"/>
                </a:cubicBezTo>
                <a:cubicBezTo>
                  <a:pt x="1344869" y="732229"/>
                  <a:pt x="1313670" y="732056"/>
                  <a:pt x="1284572" y="724120"/>
                </a:cubicBezTo>
                <a:cubicBezTo>
                  <a:pt x="1273822" y="721188"/>
                  <a:pt x="1263429" y="717073"/>
                  <a:pt x="1252858" y="713549"/>
                </a:cubicBezTo>
                <a:cubicBezTo>
                  <a:pt x="1247573" y="711787"/>
                  <a:pt x="1241985" y="710755"/>
                  <a:pt x="1237002" y="708264"/>
                </a:cubicBezTo>
                <a:cubicBezTo>
                  <a:pt x="1229954" y="704740"/>
                  <a:pt x="1223334" y="700185"/>
                  <a:pt x="1215859" y="697693"/>
                </a:cubicBezTo>
                <a:cubicBezTo>
                  <a:pt x="1207337" y="694852"/>
                  <a:pt x="1198147" y="694586"/>
                  <a:pt x="1189432" y="692407"/>
                </a:cubicBezTo>
                <a:cubicBezTo>
                  <a:pt x="1184027" y="691056"/>
                  <a:pt x="1178932" y="688653"/>
                  <a:pt x="1173575" y="687122"/>
                </a:cubicBezTo>
                <a:cubicBezTo>
                  <a:pt x="1166590" y="685126"/>
                  <a:pt x="1159324" y="684133"/>
                  <a:pt x="1152433" y="681836"/>
                </a:cubicBezTo>
                <a:cubicBezTo>
                  <a:pt x="1143432" y="678836"/>
                  <a:pt x="1135173" y="673710"/>
                  <a:pt x="1126005" y="671265"/>
                </a:cubicBezTo>
                <a:cubicBezTo>
                  <a:pt x="1108644" y="666636"/>
                  <a:pt x="1090195" y="666376"/>
                  <a:pt x="1073150" y="660694"/>
                </a:cubicBezTo>
                <a:cubicBezTo>
                  <a:pt x="1044812" y="651247"/>
                  <a:pt x="1069139" y="658628"/>
                  <a:pt x="1030865" y="650123"/>
                </a:cubicBezTo>
                <a:cubicBezTo>
                  <a:pt x="996806" y="642554"/>
                  <a:pt x="1022042" y="646390"/>
                  <a:pt x="983295" y="639552"/>
                </a:cubicBezTo>
                <a:lnTo>
                  <a:pt x="919869" y="628981"/>
                </a:lnTo>
                <a:cubicBezTo>
                  <a:pt x="909298" y="625457"/>
                  <a:pt x="899082" y="620594"/>
                  <a:pt x="888155" y="618409"/>
                </a:cubicBezTo>
                <a:cubicBezTo>
                  <a:pt x="879346" y="616647"/>
                  <a:pt x="870589" y="614601"/>
                  <a:pt x="861728" y="613124"/>
                </a:cubicBezTo>
                <a:cubicBezTo>
                  <a:pt x="849439" y="611076"/>
                  <a:pt x="836986" y="610067"/>
                  <a:pt x="824729" y="607838"/>
                </a:cubicBezTo>
                <a:cubicBezTo>
                  <a:pt x="817582" y="606539"/>
                  <a:pt x="810634" y="604315"/>
                  <a:pt x="803587" y="602553"/>
                </a:cubicBezTo>
                <a:cubicBezTo>
                  <a:pt x="750442" y="575982"/>
                  <a:pt x="817495" y="607189"/>
                  <a:pt x="756017" y="586696"/>
                </a:cubicBezTo>
                <a:cubicBezTo>
                  <a:pt x="748542" y="584204"/>
                  <a:pt x="742349" y="578617"/>
                  <a:pt x="734874" y="576125"/>
                </a:cubicBezTo>
                <a:cubicBezTo>
                  <a:pt x="726352" y="573284"/>
                  <a:pt x="717217" y="572789"/>
                  <a:pt x="708447" y="570840"/>
                </a:cubicBezTo>
                <a:cubicBezTo>
                  <a:pt x="641205" y="555897"/>
                  <a:pt x="740657" y="576226"/>
                  <a:pt x="660877" y="560268"/>
                </a:cubicBezTo>
                <a:cubicBezTo>
                  <a:pt x="628307" y="538556"/>
                  <a:pt x="664313" y="559652"/>
                  <a:pt x="618592" y="544412"/>
                </a:cubicBezTo>
                <a:cubicBezTo>
                  <a:pt x="573211" y="529286"/>
                  <a:pt x="618541" y="537792"/>
                  <a:pt x="581593" y="528555"/>
                </a:cubicBezTo>
                <a:cubicBezTo>
                  <a:pt x="572878" y="526376"/>
                  <a:pt x="563833" y="525634"/>
                  <a:pt x="555166" y="523270"/>
                </a:cubicBezTo>
                <a:cubicBezTo>
                  <a:pt x="544415" y="520338"/>
                  <a:pt x="523452" y="512699"/>
                  <a:pt x="523452" y="512699"/>
                </a:cubicBezTo>
                <a:cubicBezTo>
                  <a:pt x="518167" y="509175"/>
                  <a:pt x="513278" y="504968"/>
                  <a:pt x="507596" y="502127"/>
                </a:cubicBezTo>
                <a:cubicBezTo>
                  <a:pt x="502613" y="499635"/>
                  <a:pt x="495679" y="500782"/>
                  <a:pt x="491739" y="496842"/>
                </a:cubicBezTo>
                <a:cubicBezTo>
                  <a:pt x="482755" y="487858"/>
                  <a:pt x="477644" y="475700"/>
                  <a:pt x="470597" y="465129"/>
                </a:cubicBezTo>
                <a:lnTo>
                  <a:pt x="438884" y="417559"/>
                </a:lnTo>
                <a:cubicBezTo>
                  <a:pt x="435360" y="412273"/>
                  <a:pt x="432805" y="406194"/>
                  <a:pt x="428313" y="401702"/>
                </a:cubicBezTo>
                <a:cubicBezTo>
                  <a:pt x="408757" y="382148"/>
                  <a:pt x="421888" y="393896"/>
                  <a:pt x="386028" y="369989"/>
                </a:cubicBezTo>
                <a:cubicBezTo>
                  <a:pt x="380743" y="366465"/>
                  <a:pt x="375854" y="362259"/>
                  <a:pt x="370172" y="359418"/>
                </a:cubicBezTo>
                <a:cubicBezTo>
                  <a:pt x="363124" y="355894"/>
                  <a:pt x="355441" y="353426"/>
                  <a:pt x="349029" y="348846"/>
                </a:cubicBezTo>
                <a:cubicBezTo>
                  <a:pt x="299035" y="313136"/>
                  <a:pt x="369972" y="351389"/>
                  <a:pt x="312030" y="322419"/>
                </a:cubicBezTo>
                <a:cubicBezTo>
                  <a:pt x="255457" y="265842"/>
                  <a:pt x="342799" y="351695"/>
                  <a:pt x="275032" y="290705"/>
                </a:cubicBezTo>
                <a:cubicBezTo>
                  <a:pt x="263920" y="280704"/>
                  <a:pt x="253889" y="269563"/>
                  <a:pt x="243318" y="258992"/>
                </a:cubicBezTo>
                <a:cubicBezTo>
                  <a:pt x="231630" y="247304"/>
                  <a:pt x="226321" y="239922"/>
                  <a:pt x="211605" y="232564"/>
                </a:cubicBezTo>
                <a:cubicBezTo>
                  <a:pt x="206622" y="230072"/>
                  <a:pt x="201034" y="229041"/>
                  <a:pt x="195748" y="227279"/>
                </a:cubicBezTo>
                <a:cubicBezTo>
                  <a:pt x="180158" y="216885"/>
                  <a:pt x="176752" y="216112"/>
                  <a:pt x="164035" y="200851"/>
                </a:cubicBezTo>
                <a:cubicBezTo>
                  <a:pt x="159968" y="195971"/>
                  <a:pt x="158425" y="188962"/>
                  <a:pt x="153464" y="184994"/>
                </a:cubicBezTo>
                <a:cubicBezTo>
                  <a:pt x="149113" y="181514"/>
                  <a:pt x="142893" y="181471"/>
                  <a:pt x="137607" y="179709"/>
                </a:cubicBezTo>
                <a:cubicBezTo>
                  <a:pt x="123925" y="166026"/>
                  <a:pt x="109006" y="149033"/>
                  <a:pt x="90037" y="142710"/>
                </a:cubicBezTo>
                <a:lnTo>
                  <a:pt x="74181" y="137425"/>
                </a:lnTo>
                <a:cubicBezTo>
                  <a:pt x="68895" y="133901"/>
                  <a:pt x="62816" y="131345"/>
                  <a:pt x="58324" y="126853"/>
                </a:cubicBezTo>
                <a:cubicBezTo>
                  <a:pt x="53832" y="122361"/>
                  <a:pt x="52534" y="115180"/>
                  <a:pt x="47753" y="110997"/>
                </a:cubicBezTo>
                <a:cubicBezTo>
                  <a:pt x="38192" y="102631"/>
                  <a:pt x="16040" y="89855"/>
                  <a:pt x="16040" y="89855"/>
                </a:cubicBezTo>
                <a:cubicBezTo>
                  <a:pt x="14278" y="84569"/>
                  <a:pt x="13246" y="78981"/>
                  <a:pt x="10754" y="73998"/>
                </a:cubicBezTo>
                <a:cubicBezTo>
                  <a:pt x="7913" y="68316"/>
                  <a:pt x="971" y="64444"/>
                  <a:pt x="183" y="58141"/>
                </a:cubicBezTo>
                <a:cubicBezTo>
                  <a:pt x="-931" y="49227"/>
                  <a:pt x="3290" y="40429"/>
                  <a:pt x="5469" y="31714"/>
                </a:cubicBezTo>
                <a:cubicBezTo>
                  <a:pt x="6820" y="26309"/>
                  <a:pt x="7274" y="20208"/>
                  <a:pt x="10754" y="15857"/>
                </a:cubicBezTo>
                <a:cubicBezTo>
                  <a:pt x="18205" y="6544"/>
                  <a:pt x="32023" y="3482"/>
                  <a:pt x="42467" y="0"/>
                </a:cubicBezTo>
                <a:cubicBezTo>
                  <a:pt x="68895" y="1762"/>
                  <a:pt x="95426" y="2361"/>
                  <a:pt x="121751" y="5286"/>
                </a:cubicBezTo>
                <a:cubicBezTo>
                  <a:pt x="127288" y="5901"/>
                  <a:pt x="132168" y="9362"/>
                  <a:pt x="137607" y="10571"/>
                </a:cubicBezTo>
                <a:cubicBezTo>
                  <a:pt x="148069" y="12896"/>
                  <a:pt x="158663" y="14735"/>
                  <a:pt x="169321" y="15857"/>
                </a:cubicBezTo>
                <a:cubicBezTo>
                  <a:pt x="192166" y="18262"/>
                  <a:pt x="215183" y="18778"/>
                  <a:pt x="238033" y="21142"/>
                </a:cubicBezTo>
                <a:cubicBezTo>
                  <a:pt x="266291" y="24065"/>
                  <a:pt x="322602" y="31714"/>
                  <a:pt x="322602" y="31714"/>
                </a:cubicBezTo>
                <a:cubicBezTo>
                  <a:pt x="333173" y="35238"/>
                  <a:pt x="343565" y="39353"/>
                  <a:pt x="354315" y="42285"/>
                </a:cubicBezTo>
                <a:cubicBezTo>
                  <a:pt x="362982" y="44649"/>
                  <a:pt x="372220" y="44729"/>
                  <a:pt x="380743" y="47570"/>
                </a:cubicBezTo>
                <a:cubicBezTo>
                  <a:pt x="388218" y="50062"/>
                  <a:pt x="394685" y="54941"/>
                  <a:pt x="401885" y="58141"/>
                </a:cubicBezTo>
                <a:cubicBezTo>
                  <a:pt x="431437" y="71275"/>
                  <a:pt x="427794" y="67562"/>
                  <a:pt x="460026" y="79283"/>
                </a:cubicBezTo>
                <a:cubicBezTo>
                  <a:pt x="503815" y="95207"/>
                  <a:pt x="469121" y="85522"/>
                  <a:pt x="507596" y="95140"/>
                </a:cubicBezTo>
                <a:cubicBezTo>
                  <a:pt x="514643" y="100426"/>
                  <a:pt x="521268" y="106328"/>
                  <a:pt x="528738" y="110997"/>
                </a:cubicBezTo>
                <a:cubicBezTo>
                  <a:pt x="543668" y="120328"/>
                  <a:pt x="550322" y="121715"/>
                  <a:pt x="565737" y="126853"/>
                </a:cubicBezTo>
                <a:cubicBezTo>
                  <a:pt x="596241" y="147192"/>
                  <a:pt x="566134" y="129127"/>
                  <a:pt x="613307" y="147996"/>
                </a:cubicBezTo>
                <a:cubicBezTo>
                  <a:pt x="622116" y="151520"/>
                  <a:pt x="631065" y="154714"/>
                  <a:pt x="639735" y="158567"/>
                </a:cubicBezTo>
                <a:cubicBezTo>
                  <a:pt x="678922" y="175983"/>
                  <a:pt x="644166" y="163568"/>
                  <a:pt x="676733" y="174423"/>
                </a:cubicBezTo>
                <a:cubicBezTo>
                  <a:pt x="712413" y="198209"/>
                  <a:pt x="668005" y="170931"/>
                  <a:pt x="729589" y="195566"/>
                </a:cubicBezTo>
                <a:cubicBezTo>
                  <a:pt x="735487" y="197925"/>
                  <a:pt x="739763" y="203296"/>
                  <a:pt x="745445" y="206137"/>
                </a:cubicBezTo>
                <a:cubicBezTo>
                  <a:pt x="750428" y="208629"/>
                  <a:pt x="755965" y="209821"/>
                  <a:pt x="761302" y="211422"/>
                </a:cubicBezTo>
                <a:cubicBezTo>
                  <a:pt x="773588" y="215107"/>
                  <a:pt x="786247" y="217610"/>
                  <a:pt x="798301" y="221993"/>
                </a:cubicBezTo>
                <a:cubicBezTo>
                  <a:pt x="805706" y="224686"/>
                  <a:pt x="812201" y="229460"/>
                  <a:pt x="819443" y="232564"/>
                </a:cubicBezTo>
                <a:cubicBezTo>
                  <a:pt x="824564" y="234759"/>
                  <a:pt x="830317" y="235358"/>
                  <a:pt x="835300" y="237850"/>
                </a:cubicBezTo>
                <a:cubicBezTo>
                  <a:pt x="840982" y="240691"/>
                  <a:pt x="845474" y="245580"/>
                  <a:pt x="851156" y="248421"/>
                </a:cubicBezTo>
                <a:cubicBezTo>
                  <a:pt x="863793" y="254739"/>
                  <a:pt x="879720" y="259704"/>
                  <a:pt x="893441" y="264278"/>
                </a:cubicBezTo>
                <a:cubicBezTo>
                  <a:pt x="954102" y="312806"/>
                  <a:pt x="894409" y="270047"/>
                  <a:pt x="935725" y="290705"/>
                </a:cubicBezTo>
                <a:cubicBezTo>
                  <a:pt x="944914" y="295299"/>
                  <a:pt x="953441" y="301117"/>
                  <a:pt x="962153" y="306562"/>
                </a:cubicBezTo>
                <a:cubicBezTo>
                  <a:pt x="967540" y="309929"/>
                  <a:pt x="972328" y="314292"/>
                  <a:pt x="978010" y="317133"/>
                </a:cubicBezTo>
                <a:cubicBezTo>
                  <a:pt x="982993" y="319625"/>
                  <a:pt x="988883" y="319927"/>
                  <a:pt x="993866" y="322419"/>
                </a:cubicBezTo>
                <a:cubicBezTo>
                  <a:pt x="1034840" y="342907"/>
                  <a:pt x="985733" y="324994"/>
                  <a:pt x="1025580" y="338275"/>
                </a:cubicBezTo>
                <a:cubicBezTo>
                  <a:pt x="1037271" y="349967"/>
                  <a:pt x="1042573" y="357343"/>
                  <a:pt x="1057293" y="364703"/>
                </a:cubicBezTo>
                <a:cubicBezTo>
                  <a:pt x="1062276" y="367195"/>
                  <a:pt x="1067864" y="368227"/>
                  <a:pt x="1073150" y="369989"/>
                </a:cubicBezTo>
                <a:cubicBezTo>
                  <a:pt x="1078435" y="375274"/>
                  <a:pt x="1082787" y="381699"/>
                  <a:pt x="1089006" y="385845"/>
                </a:cubicBezTo>
                <a:cubicBezTo>
                  <a:pt x="1093642" y="388936"/>
                  <a:pt x="1099880" y="388639"/>
                  <a:pt x="1104863" y="391131"/>
                </a:cubicBezTo>
                <a:cubicBezTo>
                  <a:pt x="1114052" y="395725"/>
                  <a:pt x="1122102" y="402394"/>
                  <a:pt x="1131291" y="406988"/>
                </a:cubicBezTo>
                <a:cubicBezTo>
                  <a:pt x="1154298" y="418491"/>
                  <a:pt x="1142623" y="404511"/>
                  <a:pt x="1168289" y="422844"/>
                </a:cubicBezTo>
                <a:cubicBezTo>
                  <a:pt x="1202931" y="447589"/>
                  <a:pt x="1165989" y="432650"/>
                  <a:pt x="1200003" y="443986"/>
                </a:cubicBezTo>
                <a:cubicBezTo>
                  <a:pt x="1210574" y="451034"/>
                  <a:pt x="1222732" y="456146"/>
                  <a:pt x="1231716" y="465129"/>
                </a:cubicBezTo>
                <a:cubicBezTo>
                  <a:pt x="1253145" y="486556"/>
                  <a:pt x="1240887" y="477642"/>
                  <a:pt x="1268715" y="491556"/>
                </a:cubicBezTo>
                <a:cubicBezTo>
                  <a:pt x="1270477" y="496842"/>
                  <a:pt x="1269720" y="503846"/>
                  <a:pt x="1274000" y="507413"/>
                </a:cubicBezTo>
                <a:cubicBezTo>
                  <a:pt x="1281289" y="513487"/>
                  <a:pt x="1291758" y="514131"/>
                  <a:pt x="1300428" y="517984"/>
                </a:cubicBezTo>
                <a:cubicBezTo>
                  <a:pt x="1307628" y="521184"/>
                  <a:pt x="1314523" y="525031"/>
                  <a:pt x="1321570" y="528555"/>
                </a:cubicBezTo>
                <a:cubicBezTo>
                  <a:pt x="1325094" y="533841"/>
                  <a:pt x="1327360" y="540229"/>
                  <a:pt x="1332141" y="544412"/>
                </a:cubicBezTo>
                <a:cubicBezTo>
                  <a:pt x="1390688" y="595641"/>
                  <a:pt x="1339916" y="543924"/>
                  <a:pt x="1384997" y="576125"/>
                </a:cubicBezTo>
                <a:cubicBezTo>
                  <a:pt x="1415303" y="597772"/>
                  <a:pt x="1388246" y="584659"/>
                  <a:pt x="1411425" y="607838"/>
                </a:cubicBezTo>
                <a:cubicBezTo>
                  <a:pt x="1438907" y="635320"/>
                  <a:pt x="1416922" y="602819"/>
                  <a:pt x="1437852" y="628981"/>
                </a:cubicBezTo>
                <a:cubicBezTo>
                  <a:pt x="1464519" y="662313"/>
                  <a:pt x="1442257" y="659813"/>
                  <a:pt x="1443138" y="665979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D6072"/>
              </a:solidFill>
              <a:latin typeface="Arial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 rot="279429">
            <a:off x="5749224" y="3569220"/>
            <a:ext cx="1640263" cy="776924"/>
          </a:xfrm>
          <a:custGeom>
            <a:avLst/>
            <a:gdLst>
              <a:gd name="connsiteX0" fmla="*/ 52856 w 1638521"/>
              <a:gd name="connsiteY0" fmla="*/ 0 h 920157"/>
              <a:gd name="connsiteX1" fmla="*/ 52856 w 1638521"/>
              <a:gd name="connsiteY1" fmla="*/ 0 h 920157"/>
              <a:gd name="connsiteX2" fmla="*/ 31714 w 1638521"/>
              <a:gd name="connsiteY2" fmla="*/ 42284 h 920157"/>
              <a:gd name="connsiteX3" fmla="*/ 21143 w 1638521"/>
              <a:gd name="connsiteY3" fmla="*/ 58141 h 920157"/>
              <a:gd name="connsiteX4" fmla="*/ 15857 w 1638521"/>
              <a:gd name="connsiteY4" fmla="*/ 73997 h 920157"/>
              <a:gd name="connsiteX5" fmla="*/ 0 w 1638521"/>
              <a:gd name="connsiteY5" fmla="*/ 84568 h 920157"/>
              <a:gd name="connsiteX6" fmla="*/ 21143 w 1638521"/>
              <a:gd name="connsiteY6" fmla="*/ 110996 h 920157"/>
              <a:gd name="connsiteX7" fmla="*/ 52856 w 1638521"/>
              <a:gd name="connsiteY7" fmla="*/ 121567 h 920157"/>
              <a:gd name="connsiteX8" fmla="*/ 68712 w 1638521"/>
              <a:gd name="connsiteY8" fmla="*/ 132138 h 920157"/>
              <a:gd name="connsiteX9" fmla="*/ 95140 w 1638521"/>
              <a:gd name="connsiteY9" fmla="*/ 153281 h 920157"/>
              <a:gd name="connsiteX10" fmla="*/ 105711 w 1638521"/>
              <a:gd name="connsiteY10" fmla="*/ 169137 h 920157"/>
              <a:gd name="connsiteX11" fmla="*/ 137425 w 1638521"/>
              <a:gd name="connsiteY11" fmla="*/ 190279 h 920157"/>
              <a:gd name="connsiteX12" fmla="*/ 142710 w 1638521"/>
              <a:gd name="connsiteY12" fmla="*/ 206136 h 920157"/>
              <a:gd name="connsiteX13" fmla="*/ 174423 w 1638521"/>
              <a:gd name="connsiteY13" fmla="*/ 237849 h 920157"/>
              <a:gd name="connsiteX14" fmla="*/ 195566 w 1638521"/>
              <a:gd name="connsiteY14" fmla="*/ 274848 h 920157"/>
              <a:gd name="connsiteX15" fmla="*/ 221993 w 1638521"/>
              <a:gd name="connsiteY15" fmla="*/ 311847 h 920157"/>
              <a:gd name="connsiteX16" fmla="*/ 243136 w 1638521"/>
              <a:gd name="connsiteY16" fmla="*/ 332989 h 920157"/>
              <a:gd name="connsiteX17" fmla="*/ 264278 w 1638521"/>
              <a:gd name="connsiteY17" fmla="*/ 364703 h 920157"/>
              <a:gd name="connsiteX18" fmla="*/ 290706 w 1638521"/>
              <a:gd name="connsiteY18" fmla="*/ 391130 h 920157"/>
              <a:gd name="connsiteX19" fmla="*/ 306562 w 1638521"/>
              <a:gd name="connsiteY19" fmla="*/ 406987 h 920157"/>
              <a:gd name="connsiteX20" fmla="*/ 322419 w 1638521"/>
              <a:gd name="connsiteY20" fmla="*/ 428129 h 920157"/>
              <a:gd name="connsiteX21" fmla="*/ 359418 w 1638521"/>
              <a:gd name="connsiteY21" fmla="*/ 454557 h 920157"/>
              <a:gd name="connsiteX22" fmla="*/ 412273 w 1638521"/>
              <a:gd name="connsiteY22" fmla="*/ 491556 h 920157"/>
              <a:gd name="connsiteX23" fmla="*/ 428130 w 1638521"/>
              <a:gd name="connsiteY23" fmla="*/ 496841 h 920157"/>
              <a:gd name="connsiteX24" fmla="*/ 443986 w 1638521"/>
              <a:gd name="connsiteY24" fmla="*/ 512698 h 920157"/>
              <a:gd name="connsiteX25" fmla="*/ 459843 w 1638521"/>
              <a:gd name="connsiteY25" fmla="*/ 517984 h 920157"/>
              <a:gd name="connsiteX26" fmla="*/ 480985 w 1638521"/>
              <a:gd name="connsiteY26" fmla="*/ 528555 h 920157"/>
              <a:gd name="connsiteX27" fmla="*/ 512699 w 1638521"/>
              <a:gd name="connsiteY27" fmla="*/ 544411 h 920157"/>
              <a:gd name="connsiteX28" fmla="*/ 554983 w 1638521"/>
              <a:gd name="connsiteY28" fmla="*/ 570839 h 920157"/>
              <a:gd name="connsiteX29" fmla="*/ 581411 w 1638521"/>
              <a:gd name="connsiteY29" fmla="*/ 591981 h 920157"/>
              <a:gd name="connsiteX30" fmla="*/ 602553 w 1638521"/>
              <a:gd name="connsiteY30" fmla="*/ 602552 h 920157"/>
              <a:gd name="connsiteX31" fmla="*/ 618410 w 1638521"/>
              <a:gd name="connsiteY31" fmla="*/ 613123 h 920157"/>
              <a:gd name="connsiteX32" fmla="*/ 644837 w 1638521"/>
              <a:gd name="connsiteY32" fmla="*/ 623694 h 920157"/>
              <a:gd name="connsiteX33" fmla="*/ 687122 w 1638521"/>
              <a:gd name="connsiteY33" fmla="*/ 655408 h 920157"/>
              <a:gd name="connsiteX34" fmla="*/ 713549 w 1638521"/>
              <a:gd name="connsiteY34" fmla="*/ 671264 h 920157"/>
              <a:gd name="connsiteX35" fmla="*/ 745263 w 1638521"/>
              <a:gd name="connsiteY35" fmla="*/ 687121 h 920157"/>
              <a:gd name="connsiteX36" fmla="*/ 761119 w 1638521"/>
              <a:gd name="connsiteY36" fmla="*/ 692407 h 920157"/>
              <a:gd name="connsiteX37" fmla="*/ 787547 w 1638521"/>
              <a:gd name="connsiteY37" fmla="*/ 708263 h 920157"/>
              <a:gd name="connsiteX38" fmla="*/ 845688 w 1638521"/>
              <a:gd name="connsiteY38" fmla="*/ 734691 h 920157"/>
              <a:gd name="connsiteX39" fmla="*/ 909115 w 1638521"/>
              <a:gd name="connsiteY39" fmla="*/ 771690 h 920157"/>
              <a:gd name="connsiteX40" fmla="*/ 940828 w 1638521"/>
              <a:gd name="connsiteY40" fmla="*/ 782261 h 920157"/>
              <a:gd name="connsiteX41" fmla="*/ 972541 w 1638521"/>
              <a:gd name="connsiteY41" fmla="*/ 798118 h 920157"/>
              <a:gd name="connsiteX42" fmla="*/ 1004255 w 1638521"/>
              <a:gd name="connsiteY42" fmla="*/ 808689 h 920157"/>
              <a:gd name="connsiteX43" fmla="*/ 1035968 w 1638521"/>
              <a:gd name="connsiteY43" fmla="*/ 824545 h 920157"/>
              <a:gd name="connsiteX44" fmla="*/ 1067681 w 1638521"/>
              <a:gd name="connsiteY44" fmla="*/ 835116 h 920157"/>
              <a:gd name="connsiteX45" fmla="*/ 1120537 w 1638521"/>
              <a:gd name="connsiteY45" fmla="*/ 856259 h 920157"/>
              <a:gd name="connsiteX46" fmla="*/ 1152250 w 1638521"/>
              <a:gd name="connsiteY46" fmla="*/ 866830 h 920157"/>
              <a:gd name="connsiteX47" fmla="*/ 1178678 w 1638521"/>
              <a:gd name="connsiteY47" fmla="*/ 877401 h 920157"/>
              <a:gd name="connsiteX48" fmla="*/ 1231533 w 1638521"/>
              <a:gd name="connsiteY48" fmla="*/ 893257 h 920157"/>
              <a:gd name="connsiteX49" fmla="*/ 1368958 w 1638521"/>
              <a:gd name="connsiteY49" fmla="*/ 909114 h 920157"/>
              <a:gd name="connsiteX50" fmla="*/ 1596236 w 1638521"/>
              <a:gd name="connsiteY50" fmla="*/ 909114 h 920157"/>
              <a:gd name="connsiteX51" fmla="*/ 1612093 w 1638521"/>
              <a:gd name="connsiteY51" fmla="*/ 893257 h 920157"/>
              <a:gd name="connsiteX52" fmla="*/ 1622664 w 1638521"/>
              <a:gd name="connsiteY52" fmla="*/ 845688 h 920157"/>
              <a:gd name="connsiteX53" fmla="*/ 1638521 w 1638521"/>
              <a:gd name="connsiteY53" fmla="*/ 787547 h 920157"/>
              <a:gd name="connsiteX54" fmla="*/ 1633235 w 1638521"/>
              <a:gd name="connsiteY54" fmla="*/ 697692 h 920157"/>
              <a:gd name="connsiteX55" fmla="*/ 1622664 w 1638521"/>
              <a:gd name="connsiteY55" fmla="*/ 681836 h 920157"/>
              <a:gd name="connsiteX56" fmla="*/ 1612093 w 1638521"/>
              <a:gd name="connsiteY56" fmla="*/ 628980 h 920157"/>
              <a:gd name="connsiteX57" fmla="*/ 1606807 w 1638521"/>
              <a:gd name="connsiteY57" fmla="*/ 607838 h 920157"/>
              <a:gd name="connsiteX58" fmla="*/ 1585665 w 1638521"/>
              <a:gd name="connsiteY58" fmla="*/ 570839 h 920157"/>
              <a:gd name="connsiteX59" fmla="*/ 1543381 w 1638521"/>
              <a:gd name="connsiteY59" fmla="*/ 512698 h 920157"/>
              <a:gd name="connsiteX60" fmla="*/ 1506382 w 1638521"/>
              <a:gd name="connsiteY60" fmla="*/ 465128 h 920157"/>
              <a:gd name="connsiteX61" fmla="*/ 1469383 w 1638521"/>
              <a:gd name="connsiteY61" fmla="*/ 433415 h 920157"/>
              <a:gd name="connsiteX62" fmla="*/ 1437670 w 1638521"/>
              <a:gd name="connsiteY62" fmla="*/ 412273 h 920157"/>
              <a:gd name="connsiteX63" fmla="*/ 1411242 w 1638521"/>
              <a:gd name="connsiteY63" fmla="*/ 391130 h 920157"/>
              <a:gd name="connsiteX64" fmla="*/ 1390100 w 1638521"/>
              <a:gd name="connsiteY64" fmla="*/ 380559 h 920157"/>
              <a:gd name="connsiteX65" fmla="*/ 1353101 w 1638521"/>
              <a:gd name="connsiteY65" fmla="*/ 354131 h 920157"/>
              <a:gd name="connsiteX66" fmla="*/ 1337244 w 1638521"/>
              <a:gd name="connsiteY66" fmla="*/ 348846 h 920157"/>
              <a:gd name="connsiteX67" fmla="*/ 1321388 w 1638521"/>
              <a:gd name="connsiteY67" fmla="*/ 338275 h 920157"/>
              <a:gd name="connsiteX68" fmla="*/ 1273818 w 1638521"/>
              <a:gd name="connsiteY68" fmla="*/ 322418 h 920157"/>
              <a:gd name="connsiteX69" fmla="*/ 1252675 w 1638521"/>
              <a:gd name="connsiteY69" fmla="*/ 306562 h 920157"/>
              <a:gd name="connsiteX70" fmla="*/ 1231533 w 1638521"/>
              <a:gd name="connsiteY70" fmla="*/ 295990 h 920157"/>
              <a:gd name="connsiteX71" fmla="*/ 1205106 w 1638521"/>
              <a:gd name="connsiteY71" fmla="*/ 280134 h 920157"/>
              <a:gd name="connsiteX72" fmla="*/ 1173392 w 1638521"/>
              <a:gd name="connsiteY72" fmla="*/ 269563 h 920157"/>
              <a:gd name="connsiteX73" fmla="*/ 1146964 w 1638521"/>
              <a:gd name="connsiteY73" fmla="*/ 258992 h 920157"/>
              <a:gd name="connsiteX74" fmla="*/ 1125822 w 1638521"/>
              <a:gd name="connsiteY74" fmla="*/ 253706 h 920157"/>
              <a:gd name="connsiteX75" fmla="*/ 1099395 w 1638521"/>
              <a:gd name="connsiteY75" fmla="*/ 243135 h 920157"/>
              <a:gd name="connsiteX76" fmla="*/ 1083538 w 1638521"/>
              <a:gd name="connsiteY76" fmla="*/ 237849 h 920157"/>
              <a:gd name="connsiteX77" fmla="*/ 1009540 w 1638521"/>
              <a:gd name="connsiteY77" fmla="*/ 211422 h 920157"/>
              <a:gd name="connsiteX78" fmla="*/ 988398 w 1638521"/>
              <a:gd name="connsiteY78" fmla="*/ 206136 h 920157"/>
              <a:gd name="connsiteX79" fmla="*/ 956685 w 1638521"/>
              <a:gd name="connsiteY79" fmla="*/ 195565 h 920157"/>
              <a:gd name="connsiteX80" fmla="*/ 940828 w 1638521"/>
              <a:gd name="connsiteY80" fmla="*/ 190279 h 920157"/>
              <a:gd name="connsiteX81" fmla="*/ 914400 w 1638521"/>
              <a:gd name="connsiteY81" fmla="*/ 184994 h 920157"/>
              <a:gd name="connsiteX82" fmla="*/ 872116 w 1638521"/>
              <a:gd name="connsiteY82" fmla="*/ 163852 h 920157"/>
              <a:gd name="connsiteX83" fmla="*/ 850974 w 1638521"/>
              <a:gd name="connsiteY83" fmla="*/ 153281 h 920157"/>
              <a:gd name="connsiteX84" fmla="*/ 819260 w 1638521"/>
              <a:gd name="connsiteY84" fmla="*/ 147995 h 920157"/>
              <a:gd name="connsiteX85" fmla="*/ 750548 w 1638521"/>
              <a:gd name="connsiteY85" fmla="*/ 121567 h 920157"/>
              <a:gd name="connsiteX86" fmla="*/ 718835 w 1638521"/>
              <a:gd name="connsiteY86" fmla="*/ 116282 h 920157"/>
              <a:gd name="connsiteX87" fmla="*/ 692407 w 1638521"/>
              <a:gd name="connsiteY87" fmla="*/ 105711 h 920157"/>
              <a:gd name="connsiteX88" fmla="*/ 644837 w 1638521"/>
              <a:gd name="connsiteY88" fmla="*/ 100425 h 920157"/>
              <a:gd name="connsiteX89" fmla="*/ 613124 w 1638521"/>
              <a:gd name="connsiteY89" fmla="*/ 95140 h 920157"/>
              <a:gd name="connsiteX90" fmla="*/ 570840 w 1638521"/>
              <a:gd name="connsiteY90" fmla="*/ 84568 h 920157"/>
              <a:gd name="connsiteX91" fmla="*/ 533841 w 1638521"/>
              <a:gd name="connsiteY91" fmla="*/ 73997 h 920157"/>
              <a:gd name="connsiteX92" fmla="*/ 475700 w 1638521"/>
              <a:gd name="connsiteY92" fmla="*/ 63426 h 920157"/>
              <a:gd name="connsiteX93" fmla="*/ 401702 w 1638521"/>
              <a:gd name="connsiteY93" fmla="*/ 52855 h 920157"/>
              <a:gd name="connsiteX94" fmla="*/ 290706 w 1638521"/>
              <a:gd name="connsiteY94" fmla="*/ 42284 h 920157"/>
              <a:gd name="connsiteX95" fmla="*/ 274849 w 1638521"/>
              <a:gd name="connsiteY95" fmla="*/ 36999 h 920157"/>
              <a:gd name="connsiteX96" fmla="*/ 184995 w 1638521"/>
              <a:gd name="connsiteY96" fmla="*/ 26427 h 920157"/>
              <a:gd name="connsiteX97" fmla="*/ 153281 w 1638521"/>
              <a:gd name="connsiteY97" fmla="*/ 15856 h 920157"/>
              <a:gd name="connsiteX98" fmla="*/ 137425 w 1638521"/>
              <a:gd name="connsiteY98" fmla="*/ 10571 h 920157"/>
              <a:gd name="connsiteX99" fmla="*/ 95140 w 1638521"/>
              <a:gd name="connsiteY99" fmla="*/ 0 h 920157"/>
              <a:gd name="connsiteX100" fmla="*/ 52856 w 1638521"/>
              <a:gd name="connsiteY100" fmla="*/ 0 h 92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638521" h="920157">
                <a:moveTo>
                  <a:pt x="52856" y="0"/>
                </a:moveTo>
                <a:lnTo>
                  <a:pt x="52856" y="0"/>
                </a:lnTo>
                <a:cubicBezTo>
                  <a:pt x="45809" y="14095"/>
                  <a:pt x="39260" y="28450"/>
                  <a:pt x="31714" y="42284"/>
                </a:cubicBezTo>
                <a:cubicBezTo>
                  <a:pt x="28672" y="47861"/>
                  <a:pt x="23984" y="52459"/>
                  <a:pt x="21143" y="58141"/>
                </a:cubicBezTo>
                <a:cubicBezTo>
                  <a:pt x="18651" y="63124"/>
                  <a:pt x="19338" y="69647"/>
                  <a:pt x="15857" y="73997"/>
                </a:cubicBezTo>
                <a:cubicBezTo>
                  <a:pt x="11888" y="78957"/>
                  <a:pt x="5286" y="81044"/>
                  <a:pt x="0" y="84568"/>
                </a:cubicBezTo>
                <a:cubicBezTo>
                  <a:pt x="5732" y="101763"/>
                  <a:pt x="2432" y="102680"/>
                  <a:pt x="21143" y="110996"/>
                </a:cubicBezTo>
                <a:cubicBezTo>
                  <a:pt x="31325" y="115521"/>
                  <a:pt x="52856" y="121567"/>
                  <a:pt x="52856" y="121567"/>
                </a:cubicBezTo>
                <a:cubicBezTo>
                  <a:pt x="58141" y="125091"/>
                  <a:pt x="63752" y="128170"/>
                  <a:pt x="68712" y="132138"/>
                </a:cubicBezTo>
                <a:cubicBezTo>
                  <a:pt x="106368" y="162264"/>
                  <a:pt x="46341" y="120747"/>
                  <a:pt x="95140" y="153281"/>
                </a:cubicBezTo>
                <a:cubicBezTo>
                  <a:pt x="98664" y="158566"/>
                  <a:pt x="100930" y="164954"/>
                  <a:pt x="105711" y="169137"/>
                </a:cubicBezTo>
                <a:cubicBezTo>
                  <a:pt x="115273" y="177503"/>
                  <a:pt x="137425" y="190279"/>
                  <a:pt x="137425" y="190279"/>
                </a:cubicBezTo>
                <a:cubicBezTo>
                  <a:pt x="139187" y="195565"/>
                  <a:pt x="139289" y="201738"/>
                  <a:pt x="142710" y="206136"/>
                </a:cubicBezTo>
                <a:cubicBezTo>
                  <a:pt x="151888" y="217937"/>
                  <a:pt x="174423" y="237849"/>
                  <a:pt x="174423" y="237849"/>
                </a:cubicBezTo>
                <a:cubicBezTo>
                  <a:pt x="183001" y="263582"/>
                  <a:pt x="175565" y="246847"/>
                  <a:pt x="195566" y="274848"/>
                </a:cubicBezTo>
                <a:cubicBezTo>
                  <a:pt x="206529" y="290196"/>
                  <a:pt x="208558" y="296493"/>
                  <a:pt x="221993" y="311847"/>
                </a:cubicBezTo>
                <a:cubicBezTo>
                  <a:pt x="228556" y="319348"/>
                  <a:pt x="236910" y="325206"/>
                  <a:pt x="243136" y="332989"/>
                </a:cubicBezTo>
                <a:cubicBezTo>
                  <a:pt x="251073" y="342910"/>
                  <a:pt x="255294" y="355719"/>
                  <a:pt x="264278" y="364703"/>
                </a:cubicBezTo>
                <a:lnTo>
                  <a:pt x="290706" y="391130"/>
                </a:lnTo>
                <a:cubicBezTo>
                  <a:pt x="295992" y="396416"/>
                  <a:pt x="302077" y="401007"/>
                  <a:pt x="306562" y="406987"/>
                </a:cubicBezTo>
                <a:cubicBezTo>
                  <a:pt x="311848" y="414034"/>
                  <a:pt x="316190" y="421900"/>
                  <a:pt x="322419" y="428129"/>
                </a:cubicBezTo>
                <a:cubicBezTo>
                  <a:pt x="331061" y="436771"/>
                  <a:pt x="348910" y="447051"/>
                  <a:pt x="359418" y="454557"/>
                </a:cubicBezTo>
                <a:cubicBezTo>
                  <a:pt x="369972" y="462096"/>
                  <a:pt x="403158" y="488518"/>
                  <a:pt x="412273" y="491556"/>
                </a:cubicBezTo>
                <a:lnTo>
                  <a:pt x="428130" y="496841"/>
                </a:lnTo>
                <a:cubicBezTo>
                  <a:pt x="433415" y="502127"/>
                  <a:pt x="437767" y="508552"/>
                  <a:pt x="443986" y="512698"/>
                </a:cubicBezTo>
                <a:cubicBezTo>
                  <a:pt x="448622" y="515789"/>
                  <a:pt x="454722" y="515789"/>
                  <a:pt x="459843" y="517984"/>
                </a:cubicBezTo>
                <a:cubicBezTo>
                  <a:pt x="467085" y="521088"/>
                  <a:pt x="474144" y="524646"/>
                  <a:pt x="480985" y="528555"/>
                </a:cubicBezTo>
                <a:cubicBezTo>
                  <a:pt x="509673" y="544948"/>
                  <a:pt x="483628" y="534722"/>
                  <a:pt x="512699" y="544411"/>
                </a:cubicBezTo>
                <a:cubicBezTo>
                  <a:pt x="605012" y="613648"/>
                  <a:pt x="467943" y="512813"/>
                  <a:pt x="554983" y="570839"/>
                </a:cubicBezTo>
                <a:cubicBezTo>
                  <a:pt x="564370" y="577097"/>
                  <a:pt x="572024" y="585723"/>
                  <a:pt x="581411" y="591981"/>
                </a:cubicBezTo>
                <a:cubicBezTo>
                  <a:pt x="587967" y="596352"/>
                  <a:pt x="595712" y="598643"/>
                  <a:pt x="602553" y="602552"/>
                </a:cubicBezTo>
                <a:cubicBezTo>
                  <a:pt x="608069" y="605704"/>
                  <a:pt x="612728" y="610282"/>
                  <a:pt x="618410" y="613123"/>
                </a:cubicBezTo>
                <a:cubicBezTo>
                  <a:pt x="626896" y="617366"/>
                  <a:pt x="636351" y="619451"/>
                  <a:pt x="644837" y="623694"/>
                </a:cubicBezTo>
                <a:cubicBezTo>
                  <a:pt x="696318" y="649435"/>
                  <a:pt x="650436" y="627893"/>
                  <a:pt x="687122" y="655408"/>
                </a:cubicBezTo>
                <a:cubicBezTo>
                  <a:pt x="695340" y="661572"/>
                  <a:pt x="704530" y="666345"/>
                  <a:pt x="713549" y="671264"/>
                </a:cubicBezTo>
                <a:cubicBezTo>
                  <a:pt x="723925" y="676924"/>
                  <a:pt x="734463" y="682321"/>
                  <a:pt x="745263" y="687121"/>
                </a:cubicBezTo>
                <a:cubicBezTo>
                  <a:pt x="750354" y="689384"/>
                  <a:pt x="756136" y="689915"/>
                  <a:pt x="761119" y="692407"/>
                </a:cubicBezTo>
                <a:cubicBezTo>
                  <a:pt x="770308" y="697001"/>
                  <a:pt x="778358" y="703669"/>
                  <a:pt x="787547" y="708263"/>
                </a:cubicBezTo>
                <a:cubicBezTo>
                  <a:pt x="837553" y="733265"/>
                  <a:pt x="789788" y="702082"/>
                  <a:pt x="845688" y="734691"/>
                </a:cubicBezTo>
                <a:cubicBezTo>
                  <a:pt x="884854" y="757538"/>
                  <a:pt x="868252" y="754664"/>
                  <a:pt x="909115" y="771690"/>
                </a:cubicBezTo>
                <a:cubicBezTo>
                  <a:pt x="919401" y="775976"/>
                  <a:pt x="930542" y="777975"/>
                  <a:pt x="940828" y="782261"/>
                </a:cubicBezTo>
                <a:cubicBezTo>
                  <a:pt x="951738" y="786807"/>
                  <a:pt x="961631" y="793572"/>
                  <a:pt x="972541" y="798118"/>
                </a:cubicBezTo>
                <a:cubicBezTo>
                  <a:pt x="982827" y="802404"/>
                  <a:pt x="993969" y="804403"/>
                  <a:pt x="1004255" y="808689"/>
                </a:cubicBezTo>
                <a:cubicBezTo>
                  <a:pt x="1015165" y="813235"/>
                  <a:pt x="1025058" y="819999"/>
                  <a:pt x="1035968" y="824545"/>
                </a:cubicBezTo>
                <a:cubicBezTo>
                  <a:pt x="1046254" y="828831"/>
                  <a:pt x="1057248" y="831203"/>
                  <a:pt x="1067681" y="835116"/>
                </a:cubicBezTo>
                <a:cubicBezTo>
                  <a:pt x="1085449" y="841779"/>
                  <a:pt x="1102535" y="850258"/>
                  <a:pt x="1120537" y="856259"/>
                </a:cubicBezTo>
                <a:cubicBezTo>
                  <a:pt x="1131108" y="859783"/>
                  <a:pt x="1141778" y="863022"/>
                  <a:pt x="1152250" y="866830"/>
                </a:cubicBezTo>
                <a:cubicBezTo>
                  <a:pt x="1161167" y="870072"/>
                  <a:pt x="1169761" y="874159"/>
                  <a:pt x="1178678" y="877401"/>
                </a:cubicBezTo>
                <a:cubicBezTo>
                  <a:pt x="1197738" y="884332"/>
                  <a:pt x="1212322" y="889140"/>
                  <a:pt x="1231533" y="893257"/>
                </a:cubicBezTo>
                <a:cubicBezTo>
                  <a:pt x="1304510" y="908895"/>
                  <a:pt x="1278364" y="903452"/>
                  <a:pt x="1368958" y="909114"/>
                </a:cubicBezTo>
                <a:cubicBezTo>
                  <a:pt x="1455720" y="923576"/>
                  <a:pt x="1446403" y="924098"/>
                  <a:pt x="1596236" y="909114"/>
                </a:cubicBezTo>
                <a:cubicBezTo>
                  <a:pt x="1603674" y="908370"/>
                  <a:pt x="1606807" y="898543"/>
                  <a:pt x="1612093" y="893257"/>
                </a:cubicBezTo>
                <a:cubicBezTo>
                  <a:pt x="1623062" y="827434"/>
                  <a:pt x="1611510" y="886587"/>
                  <a:pt x="1622664" y="845688"/>
                </a:cubicBezTo>
                <a:cubicBezTo>
                  <a:pt x="1640548" y="780115"/>
                  <a:pt x="1626354" y="824043"/>
                  <a:pt x="1638521" y="787547"/>
                </a:cubicBezTo>
                <a:cubicBezTo>
                  <a:pt x="1636759" y="757595"/>
                  <a:pt x="1637686" y="727363"/>
                  <a:pt x="1633235" y="697692"/>
                </a:cubicBezTo>
                <a:cubicBezTo>
                  <a:pt x="1632293" y="691410"/>
                  <a:pt x="1624532" y="687907"/>
                  <a:pt x="1622664" y="681836"/>
                </a:cubicBezTo>
                <a:cubicBezTo>
                  <a:pt x="1617380" y="664663"/>
                  <a:pt x="1616451" y="646411"/>
                  <a:pt x="1612093" y="628980"/>
                </a:cubicBezTo>
                <a:cubicBezTo>
                  <a:pt x="1610331" y="621933"/>
                  <a:pt x="1609358" y="614640"/>
                  <a:pt x="1606807" y="607838"/>
                </a:cubicBezTo>
                <a:cubicBezTo>
                  <a:pt x="1601059" y="592510"/>
                  <a:pt x="1594428" y="583983"/>
                  <a:pt x="1585665" y="570839"/>
                </a:cubicBezTo>
                <a:cubicBezTo>
                  <a:pt x="1574303" y="525388"/>
                  <a:pt x="1589951" y="572574"/>
                  <a:pt x="1543381" y="512698"/>
                </a:cubicBezTo>
                <a:cubicBezTo>
                  <a:pt x="1531048" y="496841"/>
                  <a:pt x="1523097" y="476271"/>
                  <a:pt x="1506382" y="465128"/>
                </a:cubicBezTo>
                <a:cubicBezTo>
                  <a:pt x="1457728" y="432693"/>
                  <a:pt x="1533462" y="484678"/>
                  <a:pt x="1469383" y="433415"/>
                </a:cubicBezTo>
                <a:cubicBezTo>
                  <a:pt x="1459462" y="425478"/>
                  <a:pt x="1446653" y="421257"/>
                  <a:pt x="1437670" y="412273"/>
                </a:cubicBezTo>
                <a:cubicBezTo>
                  <a:pt x="1426093" y="400695"/>
                  <a:pt x="1426802" y="400021"/>
                  <a:pt x="1411242" y="391130"/>
                </a:cubicBezTo>
                <a:cubicBezTo>
                  <a:pt x="1404401" y="387221"/>
                  <a:pt x="1396782" y="384735"/>
                  <a:pt x="1390100" y="380559"/>
                </a:cubicBezTo>
                <a:cubicBezTo>
                  <a:pt x="1380536" y="374581"/>
                  <a:pt x="1364273" y="359717"/>
                  <a:pt x="1353101" y="354131"/>
                </a:cubicBezTo>
                <a:cubicBezTo>
                  <a:pt x="1348118" y="351639"/>
                  <a:pt x="1342530" y="350608"/>
                  <a:pt x="1337244" y="348846"/>
                </a:cubicBezTo>
                <a:cubicBezTo>
                  <a:pt x="1331959" y="345322"/>
                  <a:pt x="1327336" y="340505"/>
                  <a:pt x="1321388" y="338275"/>
                </a:cubicBezTo>
                <a:cubicBezTo>
                  <a:pt x="1279956" y="322737"/>
                  <a:pt x="1309379" y="344642"/>
                  <a:pt x="1273818" y="322418"/>
                </a:cubicBezTo>
                <a:cubicBezTo>
                  <a:pt x="1266348" y="317749"/>
                  <a:pt x="1260145" y="311231"/>
                  <a:pt x="1252675" y="306562"/>
                </a:cubicBezTo>
                <a:cubicBezTo>
                  <a:pt x="1245993" y="302386"/>
                  <a:pt x="1238421" y="299817"/>
                  <a:pt x="1231533" y="295990"/>
                </a:cubicBezTo>
                <a:cubicBezTo>
                  <a:pt x="1222553" y="291001"/>
                  <a:pt x="1214458" y="284385"/>
                  <a:pt x="1205106" y="280134"/>
                </a:cubicBezTo>
                <a:cubicBezTo>
                  <a:pt x="1194962" y="275523"/>
                  <a:pt x="1183864" y="273371"/>
                  <a:pt x="1173392" y="269563"/>
                </a:cubicBezTo>
                <a:cubicBezTo>
                  <a:pt x="1164475" y="266321"/>
                  <a:pt x="1155965" y="261992"/>
                  <a:pt x="1146964" y="258992"/>
                </a:cubicBezTo>
                <a:cubicBezTo>
                  <a:pt x="1140073" y="256695"/>
                  <a:pt x="1132713" y="256003"/>
                  <a:pt x="1125822" y="253706"/>
                </a:cubicBezTo>
                <a:cubicBezTo>
                  <a:pt x="1116821" y="250706"/>
                  <a:pt x="1108278" y="246466"/>
                  <a:pt x="1099395" y="243135"/>
                </a:cubicBezTo>
                <a:cubicBezTo>
                  <a:pt x="1094178" y="241179"/>
                  <a:pt x="1088755" y="239805"/>
                  <a:pt x="1083538" y="237849"/>
                </a:cubicBezTo>
                <a:cubicBezTo>
                  <a:pt x="1054606" y="226999"/>
                  <a:pt x="1043183" y="219834"/>
                  <a:pt x="1009540" y="211422"/>
                </a:cubicBezTo>
                <a:cubicBezTo>
                  <a:pt x="1002493" y="209660"/>
                  <a:pt x="995356" y="208223"/>
                  <a:pt x="988398" y="206136"/>
                </a:cubicBezTo>
                <a:cubicBezTo>
                  <a:pt x="977725" y="202934"/>
                  <a:pt x="967256" y="199089"/>
                  <a:pt x="956685" y="195565"/>
                </a:cubicBezTo>
                <a:cubicBezTo>
                  <a:pt x="951399" y="193803"/>
                  <a:pt x="946291" y="191372"/>
                  <a:pt x="940828" y="190279"/>
                </a:cubicBezTo>
                <a:lnTo>
                  <a:pt x="914400" y="184994"/>
                </a:lnTo>
                <a:cubicBezTo>
                  <a:pt x="886321" y="166274"/>
                  <a:pt x="910907" y="181092"/>
                  <a:pt x="872116" y="163852"/>
                </a:cubicBezTo>
                <a:cubicBezTo>
                  <a:pt x="864916" y="160652"/>
                  <a:pt x="858521" y="155545"/>
                  <a:pt x="850974" y="153281"/>
                </a:cubicBezTo>
                <a:cubicBezTo>
                  <a:pt x="840709" y="150201"/>
                  <a:pt x="829657" y="150594"/>
                  <a:pt x="819260" y="147995"/>
                </a:cubicBezTo>
                <a:cubicBezTo>
                  <a:pt x="756803" y="132380"/>
                  <a:pt x="819482" y="142777"/>
                  <a:pt x="750548" y="121567"/>
                </a:cubicBezTo>
                <a:cubicBezTo>
                  <a:pt x="740305" y="118415"/>
                  <a:pt x="729406" y="118044"/>
                  <a:pt x="718835" y="116282"/>
                </a:cubicBezTo>
                <a:cubicBezTo>
                  <a:pt x="710026" y="112758"/>
                  <a:pt x="701684" y="107699"/>
                  <a:pt x="692407" y="105711"/>
                </a:cubicBezTo>
                <a:cubicBezTo>
                  <a:pt x="676807" y="102368"/>
                  <a:pt x="660651" y="102534"/>
                  <a:pt x="644837" y="100425"/>
                </a:cubicBezTo>
                <a:cubicBezTo>
                  <a:pt x="634214" y="99009"/>
                  <a:pt x="623695" y="96902"/>
                  <a:pt x="613124" y="95140"/>
                </a:cubicBezTo>
                <a:cubicBezTo>
                  <a:pt x="576886" y="83060"/>
                  <a:pt x="621851" y="97321"/>
                  <a:pt x="570840" y="84568"/>
                </a:cubicBezTo>
                <a:cubicBezTo>
                  <a:pt x="500264" y="66924"/>
                  <a:pt x="622746" y="93754"/>
                  <a:pt x="533841" y="73997"/>
                </a:cubicBezTo>
                <a:cubicBezTo>
                  <a:pt x="516136" y="70063"/>
                  <a:pt x="493332" y="66071"/>
                  <a:pt x="475700" y="63426"/>
                </a:cubicBezTo>
                <a:cubicBezTo>
                  <a:pt x="451059" y="59730"/>
                  <a:pt x="426545" y="54766"/>
                  <a:pt x="401702" y="52855"/>
                </a:cubicBezTo>
                <a:cubicBezTo>
                  <a:pt x="318827" y="46481"/>
                  <a:pt x="355784" y="50420"/>
                  <a:pt x="290706" y="42284"/>
                </a:cubicBezTo>
                <a:cubicBezTo>
                  <a:pt x="285420" y="40522"/>
                  <a:pt x="280288" y="38208"/>
                  <a:pt x="274849" y="36999"/>
                </a:cubicBezTo>
                <a:cubicBezTo>
                  <a:pt x="245473" y="30471"/>
                  <a:pt x="214708" y="29128"/>
                  <a:pt x="184995" y="26427"/>
                </a:cubicBezTo>
                <a:lnTo>
                  <a:pt x="153281" y="15856"/>
                </a:lnTo>
                <a:cubicBezTo>
                  <a:pt x="147996" y="14094"/>
                  <a:pt x="142830" y="11922"/>
                  <a:pt x="137425" y="10571"/>
                </a:cubicBezTo>
                <a:lnTo>
                  <a:pt x="95140" y="0"/>
                </a:lnTo>
                <a:lnTo>
                  <a:pt x="52856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D6072"/>
              </a:solidFill>
              <a:latin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5601900" y="2220600"/>
            <a:ext cx="2764383" cy="1541516"/>
          </a:xfrm>
          <a:custGeom>
            <a:avLst/>
            <a:gdLst>
              <a:gd name="connsiteX0" fmla="*/ 0 w 2764383"/>
              <a:gd name="connsiteY0" fmla="*/ 0 h 1541516"/>
              <a:gd name="connsiteX1" fmla="*/ 0 w 2764383"/>
              <a:gd name="connsiteY1" fmla="*/ 0 h 1541516"/>
              <a:gd name="connsiteX2" fmla="*/ 24713 w 2764383"/>
              <a:gd name="connsiteY2" fmla="*/ 35305 h 1541516"/>
              <a:gd name="connsiteX3" fmla="*/ 38835 w 2764383"/>
              <a:gd name="connsiteY3" fmla="*/ 67079 h 1541516"/>
              <a:gd name="connsiteX4" fmla="*/ 45896 w 2764383"/>
              <a:gd name="connsiteY4" fmla="*/ 98854 h 1541516"/>
              <a:gd name="connsiteX5" fmla="*/ 60018 w 2764383"/>
              <a:gd name="connsiteY5" fmla="*/ 120037 h 1541516"/>
              <a:gd name="connsiteX6" fmla="*/ 67079 w 2764383"/>
              <a:gd name="connsiteY6" fmla="*/ 130628 h 1541516"/>
              <a:gd name="connsiteX7" fmla="*/ 88262 w 2764383"/>
              <a:gd name="connsiteY7" fmla="*/ 144750 h 1541516"/>
              <a:gd name="connsiteX8" fmla="*/ 123567 w 2764383"/>
              <a:gd name="connsiteY8" fmla="*/ 176525 h 1541516"/>
              <a:gd name="connsiteX9" fmla="*/ 144750 w 2764383"/>
              <a:gd name="connsiteY9" fmla="*/ 190647 h 1541516"/>
              <a:gd name="connsiteX10" fmla="*/ 165933 w 2764383"/>
              <a:gd name="connsiteY10" fmla="*/ 208299 h 1541516"/>
              <a:gd name="connsiteX11" fmla="*/ 172995 w 2764383"/>
              <a:gd name="connsiteY11" fmla="*/ 215360 h 1541516"/>
              <a:gd name="connsiteX12" fmla="*/ 183586 w 2764383"/>
              <a:gd name="connsiteY12" fmla="*/ 218891 h 1541516"/>
              <a:gd name="connsiteX13" fmla="*/ 204769 w 2764383"/>
              <a:gd name="connsiteY13" fmla="*/ 233013 h 1541516"/>
              <a:gd name="connsiteX14" fmla="*/ 218891 w 2764383"/>
              <a:gd name="connsiteY14" fmla="*/ 240074 h 1541516"/>
              <a:gd name="connsiteX15" fmla="*/ 268318 w 2764383"/>
              <a:gd name="connsiteY15" fmla="*/ 271848 h 1541516"/>
              <a:gd name="connsiteX16" fmla="*/ 278910 w 2764383"/>
              <a:gd name="connsiteY16" fmla="*/ 278909 h 1541516"/>
              <a:gd name="connsiteX17" fmla="*/ 314215 w 2764383"/>
              <a:gd name="connsiteY17" fmla="*/ 300092 h 1541516"/>
              <a:gd name="connsiteX18" fmla="*/ 324806 w 2764383"/>
              <a:gd name="connsiteY18" fmla="*/ 310684 h 1541516"/>
              <a:gd name="connsiteX19" fmla="*/ 342459 w 2764383"/>
              <a:gd name="connsiteY19" fmla="*/ 321276 h 1541516"/>
              <a:gd name="connsiteX20" fmla="*/ 353050 w 2764383"/>
              <a:gd name="connsiteY20" fmla="*/ 331867 h 1541516"/>
              <a:gd name="connsiteX21" fmla="*/ 360111 w 2764383"/>
              <a:gd name="connsiteY21" fmla="*/ 342459 h 1541516"/>
              <a:gd name="connsiteX22" fmla="*/ 377764 w 2764383"/>
              <a:gd name="connsiteY22" fmla="*/ 353050 h 1541516"/>
              <a:gd name="connsiteX23" fmla="*/ 391886 w 2764383"/>
              <a:gd name="connsiteY23" fmla="*/ 363642 h 1541516"/>
              <a:gd name="connsiteX24" fmla="*/ 406008 w 2764383"/>
              <a:gd name="connsiteY24" fmla="*/ 370703 h 1541516"/>
              <a:gd name="connsiteX25" fmla="*/ 423660 w 2764383"/>
              <a:gd name="connsiteY25" fmla="*/ 384825 h 1541516"/>
              <a:gd name="connsiteX26" fmla="*/ 444843 w 2764383"/>
              <a:gd name="connsiteY26" fmla="*/ 398947 h 1541516"/>
              <a:gd name="connsiteX27" fmla="*/ 466026 w 2764383"/>
              <a:gd name="connsiteY27" fmla="*/ 416599 h 1541516"/>
              <a:gd name="connsiteX28" fmla="*/ 497801 w 2764383"/>
              <a:gd name="connsiteY28" fmla="*/ 437782 h 1541516"/>
              <a:gd name="connsiteX29" fmla="*/ 518984 w 2764383"/>
              <a:gd name="connsiteY29" fmla="*/ 455435 h 1541516"/>
              <a:gd name="connsiteX30" fmla="*/ 529575 w 2764383"/>
              <a:gd name="connsiteY30" fmla="*/ 466026 h 1541516"/>
              <a:gd name="connsiteX31" fmla="*/ 554289 w 2764383"/>
              <a:gd name="connsiteY31" fmla="*/ 480148 h 1541516"/>
              <a:gd name="connsiteX32" fmla="*/ 571941 w 2764383"/>
              <a:gd name="connsiteY32" fmla="*/ 494270 h 1541516"/>
              <a:gd name="connsiteX33" fmla="*/ 582533 w 2764383"/>
              <a:gd name="connsiteY33" fmla="*/ 504862 h 1541516"/>
              <a:gd name="connsiteX34" fmla="*/ 593124 w 2764383"/>
              <a:gd name="connsiteY34" fmla="*/ 511923 h 1541516"/>
              <a:gd name="connsiteX35" fmla="*/ 607246 w 2764383"/>
              <a:gd name="connsiteY35" fmla="*/ 522514 h 1541516"/>
              <a:gd name="connsiteX36" fmla="*/ 624899 w 2764383"/>
              <a:gd name="connsiteY36" fmla="*/ 533106 h 1541516"/>
              <a:gd name="connsiteX37" fmla="*/ 639021 w 2764383"/>
              <a:gd name="connsiteY37" fmla="*/ 543697 h 1541516"/>
              <a:gd name="connsiteX38" fmla="*/ 670795 w 2764383"/>
              <a:gd name="connsiteY38" fmla="*/ 557819 h 1541516"/>
              <a:gd name="connsiteX39" fmla="*/ 699039 w 2764383"/>
              <a:gd name="connsiteY39" fmla="*/ 579002 h 1541516"/>
              <a:gd name="connsiteX40" fmla="*/ 709631 w 2764383"/>
              <a:gd name="connsiteY40" fmla="*/ 589594 h 1541516"/>
              <a:gd name="connsiteX41" fmla="*/ 741405 w 2764383"/>
              <a:gd name="connsiteY41" fmla="*/ 603716 h 1541516"/>
              <a:gd name="connsiteX42" fmla="*/ 780241 w 2764383"/>
              <a:gd name="connsiteY42" fmla="*/ 628429 h 1541516"/>
              <a:gd name="connsiteX43" fmla="*/ 804954 w 2764383"/>
              <a:gd name="connsiteY43" fmla="*/ 646082 h 1541516"/>
              <a:gd name="connsiteX44" fmla="*/ 819076 w 2764383"/>
              <a:gd name="connsiteY44" fmla="*/ 653143 h 1541516"/>
              <a:gd name="connsiteX45" fmla="*/ 829668 w 2764383"/>
              <a:gd name="connsiteY45" fmla="*/ 660204 h 1541516"/>
              <a:gd name="connsiteX46" fmla="*/ 843790 w 2764383"/>
              <a:gd name="connsiteY46" fmla="*/ 667265 h 1541516"/>
              <a:gd name="connsiteX47" fmla="*/ 861442 w 2764383"/>
              <a:gd name="connsiteY47" fmla="*/ 681387 h 1541516"/>
              <a:gd name="connsiteX48" fmla="*/ 882625 w 2764383"/>
              <a:gd name="connsiteY48" fmla="*/ 688448 h 1541516"/>
              <a:gd name="connsiteX49" fmla="*/ 907339 w 2764383"/>
              <a:gd name="connsiteY49" fmla="*/ 702570 h 1541516"/>
              <a:gd name="connsiteX50" fmla="*/ 939113 w 2764383"/>
              <a:gd name="connsiteY50" fmla="*/ 716692 h 1541516"/>
              <a:gd name="connsiteX51" fmla="*/ 967357 w 2764383"/>
              <a:gd name="connsiteY51" fmla="*/ 730814 h 1541516"/>
              <a:gd name="connsiteX52" fmla="*/ 981479 w 2764383"/>
              <a:gd name="connsiteY52" fmla="*/ 737875 h 1541516"/>
              <a:gd name="connsiteX53" fmla="*/ 992071 w 2764383"/>
              <a:gd name="connsiteY53" fmla="*/ 741405 h 1541516"/>
              <a:gd name="connsiteX54" fmla="*/ 1016784 w 2764383"/>
              <a:gd name="connsiteY54" fmla="*/ 755527 h 1541516"/>
              <a:gd name="connsiteX55" fmla="*/ 1027376 w 2764383"/>
              <a:gd name="connsiteY55" fmla="*/ 759058 h 1541516"/>
              <a:gd name="connsiteX56" fmla="*/ 1069742 w 2764383"/>
              <a:gd name="connsiteY56" fmla="*/ 783771 h 1541516"/>
              <a:gd name="connsiteX57" fmla="*/ 1080333 w 2764383"/>
              <a:gd name="connsiteY57" fmla="*/ 787302 h 1541516"/>
              <a:gd name="connsiteX58" fmla="*/ 1090925 w 2764383"/>
              <a:gd name="connsiteY58" fmla="*/ 794363 h 1541516"/>
              <a:gd name="connsiteX59" fmla="*/ 1105047 w 2764383"/>
              <a:gd name="connsiteY59" fmla="*/ 801424 h 1541516"/>
              <a:gd name="connsiteX60" fmla="*/ 1115639 w 2764383"/>
              <a:gd name="connsiteY60" fmla="*/ 808485 h 1541516"/>
              <a:gd name="connsiteX61" fmla="*/ 1133291 w 2764383"/>
              <a:gd name="connsiteY61" fmla="*/ 815546 h 1541516"/>
              <a:gd name="connsiteX62" fmla="*/ 1150944 w 2764383"/>
              <a:gd name="connsiteY62" fmla="*/ 826137 h 1541516"/>
              <a:gd name="connsiteX63" fmla="*/ 1161535 w 2764383"/>
              <a:gd name="connsiteY63" fmla="*/ 833198 h 1541516"/>
              <a:gd name="connsiteX64" fmla="*/ 1172127 w 2764383"/>
              <a:gd name="connsiteY64" fmla="*/ 836729 h 1541516"/>
              <a:gd name="connsiteX65" fmla="*/ 1196840 w 2764383"/>
              <a:gd name="connsiteY65" fmla="*/ 854381 h 1541516"/>
              <a:gd name="connsiteX66" fmla="*/ 1207432 w 2764383"/>
              <a:gd name="connsiteY66" fmla="*/ 857912 h 1541516"/>
              <a:gd name="connsiteX67" fmla="*/ 1232145 w 2764383"/>
              <a:gd name="connsiteY67" fmla="*/ 872034 h 1541516"/>
              <a:gd name="connsiteX68" fmla="*/ 1242737 w 2764383"/>
              <a:gd name="connsiteY68" fmla="*/ 879095 h 1541516"/>
              <a:gd name="connsiteX69" fmla="*/ 1263920 w 2764383"/>
              <a:gd name="connsiteY69" fmla="*/ 886156 h 1541516"/>
              <a:gd name="connsiteX70" fmla="*/ 1285103 w 2764383"/>
              <a:gd name="connsiteY70" fmla="*/ 893217 h 1541516"/>
              <a:gd name="connsiteX71" fmla="*/ 1295694 w 2764383"/>
              <a:gd name="connsiteY71" fmla="*/ 896747 h 1541516"/>
              <a:gd name="connsiteX72" fmla="*/ 1309816 w 2764383"/>
              <a:gd name="connsiteY72" fmla="*/ 903808 h 1541516"/>
              <a:gd name="connsiteX73" fmla="*/ 1323938 w 2764383"/>
              <a:gd name="connsiteY73" fmla="*/ 914400 h 1541516"/>
              <a:gd name="connsiteX74" fmla="*/ 1338060 w 2764383"/>
              <a:gd name="connsiteY74" fmla="*/ 917930 h 1541516"/>
              <a:gd name="connsiteX75" fmla="*/ 1366304 w 2764383"/>
              <a:gd name="connsiteY75" fmla="*/ 935583 h 1541516"/>
              <a:gd name="connsiteX76" fmla="*/ 1412201 w 2764383"/>
              <a:gd name="connsiteY76" fmla="*/ 956766 h 1541516"/>
              <a:gd name="connsiteX77" fmla="*/ 1443975 w 2764383"/>
              <a:gd name="connsiteY77" fmla="*/ 977949 h 1541516"/>
              <a:gd name="connsiteX78" fmla="*/ 1458097 w 2764383"/>
              <a:gd name="connsiteY78" fmla="*/ 988540 h 1541516"/>
              <a:gd name="connsiteX79" fmla="*/ 1472219 w 2764383"/>
              <a:gd name="connsiteY79" fmla="*/ 995601 h 1541516"/>
              <a:gd name="connsiteX80" fmla="*/ 1482811 w 2764383"/>
              <a:gd name="connsiteY80" fmla="*/ 1006193 h 1541516"/>
              <a:gd name="connsiteX81" fmla="*/ 1493402 w 2764383"/>
              <a:gd name="connsiteY81" fmla="*/ 1013254 h 1541516"/>
              <a:gd name="connsiteX82" fmla="*/ 1503994 w 2764383"/>
              <a:gd name="connsiteY82" fmla="*/ 1023845 h 1541516"/>
              <a:gd name="connsiteX83" fmla="*/ 1514585 w 2764383"/>
              <a:gd name="connsiteY83" fmla="*/ 1030906 h 1541516"/>
              <a:gd name="connsiteX84" fmla="*/ 1542829 w 2764383"/>
              <a:gd name="connsiteY84" fmla="*/ 1052089 h 1541516"/>
              <a:gd name="connsiteX85" fmla="*/ 1578134 w 2764383"/>
              <a:gd name="connsiteY85" fmla="*/ 1076803 h 1541516"/>
              <a:gd name="connsiteX86" fmla="*/ 1588726 w 2764383"/>
              <a:gd name="connsiteY86" fmla="*/ 1080333 h 1541516"/>
              <a:gd name="connsiteX87" fmla="*/ 1616970 w 2764383"/>
              <a:gd name="connsiteY87" fmla="*/ 1097986 h 1541516"/>
              <a:gd name="connsiteX88" fmla="*/ 1638153 w 2764383"/>
              <a:gd name="connsiteY88" fmla="*/ 1112108 h 1541516"/>
              <a:gd name="connsiteX89" fmla="*/ 1666397 w 2764383"/>
              <a:gd name="connsiteY89" fmla="*/ 1126230 h 1541516"/>
              <a:gd name="connsiteX90" fmla="*/ 1680519 w 2764383"/>
              <a:gd name="connsiteY90" fmla="*/ 1133291 h 1541516"/>
              <a:gd name="connsiteX91" fmla="*/ 1701702 w 2764383"/>
              <a:gd name="connsiteY91" fmla="*/ 1147413 h 1541516"/>
              <a:gd name="connsiteX92" fmla="*/ 1719354 w 2764383"/>
              <a:gd name="connsiteY92" fmla="*/ 1158004 h 1541516"/>
              <a:gd name="connsiteX93" fmla="*/ 1740537 w 2764383"/>
              <a:gd name="connsiteY93" fmla="*/ 1168596 h 1541516"/>
              <a:gd name="connsiteX94" fmla="*/ 1768781 w 2764383"/>
              <a:gd name="connsiteY94" fmla="*/ 1189779 h 1541516"/>
              <a:gd name="connsiteX95" fmla="*/ 1782903 w 2764383"/>
              <a:gd name="connsiteY95" fmla="*/ 1196840 h 1541516"/>
              <a:gd name="connsiteX96" fmla="*/ 1804086 w 2764383"/>
              <a:gd name="connsiteY96" fmla="*/ 1210962 h 1541516"/>
              <a:gd name="connsiteX97" fmla="*/ 1818208 w 2764383"/>
              <a:gd name="connsiteY97" fmla="*/ 1221554 h 1541516"/>
              <a:gd name="connsiteX98" fmla="*/ 1842922 w 2764383"/>
              <a:gd name="connsiteY98" fmla="*/ 1232145 h 1541516"/>
              <a:gd name="connsiteX99" fmla="*/ 1864105 w 2764383"/>
              <a:gd name="connsiteY99" fmla="*/ 1246267 h 1541516"/>
              <a:gd name="connsiteX100" fmla="*/ 1881757 w 2764383"/>
              <a:gd name="connsiteY100" fmla="*/ 1260389 h 1541516"/>
              <a:gd name="connsiteX101" fmla="*/ 1895879 w 2764383"/>
              <a:gd name="connsiteY101" fmla="*/ 1281572 h 1541516"/>
              <a:gd name="connsiteX102" fmla="*/ 1902940 w 2764383"/>
              <a:gd name="connsiteY102" fmla="*/ 1295694 h 1541516"/>
              <a:gd name="connsiteX103" fmla="*/ 1913532 w 2764383"/>
              <a:gd name="connsiteY103" fmla="*/ 1306286 h 1541516"/>
              <a:gd name="connsiteX104" fmla="*/ 1931184 w 2764383"/>
              <a:gd name="connsiteY104" fmla="*/ 1327469 h 1541516"/>
              <a:gd name="connsiteX105" fmla="*/ 1945306 w 2764383"/>
              <a:gd name="connsiteY105" fmla="*/ 1348652 h 1541516"/>
              <a:gd name="connsiteX106" fmla="*/ 1952367 w 2764383"/>
              <a:gd name="connsiteY106" fmla="*/ 1362774 h 1541516"/>
              <a:gd name="connsiteX107" fmla="*/ 1962959 w 2764383"/>
              <a:gd name="connsiteY107" fmla="*/ 1373365 h 1541516"/>
              <a:gd name="connsiteX108" fmla="*/ 1987672 w 2764383"/>
              <a:gd name="connsiteY108" fmla="*/ 1401609 h 1541516"/>
              <a:gd name="connsiteX109" fmla="*/ 2001795 w 2764383"/>
              <a:gd name="connsiteY109" fmla="*/ 1419262 h 1541516"/>
              <a:gd name="connsiteX110" fmla="*/ 2012386 w 2764383"/>
              <a:gd name="connsiteY110" fmla="*/ 1422792 h 1541516"/>
              <a:gd name="connsiteX111" fmla="*/ 2033569 w 2764383"/>
              <a:gd name="connsiteY111" fmla="*/ 1433384 h 1541516"/>
              <a:gd name="connsiteX112" fmla="*/ 2044161 w 2764383"/>
              <a:gd name="connsiteY112" fmla="*/ 1440445 h 1541516"/>
              <a:gd name="connsiteX113" fmla="*/ 2075935 w 2764383"/>
              <a:gd name="connsiteY113" fmla="*/ 1451036 h 1541516"/>
              <a:gd name="connsiteX114" fmla="*/ 2086527 w 2764383"/>
              <a:gd name="connsiteY114" fmla="*/ 1454567 h 1541516"/>
              <a:gd name="connsiteX115" fmla="*/ 2118301 w 2764383"/>
              <a:gd name="connsiteY115" fmla="*/ 1468689 h 1541516"/>
              <a:gd name="connsiteX116" fmla="*/ 2139484 w 2764383"/>
              <a:gd name="connsiteY116" fmla="*/ 1475750 h 1541516"/>
              <a:gd name="connsiteX117" fmla="*/ 2150076 w 2764383"/>
              <a:gd name="connsiteY117" fmla="*/ 1482811 h 1541516"/>
              <a:gd name="connsiteX118" fmla="*/ 2174789 w 2764383"/>
              <a:gd name="connsiteY118" fmla="*/ 1489872 h 1541516"/>
              <a:gd name="connsiteX119" fmla="*/ 2185381 w 2764383"/>
              <a:gd name="connsiteY119" fmla="*/ 1496933 h 1541516"/>
              <a:gd name="connsiteX120" fmla="*/ 2227747 w 2764383"/>
              <a:gd name="connsiteY120" fmla="*/ 1503994 h 1541516"/>
              <a:gd name="connsiteX121" fmla="*/ 2245399 w 2764383"/>
              <a:gd name="connsiteY121" fmla="*/ 1507524 h 1541516"/>
              <a:gd name="connsiteX122" fmla="*/ 2298357 w 2764383"/>
              <a:gd name="connsiteY122" fmla="*/ 1511055 h 1541516"/>
              <a:gd name="connsiteX123" fmla="*/ 2340723 w 2764383"/>
              <a:gd name="connsiteY123" fmla="*/ 1521646 h 1541516"/>
              <a:gd name="connsiteX124" fmla="*/ 2390150 w 2764383"/>
              <a:gd name="connsiteY124" fmla="*/ 1532238 h 1541516"/>
              <a:gd name="connsiteX125" fmla="*/ 2527839 w 2764383"/>
              <a:gd name="connsiteY125" fmla="*/ 1535768 h 1541516"/>
              <a:gd name="connsiteX126" fmla="*/ 2714956 w 2764383"/>
              <a:gd name="connsiteY126" fmla="*/ 1535768 h 1541516"/>
              <a:gd name="connsiteX127" fmla="*/ 2746730 w 2764383"/>
              <a:gd name="connsiteY127" fmla="*/ 1521646 h 1541516"/>
              <a:gd name="connsiteX128" fmla="*/ 2760852 w 2764383"/>
              <a:gd name="connsiteY128" fmla="*/ 1482811 h 1541516"/>
              <a:gd name="connsiteX129" fmla="*/ 2764383 w 2764383"/>
              <a:gd name="connsiteY129" fmla="*/ 1472219 h 1541516"/>
              <a:gd name="connsiteX130" fmla="*/ 2757322 w 2764383"/>
              <a:gd name="connsiteY130" fmla="*/ 1426323 h 1541516"/>
              <a:gd name="connsiteX131" fmla="*/ 2750261 w 2764383"/>
              <a:gd name="connsiteY131" fmla="*/ 1415731 h 1541516"/>
              <a:gd name="connsiteX132" fmla="*/ 2743200 w 2764383"/>
              <a:gd name="connsiteY132" fmla="*/ 1387487 h 1541516"/>
              <a:gd name="connsiteX133" fmla="*/ 2732608 w 2764383"/>
              <a:gd name="connsiteY133" fmla="*/ 1380426 h 1541516"/>
              <a:gd name="connsiteX134" fmla="*/ 2729078 w 2764383"/>
              <a:gd name="connsiteY134" fmla="*/ 1369835 h 1541516"/>
              <a:gd name="connsiteX135" fmla="*/ 2690242 w 2764383"/>
              <a:gd name="connsiteY135" fmla="*/ 1334530 h 1541516"/>
              <a:gd name="connsiteX136" fmla="*/ 2676120 w 2764383"/>
              <a:gd name="connsiteY136" fmla="*/ 1330999 h 1541516"/>
              <a:gd name="connsiteX137" fmla="*/ 2651407 w 2764383"/>
              <a:gd name="connsiteY137" fmla="*/ 1316877 h 1541516"/>
              <a:gd name="connsiteX138" fmla="*/ 2640815 w 2764383"/>
              <a:gd name="connsiteY138" fmla="*/ 1309816 h 1541516"/>
              <a:gd name="connsiteX139" fmla="*/ 2612571 w 2764383"/>
              <a:gd name="connsiteY139" fmla="*/ 1299225 h 1541516"/>
              <a:gd name="connsiteX140" fmla="*/ 2598449 w 2764383"/>
              <a:gd name="connsiteY140" fmla="*/ 1295694 h 1541516"/>
              <a:gd name="connsiteX141" fmla="*/ 2538431 w 2764383"/>
              <a:gd name="connsiteY141" fmla="*/ 1292164 h 1541516"/>
              <a:gd name="connsiteX142" fmla="*/ 2344253 w 2764383"/>
              <a:gd name="connsiteY142" fmla="*/ 1285103 h 1541516"/>
              <a:gd name="connsiteX143" fmla="*/ 2298357 w 2764383"/>
              <a:gd name="connsiteY143" fmla="*/ 1278042 h 1541516"/>
              <a:gd name="connsiteX144" fmla="*/ 2273643 w 2764383"/>
              <a:gd name="connsiteY144" fmla="*/ 1270981 h 1541516"/>
              <a:gd name="connsiteX145" fmla="*/ 2241869 w 2764383"/>
              <a:gd name="connsiteY145" fmla="*/ 1267450 h 1541516"/>
              <a:gd name="connsiteX146" fmla="*/ 2192442 w 2764383"/>
              <a:gd name="connsiteY146" fmla="*/ 1249798 h 1541516"/>
              <a:gd name="connsiteX147" fmla="*/ 2171259 w 2764383"/>
              <a:gd name="connsiteY147" fmla="*/ 1239206 h 1541516"/>
              <a:gd name="connsiteX148" fmla="*/ 2146545 w 2764383"/>
              <a:gd name="connsiteY148" fmla="*/ 1232145 h 1541516"/>
              <a:gd name="connsiteX149" fmla="*/ 2125362 w 2764383"/>
              <a:gd name="connsiteY149" fmla="*/ 1225084 h 1541516"/>
              <a:gd name="connsiteX150" fmla="*/ 2104179 w 2764383"/>
              <a:gd name="connsiteY150" fmla="*/ 1218023 h 1541516"/>
              <a:gd name="connsiteX151" fmla="*/ 2090057 w 2764383"/>
              <a:gd name="connsiteY151" fmla="*/ 1210962 h 1541516"/>
              <a:gd name="connsiteX152" fmla="*/ 2068874 w 2764383"/>
              <a:gd name="connsiteY152" fmla="*/ 1203901 h 1541516"/>
              <a:gd name="connsiteX153" fmla="*/ 2058283 w 2764383"/>
              <a:gd name="connsiteY153" fmla="*/ 1196840 h 1541516"/>
              <a:gd name="connsiteX154" fmla="*/ 2044161 w 2764383"/>
              <a:gd name="connsiteY154" fmla="*/ 1186248 h 1541516"/>
              <a:gd name="connsiteX155" fmla="*/ 2019447 w 2764383"/>
              <a:gd name="connsiteY155" fmla="*/ 1172126 h 1541516"/>
              <a:gd name="connsiteX156" fmla="*/ 1984142 w 2764383"/>
              <a:gd name="connsiteY156" fmla="*/ 1147413 h 1541516"/>
              <a:gd name="connsiteX157" fmla="*/ 1970020 w 2764383"/>
              <a:gd name="connsiteY157" fmla="*/ 1140352 h 1541516"/>
              <a:gd name="connsiteX158" fmla="*/ 1952367 w 2764383"/>
              <a:gd name="connsiteY158" fmla="*/ 1126230 h 1541516"/>
              <a:gd name="connsiteX159" fmla="*/ 1924123 w 2764383"/>
              <a:gd name="connsiteY159" fmla="*/ 1105047 h 1541516"/>
              <a:gd name="connsiteX160" fmla="*/ 1910001 w 2764383"/>
              <a:gd name="connsiteY160" fmla="*/ 1097986 h 1541516"/>
              <a:gd name="connsiteX161" fmla="*/ 1899410 w 2764383"/>
              <a:gd name="connsiteY161" fmla="*/ 1090925 h 1541516"/>
              <a:gd name="connsiteX162" fmla="*/ 1881757 w 2764383"/>
              <a:gd name="connsiteY162" fmla="*/ 1080333 h 1541516"/>
              <a:gd name="connsiteX163" fmla="*/ 1867635 w 2764383"/>
              <a:gd name="connsiteY163" fmla="*/ 1073272 h 1541516"/>
              <a:gd name="connsiteX164" fmla="*/ 1839391 w 2764383"/>
              <a:gd name="connsiteY164" fmla="*/ 1052089 h 1541516"/>
              <a:gd name="connsiteX165" fmla="*/ 1821739 w 2764383"/>
              <a:gd name="connsiteY165" fmla="*/ 1041498 h 1541516"/>
              <a:gd name="connsiteX166" fmla="*/ 1811147 w 2764383"/>
              <a:gd name="connsiteY166" fmla="*/ 1030906 h 1541516"/>
              <a:gd name="connsiteX167" fmla="*/ 1782903 w 2764383"/>
              <a:gd name="connsiteY167" fmla="*/ 1016784 h 1541516"/>
              <a:gd name="connsiteX168" fmla="*/ 1768781 w 2764383"/>
              <a:gd name="connsiteY168" fmla="*/ 1006193 h 1541516"/>
              <a:gd name="connsiteX169" fmla="*/ 1754659 w 2764383"/>
              <a:gd name="connsiteY169" fmla="*/ 999132 h 1541516"/>
              <a:gd name="connsiteX170" fmla="*/ 1726415 w 2764383"/>
              <a:gd name="connsiteY170" fmla="*/ 981479 h 1541516"/>
              <a:gd name="connsiteX171" fmla="*/ 1715824 w 2764383"/>
              <a:gd name="connsiteY171" fmla="*/ 970888 h 1541516"/>
              <a:gd name="connsiteX172" fmla="*/ 1705232 w 2764383"/>
              <a:gd name="connsiteY172" fmla="*/ 967357 h 1541516"/>
              <a:gd name="connsiteX173" fmla="*/ 1691110 w 2764383"/>
              <a:gd name="connsiteY173" fmla="*/ 956766 h 1541516"/>
              <a:gd name="connsiteX174" fmla="*/ 1673458 w 2764383"/>
              <a:gd name="connsiteY174" fmla="*/ 935583 h 1541516"/>
              <a:gd name="connsiteX175" fmla="*/ 1662866 w 2764383"/>
              <a:gd name="connsiteY175" fmla="*/ 921461 h 1541516"/>
              <a:gd name="connsiteX176" fmla="*/ 1652275 w 2764383"/>
              <a:gd name="connsiteY176" fmla="*/ 910869 h 1541516"/>
              <a:gd name="connsiteX177" fmla="*/ 1645214 w 2764383"/>
              <a:gd name="connsiteY177" fmla="*/ 900278 h 1541516"/>
              <a:gd name="connsiteX178" fmla="*/ 1620500 w 2764383"/>
              <a:gd name="connsiteY178" fmla="*/ 879095 h 1541516"/>
              <a:gd name="connsiteX179" fmla="*/ 1616970 w 2764383"/>
              <a:gd name="connsiteY179" fmla="*/ 868503 h 1541516"/>
              <a:gd name="connsiteX180" fmla="*/ 1581665 w 2764383"/>
              <a:gd name="connsiteY180" fmla="*/ 836729 h 1541516"/>
              <a:gd name="connsiteX181" fmla="*/ 1567543 w 2764383"/>
              <a:gd name="connsiteY181" fmla="*/ 822607 h 1541516"/>
              <a:gd name="connsiteX182" fmla="*/ 1556951 w 2764383"/>
              <a:gd name="connsiteY182" fmla="*/ 808485 h 1541516"/>
              <a:gd name="connsiteX183" fmla="*/ 1546360 w 2764383"/>
              <a:gd name="connsiteY183" fmla="*/ 801424 h 1541516"/>
              <a:gd name="connsiteX184" fmla="*/ 1514585 w 2764383"/>
              <a:gd name="connsiteY184" fmla="*/ 762588 h 1541516"/>
              <a:gd name="connsiteX185" fmla="*/ 1503994 w 2764383"/>
              <a:gd name="connsiteY185" fmla="*/ 748466 h 1541516"/>
              <a:gd name="connsiteX186" fmla="*/ 1493402 w 2764383"/>
              <a:gd name="connsiteY186" fmla="*/ 741405 h 1541516"/>
              <a:gd name="connsiteX187" fmla="*/ 1472219 w 2764383"/>
              <a:gd name="connsiteY187" fmla="*/ 723753 h 1541516"/>
              <a:gd name="connsiteX188" fmla="*/ 1443975 w 2764383"/>
              <a:gd name="connsiteY188" fmla="*/ 699039 h 1541516"/>
              <a:gd name="connsiteX189" fmla="*/ 1426323 w 2764383"/>
              <a:gd name="connsiteY189" fmla="*/ 688448 h 1541516"/>
              <a:gd name="connsiteX190" fmla="*/ 1415731 w 2764383"/>
              <a:gd name="connsiteY190" fmla="*/ 677856 h 1541516"/>
              <a:gd name="connsiteX191" fmla="*/ 1398079 w 2764383"/>
              <a:gd name="connsiteY191" fmla="*/ 667265 h 1541516"/>
              <a:gd name="connsiteX192" fmla="*/ 1369835 w 2764383"/>
              <a:gd name="connsiteY192" fmla="*/ 649612 h 1541516"/>
              <a:gd name="connsiteX193" fmla="*/ 1345121 w 2764383"/>
              <a:gd name="connsiteY193" fmla="*/ 635490 h 1541516"/>
              <a:gd name="connsiteX194" fmla="*/ 1330999 w 2764383"/>
              <a:gd name="connsiteY194" fmla="*/ 628429 h 1541516"/>
              <a:gd name="connsiteX195" fmla="*/ 1320408 w 2764383"/>
              <a:gd name="connsiteY195" fmla="*/ 617838 h 1541516"/>
              <a:gd name="connsiteX196" fmla="*/ 1309816 w 2764383"/>
              <a:gd name="connsiteY196" fmla="*/ 614307 h 1541516"/>
              <a:gd name="connsiteX197" fmla="*/ 1285103 w 2764383"/>
              <a:gd name="connsiteY197" fmla="*/ 596655 h 1541516"/>
              <a:gd name="connsiteX198" fmla="*/ 1274511 w 2764383"/>
              <a:gd name="connsiteY198" fmla="*/ 593124 h 1541516"/>
              <a:gd name="connsiteX199" fmla="*/ 1249798 w 2764383"/>
              <a:gd name="connsiteY199" fmla="*/ 579002 h 1541516"/>
              <a:gd name="connsiteX200" fmla="*/ 1235676 w 2764383"/>
              <a:gd name="connsiteY200" fmla="*/ 568411 h 1541516"/>
              <a:gd name="connsiteX201" fmla="*/ 1225084 w 2764383"/>
              <a:gd name="connsiteY201" fmla="*/ 561350 h 1541516"/>
              <a:gd name="connsiteX202" fmla="*/ 1210962 w 2764383"/>
              <a:gd name="connsiteY202" fmla="*/ 550758 h 1541516"/>
              <a:gd name="connsiteX203" fmla="*/ 1186249 w 2764383"/>
              <a:gd name="connsiteY203" fmla="*/ 540167 h 1541516"/>
              <a:gd name="connsiteX204" fmla="*/ 1158005 w 2764383"/>
              <a:gd name="connsiteY204" fmla="*/ 522514 h 1541516"/>
              <a:gd name="connsiteX205" fmla="*/ 1136822 w 2764383"/>
              <a:gd name="connsiteY205" fmla="*/ 511923 h 1541516"/>
              <a:gd name="connsiteX206" fmla="*/ 1105047 w 2764383"/>
              <a:gd name="connsiteY206" fmla="*/ 490740 h 1541516"/>
              <a:gd name="connsiteX207" fmla="*/ 1076803 w 2764383"/>
              <a:gd name="connsiteY207" fmla="*/ 476618 h 1541516"/>
              <a:gd name="connsiteX208" fmla="*/ 1062681 w 2764383"/>
              <a:gd name="connsiteY208" fmla="*/ 469557 h 1541516"/>
              <a:gd name="connsiteX209" fmla="*/ 1041498 w 2764383"/>
              <a:gd name="connsiteY209" fmla="*/ 451904 h 1541516"/>
              <a:gd name="connsiteX210" fmla="*/ 1009723 w 2764383"/>
              <a:gd name="connsiteY210" fmla="*/ 437782 h 1541516"/>
              <a:gd name="connsiteX211" fmla="*/ 988540 w 2764383"/>
              <a:gd name="connsiteY211" fmla="*/ 427191 h 1541516"/>
              <a:gd name="connsiteX212" fmla="*/ 953235 w 2764383"/>
              <a:gd name="connsiteY212" fmla="*/ 406008 h 1541516"/>
              <a:gd name="connsiteX213" fmla="*/ 942644 w 2764383"/>
              <a:gd name="connsiteY213" fmla="*/ 402477 h 1541516"/>
              <a:gd name="connsiteX214" fmla="*/ 924991 w 2764383"/>
              <a:gd name="connsiteY214" fmla="*/ 391886 h 1541516"/>
              <a:gd name="connsiteX215" fmla="*/ 910869 w 2764383"/>
              <a:gd name="connsiteY215" fmla="*/ 384825 h 1541516"/>
              <a:gd name="connsiteX216" fmla="*/ 900278 w 2764383"/>
              <a:gd name="connsiteY216" fmla="*/ 377764 h 1541516"/>
              <a:gd name="connsiteX217" fmla="*/ 889686 w 2764383"/>
              <a:gd name="connsiteY217" fmla="*/ 374233 h 1541516"/>
              <a:gd name="connsiteX218" fmla="*/ 879095 w 2764383"/>
              <a:gd name="connsiteY218" fmla="*/ 367172 h 1541516"/>
              <a:gd name="connsiteX219" fmla="*/ 864973 w 2764383"/>
              <a:gd name="connsiteY219" fmla="*/ 360111 h 1541516"/>
              <a:gd name="connsiteX220" fmla="*/ 843790 w 2764383"/>
              <a:gd name="connsiteY220" fmla="*/ 349520 h 1541516"/>
              <a:gd name="connsiteX221" fmla="*/ 833198 w 2764383"/>
              <a:gd name="connsiteY221" fmla="*/ 338928 h 1541516"/>
              <a:gd name="connsiteX222" fmla="*/ 815546 w 2764383"/>
              <a:gd name="connsiteY222" fmla="*/ 331867 h 1541516"/>
              <a:gd name="connsiteX223" fmla="*/ 801424 w 2764383"/>
              <a:gd name="connsiteY223" fmla="*/ 324806 h 1541516"/>
              <a:gd name="connsiteX224" fmla="*/ 780241 w 2764383"/>
              <a:gd name="connsiteY224" fmla="*/ 310684 h 1541516"/>
              <a:gd name="connsiteX225" fmla="*/ 769649 w 2764383"/>
              <a:gd name="connsiteY225" fmla="*/ 303623 h 1541516"/>
              <a:gd name="connsiteX226" fmla="*/ 741405 w 2764383"/>
              <a:gd name="connsiteY226" fmla="*/ 289501 h 1541516"/>
              <a:gd name="connsiteX227" fmla="*/ 730814 w 2764383"/>
              <a:gd name="connsiteY227" fmla="*/ 282440 h 1541516"/>
              <a:gd name="connsiteX228" fmla="*/ 720222 w 2764383"/>
              <a:gd name="connsiteY228" fmla="*/ 278909 h 1541516"/>
              <a:gd name="connsiteX229" fmla="*/ 695509 w 2764383"/>
              <a:gd name="connsiteY229" fmla="*/ 268318 h 1541516"/>
              <a:gd name="connsiteX230" fmla="*/ 684917 w 2764383"/>
              <a:gd name="connsiteY230" fmla="*/ 261257 h 1541516"/>
              <a:gd name="connsiteX231" fmla="*/ 649612 w 2764383"/>
              <a:gd name="connsiteY231" fmla="*/ 250665 h 1541516"/>
              <a:gd name="connsiteX232" fmla="*/ 635490 w 2764383"/>
              <a:gd name="connsiteY232" fmla="*/ 243604 h 1541516"/>
              <a:gd name="connsiteX233" fmla="*/ 621368 w 2764383"/>
              <a:gd name="connsiteY233" fmla="*/ 240074 h 1541516"/>
              <a:gd name="connsiteX234" fmla="*/ 603716 w 2764383"/>
              <a:gd name="connsiteY234" fmla="*/ 229482 h 1541516"/>
              <a:gd name="connsiteX235" fmla="*/ 571941 w 2764383"/>
              <a:gd name="connsiteY235" fmla="*/ 215360 h 1541516"/>
              <a:gd name="connsiteX236" fmla="*/ 561350 w 2764383"/>
              <a:gd name="connsiteY236" fmla="*/ 208299 h 1541516"/>
              <a:gd name="connsiteX237" fmla="*/ 533106 w 2764383"/>
              <a:gd name="connsiteY237" fmla="*/ 194177 h 1541516"/>
              <a:gd name="connsiteX238" fmla="*/ 497801 w 2764383"/>
              <a:gd name="connsiteY238" fmla="*/ 172994 h 1541516"/>
              <a:gd name="connsiteX239" fmla="*/ 490740 w 2764383"/>
              <a:gd name="connsiteY239" fmla="*/ 162403 h 1541516"/>
              <a:gd name="connsiteX240" fmla="*/ 480148 w 2764383"/>
              <a:gd name="connsiteY240" fmla="*/ 158872 h 1541516"/>
              <a:gd name="connsiteX241" fmla="*/ 458965 w 2764383"/>
              <a:gd name="connsiteY241" fmla="*/ 148281 h 1541516"/>
              <a:gd name="connsiteX242" fmla="*/ 437782 w 2764383"/>
              <a:gd name="connsiteY242" fmla="*/ 137689 h 1541516"/>
              <a:gd name="connsiteX243" fmla="*/ 413069 w 2764383"/>
              <a:gd name="connsiteY243" fmla="*/ 123567 h 1541516"/>
              <a:gd name="connsiteX244" fmla="*/ 398947 w 2764383"/>
              <a:gd name="connsiteY244" fmla="*/ 120037 h 1541516"/>
              <a:gd name="connsiteX245" fmla="*/ 384825 w 2764383"/>
              <a:gd name="connsiteY245" fmla="*/ 112976 h 1541516"/>
              <a:gd name="connsiteX246" fmla="*/ 363642 w 2764383"/>
              <a:gd name="connsiteY246" fmla="*/ 105915 h 1541516"/>
              <a:gd name="connsiteX247" fmla="*/ 342459 w 2764383"/>
              <a:gd name="connsiteY247" fmla="*/ 91793 h 1541516"/>
              <a:gd name="connsiteX248" fmla="*/ 300093 w 2764383"/>
              <a:gd name="connsiteY248" fmla="*/ 77671 h 1541516"/>
              <a:gd name="connsiteX249" fmla="*/ 268318 w 2764383"/>
              <a:gd name="connsiteY249" fmla="*/ 67079 h 1541516"/>
              <a:gd name="connsiteX250" fmla="*/ 257727 w 2764383"/>
              <a:gd name="connsiteY250" fmla="*/ 63549 h 1541516"/>
              <a:gd name="connsiteX251" fmla="*/ 236544 w 2764383"/>
              <a:gd name="connsiteY251" fmla="*/ 60018 h 1541516"/>
              <a:gd name="connsiteX252" fmla="*/ 204769 w 2764383"/>
              <a:gd name="connsiteY252" fmla="*/ 49427 h 1541516"/>
              <a:gd name="connsiteX253" fmla="*/ 180056 w 2764383"/>
              <a:gd name="connsiteY253" fmla="*/ 35305 h 1541516"/>
              <a:gd name="connsiteX254" fmla="*/ 162403 w 2764383"/>
              <a:gd name="connsiteY254" fmla="*/ 31774 h 1541516"/>
              <a:gd name="connsiteX255" fmla="*/ 151811 w 2764383"/>
              <a:gd name="connsiteY255" fmla="*/ 24713 h 1541516"/>
              <a:gd name="connsiteX256" fmla="*/ 130628 w 2764383"/>
              <a:gd name="connsiteY256" fmla="*/ 17652 h 1541516"/>
              <a:gd name="connsiteX257" fmla="*/ 120037 w 2764383"/>
              <a:gd name="connsiteY257" fmla="*/ 14122 h 1541516"/>
              <a:gd name="connsiteX258" fmla="*/ 81201 w 2764383"/>
              <a:gd name="connsiteY258" fmla="*/ 7061 h 1541516"/>
              <a:gd name="connsiteX259" fmla="*/ 0 w 2764383"/>
              <a:gd name="connsiteY259" fmla="*/ 0 h 154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</a:cxnLst>
            <a:rect l="l" t="t" r="r" b="b"/>
            <a:pathLst>
              <a:path w="2764383" h="1541516">
                <a:moveTo>
                  <a:pt x="0" y="0"/>
                </a:moveTo>
                <a:lnTo>
                  <a:pt x="0" y="0"/>
                </a:lnTo>
                <a:cubicBezTo>
                  <a:pt x="8238" y="11768"/>
                  <a:pt x="20170" y="21677"/>
                  <a:pt x="24713" y="35305"/>
                </a:cubicBezTo>
                <a:cubicBezTo>
                  <a:pt x="33116" y="60513"/>
                  <a:pt x="27645" y="50295"/>
                  <a:pt x="38835" y="67079"/>
                </a:cubicBezTo>
                <a:cubicBezTo>
                  <a:pt x="39792" y="72821"/>
                  <a:pt x="41759" y="91407"/>
                  <a:pt x="45896" y="98854"/>
                </a:cubicBezTo>
                <a:cubicBezTo>
                  <a:pt x="50017" y="106272"/>
                  <a:pt x="55311" y="112976"/>
                  <a:pt x="60018" y="120037"/>
                </a:cubicBezTo>
                <a:cubicBezTo>
                  <a:pt x="62372" y="123567"/>
                  <a:pt x="63549" y="128274"/>
                  <a:pt x="67079" y="130628"/>
                </a:cubicBezTo>
                <a:cubicBezTo>
                  <a:pt x="74140" y="135335"/>
                  <a:pt x="82261" y="138749"/>
                  <a:pt x="88262" y="144750"/>
                </a:cubicBezTo>
                <a:cubicBezTo>
                  <a:pt x="141730" y="198218"/>
                  <a:pt x="84884" y="143369"/>
                  <a:pt x="123567" y="176525"/>
                </a:cubicBezTo>
                <a:cubicBezTo>
                  <a:pt x="140396" y="190949"/>
                  <a:pt x="126735" y="184641"/>
                  <a:pt x="144750" y="190647"/>
                </a:cubicBezTo>
                <a:cubicBezTo>
                  <a:pt x="169909" y="215804"/>
                  <a:pt x="141358" y="188640"/>
                  <a:pt x="165933" y="208299"/>
                </a:cubicBezTo>
                <a:cubicBezTo>
                  <a:pt x="168532" y="210378"/>
                  <a:pt x="170141" y="213647"/>
                  <a:pt x="172995" y="215360"/>
                </a:cubicBezTo>
                <a:cubicBezTo>
                  <a:pt x="176186" y="217275"/>
                  <a:pt x="180333" y="217084"/>
                  <a:pt x="183586" y="218891"/>
                </a:cubicBezTo>
                <a:cubicBezTo>
                  <a:pt x="191004" y="223012"/>
                  <a:pt x="197179" y="229218"/>
                  <a:pt x="204769" y="233013"/>
                </a:cubicBezTo>
                <a:cubicBezTo>
                  <a:pt x="209476" y="235367"/>
                  <a:pt x="214345" y="237422"/>
                  <a:pt x="218891" y="240074"/>
                </a:cubicBezTo>
                <a:cubicBezTo>
                  <a:pt x="236619" y="250415"/>
                  <a:pt x="251436" y="260594"/>
                  <a:pt x="268318" y="271848"/>
                </a:cubicBezTo>
                <a:cubicBezTo>
                  <a:pt x="271849" y="274202"/>
                  <a:pt x="275115" y="277011"/>
                  <a:pt x="278910" y="278909"/>
                </a:cubicBezTo>
                <a:cubicBezTo>
                  <a:pt x="290053" y="284480"/>
                  <a:pt x="305696" y="291572"/>
                  <a:pt x="314215" y="300092"/>
                </a:cubicBezTo>
                <a:cubicBezTo>
                  <a:pt x="317745" y="303623"/>
                  <a:pt x="320812" y="307688"/>
                  <a:pt x="324806" y="310684"/>
                </a:cubicBezTo>
                <a:cubicBezTo>
                  <a:pt x="330296" y="314801"/>
                  <a:pt x="336969" y="317159"/>
                  <a:pt x="342459" y="321276"/>
                </a:cubicBezTo>
                <a:cubicBezTo>
                  <a:pt x="346453" y="324272"/>
                  <a:pt x="349854" y="328031"/>
                  <a:pt x="353050" y="331867"/>
                </a:cubicBezTo>
                <a:cubicBezTo>
                  <a:pt x="355766" y="335127"/>
                  <a:pt x="356889" y="339698"/>
                  <a:pt x="360111" y="342459"/>
                </a:cubicBezTo>
                <a:cubicBezTo>
                  <a:pt x="365321" y="346925"/>
                  <a:pt x="372054" y="349244"/>
                  <a:pt x="377764" y="353050"/>
                </a:cubicBezTo>
                <a:cubicBezTo>
                  <a:pt x="382660" y="356314"/>
                  <a:pt x="386896" y="360523"/>
                  <a:pt x="391886" y="363642"/>
                </a:cubicBezTo>
                <a:cubicBezTo>
                  <a:pt x="396349" y="366431"/>
                  <a:pt x="401629" y="367784"/>
                  <a:pt x="406008" y="370703"/>
                </a:cubicBezTo>
                <a:cubicBezTo>
                  <a:pt x="412278" y="374883"/>
                  <a:pt x="417566" y="380393"/>
                  <a:pt x="423660" y="384825"/>
                </a:cubicBezTo>
                <a:cubicBezTo>
                  <a:pt x="430523" y="389816"/>
                  <a:pt x="444843" y="398947"/>
                  <a:pt x="444843" y="398947"/>
                </a:cubicBezTo>
                <a:cubicBezTo>
                  <a:pt x="458435" y="419334"/>
                  <a:pt x="443629" y="400921"/>
                  <a:pt x="466026" y="416599"/>
                </a:cubicBezTo>
                <a:cubicBezTo>
                  <a:pt x="498809" y="439548"/>
                  <a:pt x="474950" y="430166"/>
                  <a:pt x="497801" y="437782"/>
                </a:cubicBezTo>
                <a:cubicBezTo>
                  <a:pt x="511721" y="458662"/>
                  <a:pt x="496181" y="439147"/>
                  <a:pt x="518984" y="455435"/>
                </a:cubicBezTo>
                <a:cubicBezTo>
                  <a:pt x="523047" y="458337"/>
                  <a:pt x="525784" y="462777"/>
                  <a:pt x="529575" y="466026"/>
                </a:cubicBezTo>
                <a:cubicBezTo>
                  <a:pt x="543178" y="477686"/>
                  <a:pt x="540326" y="475495"/>
                  <a:pt x="554289" y="480148"/>
                </a:cubicBezTo>
                <a:cubicBezTo>
                  <a:pt x="560173" y="484855"/>
                  <a:pt x="566270" y="489308"/>
                  <a:pt x="571941" y="494270"/>
                </a:cubicBezTo>
                <a:cubicBezTo>
                  <a:pt x="575699" y="497558"/>
                  <a:pt x="578697" y="501665"/>
                  <a:pt x="582533" y="504862"/>
                </a:cubicBezTo>
                <a:cubicBezTo>
                  <a:pt x="585793" y="507578"/>
                  <a:pt x="589671" y="509457"/>
                  <a:pt x="593124" y="511923"/>
                </a:cubicBezTo>
                <a:cubicBezTo>
                  <a:pt x="597912" y="515343"/>
                  <a:pt x="602350" y="519250"/>
                  <a:pt x="607246" y="522514"/>
                </a:cubicBezTo>
                <a:cubicBezTo>
                  <a:pt x="612956" y="526320"/>
                  <a:pt x="619189" y="529300"/>
                  <a:pt x="624899" y="533106"/>
                </a:cubicBezTo>
                <a:cubicBezTo>
                  <a:pt x="629795" y="536370"/>
                  <a:pt x="634031" y="540579"/>
                  <a:pt x="639021" y="543697"/>
                </a:cubicBezTo>
                <a:cubicBezTo>
                  <a:pt x="647817" y="549194"/>
                  <a:pt x="661495" y="554099"/>
                  <a:pt x="670795" y="557819"/>
                </a:cubicBezTo>
                <a:cubicBezTo>
                  <a:pt x="707685" y="594709"/>
                  <a:pt x="663905" y="553906"/>
                  <a:pt x="699039" y="579002"/>
                </a:cubicBezTo>
                <a:cubicBezTo>
                  <a:pt x="703102" y="581904"/>
                  <a:pt x="705397" y="586948"/>
                  <a:pt x="709631" y="589594"/>
                </a:cubicBezTo>
                <a:cubicBezTo>
                  <a:pt x="758572" y="620183"/>
                  <a:pt x="699688" y="575905"/>
                  <a:pt x="741405" y="603716"/>
                </a:cubicBezTo>
                <a:cubicBezTo>
                  <a:pt x="780430" y="629733"/>
                  <a:pt x="756017" y="620356"/>
                  <a:pt x="780241" y="628429"/>
                </a:cubicBezTo>
                <a:cubicBezTo>
                  <a:pt x="786302" y="632975"/>
                  <a:pt x="797727" y="641952"/>
                  <a:pt x="804954" y="646082"/>
                </a:cubicBezTo>
                <a:cubicBezTo>
                  <a:pt x="809524" y="648693"/>
                  <a:pt x="814506" y="650532"/>
                  <a:pt x="819076" y="653143"/>
                </a:cubicBezTo>
                <a:cubicBezTo>
                  <a:pt x="822760" y="655248"/>
                  <a:pt x="825984" y="658099"/>
                  <a:pt x="829668" y="660204"/>
                </a:cubicBezTo>
                <a:cubicBezTo>
                  <a:pt x="834238" y="662815"/>
                  <a:pt x="839411" y="664346"/>
                  <a:pt x="843790" y="667265"/>
                </a:cubicBezTo>
                <a:cubicBezTo>
                  <a:pt x="850060" y="671445"/>
                  <a:pt x="854827" y="677779"/>
                  <a:pt x="861442" y="681387"/>
                </a:cubicBezTo>
                <a:cubicBezTo>
                  <a:pt x="867976" y="684951"/>
                  <a:pt x="875968" y="685119"/>
                  <a:pt x="882625" y="688448"/>
                </a:cubicBezTo>
                <a:cubicBezTo>
                  <a:pt x="925299" y="709785"/>
                  <a:pt x="872407" y="682609"/>
                  <a:pt x="907339" y="702570"/>
                </a:cubicBezTo>
                <a:cubicBezTo>
                  <a:pt x="924748" y="712518"/>
                  <a:pt x="919442" y="707613"/>
                  <a:pt x="939113" y="716692"/>
                </a:cubicBezTo>
                <a:cubicBezTo>
                  <a:pt x="948670" y="721103"/>
                  <a:pt x="957942" y="726107"/>
                  <a:pt x="967357" y="730814"/>
                </a:cubicBezTo>
                <a:cubicBezTo>
                  <a:pt x="972064" y="733168"/>
                  <a:pt x="976486" y="736211"/>
                  <a:pt x="981479" y="737875"/>
                </a:cubicBezTo>
                <a:cubicBezTo>
                  <a:pt x="985010" y="739052"/>
                  <a:pt x="988650" y="739939"/>
                  <a:pt x="992071" y="741405"/>
                </a:cubicBezTo>
                <a:cubicBezTo>
                  <a:pt x="1035374" y="759962"/>
                  <a:pt x="981348" y="737808"/>
                  <a:pt x="1016784" y="755527"/>
                </a:cubicBezTo>
                <a:cubicBezTo>
                  <a:pt x="1020113" y="757191"/>
                  <a:pt x="1023845" y="757881"/>
                  <a:pt x="1027376" y="759058"/>
                </a:cubicBezTo>
                <a:cubicBezTo>
                  <a:pt x="1042428" y="770346"/>
                  <a:pt x="1049636" y="777068"/>
                  <a:pt x="1069742" y="783771"/>
                </a:cubicBezTo>
                <a:cubicBezTo>
                  <a:pt x="1073272" y="784948"/>
                  <a:pt x="1077005" y="785638"/>
                  <a:pt x="1080333" y="787302"/>
                </a:cubicBezTo>
                <a:cubicBezTo>
                  <a:pt x="1084128" y="789200"/>
                  <a:pt x="1087241" y="792258"/>
                  <a:pt x="1090925" y="794363"/>
                </a:cubicBezTo>
                <a:cubicBezTo>
                  <a:pt x="1095495" y="796974"/>
                  <a:pt x="1100477" y="798813"/>
                  <a:pt x="1105047" y="801424"/>
                </a:cubicBezTo>
                <a:cubicBezTo>
                  <a:pt x="1108731" y="803529"/>
                  <a:pt x="1111844" y="806587"/>
                  <a:pt x="1115639" y="808485"/>
                </a:cubicBezTo>
                <a:cubicBezTo>
                  <a:pt x="1121307" y="811319"/>
                  <a:pt x="1127623" y="812712"/>
                  <a:pt x="1133291" y="815546"/>
                </a:cubicBezTo>
                <a:cubicBezTo>
                  <a:pt x="1139429" y="818615"/>
                  <a:pt x="1145125" y="822500"/>
                  <a:pt x="1150944" y="826137"/>
                </a:cubicBezTo>
                <a:cubicBezTo>
                  <a:pt x="1154542" y="828386"/>
                  <a:pt x="1157740" y="831300"/>
                  <a:pt x="1161535" y="833198"/>
                </a:cubicBezTo>
                <a:cubicBezTo>
                  <a:pt x="1164864" y="834862"/>
                  <a:pt x="1168596" y="835552"/>
                  <a:pt x="1172127" y="836729"/>
                </a:cubicBezTo>
                <a:cubicBezTo>
                  <a:pt x="1175322" y="839125"/>
                  <a:pt x="1191681" y="851801"/>
                  <a:pt x="1196840" y="854381"/>
                </a:cubicBezTo>
                <a:cubicBezTo>
                  <a:pt x="1200169" y="856045"/>
                  <a:pt x="1203901" y="856735"/>
                  <a:pt x="1207432" y="857912"/>
                </a:cubicBezTo>
                <a:cubicBezTo>
                  <a:pt x="1241579" y="883521"/>
                  <a:pt x="1205190" y="858556"/>
                  <a:pt x="1232145" y="872034"/>
                </a:cubicBezTo>
                <a:cubicBezTo>
                  <a:pt x="1235940" y="873932"/>
                  <a:pt x="1238859" y="877372"/>
                  <a:pt x="1242737" y="879095"/>
                </a:cubicBezTo>
                <a:cubicBezTo>
                  <a:pt x="1249538" y="882118"/>
                  <a:pt x="1256859" y="883802"/>
                  <a:pt x="1263920" y="886156"/>
                </a:cubicBezTo>
                <a:lnTo>
                  <a:pt x="1285103" y="893217"/>
                </a:lnTo>
                <a:cubicBezTo>
                  <a:pt x="1288633" y="894394"/>
                  <a:pt x="1292366" y="895083"/>
                  <a:pt x="1295694" y="896747"/>
                </a:cubicBezTo>
                <a:cubicBezTo>
                  <a:pt x="1300401" y="899101"/>
                  <a:pt x="1305353" y="901019"/>
                  <a:pt x="1309816" y="903808"/>
                </a:cubicBezTo>
                <a:cubicBezTo>
                  <a:pt x="1314806" y="906927"/>
                  <a:pt x="1318675" y="911768"/>
                  <a:pt x="1323938" y="914400"/>
                </a:cubicBezTo>
                <a:cubicBezTo>
                  <a:pt x="1328278" y="916570"/>
                  <a:pt x="1333353" y="916753"/>
                  <a:pt x="1338060" y="917930"/>
                </a:cubicBezTo>
                <a:cubicBezTo>
                  <a:pt x="1390238" y="944019"/>
                  <a:pt x="1311307" y="903501"/>
                  <a:pt x="1366304" y="935583"/>
                </a:cubicBezTo>
                <a:cubicBezTo>
                  <a:pt x="1384801" y="946373"/>
                  <a:pt x="1394056" y="949508"/>
                  <a:pt x="1412201" y="956766"/>
                </a:cubicBezTo>
                <a:cubicBezTo>
                  <a:pt x="1455290" y="991238"/>
                  <a:pt x="1408218" y="955601"/>
                  <a:pt x="1443975" y="977949"/>
                </a:cubicBezTo>
                <a:cubicBezTo>
                  <a:pt x="1448965" y="981067"/>
                  <a:pt x="1453107" y="985422"/>
                  <a:pt x="1458097" y="988540"/>
                </a:cubicBezTo>
                <a:cubicBezTo>
                  <a:pt x="1462560" y="991329"/>
                  <a:pt x="1467936" y="992542"/>
                  <a:pt x="1472219" y="995601"/>
                </a:cubicBezTo>
                <a:cubicBezTo>
                  <a:pt x="1476282" y="998503"/>
                  <a:pt x="1478975" y="1002996"/>
                  <a:pt x="1482811" y="1006193"/>
                </a:cubicBezTo>
                <a:cubicBezTo>
                  <a:pt x="1486071" y="1008909"/>
                  <a:pt x="1490142" y="1010538"/>
                  <a:pt x="1493402" y="1013254"/>
                </a:cubicBezTo>
                <a:cubicBezTo>
                  <a:pt x="1497238" y="1016450"/>
                  <a:pt x="1500158" y="1020649"/>
                  <a:pt x="1503994" y="1023845"/>
                </a:cubicBezTo>
                <a:cubicBezTo>
                  <a:pt x="1507254" y="1026561"/>
                  <a:pt x="1511154" y="1028410"/>
                  <a:pt x="1514585" y="1030906"/>
                </a:cubicBezTo>
                <a:cubicBezTo>
                  <a:pt x="1524102" y="1037828"/>
                  <a:pt x="1533414" y="1045028"/>
                  <a:pt x="1542829" y="1052089"/>
                </a:cubicBezTo>
                <a:cubicBezTo>
                  <a:pt x="1549275" y="1056923"/>
                  <a:pt x="1572917" y="1075064"/>
                  <a:pt x="1578134" y="1076803"/>
                </a:cubicBezTo>
                <a:lnTo>
                  <a:pt x="1588726" y="1080333"/>
                </a:lnTo>
                <a:cubicBezTo>
                  <a:pt x="1609416" y="1101025"/>
                  <a:pt x="1587550" y="1081939"/>
                  <a:pt x="1616970" y="1097986"/>
                </a:cubicBezTo>
                <a:cubicBezTo>
                  <a:pt x="1624420" y="1102050"/>
                  <a:pt x="1630563" y="1108313"/>
                  <a:pt x="1638153" y="1112108"/>
                </a:cubicBezTo>
                <a:lnTo>
                  <a:pt x="1666397" y="1126230"/>
                </a:lnTo>
                <a:cubicBezTo>
                  <a:pt x="1671104" y="1128584"/>
                  <a:pt x="1676140" y="1130372"/>
                  <a:pt x="1680519" y="1133291"/>
                </a:cubicBezTo>
                <a:cubicBezTo>
                  <a:pt x="1687580" y="1137998"/>
                  <a:pt x="1694542" y="1142857"/>
                  <a:pt x="1701702" y="1147413"/>
                </a:cubicBezTo>
                <a:cubicBezTo>
                  <a:pt x="1707491" y="1151097"/>
                  <a:pt x="1713645" y="1154198"/>
                  <a:pt x="1719354" y="1158004"/>
                </a:cubicBezTo>
                <a:cubicBezTo>
                  <a:pt x="1733042" y="1167129"/>
                  <a:pt x="1725921" y="1163723"/>
                  <a:pt x="1740537" y="1168596"/>
                </a:cubicBezTo>
                <a:cubicBezTo>
                  <a:pt x="1749952" y="1175657"/>
                  <a:pt x="1758255" y="1184516"/>
                  <a:pt x="1768781" y="1189779"/>
                </a:cubicBezTo>
                <a:cubicBezTo>
                  <a:pt x="1773488" y="1192133"/>
                  <a:pt x="1778620" y="1193781"/>
                  <a:pt x="1782903" y="1196840"/>
                </a:cubicBezTo>
                <a:cubicBezTo>
                  <a:pt x="1806045" y="1213369"/>
                  <a:pt x="1781366" y="1203387"/>
                  <a:pt x="1804086" y="1210962"/>
                </a:cubicBezTo>
                <a:cubicBezTo>
                  <a:pt x="1808793" y="1214493"/>
                  <a:pt x="1813218" y="1218435"/>
                  <a:pt x="1818208" y="1221554"/>
                </a:cubicBezTo>
                <a:cubicBezTo>
                  <a:pt x="1828181" y="1227787"/>
                  <a:pt x="1832625" y="1228713"/>
                  <a:pt x="1842922" y="1232145"/>
                </a:cubicBezTo>
                <a:cubicBezTo>
                  <a:pt x="1849983" y="1236852"/>
                  <a:pt x="1859398" y="1239206"/>
                  <a:pt x="1864105" y="1246267"/>
                </a:cubicBezTo>
                <a:cubicBezTo>
                  <a:pt x="1873230" y="1259955"/>
                  <a:pt x="1867140" y="1255517"/>
                  <a:pt x="1881757" y="1260389"/>
                </a:cubicBezTo>
                <a:cubicBezTo>
                  <a:pt x="1889332" y="1283111"/>
                  <a:pt x="1879350" y="1258431"/>
                  <a:pt x="1895879" y="1281572"/>
                </a:cubicBezTo>
                <a:cubicBezTo>
                  <a:pt x="1898938" y="1285855"/>
                  <a:pt x="1899881" y="1291411"/>
                  <a:pt x="1902940" y="1295694"/>
                </a:cubicBezTo>
                <a:cubicBezTo>
                  <a:pt x="1905842" y="1299757"/>
                  <a:pt x="1910335" y="1302450"/>
                  <a:pt x="1913532" y="1306286"/>
                </a:cubicBezTo>
                <a:cubicBezTo>
                  <a:pt x="1938116" y="1335786"/>
                  <a:pt x="1900232" y="1296514"/>
                  <a:pt x="1931184" y="1327469"/>
                </a:cubicBezTo>
                <a:cubicBezTo>
                  <a:pt x="1938759" y="1350189"/>
                  <a:pt x="1928777" y="1325510"/>
                  <a:pt x="1945306" y="1348652"/>
                </a:cubicBezTo>
                <a:cubicBezTo>
                  <a:pt x="1948365" y="1352935"/>
                  <a:pt x="1949308" y="1358491"/>
                  <a:pt x="1952367" y="1362774"/>
                </a:cubicBezTo>
                <a:cubicBezTo>
                  <a:pt x="1955269" y="1366837"/>
                  <a:pt x="1959894" y="1369424"/>
                  <a:pt x="1962959" y="1373365"/>
                </a:cubicBezTo>
                <a:cubicBezTo>
                  <a:pt x="1985140" y="1401882"/>
                  <a:pt x="1967168" y="1387939"/>
                  <a:pt x="1987672" y="1401609"/>
                </a:cubicBezTo>
                <a:cubicBezTo>
                  <a:pt x="1990881" y="1406422"/>
                  <a:pt x="1996203" y="1415907"/>
                  <a:pt x="2001795" y="1419262"/>
                </a:cubicBezTo>
                <a:cubicBezTo>
                  <a:pt x="2004986" y="1421176"/>
                  <a:pt x="2008856" y="1421615"/>
                  <a:pt x="2012386" y="1422792"/>
                </a:cubicBezTo>
                <a:cubicBezTo>
                  <a:pt x="2042742" y="1443029"/>
                  <a:pt x="2004335" y="1418766"/>
                  <a:pt x="2033569" y="1433384"/>
                </a:cubicBezTo>
                <a:cubicBezTo>
                  <a:pt x="2037364" y="1435282"/>
                  <a:pt x="2040283" y="1438722"/>
                  <a:pt x="2044161" y="1440445"/>
                </a:cubicBezTo>
                <a:cubicBezTo>
                  <a:pt x="2044171" y="1440449"/>
                  <a:pt x="2070634" y="1449269"/>
                  <a:pt x="2075935" y="1451036"/>
                </a:cubicBezTo>
                <a:cubicBezTo>
                  <a:pt x="2079466" y="1452213"/>
                  <a:pt x="2083430" y="1452503"/>
                  <a:pt x="2086527" y="1454567"/>
                </a:cubicBezTo>
                <a:cubicBezTo>
                  <a:pt x="2103310" y="1465756"/>
                  <a:pt x="2093094" y="1460287"/>
                  <a:pt x="2118301" y="1468689"/>
                </a:cubicBezTo>
                <a:cubicBezTo>
                  <a:pt x="2118306" y="1468691"/>
                  <a:pt x="2139479" y="1475746"/>
                  <a:pt x="2139484" y="1475750"/>
                </a:cubicBezTo>
                <a:cubicBezTo>
                  <a:pt x="2143015" y="1478104"/>
                  <a:pt x="2146281" y="1480913"/>
                  <a:pt x="2150076" y="1482811"/>
                </a:cubicBezTo>
                <a:cubicBezTo>
                  <a:pt x="2155138" y="1485342"/>
                  <a:pt x="2170269" y="1488742"/>
                  <a:pt x="2174789" y="1489872"/>
                </a:cubicBezTo>
                <a:cubicBezTo>
                  <a:pt x="2178320" y="1492226"/>
                  <a:pt x="2181586" y="1495035"/>
                  <a:pt x="2185381" y="1496933"/>
                </a:cubicBezTo>
                <a:cubicBezTo>
                  <a:pt x="2197521" y="1503003"/>
                  <a:pt x="2216790" y="1502429"/>
                  <a:pt x="2227747" y="1503994"/>
                </a:cubicBezTo>
                <a:cubicBezTo>
                  <a:pt x="2233687" y="1504843"/>
                  <a:pt x="2239428" y="1506927"/>
                  <a:pt x="2245399" y="1507524"/>
                </a:cubicBezTo>
                <a:cubicBezTo>
                  <a:pt x="2263003" y="1509284"/>
                  <a:pt x="2280704" y="1509878"/>
                  <a:pt x="2298357" y="1511055"/>
                </a:cubicBezTo>
                <a:cubicBezTo>
                  <a:pt x="2327951" y="1522893"/>
                  <a:pt x="2304199" y="1515005"/>
                  <a:pt x="2340723" y="1521646"/>
                </a:cubicBezTo>
                <a:cubicBezTo>
                  <a:pt x="2359659" y="1525089"/>
                  <a:pt x="2366979" y="1531644"/>
                  <a:pt x="2390150" y="1532238"/>
                </a:cubicBezTo>
                <a:lnTo>
                  <a:pt x="2527839" y="1535768"/>
                </a:lnTo>
                <a:cubicBezTo>
                  <a:pt x="2604507" y="1543436"/>
                  <a:pt x="2589852" y="1543428"/>
                  <a:pt x="2714956" y="1535768"/>
                </a:cubicBezTo>
                <a:cubicBezTo>
                  <a:pt x="2728835" y="1534918"/>
                  <a:pt x="2736404" y="1528530"/>
                  <a:pt x="2746730" y="1521646"/>
                </a:cubicBezTo>
                <a:cubicBezTo>
                  <a:pt x="2756557" y="1497080"/>
                  <a:pt x="2751785" y="1510010"/>
                  <a:pt x="2760852" y="1482811"/>
                </a:cubicBezTo>
                <a:lnTo>
                  <a:pt x="2764383" y="1472219"/>
                </a:lnTo>
                <a:cubicBezTo>
                  <a:pt x="2763371" y="1462099"/>
                  <a:pt x="2763683" y="1439045"/>
                  <a:pt x="2757322" y="1426323"/>
                </a:cubicBezTo>
                <a:cubicBezTo>
                  <a:pt x="2755424" y="1422528"/>
                  <a:pt x="2752615" y="1419262"/>
                  <a:pt x="2750261" y="1415731"/>
                </a:cubicBezTo>
                <a:cubicBezTo>
                  <a:pt x="2750086" y="1414856"/>
                  <a:pt x="2746093" y="1391104"/>
                  <a:pt x="2743200" y="1387487"/>
                </a:cubicBezTo>
                <a:cubicBezTo>
                  <a:pt x="2740549" y="1384174"/>
                  <a:pt x="2736139" y="1382780"/>
                  <a:pt x="2732608" y="1380426"/>
                </a:cubicBezTo>
                <a:cubicBezTo>
                  <a:pt x="2731431" y="1376896"/>
                  <a:pt x="2731363" y="1372772"/>
                  <a:pt x="2729078" y="1369835"/>
                </a:cubicBezTo>
                <a:cubicBezTo>
                  <a:pt x="2724230" y="1363602"/>
                  <a:pt x="2699345" y="1339587"/>
                  <a:pt x="2690242" y="1334530"/>
                </a:cubicBezTo>
                <a:cubicBezTo>
                  <a:pt x="2686000" y="1332174"/>
                  <a:pt x="2680827" y="1332176"/>
                  <a:pt x="2676120" y="1330999"/>
                </a:cubicBezTo>
                <a:cubicBezTo>
                  <a:pt x="2656000" y="1310879"/>
                  <a:pt x="2676299" y="1327545"/>
                  <a:pt x="2651407" y="1316877"/>
                </a:cubicBezTo>
                <a:cubicBezTo>
                  <a:pt x="2647507" y="1315205"/>
                  <a:pt x="2644610" y="1311714"/>
                  <a:pt x="2640815" y="1309816"/>
                </a:cubicBezTo>
                <a:cubicBezTo>
                  <a:pt x="2635832" y="1307324"/>
                  <a:pt x="2619706" y="1301264"/>
                  <a:pt x="2612571" y="1299225"/>
                </a:cubicBezTo>
                <a:cubicBezTo>
                  <a:pt x="2607905" y="1297892"/>
                  <a:pt x="2603279" y="1296154"/>
                  <a:pt x="2598449" y="1295694"/>
                </a:cubicBezTo>
                <a:cubicBezTo>
                  <a:pt x="2578499" y="1293794"/>
                  <a:pt x="2558437" y="1293341"/>
                  <a:pt x="2538431" y="1292164"/>
                </a:cubicBezTo>
                <a:cubicBezTo>
                  <a:pt x="2454148" y="1280122"/>
                  <a:pt x="2546730" y="1292334"/>
                  <a:pt x="2344253" y="1285103"/>
                </a:cubicBezTo>
                <a:cubicBezTo>
                  <a:pt x="2334257" y="1284746"/>
                  <a:pt x="2310007" y="1280954"/>
                  <a:pt x="2298357" y="1278042"/>
                </a:cubicBezTo>
                <a:cubicBezTo>
                  <a:pt x="2283584" y="1274349"/>
                  <a:pt x="2290826" y="1273625"/>
                  <a:pt x="2273643" y="1270981"/>
                </a:cubicBezTo>
                <a:cubicBezTo>
                  <a:pt x="2263110" y="1269361"/>
                  <a:pt x="2252460" y="1268627"/>
                  <a:pt x="2241869" y="1267450"/>
                </a:cubicBezTo>
                <a:cubicBezTo>
                  <a:pt x="2221546" y="1262370"/>
                  <a:pt x="2216328" y="1261742"/>
                  <a:pt x="2192442" y="1249798"/>
                </a:cubicBezTo>
                <a:cubicBezTo>
                  <a:pt x="2185381" y="1246267"/>
                  <a:pt x="2178473" y="1242412"/>
                  <a:pt x="2171259" y="1239206"/>
                </a:cubicBezTo>
                <a:cubicBezTo>
                  <a:pt x="2163053" y="1235559"/>
                  <a:pt x="2155164" y="1234731"/>
                  <a:pt x="2146545" y="1232145"/>
                </a:cubicBezTo>
                <a:cubicBezTo>
                  <a:pt x="2139416" y="1230006"/>
                  <a:pt x="2132423" y="1227438"/>
                  <a:pt x="2125362" y="1225084"/>
                </a:cubicBezTo>
                <a:lnTo>
                  <a:pt x="2104179" y="1218023"/>
                </a:lnTo>
                <a:cubicBezTo>
                  <a:pt x="2099472" y="1215669"/>
                  <a:pt x="2094944" y="1212917"/>
                  <a:pt x="2090057" y="1210962"/>
                </a:cubicBezTo>
                <a:cubicBezTo>
                  <a:pt x="2083146" y="1208198"/>
                  <a:pt x="2068874" y="1203901"/>
                  <a:pt x="2068874" y="1203901"/>
                </a:cubicBezTo>
                <a:cubicBezTo>
                  <a:pt x="2065344" y="1201547"/>
                  <a:pt x="2061736" y="1199306"/>
                  <a:pt x="2058283" y="1196840"/>
                </a:cubicBezTo>
                <a:cubicBezTo>
                  <a:pt x="2053495" y="1193420"/>
                  <a:pt x="2049151" y="1189367"/>
                  <a:pt x="2044161" y="1186248"/>
                </a:cubicBezTo>
                <a:cubicBezTo>
                  <a:pt x="2011050" y="1165553"/>
                  <a:pt x="2046668" y="1191569"/>
                  <a:pt x="2019447" y="1172126"/>
                </a:cubicBezTo>
                <a:cubicBezTo>
                  <a:pt x="2009116" y="1164747"/>
                  <a:pt x="1994961" y="1152823"/>
                  <a:pt x="1984142" y="1147413"/>
                </a:cubicBezTo>
                <a:lnTo>
                  <a:pt x="1970020" y="1140352"/>
                </a:lnTo>
                <a:cubicBezTo>
                  <a:pt x="1955047" y="1117891"/>
                  <a:pt x="1972114" y="1138796"/>
                  <a:pt x="1952367" y="1126230"/>
                </a:cubicBezTo>
                <a:cubicBezTo>
                  <a:pt x="1942438" y="1119912"/>
                  <a:pt x="1934649" y="1110310"/>
                  <a:pt x="1924123" y="1105047"/>
                </a:cubicBezTo>
                <a:cubicBezTo>
                  <a:pt x="1919416" y="1102693"/>
                  <a:pt x="1914571" y="1100597"/>
                  <a:pt x="1910001" y="1097986"/>
                </a:cubicBezTo>
                <a:cubicBezTo>
                  <a:pt x="1906317" y="1095881"/>
                  <a:pt x="1903008" y="1093174"/>
                  <a:pt x="1899410" y="1090925"/>
                </a:cubicBezTo>
                <a:cubicBezTo>
                  <a:pt x="1893591" y="1087288"/>
                  <a:pt x="1887756" y="1083666"/>
                  <a:pt x="1881757" y="1080333"/>
                </a:cubicBezTo>
                <a:cubicBezTo>
                  <a:pt x="1877156" y="1077777"/>
                  <a:pt x="1872014" y="1076191"/>
                  <a:pt x="1867635" y="1073272"/>
                </a:cubicBezTo>
                <a:cubicBezTo>
                  <a:pt x="1857843" y="1066744"/>
                  <a:pt x="1849482" y="1058144"/>
                  <a:pt x="1839391" y="1052089"/>
                </a:cubicBezTo>
                <a:cubicBezTo>
                  <a:pt x="1833507" y="1048559"/>
                  <a:pt x="1827228" y="1045615"/>
                  <a:pt x="1821739" y="1041498"/>
                </a:cubicBezTo>
                <a:cubicBezTo>
                  <a:pt x="1817745" y="1038502"/>
                  <a:pt x="1815359" y="1033587"/>
                  <a:pt x="1811147" y="1030906"/>
                </a:cubicBezTo>
                <a:cubicBezTo>
                  <a:pt x="1802267" y="1025255"/>
                  <a:pt x="1791324" y="1023099"/>
                  <a:pt x="1782903" y="1016784"/>
                </a:cubicBezTo>
                <a:cubicBezTo>
                  <a:pt x="1778196" y="1013254"/>
                  <a:pt x="1773771" y="1009311"/>
                  <a:pt x="1768781" y="1006193"/>
                </a:cubicBezTo>
                <a:cubicBezTo>
                  <a:pt x="1764318" y="1003404"/>
                  <a:pt x="1759038" y="1002051"/>
                  <a:pt x="1754659" y="999132"/>
                </a:cubicBezTo>
                <a:cubicBezTo>
                  <a:pt x="1725876" y="979943"/>
                  <a:pt x="1748218" y="988747"/>
                  <a:pt x="1726415" y="981479"/>
                </a:cubicBezTo>
                <a:cubicBezTo>
                  <a:pt x="1722885" y="977949"/>
                  <a:pt x="1719978" y="973657"/>
                  <a:pt x="1715824" y="970888"/>
                </a:cubicBezTo>
                <a:cubicBezTo>
                  <a:pt x="1712727" y="968824"/>
                  <a:pt x="1708463" y="969203"/>
                  <a:pt x="1705232" y="967357"/>
                </a:cubicBezTo>
                <a:cubicBezTo>
                  <a:pt x="1700123" y="964438"/>
                  <a:pt x="1695817" y="960296"/>
                  <a:pt x="1691110" y="956766"/>
                </a:cubicBezTo>
                <a:cubicBezTo>
                  <a:pt x="1675506" y="933360"/>
                  <a:pt x="1693842" y="959364"/>
                  <a:pt x="1673458" y="935583"/>
                </a:cubicBezTo>
                <a:cubicBezTo>
                  <a:pt x="1669629" y="931115"/>
                  <a:pt x="1666695" y="925929"/>
                  <a:pt x="1662866" y="921461"/>
                </a:cubicBezTo>
                <a:cubicBezTo>
                  <a:pt x="1659617" y="917670"/>
                  <a:pt x="1655471" y="914705"/>
                  <a:pt x="1652275" y="910869"/>
                </a:cubicBezTo>
                <a:cubicBezTo>
                  <a:pt x="1649559" y="907609"/>
                  <a:pt x="1647975" y="903499"/>
                  <a:pt x="1645214" y="900278"/>
                </a:cubicBezTo>
                <a:cubicBezTo>
                  <a:pt x="1633798" y="886960"/>
                  <a:pt x="1632994" y="887424"/>
                  <a:pt x="1620500" y="879095"/>
                </a:cubicBezTo>
                <a:cubicBezTo>
                  <a:pt x="1619323" y="875564"/>
                  <a:pt x="1619295" y="871409"/>
                  <a:pt x="1616970" y="868503"/>
                </a:cubicBezTo>
                <a:cubicBezTo>
                  <a:pt x="1601136" y="848710"/>
                  <a:pt x="1597623" y="847368"/>
                  <a:pt x="1581665" y="836729"/>
                </a:cubicBezTo>
                <a:cubicBezTo>
                  <a:pt x="1573697" y="812829"/>
                  <a:pt x="1584924" y="837091"/>
                  <a:pt x="1567543" y="822607"/>
                </a:cubicBezTo>
                <a:cubicBezTo>
                  <a:pt x="1563023" y="818840"/>
                  <a:pt x="1561112" y="812646"/>
                  <a:pt x="1556951" y="808485"/>
                </a:cubicBezTo>
                <a:cubicBezTo>
                  <a:pt x="1553951" y="805485"/>
                  <a:pt x="1549890" y="803778"/>
                  <a:pt x="1546360" y="801424"/>
                </a:cubicBezTo>
                <a:cubicBezTo>
                  <a:pt x="1536891" y="773021"/>
                  <a:pt x="1551638" y="811995"/>
                  <a:pt x="1514585" y="762588"/>
                </a:cubicBezTo>
                <a:cubicBezTo>
                  <a:pt x="1511055" y="757881"/>
                  <a:pt x="1508155" y="752627"/>
                  <a:pt x="1503994" y="748466"/>
                </a:cubicBezTo>
                <a:cubicBezTo>
                  <a:pt x="1500994" y="745466"/>
                  <a:pt x="1496751" y="744010"/>
                  <a:pt x="1493402" y="741405"/>
                </a:cubicBezTo>
                <a:cubicBezTo>
                  <a:pt x="1486147" y="735762"/>
                  <a:pt x="1479051" y="729902"/>
                  <a:pt x="1472219" y="723753"/>
                </a:cubicBezTo>
                <a:cubicBezTo>
                  <a:pt x="1453960" y="707320"/>
                  <a:pt x="1463402" y="711990"/>
                  <a:pt x="1443975" y="699039"/>
                </a:cubicBezTo>
                <a:cubicBezTo>
                  <a:pt x="1438266" y="695233"/>
                  <a:pt x="1431812" y="692565"/>
                  <a:pt x="1426323" y="688448"/>
                </a:cubicBezTo>
                <a:cubicBezTo>
                  <a:pt x="1422329" y="685452"/>
                  <a:pt x="1419725" y="680852"/>
                  <a:pt x="1415731" y="677856"/>
                </a:cubicBezTo>
                <a:cubicBezTo>
                  <a:pt x="1410242" y="673739"/>
                  <a:pt x="1403923" y="670861"/>
                  <a:pt x="1398079" y="667265"/>
                </a:cubicBezTo>
                <a:cubicBezTo>
                  <a:pt x="1388624" y="661446"/>
                  <a:pt x="1379765" y="654577"/>
                  <a:pt x="1369835" y="649612"/>
                </a:cubicBezTo>
                <a:cubicBezTo>
                  <a:pt x="1327161" y="628275"/>
                  <a:pt x="1380053" y="655451"/>
                  <a:pt x="1345121" y="635490"/>
                </a:cubicBezTo>
                <a:cubicBezTo>
                  <a:pt x="1340551" y="632879"/>
                  <a:pt x="1335282" y="631488"/>
                  <a:pt x="1330999" y="628429"/>
                </a:cubicBezTo>
                <a:cubicBezTo>
                  <a:pt x="1326936" y="625527"/>
                  <a:pt x="1324562" y="620607"/>
                  <a:pt x="1320408" y="617838"/>
                </a:cubicBezTo>
                <a:cubicBezTo>
                  <a:pt x="1317311" y="615774"/>
                  <a:pt x="1313145" y="615971"/>
                  <a:pt x="1309816" y="614307"/>
                </a:cubicBezTo>
                <a:cubicBezTo>
                  <a:pt x="1298895" y="608846"/>
                  <a:pt x="1296287" y="603046"/>
                  <a:pt x="1285103" y="596655"/>
                </a:cubicBezTo>
                <a:cubicBezTo>
                  <a:pt x="1281872" y="594809"/>
                  <a:pt x="1278042" y="594301"/>
                  <a:pt x="1274511" y="593124"/>
                </a:cubicBezTo>
                <a:cubicBezTo>
                  <a:pt x="1223314" y="554728"/>
                  <a:pt x="1287536" y="600567"/>
                  <a:pt x="1249798" y="579002"/>
                </a:cubicBezTo>
                <a:cubicBezTo>
                  <a:pt x="1244689" y="576083"/>
                  <a:pt x="1240464" y="571831"/>
                  <a:pt x="1235676" y="568411"/>
                </a:cubicBezTo>
                <a:cubicBezTo>
                  <a:pt x="1232223" y="565945"/>
                  <a:pt x="1228537" y="563816"/>
                  <a:pt x="1225084" y="561350"/>
                </a:cubicBezTo>
                <a:cubicBezTo>
                  <a:pt x="1220296" y="557930"/>
                  <a:pt x="1215952" y="553877"/>
                  <a:pt x="1210962" y="550758"/>
                </a:cubicBezTo>
                <a:cubicBezTo>
                  <a:pt x="1181574" y="532390"/>
                  <a:pt x="1210274" y="552179"/>
                  <a:pt x="1186249" y="540167"/>
                </a:cubicBezTo>
                <a:cubicBezTo>
                  <a:pt x="1150539" y="522312"/>
                  <a:pt x="1183221" y="536522"/>
                  <a:pt x="1158005" y="522514"/>
                </a:cubicBezTo>
                <a:cubicBezTo>
                  <a:pt x="1151104" y="518680"/>
                  <a:pt x="1143591" y="515985"/>
                  <a:pt x="1136822" y="511923"/>
                </a:cubicBezTo>
                <a:cubicBezTo>
                  <a:pt x="1088859" y="483145"/>
                  <a:pt x="1160809" y="520765"/>
                  <a:pt x="1105047" y="490740"/>
                </a:cubicBezTo>
                <a:cubicBezTo>
                  <a:pt x="1095779" y="485750"/>
                  <a:pt x="1086218" y="481325"/>
                  <a:pt x="1076803" y="476618"/>
                </a:cubicBezTo>
                <a:cubicBezTo>
                  <a:pt x="1072096" y="474264"/>
                  <a:pt x="1066402" y="473278"/>
                  <a:pt x="1062681" y="469557"/>
                </a:cubicBezTo>
                <a:cubicBezTo>
                  <a:pt x="1052946" y="459822"/>
                  <a:pt x="1052966" y="458457"/>
                  <a:pt x="1041498" y="451904"/>
                </a:cubicBezTo>
                <a:cubicBezTo>
                  <a:pt x="1015295" y="436930"/>
                  <a:pt x="1039985" y="452913"/>
                  <a:pt x="1009723" y="437782"/>
                </a:cubicBezTo>
                <a:cubicBezTo>
                  <a:pt x="982351" y="424096"/>
                  <a:pt x="1015161" y="436063"/>
                  <a:pt x="988540" y="427191"/>
                </a:cubicBezTo>
                <a:cubicBezTo>
                  <a:pt x="973478" y="417150"/>
                  <a:pt x="968435" y="412523"/>
                  <a:pt x="953235" y="406008"/>
                </a:cubicBezTo>
                <a:cubicBezTo>
                  <a:pt x="949815" y="404542"/>
                  <a:pt x="945972" y="404141"/>
                  <a:pt x="942644" y="402477"/>
                </a:cubicBezTo>
                <a:cubicBezTo>
                  <a:pt x="936506" y="399408"/>
                  <a:pt x="930990" y="395218"/>
                  <a:pt x="924991" y="391886"/>
                </a:cubicBezTo>
                <a:cubicBezTo>
                  <a:pt x="920390" y="389330"/>
                  <a:pt x="915439" y="387436"/>
                  <a:pt x="910869" y="384825"/>
                </a:cubicBezTo>
                <a:cubicBezTo>
                  <a:pt x="907185" y="382720"/>
                  <a:pt x="904073" y="379662"/>
                  <a:pt x="900278" y="377764"/>
                </a:cubicBezTo>
                <a:cubicBezTo>
                  <a:pt x="896949" y="376100"/>
                  <a:pt x="893015" y="375897"/>
                  <a:pt x="889686" y="374233"/>
                </a:cubicBezTo>
                <a:cubicBezTo>
                  <a:pt x="885891" y="372335"/>
                  <a:pt x="882779" y="369277"/>
                  <a:pt x="879095" y="367172"/>
                </a:cubicBezTo>
                <a:cubicBezTo>
                  <a:pt x="874525" y="364561"/>
                  <a:pt x="869543" y="362722"/>
                  <a:pt x="864973" y="360111"/>
                </a:cubicBezTo>
                <a:cubicBezTo>
                  <a:pt x="845811" y="349161"/>
                  <a:pt x="863207" y="355992"/>
                  <a:pt x="843790" y="349520"/>
                </a:cubicBezTo>
                <a:cubicBezTo>
                  <a:pt x="840259" y="345989"/>
                  <a:pt x="837432" y="341574"/>
                  <a:pt x="833198" y="338928"/>
                </a:cubicBezTo>
                <a:cubicBezTo>
                  <a:pt x="827824" y="335569"/>
                  <a:pt x="821337" y="334441"/>
                  <a:pt x="815546" y="331867"/>
                </a:cubicBezTo>
                <a:cubicBezTo>
                  <a:pt x="810737" y="329729"/>
                  <a:pt x="805937" y="327514"/>
                  <a:pt x="801424" y="324806"/>
                </a:cubicBezTo>
                <a:cubicBezTo>
                  <a:pt x="794147" y="320440"/>
                  <a:pt x="787302" y="315391"/>
                  <a:pt x="780241" y="310684"/>
                </a:cubicBezTo>
                <a:cubicBezTo>
                  <a:pt x="776710" y="308330"/>
                  <a:pt x="773444" y="305521"/>
                  <a:pt x="769649" y="303623"/>
                </a:cubicBezTo>
                <a:cubicBezTo>
                  <a:pt x="760234" y="298916"/>
                  <a:pt x="750163" y="295340"/>
                  <a:pt x="741405" y="289501"/>
                </a:cubicBezTo>
                <a:cubicBezTo>
                  <a:pt x="737875" y="287147"/>
                  <a:pt x="734609" y="284338"/>
                  <a:pt x="730814" y="282440"/>
                </a:cubicBezTo>
                <a:cubicBezTo>
                  <a:pt x="727485" y="280776"/>
                  <a:pt x="723551" y="280573"/>
                  <a:pt x="720222" y="278909"/>
                </a:cubicBezTo>
                <a:cubicBezTo>
                  <a:pt x="695844" y="266719"/>
                  <a:pt x="724897" y="275664"/>
                  <a:pt x="695509" y="268318"/>
                </a:cubicBezTo>
                <a:cubicBezTo>
                  <a:pt x="691978" y="265964"/>
                  <a:pt x="688712" y="263155"/>
                  <a:pt x="684917" y="261257"/>
                </a:cubicBezTo>
                <a:cubicBezTo>
                  <a:pt x="669434" y="253516"/>
                  <a:pt x="666149" y="253973"/>
                  <a:pt x="649612" y="250665"/>
                </a:cubicBezTo>
                <a:cubicBezTo>
                  <a:pt x="644905" y="248311"/>
                  <a:pt x="640418" y="245452"/>
                  <a:pt x="635490" y="243604"/>
                </a:cubicBezTo>
                <a:cubicBezTo>
                  <a:pt x="630947" y="241900"/>
                  <a:pt x="625802" y="242045"/>
                  <a:pt x="621368" y="240074"/>
                </a:cubicBezTo>
                <a:cubicBezTo>
                  <a:pt x="615097" y="237287"/>
                  <a:pt x="609714" y="232815"/>
                  <a:pt x="603716" y="229482"/>
                </a:cubicBezTo>
                <a:cubicBezTo>
                  <a:pt x="570035" y="210770"/>
                  <a:pt x="611207" y="234993"/>
                  <a:pt x="571941" y="215360"/>
                </a:cubicBezTo>
                <a:cubicBezTo>
                  <a:pt x="568146" y="213462"/>
                  <a:pt x="565075" y="210331"/>
                  <a:pt x="561350" y="208299"/>
                </a:cubicBezTo>
                <a:cubicBezTo>
                  <a:pt x="552109" y="203259"/>
                  <a:pt x="541864" y="200016"/>
                  <a:pt x="533106" y="194177"/>
                </a:cubicBezTo>
                <a:cubicBezTo>
                  <a:pt x="507544" y="177136"/>
                  <a:pt x="519513" y="183850"/>
                  <a:pt x="497801" y="172994"/>
                </a:cubicBezTo>
                <a:cubicBezTo>
                  <a:pt x="495447" y="169464"/>
                  <a:pt x="494053" y="165054"/>
                  <a:pt x="490740" y="162403"/>
                </a:cubicBezTo>
                <a:cubicBezTo>
                  <a:pt x="487834" y="160078"/>
                  <a:pt x="483477" y="160536"/>
                  <a:pt x="480148" y="158872"/>
                </a:cubicBezTo>
                <a:cubicBezTo>
                  <a:pt x="452779" y="145187"/>
                  <a:pt x="485582" y="157152"/>
                  <a:pt x="458965" y="148281"/>
                </a:cubicBezTo>
                <a:cubicBezTo>
                  <a:pt x="428614" y="128046"/>
                  <a:pt x="467015" y="152306"/>
                  <a:pt x="437782" y="137689"/>
                </a:cubicBezTo>
                <a:cubicBezTo>
                  <a:pt x="417300" y="127447"/>
                  <a:pt x="437823" y="132849"/>
                  <a:pt x="413069" y="123567"/>
                </a:cubicBezTo>
                <a:cubicBezTo>
                  <a:pt x="408526" y="121863"/>
                  <a:pt x="403654" y="121214"/>
                  <a:pt x="398947" y="120037"/>
                </a:cubicBezTo>
                <a:cubicBezTo>
                  <a:pt x="394240" y="117683"/>
                  <a:pt x="389712" y="114931"/>
                  <a:pt x="384825" y="112976"/>
                </a:cubicBezTo>
                <a:cubicBezTo>
                  <a:pt x="377914" y="110212"/>
                  <a:pt x="363642" y="105915"/>
                  <a:pt x="363642" y="105915"/>
                </a:cubicBezTo>
                <a:cubicBezTo>
                  <a:pt x="356581" y="101208"/>
                  <a:pt x="350510" y="94477"/>
                  <a:pt x="342459" y="91793"/>
                </a:cubicBezTo>
                <a:lnTo>
                  <a:pt x="300093" y="77671"/>
                </a:lnTo>
                <a:lnTo>
                  <a:pt x="268318" y="67079"/>
                </a:lnTo>
                <a:cubicBezTo>
                  <a:pt x="264788" y="65902"/>
                  <a:pt x="261398" y="64161"/>
                  <a:pt x="257727" y="63549"/>
                </a:cubicBezTo>
                <a:lnTo>
                  <a:pt x="236544" y="60018"/>
                </a:lnTo>
                <a:cubicBezTo>
                  <a:pt x="214527" y="45341"/>
                  <a:pt x="239364" y="59805"/>
                  <a:pt x="204769" y="49427"/>
                </a:cubicBezTo>
                <a:cubicBezTo>
                  <a:pt x="162430" y="36726"/>
                  <a:pt x="214715" y="48303"/>
                  <a:pt x="180056" y="35305"/>
                </a:cubicBezTo>
                <a:cubicBezTo>
                  <a:pt x="174437" y="33198"/>
                  <a:pt x="168287" y="32951"/>
                  <a:pt x="162403" y="31774"/>
                </a:cubicBezTo>
                <a:cubicBezTo>
                  <a:pt x="158872" y="29420"/>
                  <a:pt x="155689" y="26436"/>
                  <a:pt x="151811" y="24713"/>
                </a:cubicBezTo>
                <a:cubicBezTo>
                  <a:pt x="145010" y="21690"/>
                  <a:pt x="137689" y="20006"/>
                  <a:pt x="130628" y="17652"/>
                </a:cubicBezTo>
                <a:cubicBezTo>
                  <a:pt x="127098" y="16475"/>
                  <a:pt x="123708" y="14734"/>
                  <a:pt x="120037" y="14122"/>
                </a:cubicBezTo>
                <a:cubicBezTo>
                  <a:pt x="92935" y="9604"/>
                  <a:pt x="105873" y="11995"/>
                  <a:pt x="81201" y="7061"/>
                </a:cubicBezTo>
                <a:cubicBezTo>
                  <a:pt x="-1172" y="10805"/>
                  <a:pt x="13534" y="11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D6072"/>
              </a:solidFill>
              <a:latin typeface="Arial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5938803" y="3142064"/>
            <a:ext cx="2832739" cy="1564012"/>
          </a:xfrm>
          <a:custGeom>
            <a:avLst/>
            <a:gdLst>
              <a:gd name="connsiteX0" fmla="*/ 1285 w 2835557"/>
              <a:gd name="connsiteY0" fmla="*/ 10591 h 1564012"/>
              <a:gd name="connsiteX1" fmla="*/ 1285 w 2835557"/>
              <a:gd name="connsiteY1" fmla="*/ 10591 h 1564012"/>
              <a:gd name="connsiteX2" fmla="*/ 8346 w 2835557"/>
              <a:gd name="connsiteY2" fmla="*/ 60018 h 1564012"/>
              <a:gd name="connsiteX3" fmla="*/ 15407 w 2835557"/>
              <a:gd name="connsiteY3" fmla="*/ 70610 h 1564012"/>
              <a:gd name="connsiteX4" fmla="*/ 18937 w 2835557"/>
              <a:gd name="connsiteY4" fmla="*/ 91793 h 1564012"/>
              <a:gd name="connsiteX5" fmla="*/ 33059 w 2835557"/>
              <a:gd name="connsiteY5" fmla="*/ 155342 h 1564012"/>
              <a:gd name="connsiteX6" fmla="*/ 43651 w 2835557"/>
              <a:gd name="connsiteY6" fmla="*/ 162403 h 1564012"/>
              <a:gd name="connsiteX7" fmla="*/ 64834 w 2835557"/>
              <a:gd name="connsiteY7" fmla="*/ 183586 h 1564012"/>
              <a:gd name="connsiteX8" fmla="*/ 75425 w 2835557"/>
              <a:gd name="connsiteY8" fmla="*/ 194177 h 1564012"/>
              <a:gd name="connsiteX9" fmla="*/ 89547 w 2835557"/>
              <a:gd name="connsiteY9" fmla="*/ 204769 h 1564012"/>
              <a:gd name="connsiteX10" fmla="*/ 100139 w 2835557"/>
              <a:gd name="connsiteY10" fmla="*/ 215360 h 1564012"/>
              <a:gd name="connsiteX11" fmla="*/ 114261 w 2835557"/>
              <a:gd name="connsiteY11" fmla="*/ 222421 h 1564012"/>
              <a:gd name="connsiteX12" fmla="*/ 128383 w 2835557"/>
              <a:gd name="connsiteY12" fmla="*/ 236543 h 1564012"/>
              <a:gd name="connsiteX13" fmla="*/ 156627 w 2835557"/>
              <a:gd name="connsiteY13" fmla="*/ 257726 h 1564012"/>
              <a:gd name="connsiteX14" fmla="*/ 177810 w 2835557"/>
              <a:gd name="connsiteY14" fmla="*/ 278909 h 1564012"/>
              <a:gd name="connsiteX15" fmla="*/ 198993 w 2835557"/>
              <a:gd name="connsiteY15" fmla="*/ 296562 h 1564012"/>
              <a:gd name="connsiteX16" fmla="*/ 223706 w 2835557"/>
              <a:gd name="connsiteY16" fmla="*/ 314215 h 1564012"/>
              <a:gd name="connsiteX17" fmla="*/ 266072 w 2835557"/>
              <a:gd name="connsiteY17" fmla="*/ 349520 h 1564012"/>
              <a:gd name="connsiteX18" fmla="*/ 276664 w 2835557"/>
              <a:gd name="connsiteY18" fmla="*/ 360111 h 1564012"/>
              <a:gd name="connsiteX19" fmla="*/ 311969 w 2835557"/>
              <a:gd name="connsiteY19" fmla="*/ 384825 h 1564012"/>
              <a:gd name="connsiteX20" fmla="*/ 322560 w 2835557"/>
              <a:gd name="connsiteY20" fmla="*/ 395416 h 1564012"/>
              <a:gd name="connsiteX21" fmla="*/ 336682 w 2835557"/>
              <a:gd name="connsiteY21" fmla="*/ 402477 h 1564012"/>
              <a:gd name="connsiteX22" fmla="*/ 347274 w 2835557"/>
              <a:gd name="connsiteY22" fmla="*/ 409538 h 1564012"/>
              <a:gd name="connsiteX23" fmla="*/ 364926 w 2835557"/>
              <a:gd name="connsiteY23" fmla="*/ 423660 h 1564012"/>
              <a:gd name="connsiteX24" fmla="*/ 375518 w 2835557"/>
              <a:gd name="connsiteY24" fmla="*/ 434252 h 1564012"/>
              <a:gd name="connsiteX25" fmla="*/ 389640 w 2835557"/>
              <a:gd name="connsiteY25" fmla="*/ 437782 h 1564012"/>
              <a:gd name="connsiteX26" fmla="*/ 421414 w 2835557"/>
              <a:gd name="connsiteY26" fmla="*/ 458965 h 1564012"/>
              <a:gd name="connsiteX27" fmla="*/ 439067 w 2835557"/>
              <a:gd name="connsiteY27" fmla="*/ 469557 h 1564012"/>
              <a:gd name="connsiteX28" fmla="*/ 460250 w 2835557"/>
              <a:gd name="connsiteY28" fmla="*/ 483679 h 1564012"/>
              <a:gd name="connsiteX29" fmla="*/ 481433 w 2835557"/>
              <a:gd name="connsiteY29" fmla="*/ 497801 h 1564012"/>
              <a:gd name="connsiteX30" fmla="*/ 499085 w 2835557"/>
              <a:gd name="connsiteY30" fmla="*/ 508392 h 1564012"/>
              <a:gd name="connsiteX31" fmla="*/ 530860 w 2835557"/>
              <a:gd name="connsiteY31" fmla="*/ 529575 h 1564012"/>
              <a:gd name="connsiteX32" fmla="*/ 566165 w 2835557"/>
              <a:gd name="connsiteY32" fmla="*/ 554289 h 1564012"/>
              <a:gd name="connsiteX33" fmla="*/ 583817 w 2835557"/>
              <a:gd name="connsiteY33" fmla="*/ 568411 h 1564012"/>
              <a:gd name="connsiteX34" fmla="*/ 605000 w 2835557"/>
              <a:gd name="connsiteY34" fmla="*/ 579002 h 1564012"/>
              <a:gd name="connsiteX35" fmla="*/ 622653 w 2835557"/>
              <a:gd name="connsiteY35" fmla="*/ 593124 h 1564012"/>
              <a:gd name="connsiteX36" fmla="*/ 665019 w 2835557"/>
              <a:gd name="connsiteY36" fmla="*/ 621368 h 1564012"/>
              <a:gd name="connsiteX37" fmla="*/ 717976 w 2835557"/>
              <a:gd name="connsiteY37" fmla="*/ 653143 h 1564012"/>
              <a:gd name="connsiteX38" fmla="*/ 770934 w 2835557"/>
              <a:gd name="connsiteY38" fmla="*/ 684917 h 1564012"/>
              <a:gd name="connsiteX39" fmla="*/ 802709 w 2835557"/>
              <a:gd name="connsiteY39" fmla="*/ 702570 h 1564012"/>
              <a:gd name="connsiteX40" fmla="*/ 827422 w 2835557"/>
              <a:gd name="connsiteY40" fmla="*/ 716692 h 1564012"/>
              <a:gd name="connsiteX41" fmla="*/ 855666 w 2835557"/>
              <a:gd name="connsiteY41" fmla="*/ 730814 h 1564012"/>
              <a:gd name="connsiteX42" fmla="*/ 883910 w 2835557"/>
              <a:gd name="connsiteY42" fmla="*/ 751997 h 1564012"/>
              <a:gd name="connsiteX43" fmla="*/ 912154 w 2835557"/>
              <a:gd name="connsiteY43" fmla="*/ 762588 h 1564012"/>
              <a:gd name="connsiteX44" fmla="*/ 933337 w 2835557"/>
              <a:gd name="connsiteY44" fmla="*/ 776710 h 1564012"/>
              <a:gd name="connsiteX45" fmla="*/ 986295 w 2835557"/>
              <a:gd name="connsiteY45" fmla="*/ 797893 h 1564012"/>
              <a:gd name="connsiteX46" fmla="*/ 1021600 w 2835557"/>
              <a:gd name="connsiteY46" fmla="*/ 819076 h 1564012"/>
              <a:gd name="connsiteX47" fmla="*/ 1053374 w 2835557"/>
              <a:gd name="connsiteY47" fmla="*/ 840259 h 1564012"/>
              <a:gd name="connsiteX48" fmla="*/ 1063966 w 2835557"/>
              <a:gd name="connsiteY48" fmla="*/ 843790 h 1564012"/>
              <a:gd name="connsiteX49" fmla="*/ 1085149 w 2835557"/>
              <a:gd name="connsiteY49" fmla="*/ 857912 h 1564012"/>
              <a:gd name="connsiteX50" fmla="*/ 1099271 w 2835557"/>
              <a:gd name="connsiteY50" fmla="*/ 868503 h 1564012"/>
              <a:gd name="connsiteX51" fmla="*/ 1109862 w 2835557"/>
              <a:gd name="connsiteY51" fmla="*/ 872034 h 1564012"/>
              <a:gd name="connsiteX52" fmla="*/ 1138106 w 2835557"/>
              <a:gd name="connsiteY52" fmla="*/ 893217 h 1564012"/>
              <a:gd name="connsiteX53" fmla="*/ 1162820 w 2835557"/>
              <a:gd name="connsiteY53" fmla="*/ 907339 h 1564012"/>
              <a:gd name="connsiteX54" fmla="*/ 1212247 w 2835557"/>
              <a:gd name="connsiteY54" fmla="*/ 932052 h 1564012"/>
              <a:gd name="connsiteX55" fmla="*/ 1236960 w 2835557"/>
              <a:gd name="connsiteY55" fmla="*/ 942644 h 1564012"/>
              <a:gd name="connsiteX56" fmla="*/ 1275796 w 2835557"/>
              <a:gd name="connsiteY56" fmla="*/ 953235 h 1564012"/>
              <a:gd name="connsiteX57" fmla="*/ 1307570 w 2835557"/>
              <a:gd name="connsiteY57" fmla="*/ 967357 h 1564012"/>
              <a:gd name="connsiteX58" fmla="*/ 1318162 w 2835557"/>
              <a:gd name="connsiteY58" fmla="*/ 970888 h 1564012"/>
              <a:gd name="connsiteX59" fmla="*/ 1328753 w 2835557"/>
              <a:gd name="connsiteY59" fmla="*/ 974418 h 1564012"/>
              <a:gd name="connsiteX60" fmla="*/ 1339345 w 2835557"/>
              <a:gd name="connsiteY60" fmla="*/ 981479 h 1564012"/>
              <a:gd name="connsiteX61" fmla="*/ 1364058 w 2835557"/>
              <a:gd name="connsiteY61" fmla="*/ 988540 h 1564012"/>
              <a:gd name="connsiteX62" fmla="*/ 1381711 w 2835557"/>
              <a:gd name="connsiteY62" fmla="*/ 995601 h 1564012"/>
              <a:gd name="connsiteX63" fmla="*/ 1392302 w 2835557"/>
              <a:gd name="connsiteY63" fmla="*/ 999132 h 1564012"/>
              <a:gd name="connsiteX64" fmla="*/ 1402894 w 2835557"/>
              <a:gd name="connsiteY64" fmla="*/ 1006193 h 1564012"/>
              <a:gd name="connsiteX65" fmla="*/ 1413485 w 2835557"/>
              <a:gd name="connsiteY65" fmla="*/ 1009723 h 1564012"/>
              <a:gd name="connsiteX66" fmla="*/ 1427607 w 2835557"/>
              <a:gd name="connsiteY66" fmla="*/ 1016784 h 1564012"/>
              <a:gd name="connsiteX67" fmla="*/ 1445260 w 2835557"/>
              <a:gd name="connsiteY67" fmla="*/ 1023845 h 1564012"/>
              <a:gd name="connsiteX68" fmla="*/ 1462912 w 2835557"/>
              <a:gd name="connsiteY68" fmla="*/ 1034437 h 1564012"/>
              <a:gd name="connsiteX69" fmla="*/ 1484095 w 2835557"/>
              <a:gd name="connsiteY69" fmla="*/ 1041498 h 1564012"/>
              <a:gd name="connsiteX70" fmla="*/ 1505278 w 2835557"/>
              <a:gd name="connsiteY70" fmla="*/ 1052089 h 1564012"/>
              <a:gd name="connsiteX71" fmla="*/ 1533522 w 2835557"/>
              <a:gd name="connsiteY71" fmla="*/ 1066211 h 1564012"/>
              <a:gd name="connsiteX72" fmla="*/ 1547644 w 2835557"/>
              <a:gd name="connsiteY72" fmla="*/ 1073272 h 1564012"/>
              <a:gd name="connsiteX73" fmla="*/ 1565297 w 2835557"/>
              <a:gd name="connsiteY73" fmla="*/ 1080333 h 1564012"/>
              <a:gd name="connsiteX74" fmla="*/ 1586480 w 2835557"/>
              <a:gd name="connsiteY74" fmla="*/ 1087394 h 1564012"/>
              <a:gd name="connsiteX75" fmla="*/ 1607663 w 2835557"/>
              <a:gd name="connsiteY75" fmla="*/ 1097986 h 1564012"/>
              <a:gd name="connsiteX76" fmla="*/ 1621785 w 2835557"/>
              <a:gd name="connsiteY76" fmla="*/ 1105047 h 1564012"/>
              <a:gd name="connsiteX77" fmla="*/ 1632376 w 2835557"/>
              <a:gd name="connsiteY77" fmla="*/ 1112108 h 1564012"/>
              <a:gd name="connsiteX78" fmla="*/ 1650029 w 2835557"/>
              <a:gd name="connsiteY78" fmla="*/ 1115638 h 1564012"/>
              <a:gd name="connsiteX79" fmla="*/ 1674743 w 2835557"/>
              <a:gd name="connsiteY79" fmla="*/ 1129760 h 1564012"/>
              <a:gd name="connsiteX80" fmla="*/ 1692395 w 2835557"/>
              <a:gd name="connsiteY80" fmla="*/ 1136821 h 1564012"/>
              <a:gd name="connsiteX81" fmla="*/ 1702987 w 2835557"/>
              <a:gd name="connsiteY81" fmla="*/ 1143882 h 1564012"/>
              <a:gd name="connsiteX82" fmla="*/ 1717109 w 2835557"/>
              <a:gd name="connsiteY82" fmla="*/ 1147413 h 1564012"/>
              <a:gd name="connsiteX83" fmla="*/ 1727700 w 2835557"/>
              <a:gd name="connsiteY83" fmla="*/ 1150943 h 1564012"/>
              <a:gd name="connsiteX84" fmla="*/ 1738292 w 2835557"/>
              <a:gd name="connsiteY84" fmla="*/ 1158004 h 1564012"/>
              <a:gd name="connsiteX85" fmla="*/ 1763005 w 2835557"/>
              <a:gd name="connsiteY85" fmla="*/ 1165065 h 1564012"/>
              <a:gd name="connsiteX86" fmla="*/ 1773597 w 2835557"/>
              <a:gd name="connsiteY86" fmla="*/ 1172126 h 1564012"/>
              <a:gd name="connsiteX87" fmla="*/ 1794780 w 2835557"/>
              <a:gd name="connsiteY87" fmla="*/ 1179187 h 1564012"/>
              <a:gd name="connsiteX88" fmla="*/ 1823024 w 2835557"/>
              <a:gd name="connsiteY88" fmla="*/ 1189779 h 1564012"/>
              <a:gd name="connsiteX89" fmla="*/ 1833615 w 2835557"/>
              <a:gd name="connsiteY89" fmla="*/ 1196840 h 1564012"/>
              <a:gd name="connsiteX90" fmla="*/ 1847737 w 2835557"/>
              <a:gd name="connsiteY90" fmla="*/ 1203901 h 1564012"/>
              <a:gd name="connsiteX91" fmla="*/ 1865390 w 2835557"/>
              <a:gd name="connsiteY91" fmla="*/ 1210962 h 1564012"/>
              <a:gd name="connsiteX92" fmla="*/ 1893634 w 2835557"/>
              <a:gd name="connsiteY92" fmla="*/ 1225084 h 1564012"/>
              <a:gd name="connsiteX93" fmla="*/ 1904225 w 2835557"/>
              <a:gd name="connsiteY93" fmla="*/ 1228615 h 1564012"/>
              <a:gd name="connsiteX94" fmla="*/ 1936000 w 2835557"/>
              <a:gd name="connsiteY94" fmla="*/ 1256859 h 1564012"/>
              <a:gd name="connsiteX95" fmla="*/ 1950122 w 2835557"/>
              <a:gd name="connsiteY95" fmla="*/ 1267450 h 1564012"/>
              <a:gd name="connsiteX96" fmla="*/ 2020732 w 2835557"/>
              <a:gd name="connsiteY96" fmla="*/ 1306286 h 1564012"/>
              <a:gd name="connsiteX97" fmla="*/ 2034854 w 2835557"/>
              <a:gd name="connsiteY97" fmla="*/ 1313347 h 1564012"/>
              <a:gd name="connsiteX98" fmla="*/ 2045445 w 2835557"/>
              <a:gd name="connsiteY98" fmla="*/ 1320408 h 1564012"/>
              <a:gd name="connsiteX99" fmla="*/ 2066628 w 2835557"/>
              <a:gd name="connsiteY99" fmla="*/ 1327469 h 1564012"/>
              <a:gd name="connsiteX100" fmla="*/ 2091342 w 2835557"/>
              <a:gd name="connsiteY100" fmla="*/ 1338060 h 1564012"/>
              <a:gd name="connsiteX101" fmla="*/ 2101933 w 2835557"/>
              <a:gd name="connsiteY101" fmla="*/ 1345121 h 1564012"/>
              <a:gd name="connsiteX102" fmla="*/ 2130177 w 2835557"/>
              <a:gd name="connsiteY102" fmla="*/ 1352182 h 1564012"/>
              <a:gd name="connsiteX103" fmla="*/ 2161952 w 2835557"/>
              <a:gd name="connsiteY103" fmla="*/ 1366304 h 1564012"/>
              <a:gd name="connsiteX104" fmla="*/ 2172543 w 2835557"/>
              <a:gd name="connsiteY104" fmla="*/ 1369835 h 1564012"/>
              <a:gd name="connsiteX105" fmla="*/ 2183135 w 2835557"/>
              <a:gd name="connsiteY105" fmla="*/ 1373365 h 1564012"/>
              <a:gd name="connsiteX106" fmla="*/ 2197257 w 2835557"/>
              <a:gd name="connsiteY106" fmla="*/ 1394548 h 1564012"/>
              <a:gd name="connsiteX107" fmla="*/ 2207848 w 2835557"/>
              <a:gd name="connsiteY107" fmla="*/ 1405140 h 1564012"/>
              <a:gd name="connsiteX108" fmla="*/ 2214909 w 2835557"/>
              <a:gd name="connsiteY108" fmla="*/ 1419262 h 1564012"/>
              <a:gd name="connsiteX109" fmla="*/ 2236092 w 2835557"/>
              <a:gd name="connsiteY109" fmla="*/ 1440445 h 1564012"/>
              <a:gd name="connsiteX110" fmla="*/ 2239623 w 2835557"/>
              <a:gd name="connsiteY110" fmla="*/ 1451036 h 1564012"/>
              <a:gd name="connsiteX111" fmla="*/ 2264336 w 2835557"/>
              <a:gd name="connsiteY111" fmla="*/ 1482811 h 1564012"/>
              <a:gd name="connsiteX112" fmla="*/ 2285519 w 2835557"/>
              <a:gd name="connsiteY112" fmla="*/ 1496933 h 1564012"/>
              <a:gd name="connsiteX113" fmla="*/ 2296111 w 2835557"/>
              <a:gd name="connsiteY113" fmla="*/ 1500463 h 1564012"/>
              <a:gd name="connsiteX114" fmla="*/ 2306702 w 2835557"/>
              <a:gd name="connsiteY114" fmla="*/ 1507524 h 1564012"/>
              <a:gd name="connsiteX115" fmla="*/ 2334946 w 2835557"/>
              <a:gd name="connsiteY115" fmla="*/ 1518116 h 1564012"/>
              <a:gd name="connsiteX116" fmla="*/ 2349068 w 2835557"/>
              <a:gd name="connsiteY116" fmla="*/ 1521646 h 1564012"/>
              <a:gd name="connsiteX117" fmla="*/ 2363190 w 2835557"/>
              <a:gd name="connsiteY117" fmla="*/ 1528707 h 1564012"/>
              <a:gd name="connsiteX118" fmla="*/ 2380843 w 2835557"/>
              <a:gd name="connsiteY118" fmla="*/ 1532238 h 1564012"/>
              <a:gd name="connsiteX119" fmla="*/ 2419678 w 2835557"/>
              <a:gd name="connsiteY119" fmla="*/ 1539299 h 1564012"/>
              <a:gd name="connsiteX120" fmla="*/ 2500880 w 2835557"/>
              <a:gd name="connsiteY120" fmla="*/ 1546360 h 1564012"/>
              <a:gd name="connsiteX121" fmla="*/ 2546776 w 2835557"/>
              <a:gd name="connsiteY121" fmla="*/ 1556951 h 1564012"/>
              <a:gd name="connsiteX122" fmla="*/ 2560898 w 2835557"/>
              <a:gd name="connsiteY122" fmla="*/ 1560482 h 1564012"/>
              <a:gd name="connsiteX123" fmla="*/ 2592673 w 2835557"/>
              <a:gd name="connsiteY123" fmla="*/ 1564012 h 1564012"/>
              <a:gd name="connsiteX124" fmla="*/ 2786851 w 2835557"/>
              <a:gd name="connsiteY124" fmla="*/ 1560482 h 1564012"/>
              <a:gd name="connsiteX125" fmla="*/ 2800973 w 2835557"/>
              <a:gd name="connsiteY125" fmla="*/ 1532238 h 1564012"/>
              <a:gd name="connsiteX126" fmla="*/ 2815095 w 2835557"/>
              <a:gd name="connsiteY126" fmla="*/ 1500463 h 1564012"/>
              <a:gd name="connsiteX127" fmla="*/ 2825686 w 2835557"/>
              <a:gd name="connsiteY127" fmla="*/ 1493402 h 1564012"/>
              <a:gd name="connsiteX128" fmla="*/ 2829217 w 2835557"/>
              <a:gd name="connsiteY128" fmla="*/ 1482811 h 1564012"/>
              <a:gd name="connsiteX129" fmla="*/ 2829217 w 2835557"/>
              <a:gd name="connsiteY129" fmla="*/ 1369835 h 1564012"/>
              <a:gd name="connsiteX130" fmla="*/ 2822156 w 2835557"/>
              <a:gd name="connsiteY130" fmla="*/ 1341591 h 1564012"/>
              <a:gd name="connsiteX131" fmla="*/ 2818625 w 2835557"/>
              <a:gd name="connsiteY131" fmla="*/ 1330999 h 1564012"/>
              <a:gd name="connsiteX132" fmla="*/ 2815095 w 2835557"/>
              <a:gd name="connsiteY132" fmla="*/ 1316877 h 1564012"/>
              <a:gd name="connsiteX133" fmla="*/ 2804503 w 2835557"/>
              <a:gd name="connsiteY133" fmla="*/ 1306286 h 1564012"/>
              <a:gd name="connsiteX134" fmla="*/ 2783320 w 2835557"/>
              <a:gd name="connsiteY134" fmla="*/ 1295694 h 1564012"/>
              <a:gd name="connsiteX135" fmla="*/ 2642100 w 2835557"/>
              <a:gd name="connsiteY135" fmla="*/ 1292164 h 1564012"/>
              <a:gd name="connsiteX136" fmla="*/ 2606795 w 2835557"/>
              <a:gd name="connsiteY136" fmla="*/ 1288633 h 1564012"/>
              <a:gd name="connsiteX137" fmla="*/ 2539715 w 2835557"/>
              <a:gd name="connsiteY137" fmla="*/ 1285103 h 1564012"/>
              <a:gd name="connsiteX138" fmla="*/ 2525593 w 2835557"/>
              <a:gd name="connsiteY138" fmla="*/ 1281572 h 1564012"/>
              <a:gd name="connsiteX139" fmla="*/ 2500880 w 2835557"/>
              <a:gd name="connsiteY139" fmla="*/ 1278042 h 1564012"/>
              <a:gd name="connsiteX140" fmla="*/ 2387904 w 2835557"/>
              <a:gd name="connsiteY140" fmla="*/ 1274511 h 1564012"/>
              <a:gd name="connsiteX141" fmla="*/ 2352599 w 2835557"/>
              <a:gd name="connsiteY141" fmla="*/ 1267450 h 1564012"/>
              <a:gd name="connsiteX142" fmla="*/ 2334946 w 2835557"/>
              <a:gd name="connsiteY142" fmla="*/ 1263920 h 1564012"/>
              <a:gd name="connsiteX143" fmla="*/ 2221970 w 2835557"/>
              <a:gd name="connsiteY143" fmla="*/ 1256859 h 1564012"/>
              <a:gd name="connsiteX144" fmla="*/ 2193726 w 2835557"/>
              <a:gd name="connsiteY144" fmla="*/ 1253328 h 1564012"/>
              <a:gd name="connsiteX145" fmla="*/ 2172543 w 2835557"/>
              <a:gd name="connsiteY145" fmla="*/ 1246267 h 1564012"/>
              <a:gd name="connsiteX146" fmla="*/ 2151360 w 2835557"/>
              <a:gd name="connsiteY146" fmla="*/ 1232145 h 1564012"/>
              <a:gd name="connsiteX147" fmla="*/ 2140769 w 2835557"/>
              <a:gd name="connsiteY147" fmla="*/ 1225084 h 1564012"/>
              <a:gd name="connsiteX148" fmla="*/ 2112525 w 2835557"/>
              <a:gd name="connsiteY148" fmla="*/ 1210962 h 1564012"/>
              <a:gd name="connsiteX149" fmla="*/ 2101933 w 2835557"/>
              <a:gd name="connsiteY149" fmla="*/ 1207431 h 1564012"/>
              <a:gd name="connsiteX150" fmla="*/ 2087811 w 2835557"/>
              <a:gd name="connsiteY150" fmla="*/ 1200370 h 1564012"/>
              <a:gd name="connsiteX151" fmla="*/ 2059567 w 2835557"/>
              <a:gd name="connsiteY151" fmla="*/ 1193309 h 1564012"/>
              <a:gd name="connsiteX152" fmla="*/ 2038384 w 2835557"/>
              <a:gd name="connsiteY152" fmla="*/ 1186248 h 1564012"/>
              <a:gd name="connsiteX153" fmla="*/ 2027793 w 2835557"/>
              <a:gd name="connsiteY153" fmla="*/ 1182718 h 1564012"/>
              <a:gd name="connsiteX154" fmla="*/ 2017201 w 2835557"/>
              <a:gd name="connsiteY154" fmla="*/ 1175657 h 1564012"/>
              <a:gd name="connsiteX155" fmla="*/ 1996018 w 2835557"/>
              <a:gd name="connsiteY155" fmla="*/ 1168596 h 1564012"/>
              <a:gd name="connsiteX156" fmla="*/ 1985427 w 2835557"/>
              <a:gd name="connsiteY156" fmla="*/ 1158004 h 1564012"/>
              <a:gd name="connsiteX157" fmla="*/ 1971305 w 2835557"/>
              <a:gd name="connsiteY157" fmla="*/ 1154474 h 1564012"/>
              <a:gd name="connsiteX158" fmla="*/ 1960713 w 2835557"/>
              <a:gd name="connsiteY158" fmla="*/ 1150943 h 1564012"/>
              <a:gd name="connsiteX159" fmla="*/ 1950122 w 2835557"/>
              <a:gd name="connsiteY159" fmla="*/ 1143882 h 1564012"/>
              <a:gd name="connsiteX160" fmla="*/ 1928939 w 2835557"/>
              <a:gd name="connsiteY160" fmla="*/ 1136821 h 1564012"/>
              <a:gd name="connsiteX161" fmla="*/ 1907756 w 2835557"/>
              <a:gd name="connsiteY161" fmla="*/ 1126230 h 1564012"/>
              <a:gd name="connsiteX162" fmla="*/ 1897164 w 2835557"/>
              <a:gd name="connsiteY162" fmla="*/ 1119169 h 1564012"/>
              <a:gd name="connsiteX163" fmla="*/ 1886573 w 2835557"/>
              <a:gd name="connsiteY163" fmla="*/ 1115638 h 1564012"/>
              <a:gd name="connsiteX164" fmla="*/ 1868920 w 2835557"/>
              <a:gd name="connsiteY164" fmla="*/ 1108577 h 1564012"/>
              <a:gd name="connsiteX165" fmla="*/ 1847737 w 2835557"/>
              <a:gd name="connsiteY165" fmla="*/ 1090925 h 1564012"/>
              <a:gd name="connsiteX166" fmla="*/ 1819493 w 2835557"/>
              <a:gd name="connsiteY166" fmla="*/ 1076803 h 1564012"/>
              <a:gd name="connsiteX167" fmla="*/ 1791249 w 2835557"/>
              <a:gd name="connsiteY167" fmla="*/ 1055620 h 1564012"/>
              <a:gd name="connsiteX168" fmla="*/ 1780658 w 2835557"/>
              <a:gd name="connsiteY168" fmla="*/ 1045028 h 1564012"/>
              <a:gd name="connsiteX169" fmla="*/ 1766536 w 2835557"/>
              <a:gd name="connsiteY169" fmla="*/ 1037967 h 1564012"/>
              <a:gd name="connsiteX170" fmla="*/ 1738292 w 2835557"/>
              <a:gd name="connsiteY170" fmla="*/ 1016784 h 1564012"/>
              <a:gd name="connsiteX171" fmla="*/ 1706517 w 2835557"/>
              <a:gd name="connsiteY171" fmla="*/ 999132 h 1564012"/>
              <a:gd name="connsiteX172" fmla="*/ 1688865 w 2835557"/>
              <a:gd name="connsiteY172" fmla="*/ 988540 h 1564012"/>
              <a:gd name="connsiteX173" fmla="*/ 1667682 w 2835557"/>
              <a:gd name="connsiteY173" fmla="*/ 974418 h 1564012"/>
              <a:gd name="connsiteX174" fmla="*/ 1639437 w 2835557"/>
              <a:gd name="connsiteY174" fmla="*/ 960296 h 1564012"/>
              <a:gd name="connsiteX175" fmla="*/ 1625315 w 2835557"/>
              <a:gd name="connsiteY175" fmla="*/ 949705 h 1564012"/>
              <a:gd name="connsiteX176" fmla="*/ 1614724 w 2835557"/>
              <a:gd name="connsiteY176" fmla="*/ 946174 h 1564012"/>
              <a:gd name="connsiteX177" fmla="*/ 1586480 w 2835557"/>
              <a:gd name="connsiteY177" fmla="*/ 928522 h 1564012"/>
              <a:gd name="connsiteX178" fmla="*/ 1554705 w 2835557"/>
              <a:gd name="connsiteY178" fmla="*/ 914400 h 1564012"/>
              <a:gd name="connsiteX179" fmla="*/ 1544114 w 2835557"/>
              <a:gd name="connsiteY179" fmla="*/ 910869 h 1564012"/>
              <a:gd name="connsiteX180" fmla="*/ 1529992 w 2835557"/>
              <a:gd name="connsiteY180" fmla="*/ 900278 h 1564012"/>
              <a:gd name="connsiteX181" fmla="*/ 1505278 w 2835557"/>
              <a:gd name="connsiteY181" fmla="*/ 889686 h 1564012"/>
              <a:gd name="connsiteX182" fmla="*/ 1491156 w 2835557"/>
              <a:gd name="connsiteY182" fmla="*/ 882625 h 1564012"/>
              <a:gd name="connsiteX183" fmla="*/ 1480565 w 2835557"/>
              <a:gd name="connsiteY183" fmla="*/ 875564 h 1564012"/>
              <a:gd name="connsiteX184" fmla="*/ 1466443 w 2835557"/>
              <a:gd name="connsiteY184" fmla="*/ 872034 h 1564012"/>
              <a:gd name="connsiteX185" fmla="*/ 1455851 w 2835557"/>
              <a:gd name="connsiteY185" fmla="*/ 864973 h 1564012"/>
              <a:gd name="connsiteX186" fmla="*/ 1441729 w 2835557"/>
              <a:gd name="connsiteY186" fmla="*/ 854381 h 1564012"/>
              <a:gd name="connsiteX187" fmla="*/ 1431138 w 2835557"/>
              <a:gd name="connsiteY187" fmla="*/ 850851 h 1564012"/>
              <a:gd name="connsiteX188" fmla="*/ 1417016 w 2835557"/>
              <a:gd name="connsiteY188" fmla="*/ 843790 h 1564012"/>
              <a:gd name="connsiteX189" fmla="*/ 1409955 w 2835557"/>
              <a:gd name="connsiteY189" fmla="*/ 833198 h 1564012"/>
              <a:gd name="connsiteX190" fmla="*/ 1374650 w 2835557"/>
              <a:gd name="connsiteY190" fmla="*/ 812015 h 1564012"/>
              <a:gd name="connsiteX191" fmla="*/ 1353467 w 2835557"/>
              <a:gd name="connsiteY191" fmla="*/ 794363 h 1564012"/>
              <a:gd name="connsiteX192" fmla="*/ 1328753 w 2835557"/>
              <a:gd name="connsiteY192" fmla="*/ 773180 h 1564012"/>
              <a:gd name="connsiteX193" fmla="*/ 1318162 w 2835557"/>
              <a:gd name="connsiteY193" fmla="*/ 766119 h 1564012"/>
              <a:gd name="connsiteX194" fmla="*/ 1304040 w 2835557"/>
              <a:gd name="connsiteY194" fmla="*/ 759058 h 1564012"/>
              <a:gd name="connsiteX195" fmla="*/ 1279326 w 2835557"/>
              <a:gd name="connsiteY195" fmla="*/ 727283 h 1564012"/>
              <a:gd name="connsiteX196" fmla="*/ 1268735 w 2835557"/>
              <a:gd name="connsiteY196" fmla="*/ 716692 h 1564012"/>
              <a:gd name="connsiteX197" fmla="*/ 1251082 w 2835557"/>
              <a:gd name="connsiteY197" fmla="*/ 695509 h 1564012"/>
              <a:gd name="connsiteX198" fmla="*/ 1244021 w 2835557"/>
              <a:gd name="connsiteY198" fmla="*/ 684917 h 1564012"/>
              <a:gd name="connsiteX199" fmla="*/ 1222838 w 2835557"/>
              <a:gd name="connsiteY199" fmla="*/ 667265 h 1564012"/>
              <a:gd name="connsiteX200" fmla="*/ 1208716 w 2835557"/>
              <a:gd name="connsiteY200" fmla="*/ 660204 h 1564012"/>
              <a:gd name="connsiteX201" fmla="*/ 1198125 w 2835557"/>
              <a:gd name="connsiteY201" fmla="*/ 649612 h 1564012"/>
              <a:gd name="connsiteX202" fmla="*/ 1187533 w 2835557"/>
              <a:gd name="connsiteY202" fmla="*/ 646082 h 1564012"/>
              <a:gd name="connsiteX203" fmla="*/ 1176942 w 2835557"/>
              <a:gd name="connsiteY203" fmla="*/ 639021 h 1564012"/>
              <a:gd name="connsiteX204" fmla="*/ 1166350 w 2835557"/>
              <a:gd name="connsiteY204" fmla="*/ 635490 h 1564012"/>
              <a:gd name="connsiteX205" fmla="*/ 1131045 w 2835557"/>
              <a:gd name="connsiteY205" fmla="*/ 617838 h 1564012"/>
              <a:gd name="connsiteX206" fmla="*/ 1113393 w 2835557"/>
              <a:gd name="connsiteY206" fmla="*/ 607246 h 1564012"/>
              <a:gd name="connsiteX207" fmla="*/ 1102801 w 2835557"/>
              <a:gd name="connsiteY207" fmla="*/ 600185 h 1564012"/>
              <a:gd name="connsiteX208" fmla="*/ 1092210 w 2835557"/>
              <a:gd name="connsiteY208" fmla="*/ 596655 h 1564012"/>
              <a:gd name="connsiteX209" fmla="*/ 1063966 w 2835557"/>
              <a:gd name="connsiteY209" fmla="*/ 582533 h 1564012"/>
              <a:gd name="connsiteX210" fmla="*/ 1053374 w 2835557"/>
              <a:gd name="connsiteY210" fmla="*/ 575472 h 1564012"/>
              <a:gd name="connsiteX211" fmla="*/ 1039252 w 2835557"/>
              <a:gd name="connsiteY211" fmla="*/ 564880 h 1564012"/>
              <a:gd name="connsiteX212" fmla="*/ 1000417 w 2835557"/>
              <a:gd name="connsiteY212" fmla="*/ 547228 h 1564012"/>
              <a:gd name="connsiteX213" fmla="*/ 989825 w 2835557"/>
              <a:gd name="connsiteY213" fmla="*/ 536636 h 1564012"/>
              <a:gd name="connsiteX214" fmla="*/ 979234 w 2835557"/>
              <a:gd name="connsiteY214" fmla="*/ 533106 h 1564012"/>
              <a:gd name="connsiteX215" fmla="*/ 968642 w 2835557"/>
              <a:gd name="connsiteY215" fmla="*/ 526045 h 1564012"/>
              <a:gd name="connsiteX216" fmla="*/ 954520 w 2835557"/>
              <a:gd name="connsiteY216" fmla="*/ 515453 h 1564012"/>
              <a:gd name="connsiteX217" fmla="*/ 943929 w 2835557"/>
              <a:gd name="connsiteY217" fmla="*/ 508392 h 1564012"/>
              <a:gd name="connsiteX218" fmla="*/ 933337 w 2835557"/>
              <a:gd name="connsiteY218" fmla="*/ 497801 h 1564012"/>
              <a:gd name="connsiteX219" fmla="*/ 898032 w 2835557"/>
              <a:gd name="connsiteY219" fmla="*/ 476618 h 1564012"/>
              <a:gd name="connsiteX220" fmla="*/ 887441 w 2835557"/>
              <a:gd name="connsiteY220" fmla="*/ 466026 h 1564012"/>
              <a:gd name="connsiteX221" fmla="*/ 873319 w 2835557"/>
              <a:gd name="connsiteY221" fmla="*/ 458965 h 1564012"/>
              <a:gd name="connsiteX222" fmla="*/ 852136 w 2835557"/>
              <a:gd name="connsiteY222" fmla="*/ 448374 h 1564012"/>
              <a:gd name="connsiteX223" fmla="*/ 830953 w 2835557"/>
              <a:gd name="connsiteY223" fmla="*/ 434252 h 1564012"/>
              <a:gd name="connsiteX224" fmla="*/ 820361 w 2835557"/>
              <a:gd name="connsiteY224" fmla="*/ 430721 h 1564012"/>
              <a:gd name="connsiteX225" fmla="*/ 785056 w 2835557"/>
              <a:gd name="connsiteY225" fmla="*/ 406008 h 1564012"/>
              <a:gd name="connsiteX226" fmla="*/ 774465 w 2835557"/>
              <a:gd name="connsiteY226" fmla="*/ 398947 h 1564012"/>
              <a:gd name="connsiteX227" fmla="*/ 763873 w 2835557"/>
              <a:gd name="connsiteY227" fmla="*/ 395416 h 1564012"/>
              <a:gd name="connsiteX228" fmla="*/ 746220 w 2835557"/>
              <a:gd name="connsiteY228" fmla="*/ 381294 h 1564012"/>
              <a:gd name="connsiteX229" fmla="*/ 732098 w 2835557"/>
              <a:gd name="connsiteY229" fmla="*/ 374233 h 1564012"/>
              <a:gd name="connsiteX230" fmla="*/ 707385 w 2835557"/>
              <a:gd name="connsiteY230" fmla="*/ 360111 h 1564012"/>
              <a:gd name="connsiteX231" fmla="*/ 686202 w 2835557"/>
              <a:gd name="connsiteY231" fmla="*/ 345989 h 1564012"/>
              <a:gd name="connsiteX232" fmla="*/ 675610 w 2835557"/>
              <a:gd name="connsiteY232" fmla="*/ 338928 h 1564012"/>
              <a:gd name="connsiteX233" fmla="*/ 654427 w 2835557"/>
              <a:gd name="connsiteY233" fmla="*/ 331867 h 1564012"/>
              <a:gd name="connsiteX234" fmla="*/ 633244 w 2835557"/>
              <a:gd name="connsiteY234" fmla="*/ 321276 h 1564012"/>
              <a:gd name="connsiteX235" fmla="*/ 608531 w 2835557"/>
              <a:gd name="connsiteY235" fmla="*/ 307154 h 1564012"/>
              <a:gd name="connsiteX236" fmla="*/ 576756 w 2835557"/>
              <a:gd name="connsiteY236" fmla="*/ 289501 h 1564012"/>
              <a:gd name="connsiteX237" fmla="*/ 555573 w 2835557"/>
              <a:gd name="connsiteY237" fmla="*/ 271848 h 1564012"/>
              <a:gd name="connsiteX238" fmla="*/ 544982 w 2835557"/>
              <a:gd name="connsiteY238" fmla="*/ 268318 h 1564012"/>
              <a:gd name="connsiteX239" fmla="*/ 523799 w 2835557"/>
              <a:gd name="connsiteY239" fmla="*/ 254196 h 1564012"/>
              <a:gd name="connsiteX240" fmla="*/ 509677 w 2835557"/>
              <a:gd name="connsiteY240" fmla="*/ 247135 h 1564012"/>
              <a:gd name="connsiteX241" fmla="*/ 488494 w 2835557"/>
              <a:gd name="connsiteY241" fmla="*/ 233013 h 1564012"/>
              <a:gd name="connsiteX242" fmla="*/ 477902 w 2835557"/>
              <a:gd name="connsiteY242" fmla="*/ 225952 h 1564012"/>
              <a:gd name="connsiteX243" fmla="*/ 463780 w 2835557"/>
              <a:gd name="connsiteY243" fmla="*/ 218891 h 1564012"/>
              <a:gd name="connsiteX244" fmla="*/ 453189 w 2835557"/>
              <a:gd name="connsiteY244" fmla="*/ 211830 h 1564012"/>
              <a:gd name="connsiteX245" fmla="*/ 439067 w 2835557"/>
              <a:gd name="connsiteY245" fmla="*/ 201238 h 1564012"/>
              <a:gd name="connsiteX246" fmla="*/ 421414 w 2835557"/>
              <a:gd name="connsiteY246" fmla="*/ 194177 h 1564012"/>
              <a:gd name="connsiteX247" fmla="*/ 396701 w 2835557"/>
              <a:gd name="connsiteY247" fmla="*/ 180055 h 1564012"/>
              <a:gd name="connsiteX248" fmla="*/ 368457 w 2835557"/>
              <a:gd name="connsiteY248" fmla="*/ 165933 h 1564012"/>
              <a:gd name="connsiteX249" fmla="*/ 343743 w 2835557"/>
              <a:gd name="connsiteY249" fmla="*/ 148281 h 1564012"/>
              <a:gd name="connsiteX250" fmla="*/ 319030 w 2835557"/>
              <a:gd name="connsiteY250" fmla="*/ 137689 h 1564012"/>
              <a:gd name="connsiteX251" fmla="*/ 290786 w 2835557"/>
              <a:gd name="connsiteY251" fmla="*/ 123567 h 1564012"/>
              <a:gd name="connsiteX252" fmla="*/ 280194 w 2835557"/>
              <a:gd name="connsiteY252" fmla="*/ 112976 h 1564012"/>
              <a:gd name="connsiteX253" fmla="*/ 266072 w 2835557"/>
              <a:gd name="connsiteY253" fmla="*/ 105915 h 1564012"/>
              <a:gd name="connsiteX254" fmla="*/ 244889 w 2835557"/>
              <a:gd name="connsiteY254" fmla="*/ 95323 h 1564012"/>
              <a:gd name="connsiteX255" fmla="*/ 216645 w 2835557"/>
              <a:gd name="connsiteY255" fmla="*/ 77671 h 1564012"/>
              <a:gd name="connsiteX256" fmla="*/ 198993 w 2835557"/>
              <a:gd name="connsiteY256" fmla="*/ 70610 h 1564012"/>
              <a:gd name="connsiteX257" fmla="*/ 181340 w 2835557"/>
              <a:gd name="connsiteY257" fmla="*/ 56488 h 1564012"/>
              <a:gd name="connsiteX258" fmla="*/ 170749 w 2835557"/>
              <a:gd name="connsiteY258" fmla="*/ 49427 h 1564012"/>
              <a:gd name="connsiteX259" fmla="*/ 135444 w 2835557"/>
              <a:gd name="connsiteY259" fmla="*/ 21183 h 1564012"/>
              <a:gd name="connsiteX260" fmla="*/ 114261 w 2835557"/>
              <a:gd name="connsiteY260" fmla="*/ 10591 h 1564012"/>
              <a:gd name="connsiteX261" fmla="*/ 100139 w 2835557"/>
              <a:gd name="connsiteY261" fmla="*/ 7061 h 1564012"/>
              <a:gd name="connsiteX262" fmla="*/ 68364 w 2835557"/>
              <a:gd name="connsiteY262" fmla="*/ 0 h 1564012"/>
              <a:gd name="connsiteX263" fmla="*/ 22468 w 2835557"/>
              <a:gd name="connsiteY263" fmla="*/ 3530 h 1564012"/>
              <a:gd name="connsiteX264" fmla="*/ 11876 w 2835557"/>
              <a:gd name="connsiteY264" fmla="*/ 7061 h 1564012"/>
              <a:gd name="connsiteX265" fmla="*/ 1285 w 2835557"/>
              <a:gd name="connsiteY265" fmla="*/ 10591 h 156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</a:cxnLst>
            <a:rect l="l" t="t" r="r" b="b"/>
            <a:pathLst>
              <a:path w="2835557" h="1564012">
                <a:moveTo>
                  <a:pt x="1285" y="10591"/>
                </a:moveTo>
                <a:lnTo>
                  <a:pt x="1285" y="10591"/>
                </a:lnTo>
                <a:cubicBezTo>
                  <a:pt x="2188" y="20524"/>
                  <a:pt x="1552" y="46431"/>
                  <a:pt x="8346" y="60018"/>
                </a:cubicBezTo>
                <a:cubicBezTo>
                  <a:pt x="10244" y="63813"/>
                  <a:pt x="13053" y="67079"/>
                  <a:pt x="15407" y="70610"/>
                </a:cubicBezTo>
                <a:cubicBezTo>
                  <a:pt x="16584" y="77671"/>
                  <a:pt x="18146" y="84678"/>
                  <a:pt x="18937" y="91793"/>
                </a:cubicBezTo>
                <a:cubicBezTo>
                  <a:pt x="20907" y="109519"/>
                  <a:pt x="17429" y="139712"/>
                  <a:pt x="33059" y="155342"/>
                </a:cubicBezTo>
                <a:cubicBezTo>
                  <a:pt x="36059" y="158342"/>
                  <a:pt x="40120" y="160049"/>
                  <a:pt x="43651" y="162403"/>
                </a:cubicBezTo>
                <a:cubicBezTo>
                  <a:pt x="56081" y="181047"/>
                  <a:pt x="44398" y="166069"/>
                  <a:pt x="64834" y="183586"/>
                </a:cubicBezTo>
                <a:cubicBezTo>
                  <a:pt x="68625" y="186835"/>
                  <a:pt x="71634" y="190928"/>
                  <a:pt x="75425" y="194177"/>
                </a:cubicBezTo>
                <a:cubicBezTo>
                  <a:pt x="79893" y="198006"/>
                  <a:pt x="85079" y="200940"/>
                  <a:pt x="89547" y="204769"/>
                </a:cubicBezTo>
                <a:cubicBezTo>
                  <a:pt x="93338" y="208018"/>
                  <a:pt x="96076" y="212458"/>
                  <a:pt x="100139" y="215360"/>
                </a:cubicBezTo>
                <a:cubicBezTo>
                  <a:pt x="104422" y="218419"/>
                  <a:pt x="109554" y="220067"/>
                  <a:pt x="114261" y="222421"/>
                </a:cubicBezTo>
                <a:cubicBezTo>
                  <a:pt x="121321" y="243605"/>
                  <a:pt x="111907" y="224775"/>
                  <a:pt x="128383" y="236543"/>
                </a:cubicBezTo>
                <a:cubicBezTo>
                  <a:pt x="170025" y="266285"/>
                  <a:pt x="117737" y="238281"/>
                  <a:pt x="156627" y="257726"/>
                </a:cubicBezTo>
                <a:cubicBezTo>
                  <a:pt x="167855" y="274568"/>
                  <a:pt x="159041" y="263894"/>
                  <a:pt x="177810" y="278909"/>
                </a:cubicBezTo>
                <a:cubicBezTo>
                  <a:pt x="184987" y="284651"/>
                  <a:pt x="191708" y="290958"/>
                  <a:pt x="198993" y="296562"/>
                </a:cubicBezTo>
                <a:cubicBezTo>
                  <a:pt x="207017" y="302735"/>
                  <a:pt x="215760" y="307942"/>
                  <a:pt x="223706" y="314215"/>
                </a:cubicBezTo>
                <a:cubicBezTo>
                  <a:pt x="238134" y="325606"/>
                  <a:pt x="253073" y="336522"/>
                  <a:pt x="266072" y="349520"/>
                </a:cubicBezTo>
                <a:cubicBezTo>
                  <a:pt x="269603" y="353050"/>
                  <a:pt x="272707" y="357067"/>
                  <a:pt x="276664" y="360111"/>
                </a:cubicBezTo>
                <a:cubicBezTo>
                  <a:pt x="288050" y="368870"/>
                  <a:pt x="301811" y="374667"/>
                  <a:pt x="311969" y="384825"/>
                </a:cubicBezTo>
                <a:cubicBezTo>
                  <a:pt x="315499" y="388355"/>
                  <a:pt x="318497" y="392514"/>
                  <a:pt x="322560" y="395416"/>
                </a:cubicBezTo>
                <a:cubicBezTo>
                  <a:pt x="326843" y="398475"/>
                  <a:pt x="332112" y="399866"/>
                  <a:pt x="336682" y="402477"/>
                </a:cubicBezTo>
                <a:cubicBezTo>
                  <a:pt x="340366" y="404582"/>
                  <a:pt x="343879" y="406992"/>
                  <a:pt x="347274" y="409538"/>
                </a:cubicBezTo>
                <a:cubicBezTo>
                  <a:pt x="353302" y="414059"/>
                  <a:pt x="359255" y="418698"/>
                  <a:pt x="364926" y="423660"/>
                </a:cubicBezTo>
                <a:cubicBezTo>
                  <a:pt x="368684" y="426948"/>
                  <a:pt x="371183" y="431775"/>
                  <a:pt x="375518" y="434252"/>
                </a:cubicBezTo>
                <a:cubicBezTo>
                  <a:pt x="379731" y="436659"/>
                  <a:pt x="384933" y="436605"/>
                  <a:pt x="389640" y="437782"/>
                </a:cubicBezTo>
                <a:cubicBezTo>
                  <a:pt x="400231" y="444843"/>
                  <a:pt x="410706" y="452081"/>
                  <a:pt x="421414" y="458965"/>
                </a:cubicBezTo>
                <a:cubicBezTo>
                  <a:pt x="427186" y="462676"/>
                  <a:pt x="433357" y="465750"/>
                  <a:pt x="439067" y="469557"/>
                </a:cubicBezTo>
                <a:lnTo>
                  <a:pt x="460250" y="483679"/>
                </a:lnTo>
                <a:cubicBezTo>
                  <a:pt x="467311" y="488386"/>
                  <a:pt x="474156" y="493435"/>
                  <a:pt x="481433" y="497801"/>
                </a:cubicBezTo>
                <a:cubicBezTo>
                  <a:pt x="487317" y="501331"/>
                  <a:pt x="493536" y="504356"/>
                  <a:pt x="499085" y="508392"/>
                </a:cubicBezTo>
                <a:cubicBezTo>
                  <a:pt x="529599" y="530585"/>
                  <a:pt x="508927" y="522265"/>
                  <a:pt x="530860" y="529575"/>
                </a:cubicBezTo>
                <a:cubicBezTo>
                  <a:pt x="580348" y="569167"/>
                  <a:pt x="517938" y="520529"/>
                  <a:pt x="566165" y="554289"/>
                </a:cubicBezTo>
                <a:cubicBezTo>
                  <a:pt x="572338" y="558610"/>
                  <a:pt x="577460" y="564366"/>
                  <a:pt x="583817" y="568411"/>
                </a:cubicBezTo>
                <a:cubicBezTo>
                  <a:pt x="590477" y="572649"/>
                  <a:pt x="598340" y="574764"/>
                  <a:pt x="605000" y="579002"/>
                </a:cubicBezTo>
                <a:cubicBezTo>
                  <a:pt x="611358" y="583048"/>
                  <a:pt x="616497" y="588778"/>
                  <a:pt x="622653" y="593124"/>
                </a:cubicBezTo>
                <a:cubicBezTo>
                  <a:pt x="636519" y="602912"/>
                  <a:pt x="650789" y="612118"/>
                  <a:pt x="665019" y="621368"/>
                </a:cubicBezTo>
                <a:cubicBezTo>
                  <a:pt x="706128" y="648089"/>
                  <a:pt x="679505" y="630060"/>
                  <a:pt x="717976" y="653143"/>
                </a:cubicBezTo>
                <a:cubicBezTo>
                  <a:pt x="768887" y="683690"/>
                  <a:pt x="724085" y="658565"/>
                  <a:pt x="770934" y="684917"/>
                </a:cubicBezTo>
                <a:lnTo>
                  <a:pt x="802709" y="702570"/>
                </a:lnTo>
                <a:cubicBezTo>
                  <a:pt x="810978" y="707222"/>
                  <a:pt x="818936" y="712449"/>
                  <a:pt x="827422" y="716692"/>
                </a:cubicBezTo>
                <a:cubicBezTo>
                  <a:pt x="836837" y="721399"/>
                  <a:pt x="846740" y="725235"/>
                  <a:pt x="855666" y="730814"/>
                </a:cubicBezTo>
                <a:cubicBezTo>
                  <a:pt x="865646" y="737051"/>
                  <a:pt x="873653" y="746228"/>
                  <a:pt x="883910" y="751997"/>
                </a:cubicBezTo>
                <a:cubicBezTo>
                  <a:pt x="892674" y="756926"/>
                  <a:pt x="903161" y="758091"/>
                  <a:pt x="912154" y="762588"/>
                </a:cubicBezTo>
                <a:cubicBezTo>
                  <a:pt x="919744" y="766383"/>
                  <a:pt x="925865" y="772687"/>
                  <a:pt x="933337" y="776710"/>
                </a:cubicBezTo>
                <a:cubicBezTo>
                  <a:pt x="944470" y="782705"/>
                  <a:pt x="975263" y="793756"/>
                  <a:pt x="986295" y="797893"/>
                </a:cubicBezTo>
                <a:cubicBezTo>
                  <a:pt x="1019874" y="823078"/>
                  <a:pt x="977523" y="792630"/>
                  <a:pt x="1021600" y="819076"/>
                </a:cubicBezTo>
                <a:cubicBezTo>
                  <a:pt x="1051173" y="836820"/>
                  <a:pt x="1019059" y="823102"/>
                  <a:pt x="1053374" y="840259"/>
                </a:cubicBezTo>
                <a:cubicBezTo>
                  <a:pt x="1056703" y="841923"/>
                  <a:pt x="1060713" y="841983"/>
                  <a:pt x="1063966" y="843790"/>
                </a:cubicBezTo>
                <a:cubicBezTo>
                  <a:pt x="1071384" y="847911"/>
                  <a:pt x="1078360" y="852820"/>
                  <a:pt x="1085149" y="857912"/>
                </a:cubicBezTo>
                <a:cubicBezTo>
                  <a:pt x="1089856" y="861442"/>
                  <a:pt x="1094162" y="865584"/>
                  <a:pt x="1099271" y="868503"/>
                </a:cubicBezTo>
                <a:cubicBezTo>
                  <a:pt x="1102502" y="870349"/>
                  <a:pt x="1106332" y="870857"/>
                  <a:pt x="1109862" y="872034"/>
                </a:cubicBezTo>
                <a:cubicBezTo>
                  <a:pt x="1128498" y="890668"/>
                  <a:pt x="1111787" y="875671"/>
                  <a:pt x="1138106" y="893217"/>
                </a:cubicBezTo>
                <a:cubicBezTo>
                  <a:pt x="1159478" y="907465"/>
                  <a:pt x="1143943" y="901046"/>
                  <a:pt x="1162820" y="907339"/>
                </a:cubicBezTo>
                <a:cubicBezTo>
                  <a:pt x="1194653" y="931213"/>
                  <a:pt x="1155169" y="903513"/>
                  <a:pt x="1212247" y="932052"/>
                </a:cubicBezTo>
                <a:cubicBezTo>
                  <a:pt x="1223815" y="937836"/>
                  <a:pt x="1225535" y="939528"/>
                  <a:pt x="1236960" y="942644"/>
                </a:cubicBezTo>
                <a:cubicBezTo>
                  <a:pt x="1280784" y="954597"/>
                  <a:pt x="1251407" y="945107"/>
                  <a:pt x="1275796" y="953235"/>
                </a:cubicBezTo>
                <a:cubicBezTo>
                  <a:pt x="1292580" y="964425"/>
                  <a:pt x="1282361" y="958954"/>
                  <a:pt x="1307570" y="967357"/>
                </a:cubicBezTo>
                <a:lnTo>
                  <a:pt x="1318162" y="970888"/>
                </a:lnTo>
                <a:lnTo>
                  <a:pt x="1328753" y="974418"/>
                </a:lnTo>
                <a:cubicBezTo>
                  <a:pt x="1332284" y="976772"/>
                  <a:pt x="1335405" y="979903"/>
                  <a:pt x="1339345" y="981479"/>
                </a:cubicBezTo>
                <a:cubicBezTo>
                  <a:pt x="1347300" y="984661"/>
                  <a:pt x="1355930" y="985831"/>
                  <a:pt x="1364058" y="988540"/>
                </a:cubicBezTo>
                <a:cubicBezTo>
                  <a:pt x="1370070" y="990544"/>
                  <a:pt x="1375777" y="993376"/>
                  <a:pt x="1381711" y="995601"/>
                </a:cubicBezTo>
                <a:cubicBezTo>
                  <a:pt x="1385195" y="996908"/>
                  <a:pt x="1388974" y="997468"/>
                  <a:pt x="1392302" y="999132"/>
                </a:cubicBezTo>
                <a:cubicBezTo>
                  <a:pt x="1396097" y="1001030"/>
                  <a:pt x="1399099" y="1004295"/>
                  <a:pt x="1402894" y="1006193"/>
                </a:cubicBezTo>
                <a:cubicBezTo>
                  <a:pt x="1406222" y="1007857"/>
                  <a:pt x="1410065" y="1008257"/>
                  <a:pt x="1413485" y="1009723"/>
                </a:cubicBezTo>
                <a:cubicBezTo>
                  <a:pt x="1418322" y="1011796"/>
                  <a:pt x="1422798" y="1014647"/>
                  <a:pt x="1427607" y="1016784"/>
                </a:cubicBezTo>
                <a:cubicBezTo>
                  <a:pt x="1433398" y="1019358"/>
                  <a:pt x="1439592" y="1021011"/>
                  <a:pt x="1445260" y="1023845"/>
                </a:cubicBezTo>
                <a:cubicBezTo>
                  <a:pt x="1451398" y="1026914"/>
                  <a:pt x="1456665" y="1031597"/>
                  <a:pt x="1462912" y="1034437"/>
                </a:cubicBezTo>
                <a:cubicBezTo>
                  <a:pt x="1469688" y="1037517"/>
                  <a:pt x="1477902" y="1037370"/>
                  <a:pt x="1484095" y="1041498"/>
                </a:cubicBezTo>
                <a:cubicBezTo>
                  <a:pt x="1507310" y="1056974"/>
                  <a:pt x="1482306" y="1041648"/>
                  <a:pt x="1505278" y="1052089"/>
                </a:cubicBezTo>
                <a:cubicBezTo>
                  <a:pt x="1514860" y="1056445"/>
                  <a:pt x="1524107" y="1061504"/>
                  <a:pt x="1533522" y="1066211"/>
                </a:cubicBezTo>
                <a:cubicBezTo>
                  <a:pt x="1538229" y="1068565"/>
                  <a:pt x="1542757" y="1071317"/>
                  <a:pt x="1547644" y="1073272"/>
                </a:cubicBezTo>
                <a:cubicBezTo>
                  <a:pt x="1553528" y="1075626"/>
                  <a:pt x="1559341" y="1078167"/>
                  <a:pt x="1565297" y="1080333"/>
                </a:cubicBezTo>
                <a:cubicBezTo>
                  <a:pt x="1572292" y="1082877"/>
                  <a:pt x="1586480" y="1087394"/>
                  <a:pt x="1586480" y="1087394"/>
                </a:cubicBezTo>
                <a:cubicBezTo>
                  <a:pt x="1606832" y="1100962"/>
                  <a:pt x="1587201" y="1089216"/>
                  <a:pt x="1607663" y="1097986"/>
                </a:cubicBezTo>
                <a:cubicBezTo>
                  <a:pt x="1612500" y="1100059"/>
                  <a:pt x="1617215" y="1102436"/>
                  <a:pt x="1621785" y="1105047"/>
                </a:cubicBezTo>
                <a:cubicBezTo>
                  <a:pt x="1625469" y="1107152"/>
                  <a:pt x="1628403" y="1110618"/>
                  <a:pt x="1632376" y="1112108"/>
                </a:cubicBezTo>
                <a:cubicBezTo>
                  <a:pt x="1637995" y="1114215"/>
                  <a:pt x="1644145" y="1114461"/>
                  <a:pt x="1650029" y="1115638"/>
                </a:cubicBezTo>
                <a:cubicBezTo>
                  <a:pt x="1661391" y="1123213"/>
                  <a:pt x="1661301" y="1123786"/>
                  <a:pt x="1674743" y="1129760"/>
                </a:cubicBezTo>
                <a:cubicBezTo>
                  <a:pt x="1680534" y="1132334"/>
                  <a:pt x="1686727" y="1133987"/>
                  <a:pt x="1692395" y="1136821"/>
                </a:cubicBezTo>
                <a:cubicBezTo>
                  <a:pt x="1696190" y="1138719"/>
                  <a:pt x="1699087" y="1142210"/>
                  <a:pt x="1702987" y="1143882"/>
                </a:cubicBezTo>
                <a:cubicBezTo>
                  <a:pt x="1707447" y="1145793"/>
                  <a:pt x="1712443" y="1146080"/>
                  <a:pt x="1717109" y="1147413"/>
                </a:cubicBezTo>
                <a:cubicBezTo>
                  <a:pt x="1720687" y="1148435"/>
                  <a:pt x="1724170" y="1149766"/>
                  <a:pt x="1727700" y="1150943"/>
                </a:cubicBezTo>
                <a:cubicBezTo>
                  <a:pt x="1731231" y="1153297"/>
                  <a:pt x="1734497" y="1156106"/>
                  <a:pt x="1738292" y="1158004"/>
                </a:cubicBezTo>
                <a:cubicBezTo>
                  <a:pt x="1743361" y="1160539"/>
                  <a:pt x="1758474" y="1163932"/>
                  <a:pt x="1763005" y="1165065"/>
                </a:cubicBezTo>
                <a:cubicBezTo>
                  <a:pt x="1766536" y="1167419"/>
                  <a:pt x="1769719" y="1170403"/>
                  <a:pt x="1773597" y="1172126"/>
                </a:cubicBezTo>
                <a:cubicBezTo>
                  <a:pt x="1780398" y="1175149"/>
                  <a:pt x="1787719" y="1176833"/>
                  <a:pt x="1794780" y="1179187"/>
                </a:cubicBezTo>
                <a:cubicBezTo>
                  <a:pt x="1803941" y="1182241"/>
                  <a:pt x="1814591" y="1185562"/>
                  <a:pt x="1823024" y="1189779"/>
                </a:cubicBezTo>
                <a:cubicBezTo>
                  <a:pt x="1826819" y="1191677"/>
                  <a:pt x="1829931" y="1194735"/>
                  <a:pt x="1833615" y="1196840"/>
                </a:cubicBezTo>
                <a:cubicBezTo>
                  <a:pt x="1838185" y="1199451"/>
                  <a:pt x="1842928" y="1201764"/>
                  <a:pt x="1847737" y="1203901"/>
                </a:cubicBezTo>
                <a:cubicBezTo>
                  <a:pt x="1853528" y="1206475"/>
                  <a:pt x="1859636" y="1208306"/>
                  <a:pt x="1865390" y="1210962"/>
                </a:cubicBezTo>
                <a:cubicBezTo>
                  <a:pt x="1874947" y="1215373"/>
                  <a:pt x="1883648" y="1221755"/>
                  <a:pt x="1893634" y="1225084"/>
                </a:cubicBezTo>
                <a:cubicBezTo>
                  <a:pt x="1897164" y="1226261"/>
                  <a:pt x="1900897" y="1226951"/>
                  <a:pt x="1904225" y="1228615"/>
                </a:cubicBezTo>
                <a:cubicBezTo>
                  <a:pt x="1920807" y="1236906"/>
                  <a:pt x="1917274" y="1242815"/>
                  <a:pt x="1936000" y="1256859"/>
                </a:cubicBezTo>
                <a:cubicBezTo>
                  <a:pt x="1940707" y="1260389"/>
                  <a:pt x="1945172" y="1264268"/>
                  <a:pt x="1950122" y="1267450"/>
                </a:cubicBezTo>
                <a:cubicBezTo>
                  <a:pt x="1982733" y="1288414"/>
                  <a:pt x="1986551" y="1289195"/>
                  <a:pt x="2020732" y="1306286"/>
                </a:cubicBezTo>
                <a:cubicBezTo>
                  <a:pt x="2025439" y="1308640"/>
                  <a:pt x="2030475" y="1310428"/>
                  <a:pt x="2034854" y="1313347"/>
                </a:cubicBezTo>
                <a:cubicBezTo>
                  <a:pt x="2038384" y="1315701"/>
                  <a:pt x="2041568" y="1318685"/>
                  <a:pt x="2045445" y="1320408"/>
                </a:cubicBezTo>
                <a:cubicBezTo>
                  <a:pt x="2052246" y="1323431"/>
                  <a:pt x="2059971" y="1324140"/>
                  <a:pt x="2066628" y="1327469"/>
                </a:cubicBezTo>
                <a:cubicBezTo>
                  <a:pt x="2084079" y="1336194"/>
                  <a:pt x="2075757" y="1332866"/>
                  <a:pt x="2091342" y="1338060"/>
                </a:cubicBezTo>
                <a:cubicBezTo>
                  <a:pt x="2094872" y="1340414"/>
                  <a:pt x="2097945" y="1343671"/>
                  <a:pt x="2101933" y="1345121"/>
                </a:cubicBezTo>
                <a:cubicBezTo>
                  <a:pt x="2111053" y="1348437"/>
                  <a:pt x="2130177" y="1352182"/>
                  <a:pt x="2130177" y="1352182"/>
                </a:cubicBezTo>
                <a:cubicBezTo>
                  <a:pt x="2146963" y="1363372"/>
                  <a:pt x="2136742" y="1357900"/>
                  <a:pt x="2161952" y="1366304"/>
                </a:cubicBezTo>
                <a:lnTo>
                  <a:pt x="2172543" y="1369835"/>
                </a:lnTo>
                <a:lnTo>
                  <a:pt x="2183135" y="1373365"/>
                </a:lnTo>
                <a:cubicBezTo>
                  <a:pt x="2216922" y="1407155"/>
                  <a:pt x="2176819" y="1363891"/>
                  <a:pt x="2197257" y="1394548"/>
                </a:cubicBezTo>
                <a:cubicBezTo>
                  <a:pt x="2200027" y="1398702"/>
                  <a:pt x="2204946" y="1401077"/>
                  <a:pt x="2207848" y="1405140"/>
                </a:cubicBezTo>
                <a:cubicBezTo>
                  <a:pt x="2210907" y="1409423"/>
                  <a:pt x="2211621" y="1415152"/>
                  <a:pt x="2214909" y="1419262"/>
                </a:cubicBezTo>
                <a:cubicBezTo>
                  <a:pt x="2221147" y="1427060"/>
                  <a:pt x="2236092" y="1440445"/>
                  <a:pt x="2236092" y="1440445"/>
                </a:cubicBezTo>
                <a:cubicBezTo>
                  <a:pt x="2237269" y="1443975"/>
                  <a:pt x="2237816" y="1447783"/>
                  <a:pt x="2239623" y="1451036"/>
                </a:cubicBezTo>
                <a:cubicBezTo>
                  <a:pt x="2245425" y="1461479"/>
                  <a:pt x="2254269" y="1474981"/>
                  <a:pt x="2264336" y="1482811"/>
                </a:cubicBezTo>
                <a:cubicBezTo>
                  <a:pt x="2271035" y="1488021"/>
                  <a:pt x="2277468" y="1494250"/>
                  <a:pt x="2285519" y="1496933"/>
                </a:cubicBezTo>
                <a:lnTo>
                  <a:pt x="2296111" y="1500463"/>
                </a:lnTo>
                <a:cubicBezTo>
                  <a:pt x="2299641" y="1502817"/>
                  <a:pt x="2302907" y="1505626"/>
                  <a:pt x="2306702" y="1507524"/>
                </a:cubicBezTo>
                <a:cubicBezTo>
                  <a:pt x="2311667" y="1510007"/>
                  <a:pt x="2327822" y="1516080"/>
                  <a:pt x="2334946" y="1518116"/>
                </a:cubicBezTo>
                <a:cubicBezTo>
                  <a:pt x="2339611" y="1519449"/>
                  <a:pt x="2344361" y="1520469"/>
                  <a:pt x="2349068" y="1521646"/>
                </a:cubicBezTo>
                <a:cubicBezTo>
                  <a:pt x="2353775" y="1524000"/>
                  <a:pt x="2358197" y="1527043"/>
                  <a:pt x="2363190" y="1528707"/>
                </a:cubicBezTo>
                <a:cubicBezTo>
                  <a:pt x="2368883" y="1530605"/>
                  <a:pt x="2374985" y="1530936"/>
                  <a:pt x="2380843" y="1532238"/>
                </a:cubicBezTo>
                <a:cubicBezTo>
                  <a:pt x="2402039" y="1536948"/>
                  <a:pt x="2391875" y="1536519"/>
                  <a:pt x="2419678" y="1539299"/>
                </a:cubicBezTo>
                <a:cubicBezTo>
                  <a:pt x="2446713" y="1542003"/>
                  <a:pt x="2500880" y="1546360"/>
                  <a:pt x="2500880" y="1546360"/>
                </a:cubicBezTo>
                <a:cubicBezTo>
                  <a:pt x="2522472" y="1560755"/>
                  <a:pt x="2504014" y="1550842"/>
                  <a:pt x="2546776" y="1556951"/>
                </a:cubicBezTo>
                <a:cubicBezTo>
                  <a:pt x="2551579" y="1557637"/>
                  <a:pt x="2556102" y="1559744"/>
                  <a:pt x="2560898" y="1560482"/>
                </a:cubicBezTo>
                <a:cubicBezTo>
                  <a:pt x="2571431" y="1562102"/>
                  <a:pt x="2582081" y="1562835"/>
                  <a:pt x="2592673" y="1564012"/>
                </a:cubicBezTo>
                <a:cubicBezTo>
                  <a:pt x="2657399" y="1562835"/>
                  <a:pt x="2722201" y="1563826"/>
                  <a:pt x="2786851" y="1560482"/>
                </a:cubicBezTo>
                <a:cubicBezTo>
                  <a:pt x="2802090" y="1559694"/>
                  <a:pt x="2798951" y="1540324"/>
                  <a:pt x="2800973" y="1532238"/>
                </a:cubicBezTo>
                <a:cubicBezTo>
                  <a:pt x="2803304" y="1522916"/>
                  <a:pt x="2807367" y="1508191"/>
                  <a:pt x="2815095" y="1500463"/>
                </a:cubicBezTo>
                <a:cubicBezTo>
                  <a:pt x="2818095" y="1497463"/>
                  <a:pt x="2822156" y="1495756"/>
                  <a:pt x="2825686" y="1493402"/>
                </a:cubicBezTo>
                <a:cubicBezTo>
                  <a:pt x="2826863" y="1489872"/>
                  <a:pt x="2828195" y="1486389"/>
                  <a:pt x="2829217" y="1482811"/>
                </a:cubicBezTo>
                <a:cubicBezTo>
                  <a:pt x="2840553" y="1443137"/>
                  <a:pt x="2834214" y="1429799"/>
                  <a:pt x="2829217" y="1369835"/>
                </a:cubicBezTo>
                <a:cubicBezTo>
                  <a:pt x="2828411" y="1360164"/>
                  <a:pt x="2825225" y="1350797"/>
                  <a:pt x="2822156" y="1341591"/>
                </a:cubicBezTo>
                <a:cubicBezTo>
                  <a:pt x="2820979" y="1338060"/>
                  <a:pt x="2819647" y="1334577"/>
                  <a:pt x="2818625" y="1330999"/>
                </a:cubicBezTo>
                <a:cubicBezTo>
                  <a:pt x="2817292" y="1326334"/>
                  <a:pt x="2817502" y="1321090"/>
                  <a:pt x="2815095" y="1316877"/>
                </a:cubicBezTo>
                <a:cubicBezTo>
                  <a:pt x="2812618" y="1312542"/>
                  <a:pt x="2808339" y="1309482"/>
                  <a:pt x="2804503" y="1306286"/>
                </a:cubicBezTo>
                <a:cubicBezTo>
                  <a:pt x="2799790" y="1302358"/>
                  <a:pt x="2790066" y="1296008"/>
                  <a:pt x="2783320" y="1295694"/>
                </a:cubicBezTo>
                <a:cubicBezTo>
                  <a:pt x="2736283" y="1293506"/>
                  <a:pt x="2689173" y="1293341"/>
                  <a:pt x="2642100" y="1292164"/>
                </a:cubicBezTo>
                <a:cubicBezTo>
                  <a:pt x="2630332" y="1290987"/>
                  <a:pt x="2618594" y="1289447"/>
                  <a:pt x="2606795" y="1288633"/>
                </a:cubicBezTo>
                <a:cubicBezTo>
                  <a:pt x="2584457" y="1287092"/>
                  <a:pt x="2562022" y="1287043"/>
                  <a:pt x="2539715" y="1285103"/>
                </a:cubicBezTo>
                <a:cubicBezTo>
                  <a:pt x="2534881" y="1284683"/>
                  <a:pt x="2530367" y="1282440"/>
                  <a:pt x="2525593" y="1281572"/>
                </a:cubicBezTo>
                <a:cubicBezTo>
                  <a:pt x="2517406" y="1280083"/>
                  <a:pt x="2509190" y="1278468"/>
                  <a:pt x="2500880" y="1278042"/>
                </a:cubicBezTo>
                <a:cubicBezTo>
                  <a:pt x="2463252" y="1276112"/>
                  <a:pt x="2425563" y="1275688"/>
                  <a:pt x="2387904" y="1274511"/>
                </a:cubicBezTo>
                <a:cubicBezTo>
                  <a:pt x="2367604" y="1267746"/>
                  <a:pt x="2385050" y="1272859"/>
                  <a:pt x="2352599" y="1267450"/>
                </a:cubicBezTo>
                <a:cubicBezTo>
                  <a:pt x="2346680" y="1266463"/>
                  <a:pt x="2340927" y="1264405"/>
                  <a:pt x="2334946" y="1263920"/>
                </a:cubicBezTo>
                <a:cubicBezTo>
                  <a:pt x="2297337" y="1260871"/>
                  <a:pt x="2221970" y="1256859"/>
                  <a:pt x="2221970" y="1256859"/>
                </a:cubicBezTo>
                <a:cubicBezTo>
                  <a:pt x="2212555" y="1255682"/>
                  <a:pt x="2203003" y="1255316"/>
                  <a:pt x="2193726" y="1253328"/>
                </a:cubicBezTo>
                <a:cubicBezTo>
                  <a:pt x="2186448" y="1251768"/>
                  <a:pt x="2172543" y="1246267"/>
                  <a:pt x="2172543" y="1246267"/>
                </a:cubicBezTo>
                <a:cubicBezTo>
                  <a:pt x="2152466" y="1226190"/>
                  <a:pt x="2171798" y="1242364"/>
                  <a:pt x="2151360" y="1232145"/>
                </a:cubicBezTo>
                <a:cubicBezTo>
                  <a:pt x="2147565" y="1230247"/>
                  <a:pt x="2144494" y="1227116"/>
                  <a:pt x="2140769" y="1225084"/>
                </a:cubicBezTo>
                <a:cubicBezTo>
                  <a:pt x="2131528" y="1220044"/>
                  <a:pt x="2122511" y="1214291"/>
                  <a:pt x="2112525" y="1210962"/>
                </a:cubicBezTo>
                <a:cubicBezTo>
                  <a:pt x="2108994" y="1209785"/>
                  <a:pt x="2105354" y="1208897"/>
                  <a:pt x="2101933" y="1207431"/>
                </a:cubicBezTo>
                <a:cubicBezTo>
                  <a:pt x="2097096" y="1205358"/>
                  <a:pt x="2092804" y="1202034"/>
                  <a:pt x="2087811" y="1200370"/>
                </a:cubicBezTo>
                <a:cubicBezTo>
                  <a:pt x="2078605" y="1197301"/>
                  <a:pt x="2068773" y="1196378"/>
                  <a:pt x="2059567" y="1193309"/>
                </a:cubicBezTo>
                <a:lnTo>
                  <a:pt x="2038384" y="1186248"/>
                </a:lnTo>
                <a:lnTo>
                  <a:pt x="2027793" y="1182718"/>
                </a:lnTo>
                <a:cubicBezTo>
                  <a:pt x="2024262" y="1180364"/>
                  <a:pt x="2021079" y="1177380"/>
                  <a:pt x="2017201" y="1175657"/>
                </a:cubicBezTo>
                <a:cubicBezTo>
                  <a:pt x="2010400" y="1172634"/>
                  <a:pt x="1996018" y="1168596"/>
                  <a:pt x="1996018" y="1168596"/>
                </a:cubicBezTo>
                <a:cubicBezTo>
                  <a:pt x="1992488" y="1165065"/>
                  <a:pt x="1989762" y="1160481"/>
                  <a:pt x="1985427" y="1158004"/>
                </a:cubicBezTo>
                <a:cubicBezTo>
                  <a:pt x="1981214" y="1155597"/>
                  <a:pt x="1975970" y="1155807"/>
                  <a:pt x="1971305" y="1154474"/>
                </a:cubicBezTo>
                <a:cubicBezTo>
                  <a:pt x="1967727" y="1153452"/>
                  <a:pt x="1964042" y="1152607"/>
                  <a:pt x="1960713" y="1150943"/>
                </a:cubicBezTo>
                <a:cubicBezTo>
                  <a:pt x="1956918" y="1149045"/>
                  <a:pt x="1953999" y="1145605"/>
                  <a:pt x="1950122" y="1143882"/>
                </a:cubicBezTo>
                <a:cubicBezTo>
                  <a:pt x="1943321" y="1140859"/>
                  <a:pt x="1935132" y="1140949"/>
                  <a:pt x="1928939" y="1136821"/>
                </a:cubicBezTo>
                <a:cubicBezTo>
                  <a:pt x="1915251" y="1127696"/>
                  <a:pt x="1922373" y="1131102"/>
                  <a:pt x="1907756" y="1126230"/>
                </a:cubicBezTo>
                <a:cubicBezTo>
                  <a:pt x="1904225" y="1123876"/>
                  <a:pt x="1900959" y="1121067"/>
                  <a:pt x="1897164" y="1119169"/>
                </a:cubicBezTo>
                <a:cubicBezTo>
                  <a:pt x="1893836" y="1117505"/>
                  <a:pt x="1890057" y="1116945"/>
                  <a:pt x="1886573" y="1115638"/>
                </a:cubicBezTo>
                <a:cubicBezTo>
                  <a:pt x="1880639" y="1113413"/>
                  <a:pt x="1874804" y="1110931"/>
                  <a:pt x="1868920" y="1108577"/>
                </a:cubicBezTo>
                <a:cubicBezTo>
                  <a:pt x="1859954" y="1099611"/>
                  <a:pt x="1858552" y="1096824"/>
                  <a:pt x="1847737" y="1090925"/>
                </a:cubicBezTo>
                <a:cubicBezTo>
                  <a:pt x="1838496" y="1085885"/>
                  <a:pt x="1827914" y="1083119"/>
                  <a:pt x="1819493" y="1076803"/>
                </a:cubicBezTo>
                <a:cubicBezTo>
                  <a:pt x="1810078" y="1069742"/>
                  <a:pt x="1799570" y="1063942"/>
                  <a:pt x="1791249" y="1055620"/>
                </a:cubicBezTo>
                <a:cubicBezTo>
                  <a:pt x="1787719" y="1052089"/>
                  <a:pt x="1784721" y="1047930"/>
                  <a:pt x="1780658" y="1045028"/>
                </a:cubicBezTo>
                <a:cubicBezTo>
                  <a:pt x="1776375" y="1041969"/>
                  <a:pt x="1770915" y="1040886"/>
                  <a:pt x="1766536" y="1037967"/>
                </a:cubicBezTo>
                <a:cubicBezTo>
                  <a:pt x="1756744" y="1031439"/>
                  <a:pt x="1748383" y="1022838"/>
                  <a:pt x="1738292" y="1016784"/>
                </a:cubicBezTo>
                <a:cubicBezTo>
                  <a:pt x="1683040" y="983635"/>
                  <a:pt x="1752152" y="1024486"/>
                  <a:pt x="1706517" y="999132"/>
                </a:cubicBezTo>
                <a:cubicBezTo>
                  <a:pt x="1700519" y="995799"/>
                  <a:pt x="1694654" y="992224"/>
                  <a:pt x="1688865" y="988540"/>
                </a:cubicBezTo>
                <a:cubicBezTo>
                  <a:pt x="1681706" y="983984"/>
                  <a:pt x="1675272" y="978213"/>
                  <a:pt x="1667682" y="974418"/>
                </a:cubicBezTo>
                <a:cubicBezTo>
                  <a:pt x="1658267" y="969711"/>
                  <a:pt x="1647858" y="966612"/>
                  <a:pt x="1639437" y="960296"/>
                </a:cubicBezTo>
                <a:cubicBezTo>
                  <a:pt x="1634730" y="956766"/>
                  <a:pt x="1630424" y="952624"/>
                  <a:pt x="1625315" y="949705"/>
                </a:cubicBezTo>
                <a:cubicBezTo>
                  <a:pt x="1622084" y="947859"/>
                  <a:pt x="1618144" y="947640"/>
                  <a:pt x="1614724" y="946174"/>
                </a:cubicBezTo>
                <a:cubicBezTo>
                  <a:pt x="1598134" y="939064"/>
                  <a:pt x="1601687" y="939384"/>
                  <a:pt x="1586480" y="928522"/>
                </a:cubicBezTo>
                <a:cubicBezTo>
                  <a:pt x="1571793" y="918031"/>
                  <a:pt x="1576234" y="921577"/>
                  <a:pt x="1554705" y="914400"/>
                </a:cubicBezTo>
                <a:lnTo>
                  <a:pt x="1544114" y="910869"/>
                </a:lnTo>
                <a:cubicBezTo>
                  <a:pt x="1539407" y="907339"/>
                  <a:pt x="1534982" y="903396"/>
                  <a:pt x="1529992" y="900278"/>
                </a:cubicBezTo>
                <a:cubicBezTo>
                  <a:pt x="1512961" y="889634"/>
                  <a:pt x="1520566" y="896238"/>
                  <a:pt x="1505278" y="889686"/>
                </a:cubicBezTo>
                <a:cubicBezTo>
                  <a:pt x="1500441" y="887613"/>
                  <a:pt x="1495726" y="885236"/>
                  <a:pt x="1491156" y="882625"/>
                </a:cubicBezTo>
                <a:cubicBezTo>
                  <a:pt x="1487472" y="880520"/>
                  <a:pt x="1484465" y="877235"/>
                  <a:pt x="1480565" y="875564"/>
                </a:cubicBezTo>
                <a:cubicBezTo>
                  <a:pt x="1476105" y="873653"/>
                  <a:pt x="1471150" y="873211"/>
                  <a:pt x="1466443" y="872034"/>
                </a:cubicBezTo>
                <a:cubicBezTo>
                  <a:pt x="1462912" y="869680"/>
                  <a:pt x="1459304" y="867439"/>
                  <a:pt x="1455851" y="864973"/>
                </a:cubicBezTo>
                <a:cubicBezTo>
                  <a:pt x="1451063" y="861553"/>
                  <a:pt x="1446838" y="857300"/>
                  <a:pt x="1441729" y="854381"/>
                </a:cubicBezTo>
                <a:cubicBezTo>
                  <a:pt x="1438498" y="852535"/>
                  <a:pt x="1434558" y="852317"/>
                  <a:pt x="1431138" y="850851"/>
                </a:cubicBezTo>
                <a:cubicBezTo>
                  <a:pt x="1426301" y="848778"/>
                  <a:pt x="1421723" y="846144"/>
                  <a:pt x="1417016" y="843790"/>
                </a:cubicBezTo>
                <a:cubicBezTo>
                  <a:pt x="1414662" y="840259"/>
                  <a:pt x="1413215" y="835915"/>
                  <a:pt x="1409955" y="833198"/>
                </a:cubicBezTo>
                <a:cubicBezTo>
                  <a:pt x="1376503" y="805321"/>
                  <a:pt x="1419141" y="856502"/>
                  <a:pt x="1374650" y="812015"/>
                </a:cubicBezTo>
                <a:cubicBezTo>
                  <a:pt x="1343695" y="781063"/>
                  <a:pt x="1382967" y="818947"/>
                  <a:pt x="1353467" y="794363"/>
                </a:cubicBezTo>
                <a:cubicBezTo>
                  <a:pt x="1322676" y="768703"/>
                  <a:pt x="1365770" y="799621"/>
                  <a:pt x="1328753" y="773180"/>
                </a:cubicBezTo>
                <a:cubicBezTo>
                  <a:pt x="1325300" y="770714"/>
                  <a:pt x="1321846" y="768224"/>
                  <a:pt x="1318162" y="766119"/>
                </a:cubicBezTo>
                <a:cubicBezTo>
                  <a:pt x="1313592" y="763508"/>
                  <a:pt x="1308323" y="762117"/>
                  <a:pt x="1304040" y="759058"/>
                </a:cubicBezTo>
                <a:cubicBezTo>
                  <a:pt x="1286647" y="746634"/>
                  <a:pt x="1297578" y="745535"/>
                  <a:pt x="1279326" y="727283"/>
                </a:cubicBezTo>
                <a:cubicBezTo>
                  <a:pt x="1275796" y="723753"/>
                  <a:pt x="1271637" y="720755"/>
                  <a:pt x="1268735" y="716692"/>
                </a:cubicBezTo>
                <a:cubicBezTo>
                  <a:pt x="1252447" y="693889"/>
                  <a:pt x="1271962" y="709429"/>
                  <a:pt x="1251082" y="695509"/>
                </a:cubicBezTo>
                <a:cubicBezTo>
                  <a:pt x="1248728" y="691978"/>
                  <a:pt x="1246737" y="688177"/>
                  <a:pt x="1244021" y="684917"/>
                </a:cubicBezTo>
                <a:cubicBezTo>
                  <a:pt x="1237383" y="676951"/>
                  <a:pt x="1231675" y="672314"/>
                  <a:pt x="1222838" y="667265"/>
                </a:cubicBezTo>
                <a:cubicBezTo>
                  <a:pt x="1218268" y="664654"/>
                  <a:pt x="1213423" y="662558"/>
                  <a:pt x="1208716" y="660204"/>
                </a:cubicBezTo>
                <a:cubicBezTo>
                  <a:pt x="1205186" y="656673"/>
                  <a:pt x="1202279" y="652382"/>
                  <a:pt x="1198125" y="649612"/>
                </a:cubicBezTo>
                <a:cubicBezTo>
                  <a:pt x="1195028" y="647548"/>
                  <a:pt x="1190862" y="647746"/>
                  <a:pt x="1187533" y="646082"/>
                </a:cubicBezTo>
                <a:cubicBezTo>
                  <a:pt x="1183738" y="644185"/>
                  <a:pt x="1180737" y="640919"/>
                  <a:pt x="1176942" y="639021"/>
                </a:cubicBezTo>
                <a:cubicBezTo>
                  <a:pt x="1173613" y="637357"/>
                  <a:pt x="1169729" y="637050"/>
                  <a:pt x="1166350" y="635490"/>
                </a:cubicBezTo>
                <a:cubicBezTo>
                  <a:pt x="1154404" y="629976"/>
                  <a:pt x="1142327" y="624608"/>
                  <a:pt x="1131045" y="617838"/>
                </a:cubicBezTo>
                <a:cubicBezTo>
                  <a:pt x="1125161" y="614307"/>
                  <a:pt x="1119212" y="610883"/>
                  <a:pt x="1113393" y="607246"/>
                </a:cubicBezTo>
                <a:cubicBezTo>
                  <a:pt x="1109795" y="604997"/>
                  <a:pt x="1106596" y="602083"/>
                  <a:pt x="1102801" y="600185"/>
                </a:cubicBezTo>
                <a:cubicBezTo>
                  <a:pt x="1099473" y="598521"/>
                  <a:pt x="1095538" y="598319"/>
                  <a:pt x="1092210" y="596655"/>
                </a:cubicBezTo>
                <a:cubicBezTo>
                  <a:pt x="1058861" y="579980"/>
                  <a:pt x="1087849" y="590493"/>
                  <a:pt x="1063966" y="582533"/>
                </a:cubicBezTo>
                <a:cubicBezTo>
                  <a:pt x="1060435" y="580179"/>
                  <a:pt x="1056827" y="577938"/>
                  <a:pt x="1053374" y="575472"/>
                </a:cubicBezTo>
                <a:cubicBezTo>
                  <a:pt x="1048586" y="572052"/>
                  <a:pt x="1044335" y="567845"/>
                  <a:pt x="1039252" y="564880"/>
                </a:cubicBezTo>
                <a:cubicBezTo>
                  <a:pt x="1018203" y="552601"/>
                  <a:pt x="1017273" y="552846"/>
                  <a:pt x="1000417" y="547228"/>
                </a:cubicBezTo>
                <a:cubicBezTo>
                  <a:pt x="996886" y="543697"/>
                  <a:pt x="993980" y="539406"/>
                  <a:pt x="989825" y="536636"/>
                </a:cubicBezTo>
                <a:cubicBezTo>
                  <a:pt x="986729" y="534572"/>
                  <a:pt x="982562" y="534770"/>
                  <a:pt x="979234" y="533106"/>
                </a:cubicBezTo>
                <a:cubicBezTo>
                  <a:pt x="975439" y="531208"/>
                  <a:pt x="972095" y="528511"/>
                  <a:pt x="968642" y="526045"/>
                </a:cubicBezTo>
                <a:cubicBezTo>
                  <a:pt x="963854" y="522625"/>
                  <a:pt x="959308" y="518873"/>
                  <a:pt x="954520" y="515453"/>
                </a:cubicBezTo>
                <a:cubicBezTo>
                  <a:pt x="951067" y="512987"/>
                  <a:pt x="947189" y="511108"/>
                  <a:pt x="943929" y="508392"/>
                </a:cubicBezTo>
                <a:cubicBezTo>
                  <a:pt x="940093" y="505196"/>
                  <a:pt x="937278" y="500866"/>
                  <a:pt x="933337" y="497801"/>
                </a:cubicBezTo>
                <a:cubicBezTo>
                  <a:pt x="917998" y="485871"/>
                  <a:pt x="913404" y="484304"/>
                  <a:pt x="898032" y="476618"/>
                </a:cubicBezTo>
                <a:cubicBezTo>
                  <a:pt x="894502" y="473087"/>
                  <a:pt x="891504" y="468928"/>
                  <a:pt x="887441" y="466026"/>
                </a:cubicBezTo>
                <a:cubicBezTo>
                  <a:pt x="883158" y="462967"/>
                  <a:pt x="877889" y="461576"/>
                  <a:pt x="873319" y="458965"/>
                </a:cubicBezTo>
                <a:cubicBezTo>
                  <a:pt x="854157" y="448015"/>
                  <a:pt x="871553" y="454846"/>
                  <a:pt x="852136" y="448374"/>
                </a:cubicBezTo>
                <a:cubicBezTo>
                  <a:pt x="845075" y="443667"/>
                  <a:pt x="839004" y="436936"/>
                  <a:pt x="830953" y="434252"/>
                </a:cubicBezTo>
                <a:cubicBezTo>
                  <a:pt x="827422" y="433075"/>
                  <a:pt x="823614" y="432528"/>
                  <a:pt x="820361" y="430721"/>
                </a:cubicBezTo>
                <a:cubicBezTo>
                  <a:pt x="805757" y="422608"/>
                  <a:pt x="798011" y="415261"/>
                  <a:pt x="785056" y="406008"/>
                </a:cubicBezTo>
                <a:cubicBezTo>
                  <a:pt x="781603" y="403542"/>
                  <a:pt x="778260" y="400845"/>
                  <a:pt x="774465" y="398947"/>
                </a:cubicBezTo>
                <a:cubicBezTo>
                  <a:pt x="771136" y="397283"/>
                  <a:pt x="767202" y="397080"/>
                  <a:pt x="763873" y="395416"/>
                </a:cubicBezTo>
                <a:cubicBezTo>
                  <a:pt x="738226" y="382592"/>
                  <a:pt x="765921" y="394428"/>
                  <a:pt x="746220" y="381294"/>
                </a:cubicBezTo>
                <a:cubicBezTo>
                  <a:pt x="741841" y="378375"/>
                  <a:pt x="736381" y="377292"/>
                  <a:pt x="732098" y="374233"/>
                </a:cubicBezTo>
                <a:cubicBezTo>
                  <a:pt x="709446" y="358053"/>
                  <a:pt x="734738" y="366950"/>
                  <a:pt x="707385" y="360111"/>
                </a:cubicBezTo>
                <a:lnTo>
                  <a:pt x="686202" y="345989"/>
                </a:lnTo>
                <a:cubicBezTo>
                  <a:pt x="682671" y="343635"/>
                  <a:pt x="679636" y="340270"/>
                  <a:pt x="675610" y="338928"/>
                </a:cubicBezTo>
                <a:cubicBezTo>
                  <a:pt x="668549" y="336574"/>
                  <a:pt x="660620" y="335996"/>
                  <a:pt x="654427" y="331867"/>
                </a:cubicBezTo>
                <a:cubicBezTo>
                  <a:pt x="640740" y="322742"/>
                  <a:pt x="647861" y="326148"/>
                  <a:pt x="633244" y="321276"/>
                </a:cubicBezTo>
                <a:cubicBezTo>
                  <a:pt x="596602" y="296847"/>
                  <a:pt x="653330" y="334035"/>
                  <a:pt x="608531" y="307154"/>
                </a:cubicBezTo>
                <a:cubicBezTo>
                  <a:pt x="578182" y="288944"/>
                  <a:pt x="598061" y="296601"/>
                  <a:pt x="576756" y="289501"/>
                </a:cubicBezTo>
                <a:cubicBezTo>
                  <a:pt x="568947" y="281691"/>
                  <a:pt x="565405" y="276764"/>
                  <a:pt x="555573" y="271848"/>
                </a:cubicBezTo>
                <a:cubicBezTo>
                  <a:pt x="552245" y="270184"/>
                  <a:pt x="548512" y="269495"/>
                  <a:pt x="544982" y="268318"/>
                </a:cubicBezTo>
                <a:cubicBezTo>
                  <a:pt x="537921" y="263611"/>
                  <a:pt x="531389" y="257991"/>
                  <a:pt x="523799" y="254196"/>
                </a:cubicBezTo>
                <a:cubicBezTo>
                  <a:pt x="519092" y="251842"/>
                  <a:pt x="514190" y="249843"/>
                  <a:pt x="509677" y="247135"/>
                </a:cubicBezTo>
                <a:cubicBezTo>
                  <a:pt x="502400" y="242769"/>
                  <a:pt x="495555" y="237720"/>
                  <a:pt x="488494" y="233013"/>
                </a:cubicBezTo>
                <a:cubicBezTo>
                  <a:pt x="484963" y="230659"/>
                  <a:pt x="481697" y="227850"/>
                  <a:pt x="477902" y="225952"/>
                </a:cubicBezTo>
                <a:cubicBezTo>
                  <a:pt x="473195" y="223598"/>
                  <a:pt x="468350" y="221502"/>
                  <a:pt x="463780" y="218891"/>
                </a:cubicBezTo>
                <a:cubicBezTo>
                  <a:pt x="460096" y="216786"/>
                  <a:pt x="456642" y="214296"/>
                  <a:pt x="453189" y="211830"/>
                </a:cubicBezTo>
                <a:cubicBezTo>
                  <a:pt x="448401" y="208410"/>
                  <a:pt x="444211" y="204096"/>
                  <a:pt x="439067" y="201238"/>
                </a:cubicBezTo>
                <a:cubicBezTo>
                  <a:pt x="433527" y="198160"/>
                  <a:pt x="427205" y="196751"/>
                  <a:pt x="421414" y="194177"/>
                </a:cubicBezTo>
                <a:cubicBezTo>
                  <a:pt x="391067" y="180690"/>
                  <a:pt x="421692" y="193686"/>
                  <a:pt x="396701" y="180055"/>
                </a:cubicBezTo>
                <a:cubicBezTo>
                  <a:pt x="387460" y="175015"/>
                  <a:pt x="376878" y="172248"/>
                  <a:pt x="368457" y="165933"/>
                </a:cubicBezTo>
                <a:cubicBezTo>
                  <a:pt x="365257" y="163533"/>
                  <a:pt x="348907" y="150863"/>
                  <a:pt x="343743" y="148281"/>
                </a:cubicBezTo>
                <a:cubicBezTo>
                  <a:pt x="319720" y="136269"/>
                  <a:pt x="348415" y="156054"/>
                  <a:pt x="319030" y="137689"/>
                </a:cubicBezTo>
                <a:cubicBezTo>
                  <a:pt x="295025" y="122686"/>
                  <a:pt x="315565" y="129763"/>
                  <a:pt x="290786" y="123567"/>
                </a:cubicBezTo>
                <a:cubicBezTo>
                  <a:pt x="287255" y="120037"/>
                  <a:pt x="284257" y="115878"/>
                  <a:pt x="280194" y="112976"/>
                </a:cubicBezTo>
                <a:cubicBezTo>
                  <a:pt x="275911" y="109917"/>
                  <a:pt x="270642" y="108526"/>
                  <a:pt x="266072" y="105915"/>
                </a:cubicBezTo>
                <a:cubicBezTo>
                  <a:pt x="246908" y="94964"/>
                  <a:pt x="264310" y="101797"/>
                  <a:pt x="244889" y="95323"/>
                </a:cubicBezTo>
                <a:cubicBezTo>
                  <a:pt x="230497" y="84530"/>
                  <a:pt x="232505" y="84720"/>
                  <a:pt x="216645" y="77671"/>
                </a:cubicBezTo>
                <a:cubicBezTo>
                  <a:pt x="210854" y="75097"/>
                  <a:pt x="204427" y="73871"/>
                  <a:pt x="198993" y="70610"/>
                </a:cubicBezTo>
                <a:cubicBezTo>
                  <a:pt x="192531" y="66733"/>
                  <a:pt x="187368" y="61009"/>
                  <a:pt x="181340" y="56488"/>
                </a:cubicBezTo>
                <a:cubicBezTo>
                  <a:pt x="177946" y="53942"/>
                  <a:pt x="173970" y="52188"/>
                  <a:pt x="170749" y="49427"/>
                </a:cubicBezTo>
                <a:cubicBezTo>
                  <a:pt x="158478" y="38909"/>
                  <a:pt x="152157" y="26755"/>
                  <a:pt x="135444" y="21183"/>
                </a:cubicBezTo>
                <a:cubicBezTo>
                  <a:pt x="90793" y="6298"/>
                  <a:pt x="162189" y="31131"/>
                  <a:pt x="114261" y="10591"/>
                </a:cubicBezTo>
                <a:cubicBezTo>
                  <a:pt x="109801" y="8680"/>
                  <a:pt x="104876" y="8114"/>
                  <a:pt x="100139" y="7061"/>
                </a:cubicBezTo>
                <a:cubicBezTo>
                  <a:pt x="59800" y="-1903"/>
                  <a:pt x="102804" y="8609"/>
                  <a:pt x="68364" y="0"/>
                </a:cubicBezTo>
                <a:cubicBezTo>
                  <a:pt x="53065" y="1177"/>
                  <a:pt x="37693" y="1627"/>
                  <a:pt x="22468" y="3530"/>
                </a:cubicBezTo>
                <a:cubicBezTo>
                  <a:pt x="18775" y="3992"/>
                  <a:pt x="15525" y="6331"/>
                  <a:pt x="11876" y="7061"/>
                </a:cubicBezTo>
                <a:cubicBezTo>
                  <a:pt x="-7438" y="10924"/>
                  <a:pt x="3050" y="10003"/>
                  <a:pt x="1285" y="10591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D6072"/>
              </a:solidFill>
              <a:latin typeface="Arial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4514033" y="2509008"/>
            <a:ext cx="1432560" cy="666753"/>
          </a:xfrm>
          <a:custGeom>
            <a:avLst/>
            <a:gdLst>
              <a:gd name="connsiteX0" fmla="*/ 1432560 w 1432560"/>
              <a:gd name="connsiteY0" fmla="*/ 647700 h 666753"/>
              <a:gd name="connsiteX1" fmla="*/ 1432560 w 1432560"/>
              <a:gd name="connsiteY1" fmla="*/ 647700 h 666753"/>
              <a:gd name="connsiteX2" fmla="*/ 1402080 w 1432560"/>
              <a:gd name="connsiteY2" fmla="*/ 662940 h 666753"/>
              <a:gd name="connsiteX3" fmla="*/ 1291590 w 1432560"/>
              <a:gd name="connsiteY3" fmla="*/ 662940 h 666753"/>
              <a:gd name="connsiteX4" fmla="*/ 1272540 w 1432560"/>
              <a:gd name="connsiteY4" fmla="*/ 659130 h 666753"/>
              <a:gd name="connsiteX5" fmla="*/ 1249680 w 1432560"/>
              <a:gd name="connsiteY5" fmla="*/ 655320 h 666753"/>
              <a:gd name="connsiteX6" fmla="*/ 1207770 w 1432560"/>
              <a:gd name="connsiteY6" fmla="*/ 647700 h 666753"/>
              <a:gd name="connsiteX7" fmla="*/ 1169670 w 1432560"/>
              <a:gd name="connsiteY7" fmla="*/ 636270 h 666753"/>
              <a:gd name="connsiteX8" fmla="*/ 1143000 w 1432560"/>
              <a:gd name="connsiteY8" fmla="*/ 621030 h 666753"/>
              <a:gd name="connsiteX9" fmla="*/ 1127760 w 1432560"/>
              <a:gd name="connsiteY9" fmla="*/ 617220 h 666753"/>
              <a:gd name="connsiteX10" fmla="*/ 1112520 w 1432560"/>
              <a:gd name="connsiteY10" fmla="*/ 609600 h 666753"/>
              <a:gd name="connsiteX11" fmla="*/ 1097280 w 1432560"/>
              <a:gd name="connsiteY11" fmla="*/ 605790 h 666753"/>
              <a:gd name="connsiteX12" fmla="*/ 1082040 w 1432560"/>
              <a:gd name="connsiteY12" fmla="*/ 598170 h 666753"/>
              <a:gd name="connsiteX13" fmla="*/ 1062990 w 1432560"/>
              <a:gd name="connsiteY13" fmla="*/ 590550 h 666753"/>
              <a:gd name="connsiteX14" fmla="*/ 1036320 w 1432560"/>
              <a:gd name="connsiteY14" fmla="*/ 575310 h 666753"/>
              <a:gd name="connsiteX15" fmla="*/ 1021080 w 1432560"/>
              <a:gd name="connsiteY15" fmla="*/ 571500 h 666753"/>
              <a:gd name="connsiteX16" fmla="*/ 1005840 w 1432560"/>
              <a:gd name="connsiteY16" fmla="*/ 560070 h 666753"/>
              <a:gd name="connsiteX17" fmla="*/ 990600 w 1432560"/>
              <a:gd name="connsiteY17" fmla="*/ 556260 h 666753"/>
              <a:gd name="connsiteX18" fmla="*/ 963930 w 1432560"/>
              <a:gd name="connsiteY18" fmla="*/ 544830 h 666753"/>
              <a:gd name="connsiteX19" fmla="*/ 952500 w 1432560"/>
              <a:gd name="connsiteY19" fmla="*/ 541020 h 666753"/>
              <a:gd name="connsiteX20" fmla="*/ 937260 w 1432560"/>
              <a:gd name="connsiteY20" fmla="*/ 533400 h 666753"/>
              <a:gd name="connsiteX21" fmla="*/ 925830 w 1432560"/>
              <a:gd name="connsiteY21" fmla="*/ 525780 h 666753"/>
              <a:gd name="connsiteX22" fmla="*/ 891540 w 1432560"/>
              <a:gd name="connsiteY22" fmla="*/ 514350 h 666753"/>
              <a:gd name="connsiteX23" fmla="*/ 853440 w 1432560"/>
              <a:gd name="connsiteY23" fmla="*/ 499110 h 666753"/>
              <a:gd name="connsiteX24" fmla="*/ 834390 w 1432560"/>
              <a:gd name="connsiteY24" fmla="*/ 495300 h 666753"/>
              <a:gd name="connsiteX25" fmla="*/ 815340 w 1432560"/>
              <a:gd name="connsiteY25" fmla="*/ 487680 h 666753"/>
              <a:gd name="connsiteX26" fmla="*/ 800100 w 1432560"/>
              <a:gd name="connsiteY26" fmla="*/ 483870 h 666753"/>
              <a:gd name="connsiteX27" fmla="*/ 788670 w 1432560"/>
              <a:gd name="connsiteY27" fmla="*/ 476250 h 666753"/>
              <a:gd name="connsiteX28" fmla="*/ 762000 w 1432560"/>
              <a:gd name="connsiteY28" fmla="*/ 468630 h 666753"/>
              <a:gd name="connsiteX29" fmla="*/ 742950 w 1432560"/>
              <a:gd name="connsiteY29" fmla="*/ 457200 h 666753"/>
              <a:gd name="connsiteX30" fmla="*/ 716280 w 1432560"/>
              <a:gd name="connsiteY30" fmla="*/ 449580 h 666753"/>
              <a:gd name="connsiteX31" fmla="*/ 704850 w 1432560"/>
              <a:gd name="connsiteY31" fmla="*/ 441960 h 666753"/>
              <a:gd name="connsiteX32" fmla="*/ 678180 w 1432560"/>
              <a:gd name="connsiteY32" fmla="*/ 434340 h 666753"/>
              <a:gd name="connsiteX33" fmla="*/ 643890 w 1432560"/>
              <a:gd name="connsiteY33" fmla="*/ 419100 h 666753"/>
              <a:gd name="connsiteX34" fmla="*/ 632460 w 1432560"/>
              <a:gd name="connsiteY34" fmla="*/ 411480 h 666753"/>
              <a:gd name="connsiteX35" fmla="*/ 613410 w 1432560"/>
              <a:gd name="connsiteY35" fmla="*/ 403860 h 666753"/>
              <a:gd name="connsiteX36" fmla="*/ 560070 w 1432560"/>
              <a:gd name="connsiteY36" fmla="*/ 381000 h 666753"/>
              <a:gd name="connsiteX37" fmla="*/ 525780 w 1432560"/>
              <a:gd name="connsiteY37" fmla="*/ 369570 h 666753"/>
              <a:gd name="connsiteX38" fmla="*/ 514350 w 1432560"/>
              <a:gd name="connsiteY38" fmla="*/ 365760 h 666753"/>
              <a:gd name="connsiteX39" fmla="*/ 491490 w 1432560"/>
              <a:gd name="connsiteY39" fmla="*/ 354330 h 666753"/>
              <a:gd name="connsiteX40" fmla="*/ 480060 w 1432560"/>
              <a:gd name="connsiteY40" fmla="*/ 346710 h 666753"/>
              <a:gd name="connsiteX41" fmla="*/ 457200 w 1432560"/>
              <a:gd name="connsiteY41" fmla="*/ 339090 h 666753"/>
              <a:gd name="connsiteX42" fmla="*/ 434340 w 1432560"/>
              <a:gd name="connsiteY42" fmla="*/ 331470 h 666753"/>
              <a:gd name="connsiteX43" fmla="*/ 411480 w 1432560"/>
              <a:gd name="connsiteY43" fmla="*/ 323850 h 666753"/>
              <a:gd name="connsiteX44" fmla="*/ 400050 w 1432560"/>
              <a:gd name="connsiteY44" fmla="*/ 320040 h 666753"/>
              <a:gd name="connsiteX45" fmla="*/ 369570 w 1432560"/>
              <a:gd name="connsiteY45" fmla="*/ 304800 h 666753"/>
              <a:gd name="connsiteX46" fmla="*/ 342900 w 1432560"/>
              <a:gd name="connsiteY46" fmla="*/ 297180 h 666753"/>
              <a:gd name="connsiteX47" fmla="*/ 304800 w 1432560"/>
              <a:gd name="connsiteY47" fmla="*/ 270510 h 666753"/>
              <a:gd name="connsiteX48" fmla="*/ 293370 w 1432560"/>
              <a:gd name="connsiteY48" fmla="*/ 262890 h 666753"/>
              <a:gd name="connsiteX49" fmla="*/ 281940 w 1432560"/>
              <a:gd name="connsiteY49" fmla="*/ 259080 h 666753"/>
              <a:gd name="connsiteX50" fmla="*/ 266700 w 1432560"/>
              <a:gd name="connsiteY50" fmla="*/ 251460 h 666753"/>
              <a:gd name="connsiteX51" fmla="*/ 255270 w 1432560"/>
              <a:gd name="connsiteY51" fmla="*/ 247650 h 666753"/>
              <a:gd name="connsiteX52" fmla="*/ 243840 w 1432560"/>
              <a:gd name="connsiteY52" fmla="*/ 240030 h 666753"/>
              <a:gd name="connsiteX53" fmla="*/ 228600 w 1432560"/>
              <a:gd name="connsiteY53" fmla="*/ 232410 h 666753"/>
              <a:gd name="connsiteX54" fmla="*/ 190500 w 1432560"/>
              <a:gd name="connsiteY54" fmla="*/ 205740 h 666753"/>
              <a:gd name="connsiteX55" fmla="*/ 160020 w 1432560"/>
              <a:gd name="connsiteY55" fmla="*/ 190500 h 666753"/>
              <a:gd name="connsiteX56" fmla="*/ 137160 w 1432560"/>
              <a:gd name="connsiteY56" fmla="*/ 175260 h 666753"/>
              <a:gd name="connsiteX57" fmla="*/ 114300 w 1432560"/>
              <a:gd name="connsiteY57" fmla="*/ 167640 h 666753"/>
              <a:gd name="connsiteX58" fmla="*/ 80010 w 1432560"/>
              <a:gd name="connsiteY58" fmla="*/ 144780 h 666753"/>
              <a:gd name="connsiteX59" fmla="*/ 68580 w 1432560"/>
              <a:gd name="connsiteY59" fmla="*/ 137160 h 666753"/>
              <a:gd name="connsiteX60" fmla="*/ 57150 w 1432560"/>
              <a:gd name="connsiteY60" fmla="*/ 125730 h 666753"/>
              <a:gd name="connsiteX61" fmla="*/ 34290 w 1432560"/>
              <a:gd name="connsiteY61" fmla="*/ 110490 h 666753"/>
              <a:gd name="connsiteX62" fmla="*/ 19050 w 1432560"/>
              <a:gd name="connsiteY62" fmla="*/ 87630 h 666753"/>
              <a:gd name="connsiteX63" fmla="*/ 11430 w 1432560"/>
              <a:gd name="connsiteY63" fmla="*/ 76200 h 666753"/>
              <a:gd name="connsiteX64" fmla="*/ 3810 w 1432560"/>
              <a:gd name="connsiteY64" fmla="*/ 53340 h 666753"/>
              <a:gd name="connsiteX65" fmla="*/ 0 w 1432560"/>
              <a:gd name="connsiteY65" fmla="*/ 41910 h 666753"/>
              <a:gd name="connsiteX66" fmla="*/ 3810 w 1432560"/>
              <a:gd name="connsiteY66" fmla="*/ 15240 h 666753"/>
              <a:gd name="connsiteX67" fmla="*/ 7620 w 1432560"/>
              <a:gd name="connsiteY67" fmla="*/ 3810 h 666753"/>
              <a:gd name="connsiteX68" fmla="*/ 19050 w 1432560"/>
              <a:gd name="connsiteY68" fmla="*/ 0 h 666753"/>
              <a:gd name="connsiteX69" fmla="*/ 102870 w 1432560"/>
              <a:gd name="connsiteY69" fmla="*/ 3810 h 666753"/>
              <a:gd name="connsiteX70" fmla="*/ 118110 w 1432560"/>
              <a:gd name="connsiteY70" fmla="*/ 7620 h 666753"/>
              <a:gd name="connsiteX71" fmla="*/ 148590 w 1432560"/>
              <a:gd name="connsiteY71" fmla="*/ 11430 h 666753"/>
              <a:gd name="connsiteX72" fmla="*/ 163830 w 1432560"/>
              <a:gd name="connsiteY72" fmla="*/ 15240 h 666753"/>
              <a:gd name="connsiteX73" fmla="*/ 182880 w 1432560"/>
              <a:gd name="connsiteY73" fmla="*/ 19050 h 666753"/>
              <a:gd name="connsiteX74" fmla="*/ 220980 w 1432560"/>
              <a:gd name="connsiteY74" fmla="*/ 34290 h 666753"/>
              <a:gd name="connsiteX75" fmla="*/ 259080 w 1432560"/>
              <a:gd name="connsiteY75" fmla="*/ 45720 h 666753"/>
              <a:gd name="connsiteX76" fmla="*/ 281940 w 1432560"/>
              <a:gd name="connsiteY76" fmla="*/ 53340 h 666753"/>
              <a:gd name="connsiteX77" fmla="*/ 316230 w 1432560"/>
              <a:gd name="connsiteY77" fmla="*/ 68580 h 666753"/>
              <a:gd name="connsiteX78" fmla="*/ 339090 w 1432560"/>
              <a:gd name="connsiteY78" fmla="*/ 72390 h 666753"/>
              <a:gd name="connsiteX79" fmla="*/ 369570 w 1432560"/>
              <a:gd name="connsiteY79" fmla="*/ 83820 h 666753"/>
              <a:gd name="connsiteX80" fmla="*/ 403860 w 1432560"/>
              <a:gd name="connsiteY80" fmla="*/ 95250 h 666753"/>
              <a:gd name="connsiteX81" fmla="*/ 415290 w 1432560"/>
              <a:gd name="connsiteY81" fmla="*/ 99060 h 666753"/>
              <a:gd name="connsiteX82" fmla="*/ 434340 w 1432560"/>
              <a:gd name="connsiteY82" fmla="*/ 102870 h 666753"/>
              <a:gd name="connsiteX83" fmla="*/ 464820 w 1432560"/>
              <a:gd name="connsiteY83" fmla="*/ 114300 h 666753"/>
              <a:gd name="connsiteX84" fmla="*/ 487680 w 1432560"/>
              <a:gd name="connsiteY84" fmla="*/ 121920 h 666753"/>
              <a:gd name="connsiteX85" fmla="*/ 499110 w 1432560"/>
              <a:gd name="connsiteY85" fmla="*/ 125730 h 666753"/>
              <a:gd name="connsiteX86" fmla="*/ 518160 w 1432560"/>
              <a:gd name="connsiteY86" fmla="*/ 129540 h 666753"/>
              <a:gd name="connsiteX87" fmla="*/ 552450 w 1432560"/>
              <a:gd name="connsiteY87" fmla="*/ 140970 h 666753"/>
              <a:gd name="connsiteX88" fmla="*/ 567690 w 1432560"/>
              <a:gd name="connsiteY88" fmla="*/ 148590 h 666753"/>
              <a:gd name="connsiteX89" fmla="*/ 586740 w 1432560"/>
              <a:gd name="connsiteY89" fmla="*/ 156210 h 666753"/>
              <a:gd name="connsiteX90" fmla="*/ 617220 w 1432560"/>
              <a:gd name="connsiteY90" fmla="*/ 171450 h 666753"/>
              <a:gd name="connsiteX91" fmla="*/ 632460 w 1432560"/>
              <a:gd name="connsiteY91" fmla="*/ 182880 h 666753"/>
              <a:gd name="connsiteX92" fmla="*/ 655320 w 1432560"/>
              <a:gd name="connsiteY92" fmla="*/ 190500 h 666753"/>
              <a:gd name="connsiteX93" fmla="*/ 666750 w 1432560"/>
              <a:gd name="connsiteY93" fmla="*/ 198120 h 666753"/>
              <a:gd name="connsiteX94" fmla="*/ 678180 w 1432560"/>
              <a:gd name="connsiteY94" fmla="*/ 201930 h 666753"/>
              <a:gd name="connsiteX95" fmla="*/ 701040 w 1432560"/>
              <a:gd name="connsiteY95" fmla="*/ 217170 h 666753"/>
              <a:gd name="connsiteX96" fmla="*/ 731520 w 1432560"/>
              <a:gd name="connsiteY96" fmla="*/ 228600 h 666753"/>
              <a:gd name="connsiteX97" fmla="*/ 746760 w 1432560"/>
              <a:gd name="connsiteY97" fmla="*/ 240030 h 666753"/>
              <a:gd name="connsiteX98" fmla="*/ 769620 w 1432560"/>
              <a:gd name="connsiteY98" fmla="*/ 247650 h 666753"/>
              <a:gd name="connsiteX99" fmla="*/ 792480 w 1432560"/>
              <a:gd name="connsiteY99" fmla="*/ 259080 h 666753"/>
              <a:gd name="connsiteX100" fmla="*/ 803910 w 1432560"/>
              <a:gd name="connsiteY100" fmla="*/ 262890 h 666753"/>
              <a:gd name="connsiteX101" fmla="*/ 830580 w 1432560"/>
              <a:gd name="connsiteY101" fmla="*/ 281940 h 666753"/>
              <a:gd name="connsiteX102" fmla="*/ 842010 w 1432560"/>
              <a:gd name="connsiteY102" fmla="*/ 285750 h 666753"/>
              <a:gd name="connsiteX103" fmla="*/ 857250 w 1432560"/>
              <a:gd name="connsiteY103" fmla="*/ 293370 h 666753"/>
              <a:gd name="connsiteX104" fmla="*/ 902970 w 1432560"/>
              <a:gd name="connsiteY104" fmla="*/ 320040 h 666753"/>
              <a:gd name="connsiteX105" fmla="*/ 929640 w 1432560"/>
              <a:gd name="connsiteY105" fmla="*/ 331470 h 666753"/>
              <a:gd name="connsiteX106" fmla="*/ 941070 w 1432560"/>
              <a:gd name="connsiteY106" fmla="*/ 339090 h 666753"/>
              <a:gd name="connsiteX107" fmla="*/ 963930 w 1432560"/>
              <a:gd name="connsiteY107" fmla="*/ 350520 h 666753"/>
              <a:gd name="connsiteX108" fmla="*/ 979170 w 1432560"/>
              <a:gd name="connsiteY108" fmla="*/ 361950 h 666753"/>
              <a:gd name="connsiteX109" fmla="*/ 1002030 w 1432560"/>
              <a:gd name="connsiteY109" fmla="*/ 369570 h 666753"/>
              <a:gd name="connsiteX110" fmla="*/ 1036320 w 1432560"/>
              <a:gd name="connsiteY110" fmla="*/ 384810 h 666753"/>
              <a:gd name="connsiteX111" fmla="*/ 1047750 w 1432560"/>
              <a:gd name="connsiteY111" fmla="*/ 392430 h 666753"/>
              <a:gd name="connsiteX112" fmla="*/ 1059180 w 1432560"/>
              <a:gd name="connsiteY112" fmla="*/ 396240 h 666753"/>
              <a:gd name="connsiteX113" fmla="*/ 1078230 w 1432560"/>
              <a:gd name="connsiteY113" fmla="*/ 403860 h 666753"/>
              <a:gd name="connsiteX114" fmla="*/ 1093470 w 1432560"/>
              <a:gd name="connsiteY114" fmla="*/ 411480 h 666753"/>
              <a:gd name="connsiteX115" fmla="*/ 1108710 w 1432560"/>
              <a:gd name="connsiteY115" fmla="*/ 415290 h 666753"/>
              <a:gd name="connsiteX116" fmla="*/ 1123950 w 1432560"/>
              <a:gd name="connsiteY116" fmla="*/ 422910 h 666753"/>
              <a:gd name="connsiteX117" fmla="*/ 1139190 w 1432560"/>
              <a:gd name="connsiteY117" fmla="*/ 426720 h 666753"/>
              <a:gd name="connsiteX118" fmla="*/ 1162050 w 1432560"/>
              <a:gd name="connsiteY118" fmla="*/ 434340 h 666753"/>
              <a:gd name="connsiteX119" fmla="*/ 1184910 w 1432560"/>
              <a:gd name="connsiteY119" fmla="*/ 449580 h 666753"/>
              <a:gd name="connsiteX120" fmla="*/ 1207770 w 1432560"/>
              <a:gd name="connsiteY120" fmla="*/ 457200 h 666753"/>
              <a:gd name="connsiteX121" fmla="*/ 1238250 w 1432560"/>
              <a:gd name="connsiteY121" fmla="*/ 476250 h 666753"/>
              <a:gd name="connsiteX122" fmla="*/ 1253490 w 1432560"/>
              <a:gd name="connsiteY122" fmla="*/ 480060 h 666753"/>
              <a:gd name="connsiteX123" fmla="*/ 1268730 w 1432560"/>
              <a:gd name="connsiteY123" fmla="*/ 491490 h 666753"/>
              <a:gd name="connsiteX124" fmla="*/ 1295400 w 1432560"/>
              <a:gd name="connsiteY124" fmla="*/ 502920 h 666753"/>
              <a:gd name="connsiteX125" fmla="*/ 1325880 w 1432560"/>
              <a:gd name="connsiteY125" fmla="*/ 521970 h 666753"/>
              <a:gd name="connsiteX126" fmla="*/ 1360170 w 1432560"/>
              <a:gd name="connsiteY126" fmla="*/ 541020 h 666753"/>
              <a:gd name="connsiteX127" fmla="*/ 1367790 w 1432560"/>
              <a:gd name="connsiteY127" fmla="*/ 552450 h 666753"/>
              <a:gd name="connsiteX128" fmla="*/ 1390650 w 1432560"/>
              <a:gd name="connsiteY128" fmla="*/ 563880 h 666753"/>
              <a:gd name="connsiteX129" fmla="*/ 1413510 w 1432560"/>
              <a:gd name="connsiteY129" fmla="*/ 598170 h 666753"/>
              <a:gd name="connsiteX130" fmla="*/ 1424940 w 1432560"/>
              <a:gd name="connsiteY130" fmla="*/ 621030 h 666753"/>
              <a:gd name="connsiteX131" fmla="*/ 1432560 w 1432560"/>
              <a:gd name="connsiteY131" fmla="*/ 647700 h 66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432560" h="666753">
                <a:moveTo>
                  <a:pt x="1432560" y="647700"/>
                </a:moveTo>
                <a:lnTo>
                  <a:pt x="1432560" y="647700"/>
                </a:lnTo>
                <a:cubicBezTo>
                  <a:pt x="1422400" y="652780"/>
                  <a:pt x="1413025" y="659900"/>
                  <a:pt x="1402080" y="662940"/>
                </a:cubicBezTo>
                <a:cubicBezTo>
                  <a:pt x="1373373" y="670914"/>
                  <a:pt x="1313424" y="664089"/>
                  <a:pt x="1291590" y="662940"/>
                </a:cubicBezTo>
                <a:lnTo>
                  <a:pt x="1272540" y="659130"/>
                </a:lnTo>
                <a:cubicBezTo>
                  <a:pt x="1264939" y="657748"/>
                  <a:pt x="1257255" y="656835"/>
                  <a:pt x="1249680" y="655320"/>
                </a:cubicBezTo>
                <a:cubicBezTo>
                  <a:pt x="1204770" y="646338"/>
                  <a:pt x="1275567" y="657385"/>
                  <a:pt x="1207770" y="647700"/>
                </a:cubicBezTo>
                <a:cubicBezTo>
                  <a:pt x="1179942" y="638424"/>
                  <a:pt x="1192702" y="642028"/>
                  <a:pt x="1169670" y="636270"/>
                </a:cubicBezTo>
                <a:cubicBezTo>
                  <a:pt x="1160195" y="629953"/>
                  <a:pt x="1154049" y="625173"/>
                  <a:pt x="1143000" y="621030"/>
                </a:cubicBezTo>
                <a:cubicBezTo>
                  <a:pt x="1138097" y="619191"/>
                  <a:pt x="1132663" y="619059"/>
                  <a:pt x="1127760" y="617220"/>
                </a:cubicBezTo>
                <a:cubicBezTo>
                  <a:pt x="1122442" y="615226"/>
                  <a:pt x="1117838" y="611594"/>
                  <a:pt x="1112520" y="609600"/>
                </a:cubicBezTo>
                <a:cubicBezTo>
                  <a:pt x="1107617" y="607761"/>
                  <a:pt x="1102183" y="607629"/>
                  <a:pt x="1097280" y="605790"/>
                </a:cubicBezTo>
                <a:cubicBezTo>
                  <a:pt x="1091962" y="603796"/>
                  <a:pt x="1087230" y="600477"/>
                  <a:pt x="1082040" y="598170"/>
                </a:cubicBezTo>
                <a:cubicBezTo>
                  <a:pt x="1075790" y="595392"/>
                  <a:pt x="1069107" y="593609"/>
                  <a:pt x="1062990" y="590550"/>
                </a:cubicBezTo>
                <a:cubicBezTo>
                  <a:pt x="1040882" y="579496"/>
                  <a:pt x="1063038" y="585329"/>
                  <a:pt x="1036320" y="575310"/>
                </a:cubicBezTo>
                <a:cubicBezTo>
                  <a:pt x="1031417" y="573471"/>
                  <a:pt x="1026160" y="572770"/>
                  <a:pt x="1021080" y="571500"/>
                </a:cubicBezTo>
                <a:cubicBezTo>
                  <a:pt x="1016000" y="567690"/>
                  <a:pt x="1011520" y="562910"/>
                  <a:pt x="1005840" y="560070"/>
                </a:cubicBezTo>
                <a:cubicBezTo>
                  <a:pt x="1001156" y="557728"/>
                  <a:pt x="995635" y="557699"/>
                  <a:pt x="990600" y="556260"/>
                </a:cubicBezTo>
                <a:cubicBezTo>
                  <a:pt x="972730" y="551154"/>
                  <a:pt x="984250" y="553539"/>
                  <a:pt x="963930" y="544830"/>
                </a:cubicBezTo>
                <a:cubicBezTo>
                  <a:pt x="960239" y="543248"/>
                  <a:pt x="956191" y="542602"/>
                  <a:pt x="952500" y="541020"/>
                </a:cubicBezTo>
                <a:cubicBezTo>
                  <a:pt x="947280" y="538783"/>
                  <a:pt x="942191" y="536218"/>
                  <a:pt x="937260" y="533400"/>
                </a:cubicBezTo>
                <a:cubicBezTo>
                  <a:pt x="933284" y="531128"/>
                  <a:pt x="930057" y="527541"/>
                  <a:pt x="925830" y="525780"/>
                </a:cubicBezTo>
                <a:cubicBezTo>
                  <a:pt x="914709" y="521146"/>
                  <a:pt x="902316" y="519738"/>
                  <a:pt x="891540" y="514350"/>
                </a:cubicBezTo>
                <a:cubicBezTo>
                  <a:pt x="877993" y="507577"/>
                  <a:pt x="869133" y="502249"/>
                  <a:pt x="853440" y="499110"/>
                </a:cubicBezTo>
                <a:cubicBezTo>
                  <a:pt x="847090" y="497840"/>
                  <a:pt x="840593" y="497161"/>
                  <a:pt x="834390" y="495300"/>
                </a:cubicBezTo>
                <a:cubicBezTo>
                  <a:pt x="827839" y="493335"/>
                  <a:pt x="821828" y="489843"/>
                  <a:pt x="815340" y="487680"/>
                </a:cubicBezTo>
                <a:cubicBezTo>
                  <a:pt x="810372" y="486024"/>
                  <a:pt x="805180" y="485140"/>
                  <a:pt x="800100" y="483870"/>
                </a:cubicBezTo>
                <a:cubicBezTo>
                  <a:pt x="796290" y="481330"/>
                  <a:pt x="792766" y="478298"/>
                  <a:pt x="788670" y="476250"/>
                </a:cubicBezTo>
                <a:cubicBezTo>
                  <a:pt x="783204" y="473517"/>
                  <a:pt x="766883" y="469851"/>
                  <a:pt x="762000" y="468630"/>
                </a:cubicBezTo>
                <a:cubicBezTo>
                  <a:pt x="755650" y="464820"/>
                  <a:pt x="749717" y="460208"/>
                  <a:pt x="742950" y="457200"/>
                </a:cubicBezTo>
                <a:cubicBezTo>
                  <a:pt x="720977" y="447434"/>
                  <a:pt x="734853" y="458867"/>
                  <a:pt x="716280" y="449580"/>
                </a:cubicBezTo>
                <a:cubicBezTo>
                  <a:pt x="712184" y="447532"/>
                  <a:pt x="708946" y="444008"/>
                  <a:pt x="704850" y="441960"/>
                </a:cubicBezTo>
                <a:cubicBezTo>
                  <a:pt x="699384" y="439227"/>
                  <a:pt x="683063" y="435561"/>
                  <a:pt x="678180" y="434340"/>
                </a:cubicBezTo>
                <a:cubicBezTo>
                  <a:pt x="646193" y="410350"/>
                  <a:pt x="680962" y="433002"/>
                  <a:pt x="643890" y="419100"/>
                </a:cubicBezTo>
                <a:cubicBezTo>
                  <a:pt x="639603" y="417492"/>
                  <a:pt x="636556" y="413528"/>
                  <a:pt x="632460" y="411480"/>
                </a:cubicBezTo>
                <a:cubicBezTo>
                  <a:pt x="626343" y="408421"/>
                  <a:pt x="619660" y="406638"/>
                  <a:pt x="613410" y="403860"/>
                </a:cubicBezTo>
                <a:cubicBezTo>
                  <a:pt x="583005" y="390346"/>
                  <a:pt x="610503" y="397811"/>
                  <a:pt x="560070" y="381000"/>
                </a:cubicBezTo>
                <a:lnTo>
                  <a:pt x="525780" y="369570"/>
                </a:lnTo>
                <a:cubicBezTo>
                  <a:pt x="521970" y="368300"/>
                  <a:pt x="517692" y="367988"/>
                  <a:pt x="514350" y="365760"/>
                </a:cubicBezTo>
                <a:cubicBezTo>
                  <a:pt x="481593" y="343922"/>
                  <a:pt x="523038" y="370104"/>
                  <a:pt x="491490" y="354330"/>
                </a:cubicBezTo>
                <a:cubicBezTo>
                  <a:pt x="487394" y="352282"/>
                  <a:pt x="484244" y="348570"/>
                  <a:pt x="480060" y="346710"/>
                </a:cubicBezTo>
                <a:cubicBezTo>
                  <a:pt x="472720" y="343448"/>
                  <a:pt x="464820" y="341630"/>
                  <a:pt x="457200" y="339090"/>
                </a:cubicBezTo>
                <a:lnTo>
                  <a:pt x="434340" y="331470"/>
                </a:lnTo>
                <a:lnTo>
                  <a:pt x="411480" y="323850"/>
                </a:lnTo>
                <a:cubicBezTo>
                  <a:pt x="407670" y="322580"/>
                  <a:pt x="403642" y="321836"/>
                  <a:pt x="400050" y="320040"/>
                </a:cubicBezTo>
                <a:cubicBezTo>
                  <a:pt x="389890" y="314960"/>
                  <a:pt x="380590" y="307555"/>
                  <a:pt x="369570" y="304800"/>
                </a:cubicBezTo>
                <a:cubicBezTo>
                  <a:pt x="365983" y="303903"/>
                  <a:pt x="347372" y="299664"/>
                  <a:pt x="342900" y="297180"/>
                </a:cubicBezTo>
                <a:cubicBezTo>
                  <a:pt x="327134" y="288421"/>
                  <a:pt x="318784" y="280499"/>
                  <a:pt x="304800" y="270510"/>
                </a:cubicBezTo>
                <a:cubicBezTo>
                  <a:pt x="301074" y="267848"/>
                  <a:pt x="297466" y="264938"/>
                  <a:pt x="293370" y="262890"/>
                </a:cubicBezTo>
                <a:cubicBezTo>
                  <a:pt x="289778" y="261094"/>
                  <a:pt x="285631" y="260662"/>
                  <a:pt x="281940" y="259080"/>
                </a:cubicBezTo>
                <a:cubicBezTo>
                  <a:pt x="276720" y="256843"/>
                  <a:pt x="271920" y="253697"/>
                  <a:pt x="266700" y="251460"/>
                </a:cubicBezTo>
                <a:cubicBezTo>
                  <a:pt x="263009" y="249878"/>
                  <a:pt x="258862" y="249446"/>
                  <a:pt x="255270" y="247650"/>
                </a:cubicBezTo>
                <a:cubicBezTo>
                  <a:pt x="251174" y="245602"/>
                  <a:pt x="247816" y="242302"/>
                  <a:pt x="243840" y="240030"/>
                </a:cubicBezTo>
                <a:cubicBezTo>
                  <a:pt x="238909" y="237212"/>
                  <a:pt x="233416" y="235420"/>
                  <a:pt x="228600" y="232410"/>
                </a:cubicBezTo>
                <a:cubicBezTo>
                  <a:pt x="209486" y="220464"/>
                  <a:pt x="213665" y="217322"/>
                  <a:pt x="190500" y="205740"/>
                </a:cubicBezTo>
                <a:cubicBezTo>
                  <a:pt x="180340" y="200660"/>
                  <a:pt x="169471" y="196801"/>
                  <a:pt x="160020" y="190500"/>
                </a:cubicBezTo>
                <a:cubicBezTo>
                  <a:pt x="152400" y="185420"/>
                  <a:pt x="145848" y="178156"/>
                  <a:pt x="137160" y="175260"/>
                </a:cubicBezTo>
                <a:cubicBezTo>
                  <a:pt x="129540" y="172720"/>
                  <a:pt x="120983" y="172095"/>
                  <a:pt x="114300" y="167640"/>
                </a:cubicBezTo>
                <a:lnTo>
                  <a:pt x="80010" y="144780"/>
                </a:lnTo>
                <a:cubicBezTo>
                  <a:pt x="76200" y="142240"/>
                  <a:pt x="71818" y="140398"/>
                  <a:pt x="68580" y="137160"/>
                </a:cubicBezTo>
                <a:cubicBezTo>
                  <a:pt x="64770" y="133350"/>
                  <a:pt x="61403" y="129038"/>
                  <a:pt x="57150" y="125730"/>
                </a:cubicBezTo>
                <a:cubicBezTo>
                  <a:pt x="49921" y="120107"/>
                  <a:pt x="34290" y="110490"/>
                  <a:pt x="34290" y="110490"/>
                </a:cubicBezTo>
                <a:lnTo>
                  <a:pt x="19050" y="87630"/>
                </a:lnTo>
                <a:cubicBezTo>
                  <a:pt x="16510" y="83820"/>
                  <a:pt x="12878" y="80544"/>
                  <a:pt x="11430" y="76200"/>
                </a:cubicBezTo>
                <a:lnTo>
                  <a:pt x="3810" y="53340"/>
                </a:lnTo>
                <a:lnTo>
                  <a:pt x="0" y="41910"/>
                </a:lnTo>
                <a:cubicBezTo>
                  <a:pt x="1270" y="33020"/>
                  <a:pt x="2049" y="24046"/>
                  <a:pt x="3810" y="15240"/>
                </a:cubicBezTo>
                <a:cubicBezTo>
                  <a:pt x="4598" y="11302"/>
                  <a:pt x="4780" y="6650"/>
                  <a:pt x="7620" y="3810"/>
                </a:cubicBezTo>
                <a:cubicBezTo>
                  <a:pt x="10460" y="970"/>
                  <a:pt x="15240" y="1270"/>
                  <a:pt x="19050" y="0"/>
                </a:cubicBezTo>
                <a:cubicBezTo>
                  <a:pt x="46990" y="1270"/>
                  <a:pt x="74984" y="1665"/>
                  <a:pt x="102870" y="3810"/>
                </a:cubicBezTo>
                <a:cubicBezTo>
                  <a:pt x="108091" y="4212"/>
                  <a:pt x="112945" y="6759"/>
                  <a:pt x="118110" y="7620"/>
                </a:cubicBezTo>
                <a:cubicBezTo>
                  <a:pt x="128210" y="9303"/>
                  <a:pt x="138490" y="9747"/>
                  <a:pt x="148590" y="11430"/>
                </a:cubicBezTo>
                <a:cubicBezTo>
                  <a:pt x="153755" y="12291"/>
                  <a:pt x="158718" y="14104"/>
                  <a:pt x="163830" y="15240"/>
                </a:cubicBezTo>
                <a:cubicBezTo>
                  <a:pt x="170152" y="16645"/>
                  <a:pt x="176632" y="17346"/>
                  <a:pt x="182880" y="19050"/>
                </a:cubicBezTo>
                <a:cubicBezTo>
                  <a:pt x="222594" y="29881"/>
                  <a:pt x="190448" y="22077"/>
                  <a:pt x="220980" y="34290"/>
                </a:cubicBezTo>
                <a:cubicBezTo>
                  <a:pt x="247921" y="45066"/>
                  <a:pt x="236626" y="38984"/>
                  <a:pt x="259080" y="45720"/>
                </a:cubicBezTo>
                <a:cubicBezTo>
                  <a:pt x="266773" y="48028"/>
                  <a:pt x="274482" y="50357"/>
                  <a:pt x="281940" y="53340"/>
                </a:cubicBezTo>
                <a:cubicBezTo>
                  <a:pt x="299878" y="60515"/>
                  <a:pt x="296023" y="63069"/>
                  <a:pt x="316230" y="68580"/>
                </a:cubicBezTo>
                <a:cubicBezTo>
                  <a:pt x="323683" y="70613"/>
                  <a:pt x="331549" y="70714"/>
                  <a:pt x="339090" y="72390"/>
                </a:cubicBezTo>
                <a:cubicBezTo>
                  <a:pt x="346369" y="74008"/>
                  <a:pt x="364909" y="82125"/>
                  <a:pt x="369570" y="83820"/>
                </a:cubicBezTo>
                <a:lnTo>
                  <a:pt x="403860" y="95250"/>
                </a:lnTo>
                <a:cubicBezTo>
                  <a:pt x="407670" y="96520"/>
                  <a:pt x="411352" y="98272"/>
                  <a:pt x="415290" y="99060"/>
                </a:cubicBezTo>
                <a:lnTo>
                  <a:pt x="434340" y="102870"/>
                </a:lnTo>
                <a:cubicBezTo>
                  <a:pt x="454231" y="116131"/>
                  <a:pt x="436934" y="106695"/>
                  <a:pt x="464820" y="114300"/>
                </a:cubicBezTo>
                <a:cubicBezTo>
                  <a:pt x="472569" y="116413"/>
                  <a:pt x="480060" y="119380"/>
                  <a:pt x="487680" y="121920"/>
                </a:cubicBezTo>
                <a:cubicBezTo>
                  <a:pt x="491490" y="123190"/>
                  <a:pt x="495172" y="124942"/>
                  <a:pt x="499110" y="125730"/>
                </a:cubicBezTo>
                <a:lnTo>
                  <a:pt x="518160" y="129540"/>
                </a:lnTo>
                <a:cubicBezTo>
                  <a:pt x="541919" y="145379"/>
                  <a:pt x="515118" y="129770"/>
                  <a:pt x="552450" y="140970"/>
                </a:cubicBezTo>
                <a:cubicBezTo>
                  <a:pt x="557890" y="142602"/>
                  <a:pt x="562500" y="146283"/>
                  <a:pt x="567690" y="148590"/>
                </a:cubicBezTo>
                <a:cubicBezTo>
                  <a:pt x="573940" y="151368"/>
                  <a:pt x="580530" y="153344"/>
                  <a:pt x="586740" y="156210"/>
                </a:cubicBezTo>
                <a:cubicBezTo>
                  <a:pt x="597054" y="160970"/>
                  <a:pt x="608133" y="164634"/>
                  <a:pt x="617220" y="171450"/>
                </a:cubicBezTo>
                <a:cubicBezTo>
                  <a:pt x="622300" y="175260"/>
                  <a:pt x="626780" y="180040"/>
                  <a:pt x="632460" y="182880"/>
                </a:cubicBezTo>
                <a:cubicBezTo>
                  <a:pt x="639644" y="186472"/>
                  <a:pt x="647980" y="187238"/>
                  <a:pt x="655320" y="190500"/>
                </a:cubicBezTo>
                <a:cubicBezTo>
                  <a:pt x="659504" y="192360"/>
                  <a:pt x="662654" y="196072"/>
                  <a:pt x="666750" y="198120"/>
                </a:cubicBezTo>
                <a:cubicBezTo>
                  <a:pt x="670342" y="199916"/>
                  <a:pt x="674669" y="199980"/>
                  <a:pt x="678180" y="201930"/>
                </a:cubicBezTo>
                <a:cubicBezTo>
                  <a:pt x="686186" y="206378"/>
                  <a:pt x="692537" y="213769"/>
                  <a:pt x="701040" y="217170"/>
                </a:cubicBezTo>
                <a:cubicBezTo>
                  <a:pt x="723819" y="226282"/>
                  <a:pt x="713602" y="222627"/>
                  <a:pt x="731520" y="228600"/>
                </a:cubicBezTo>
                <a:cubicBezTo>
                  <a:pt x="736600" y="232410"/>
                  <a:pt x="741080" y="237190"/>
                  <a:pt x="746760" y="240030"/>
                </a:cubicBezTo>
                <a:cubicBezTo>
                  <a:pt x="753944" y="243622"/>
                  <a:pt x="762436" y="244058"/>
                  <a:pt x="769620" y="247650"/>
                </a:cubicBezTo>
                <a:cubicBezTo>
                  <a:pt x="777240" y="251460"/>
                  <a:pt x="784695" y="255620"/>
                  <a:pt x="792480" y="259080"/>
                </a:cubicBezTo>
                <a:cubicBezTo>
                  <a:pt x="796150" y="260711"/>
                  <a:pt x="800318" y="261094"/>
                  <a:pt x="803910" y="262890"/>
                </a:cubicBezTo>
                <a:cubicBezTo>
                  <a:pt x="815704" y="268787"/>
                  <a:pt x="818499" y="275037"/>
                  <a:pt x="830580" y="281940"/>
                </a:cubicBezTo>
                <a:cubicBezTo>
                  <a:pt x="834067" y="283933"/>
                  <a:pt x="838319" y="284168"/>
                  <a:pt x="842010" y="285750"/>
                </a:cubicBezTo>
                <a:cubicBezTo>
                  <a:pt x="847230" y="287987"/>
                  <a:pt x="852344" y="290508"/>
                  <a:pt x="857250" y="293370"/>
                </a:cubicBezTo>
                <a:cubicBezTo>
                  <a:pt x="876778" y="304761"/>
                  <a:pt x="884489" y="312119"/>
                  <a:pt x="902970" y="320040"/>
                </a:cubicBezTo>
                <a:cubicBezTo>
                  <a:pt x="924342" y="329199"/>
                  <a:pt x="904368" y="317029"/>
                  <a:pt x="929640" y="331470"/>
                </a:cubicBezTo>
                <a:cubicBezTo>
                  <a:pt x="933616" y="333742"/>
                  <a:pt x="937067" y="336866"/>
                  <a:pt x="941070" y="339090"/>
                </a:cubicBezTo>
                <a:cubicBezTo>
                  <a:pt x="948517" y="343227"/>
                  <a:pt x="956625" y="346137"/>
                  <a:pt x="963930" y="350520"/>
                </a:cubicBezTo>
                <a:cubicBezTo>
                  <a:pt x="969375" y="353787"/>
                  <a:pt x="973490" y="359110"/>
                  <a:pt x="979170" y="361950"/>
                </a:cubicBezTo>
                <a:cubicBezTo>
                  <a:pt x="986354" y="365542"/>
                  <a:pt x="994410" y="367030"/>
                  <a:pt x="1002030" y="369570"/>
                </a:cubicBezTo>
                <a:cubicBezTo>
                  <a:pt x="1034017" y="393560"/>
                  <a:pt x="999248" y="370908"/>
                  <a:pt x="1036320" y="384810"/>
                </a:cubicBezTo>
                <a:cubicBezTo>
                  <a:pt x="1040607" y="386418"/>
                  <a:pt x="1043654" y="390382"/>
                  <a:pt x="1047750" y="392430"/>
                </a:cubicBezTo>
                <a:cubicBezTo>
                  <a:pt x="1051342" y="394226"/>
                  <a:pt x="1055420" y="394830"/>
                  <a:pt x="1059180" y="396240"/>
                </a:cubicBezTo>
                <a:cubicBezTo>
                  <a:pt x="1065584" y="398641"/>
                  <a:pt x="1071980" y="401082"/>
                  <a:pt x="1078230" y="403860"/>
                </a:cubicBezTo>
                <a:cubicBezTo>
                  <a:pt x="1083420" y="406167"/>
                  <a:pt x="1088152" y="409486"/>
                  <a:pt x="1093470" y="411480"/>
                </a:cubicBezTo>
                <a:cubicBezTo>
                  <a:pt x="1098373" y="413319"/>
                  <a:pt x="1103807" y="413451"/>
                  <a:pt x="1108710" y="415290"/>
                </a:cubicBezTo>
                <a:cubicBezTo>
                  <a:pt x="1114028" y="417284"/>
                  <a:pt x="1118632" y="420916"/>
                  <a:pt x="1123950" y="422910"/>
                </a:cubicBezTo>
                <a:cubicBezTo>
                  <a:pt x="1128853" y="424749"/>
                  <a:pt x="1134174" y="425215"/>
                  <a:pt x="1139190" y="426720"/>
                </a:cubicBezTo>
                <a:cubicBezTo>
                  <a:pt x="1146883" y="429028"/>
                  <a:pt x="1155367" y="429885"/>
                  <a:pt x="1162050" y="434340"/>
                </a:cubicBezTo>
                <a:cubicBezTo>
                  <a:pt x="1169670" y="439420"/>
                  <a:pt x="1176222" y="446684"/>
                  <a:pt x="1184910" y="449580"/>
                </a:cubicBezTo>
                <a:lnTo>
                  <a:pt x="1207770" y="457200"/>
                </a:lnTo>
                <a:cubicBezTo>
                  <a:pt x="1219757" y="466191"/>
                  <a:pt x="1224304" y="471020"/>
                  <a:pt x="1238250" y="476250"/>
                </a:cubicBezTo>
                <a:cubicBezTo>
                  <a:pt x="1243153" y="478089"/>
                  <a:pt x="1248410" y="478790"/>
                  <a:pt x="1253490" y="480060"/>
                </a:cubicBezTo>
                <a:cubicBezTo>
                  <a:pt x="1258570" y="483870"/>
                  <a:pt x="1263345" y="488125"/>
                  <a:pt x="1268730" y="491490"/>
                </a:cubicBezTo>
                <a:cubicBezTo>
                  <a:pt x="1279491" y="498216"/>
                  <a:pt x="1284289" y="499216"/>
                  <a:pt x="1295400" y="502920"/>
                </a:cubicBezTo>
                <a:cubicBezTo>
                  <a:pt x="1330776" y="529452"/>
                  <a:pt x="1291014" y="501050"/>
                  <a:pt x="1325880" y="521970"/>
                </a:cubicBezTo>
                <a:cubicBezTo>
                  <a:pt x="1358632" y="541621"/>
                  <a:pt x="1337179" y="533356"/>
                  <a:pt x="1360170" y="541020"/>
                </a:cubicBezTo>
                <a:cubicBezTo>
                  <a:pt x="1362710" y="544830"/>
                  <a:pt x="1364552" y="549212"/>
                  <a:pt x="1367790" y="552450"/>
                </a:cubicBezTo>
                <a:cubicBezTo>
                  <a:pt x="1375176" y="559836"/>
                  <a:pt x="1381354" y="560781"/>
                  <a:pt x="1390650" y="563880"/>
                </a:cubicBezTo>
                <a:lnTo>
                  <a:pt x="1413510" y="598170"/>
                </a:lnTo>
                <a:cubicBezTo>
                  <a:pt x="1418998" y="606402"/>
                  <a:pt x="1423506" y="610992"/>
                  <a:pt x="1424940" y="621030"/>
                </a:cubicBezTo>
                <a:cubicBezTo>
                  <a:pt x="1425658" y="626059"/>
                  <a:pt x="1431290" y="643255"/>
                  <a:pt x="1432560" y="64770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D6072"/>
              </a:solidFill>
              <a:latin typeface="Arial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5923735" y="2760444"/>
            <a:ext cx="2579371" cy="1455420"/>
          </a:xfrm>
          <a:custGeom>
            <a:avLst/>
            <a:gdLst>
              <a:gd name="connsiteX0" fmla="*/ 0 w 2579370"/>
              <a:gd name="connsiteY0" fmla="*/ 38100 h 1455420"/>
              <a:gd name="connsiteX1" fmla="*/ 0 w 2579370"/>
              <a:gd name="connsiteY1" fmla="*/ 38100 h 1455420"/>
              <a:gd name="connsiteX2" fmla="*/ 57150 w 2579370"/>
              <a:gd name="connsiteY2" fmla="*/ 22860 h 1455420"/>
              <a:gd name="connsiteX3" fmla="*/ 80010 w 2579370"/>
              <a:gd name="connsiteY3" fmla="*/ 7620 h 1455420"/>
              <a:gd name="connsiteX4" fmla="*/ 91440 w 2579370"/>
              <a:gd name="connsiteY4" fmla="*/ 0 h 1455420"/>
              <a:gd name="connsiteX5" fmla="*/ 179070 w 2579370"/>
              <a:gd name="connsiteY5" fmla="*/ 3810 h 1455420"/>
              <a:gd name="connsiteX6" fmla="*/ 205740 w 2579370"/>
              <a:gd name="connsiteY6" fmla="*/ 15240 h 1455420"/>
              <a:gd name="connsiteX7" fmla="*/ 228600 w 2579370"/>
              <a:gd name="connsiteY7" fmla="*/ 30480 h 1455420"/>
              <a:gd name="connsiteX8" fmla="*/ 262890 w 2579370"/>
              <a:gd name="connsiteY8" fmla="*/ 49530 h 1455420"/>
              <a:gd name="connsiteX9" fmla="*/ 274320 w 2579370"/>
              <a:gd name="connsiteY9" fmla="*/ 57150 h 1455420"/>
              <a:gd name="connsiteX10" fmla="*/ 285750 w 2579370"/>
              <a:gd name="connsiteY10" fmla="*/ 64770 h 1455420"/>
              <a:gd name="connsiteX11" fmla="*/ 312420 w 2579370"/>
              <a:gd name="connsiteY11" fmla="*/ 83820 h 1455420"/>
              <a:gd name="connsiteX12" fmla="*/ 323850 w 2579370"/>
              <a:gd name="connsiteY12" fmla="*/ 87630 h 1455420"/>
              <a:gd name="connsiteX13" fmla="*/ 335280 w 2579370"/>
              <a:gd name="connsiteY13" fmla="*/ 95250 h 1455420"/>
              <a:gd name="connsiteX14" fmla="*/ 346710 w 2579370"/>
              <a:gd name="connsiteY14" fmla="*/ 99060 h 1455420"/>
              <a:gd name="connsiteX15" fmla="*/ 369570 w 2579370"/>
              <a:gd name="connsiteY15" fmla="*/ 114300 h 1455420"/>
              <a:gd name="connsiteX16" fmla="*/ 392430 w 2579370"/>
              <a:gd name="connsiteY16" fmla="*/ 125730 h 1455420"/>
              <a:gd name="connsiteX17" fmla="*/ 403860 w 2579370"/>
              <a:gd name="connsiteY17" fmla="*/ 129540 h 1455420"/>
              <a:gd name="connsiteX18" fmla="*/ 422910 w 2579370"/>
              <a:gd name="connsiteY18" fmla="*/ 137160 h 1455420"/>
              <a:gd name="connsiteX19" fmla="*/ 434340 w 2579370"/>
              <a:gd name="connsiteY19" fmla="*/ 144780 h 1455420"/>
              <a:gd name="connsiteX20" fmla="*/ 445770 w 2579370"/>
              <a:gd name="connsiteY20" fmla="*/ 148590 h 1455420"/>
              <a:gd name="connsiteX21" fmla="*/ 480060 w 2579370"/>
              <a:gd name="connsiteY21" fmla="*/ 167640 h 1455420"/>
              <a:gd name="connsiteX22" fmla="*/ 499110 w 2579370"/>
              <a:gd name="connsiteY22" fmla="*/ 175260 h 1455420"/>
              <a:gd name="connsiteX23" fmla="*/ 510540 w 2579370"/>
              <a:gd name="connsiteY23" fmla="*/ 182880 h 1455420"/>
              <a:gd name="connsiteX24" fmla="*/ 525780 w 2579370"/>
              <a:gd name="connsiteY24" fmla="*/ 186690 h 1455420"/>
              <a:gd name="connsiteX25" fmla="*/ 556260 w 2579370"/>
              <a:gd name="connsiteY25" fmla="*/ 201930 h 1455420"/>
              <a:gd name="connsiteX26" fmla="*/ 590550 w 2579370"/>
              <a:gd name="connsiteY26" fmla="*/ 217170 h 1455420"/>
              <a:gd name="connsiteX27" fmla="*/ 617220 w 2579370"/>
              <a:gd name="connsiteY27" fmla="*/ 232410 h 1455420"/>
              <a:gd name="connsiteX28" fmla="*/ 651510 w 2579370"/>
              <a:gd name="connsiteY28" fmla="*/ 251460 h 1455420"/>
              <a:gd name="connsiteX29" fmla="*/ 666750 w 2579370"/>
              <a:gd name="connsiteY29" fmla="*/ 262890 h 1455420"/>
              <a:gd name="connsiteX30" fmla="*/ 681990 w 2579370"/>
              <a:gd name="connsiteY30" fmla="*/ 270510 h 1455420"/>
              <a:gd name="connsiteX31" fmla="*/ 693420 w 2579370"/>
              <a:gd name="connsiteY31" fmla="*/ 278130 h 1455420"/>
              <a:gd name="connsiteX32" fmla="*/ 708660 w 2579370"/>
              <a:gd name="connsiteY32" fmla="*/ 285750 h 1455420"/>
              <a:gd name="connsiteX33" fmla="*/ 739140 w 2579370"/>
              <a:gd name="connsiteY33" fmla="*/ 304800 h 1455420"/>
              <a:gd name="connsiteX34" fmla="*/ 750570 w 2579370"/>
              <a:gd name="connsiteY34" fmla="*/ 312420 h 1455420"/>
              <a:gd name="connsiteX35" fmla="*/ 769620 w 2579370"/>
              <a:gd name="connsiteY35" fmla="*/ 320040 h 1455420"/>
              <a:gd name="connsiteX36" fmla="*/ 781050 w 2579370"/>
              <a:gd name="connsiteY36" fmla="*/ 331470 h 1455420"/>
              <a:gd name="connsiteX37" fmla="*/ 811530 w 2579370"/>
              <a:gd name="connsiteY37" fmla="*/ 342900 h 1455420"/>
              <a:gd name="connsiteX38" fmla="*/ 826770 w 2579370"/>
              <a:gd name="connsiteY38" fmla="*/ 350520 h 1455420"/>
              <a:gd name="connsiteX39" fmla="*/ 845820 w 2579370"/>
              <a:gd name="connsiteY39" fmla="*/ 361950 h 1455420"/>
              <a:gd name="connsiteX40" fmla="*/ 857250 w 2579370"/>
              <a:gd name="connsiteY40" fmla="*/ 369570 h 1455420"/>
              <a:gd name="connsiteX41" fmla="*/ 872490 w 2579370"/>
              <a:gd name="connsiteY41" fmla="*/ 377190 h 1455420"/>
              <a:gd name="connsiteX42" fmla="*/ 883920 w 2579370"/>
              <a:gd name="connsiteY42" fmla="*/ 384810 h 1455420"/>
              <a:gd name="connsiteX43" fmla="*/ 895350 w 2579370"/>
              <a:gd name="connsiteY43" fmla="*/ 388620 h 1455420"/>
              <a:gd name="connsiteX44" fmla="*/ 906780 w 2579370"/>
              <a:gd name="connsiteY44" fmla="*/ 396240 h 1455420"/>
              <a:gd name="connsiteX45" fmla="*/ 922020 w 2579370"/>
              <a:gd name="connsiteY45" fmla="*/ 403860 h 1455420"/>
              <a:gd name="connsiteX46" fmla="*/ 933450 w 2579370"/>
              <a:gd name="connsiteY46" fmla="*/ 411480 h 1455420"/>
              <a:gd name="connsiteX47" fmla="*/ 960120 w 2579370"/>
              <a:gd name="connsiteY47" fmla="*/ 422910 h 1455420"/>
              <a:gd name="connsiteX48" fmla="*/ 986790 w 2579370"/>
              <a:gd name="connsiteY48" fmla="*/ 438150 h 1455420"/>
              <a:gd name="connsiteX49" fmla="*/ 998220 w 2579370"/>
              <a:gd name="connsiteY49" fmla="*/ 441960 h 1455420"/>
              <a:gd name="connsiteX50" fmla="*/ 1028700 w 2579370"/>
              <a:gd name="connsiteY50" fmla="*/ 461010 h 1455420"/>
              <a:gd name="connsiteX51" fmla="*/ 1062990 w 2579370"/>
              <a:gd name="connsiteY51" fmla="*/ 480060 h 1455420"/>
              <a:gd name="connsiteX52" fmla="*/ 1085850 w 2579370"/>
              <a:gd name="connsiteY52" fmla="*/ 491490 h 1455420"/>
              <a:gd name="connsiteX53" fmla="*/ 1104900 w 2579370"/>
              <a:gd name="connsiteY53" fmla="*/ 502920 h 1455420"/>
              <a:gd name="connsiteX54" fmla="*/ 1120140 w 2579370"/>
              <a:gd name="connsiteY54" fmla="*/ 510540 h 1455420"/>
              <a:gd name="connsiteX55" fmla="*/ 1131570 w 2579370"/>
              <a:gd name="connsiteY55" fmla="*/ 518160 h 1455420"/>
              <a:gd name="connsiteX56" fmla="*/ 1150620 w 2579370"/>
              <a:gd name="connsiteY56" fmla="*/ 525780 h 1455420"/>
              <a:gd name="connsiteX57" fmla="*/ 1162050 w 2579370"/>
              <a:gd name="connsiteY57" fmla="*/ 533400 h 1455420"/>
              <a:gd name="connsiteX58" fmla="*/ 1177290 w 2579370"/>
              <a:gd name="connsiteY58" fmla="*/ 541020 h 1455420"/>
              <a:gd name="connsiteX59" fmla="*/ 1192530 w 2579370"/>
              <a:gd name="connsiteY59" fmla="*/ 552450 h 1455420"/>
              <a:gd name="connsiteX60" fmla="*/ 1207770 w 2579370"/>
              <a:gd name="connsiteY60" fmla="*/ 560070 h 1455420"/>
              <a:gd name="connsiteX61" fmla="*/ 1238250 w 2579370"/>
              <a:gd name="connsiteY61" fmla="*/ 582930 h 1455420"/>
              <a:gd name="connsiteX62" fmla="*/ 1253490 w 2579370"/>
              <a:gd name="connsiteY62" fmla="*/ 594360 h 1455420"/>
              <a:gd name="connsiteX63" fmla="*/ 1264920 w 2579370"/>
              <a:gd name="connsiteY63" fmla="*/ 605790 h 1455420"/>
              <a:gd name="connsiteX64" fmla="*/ 1303020 w 2579370"/>
              <a:gd name="connsiteY64" fmla="*/ 640080 h 1455420"/>
              <a:gd name="connsiteX65" fmla="*/ 1318260 w 2579370"/>
              <a:gd name="connsiteY65" fmla="*/ 655320 h 1455420"/>
              <a:gd name="connsiteX66" fmla="*/ 1325880 w 2579370"/>
              <a:gd name="connsiteY66" fmla="*/ 666750 h 1455420"/>
              <a:gd name="connsiteX67" fmla="*/ 1348740 w 2579370"/>
              <a:gd name="connsiteY67" fmla="*/ 689610 h 1455420"/>
              <a:gd name="connsiteX68" fmla="*/ 1356360 w 2579370"/>
              <a:gd name="connsiteY68" fmla="*/ 701040 h 1455420"/>
              <a:gd name="connsiteX69" fmla="*/ 1383030 w 2579370"/>
              <a:gd name="connsiteY69" fmla="*/ 727710 h 1455420"/>
              <a:gd name="connsiteX70" fmla="*/ 1405890 w 2579370"/>
              <a:gd name="connsiteY70" fmla="*/ 750570 h 1455420"/>
              <a:gd name="connsiteX71" fmla="*/ 1417320 w 2579370"/>
              <a:gd name="connsiteY71" fmla="*/ 762000 h 1455420"/>
              <a:gd name="connsiteX72" fmla="*/ 1428750 w 2579370"/>
              <a:gd name="connsiteY72" fmla="*/ 773430 h 1455420"/>
              <a:gd name="connsiteX73" fmla="*/ 1451610 w 2579370"/>
              <a:gd name="connsiteY73" fmla="*/ 800100 h 1455420"/>
              <a:gd name="connsiteX74" fmla="*/ 1463040 w 2579370"/>
              <a:gd name="connsiteY74" fmla="*/ 807720 h 1455420"/>
              <a:gd name="connsiteX75" fmla="*/ 1489710 w 2579370"/>
              <a:gd name="connsiteY75" fmla="*/ 834390 h 1455420"/>
              <a:gd name="connsiteX76" fmla="*/ 1504950 w 2579370"/>
              <a:gd name="connsiteY76" fmla="*/ 845820 h 1455420"/>
              <a:gd name="connsiteX77" fmla="*/ 1524000 w 2579370"/>
              <a:gd name="connsiteY77" fmla="*/ 857250 h 1455420"/>
              <a:gd name="connsiteX78" fmla="*/ 1535430 w 2579370"/>
              <a:gd name="connsiteY78" fmla="*/ 868680 h 1455420"/>
              <a:gd name="connsiteX79" fmla="*/ 1550670 w 2579370"/>
              <a:gd name="connsiteY79" fmla="*/ 880110 h 1455420"/>
              <a:gd name="connsiteX80" fmla="*/ 1554480 w 2579370"/>
              <a:gd name="connsiteY80" fmla="*/ 891540 h 1455420"/>
              <a:gd name="connsiteX81" fmla="*/ 1596390 w 2579370"/>
              <a:gd name="connsiteY81" fmla="*/ 918210 h 1455420"/>
              <a:gd name="connsiteX82" fmla="*/ 1638300 w 2579370"/>
              <a:gd name="connsiteY82" fmla="*/ 952500 h 1455420"/>
              <a:gd name="connsiteX83" fmla="*/ 1653540 w 2579370"/>
              <a:gd name="connsiteY83" fmla="*/ 960120 h 1455420"/>
              <a:gd name="connsiteX84" fmla="*/ 1668780 w 2579370"/>
              <a:gd name="connsiteY84" fmla="*/ 971550 h 1455420"/>
              <a:gd name="connsiteX85" fmla="*/ 1687830 w 2579370"/>
              <a:gd name="connsiteY85" fmla="*/ 979170 h 1455420"/>
              <a:gd name="connsiteX86" fmla="*/ 1703070 w 2579370"/>
              <a:gd name="connsiteY86" fmla="*/ 990600 h 1455420"/>
              <a:gd name="connsiteX87" fmla="*/ 1718310 w 2579370"/>
              <a:gd name="connsiteY87" fmla="*/ 998220 h 1455420"/>
              <a:gd name="connsiteX88" fmla="*/ 1737360 w 2579370"/>
              <a:gd name="connsiteY88" fmla="*/ 1009650 h 1455420"/>
              <a:gd name="connsiteX89" fmla="*/ 1752600 w 2579370"/>
              <a:gd name="connsiteY89" fmla="*/ 1021080 h 1455420"/>
              <a:gd name="connsiteX90" fmla="*/ 1771650 w 2579370"/>
              <a:gd name="connsiteY90" fmla="*/ 1032510 h 1455420"/>
              <a:gd name="connsiteX91" fmla="*/ 1786890 w 2579370"/>
              <a:gd name="connsiteY91" fmla="*/ 1043940 h 1455420"/>
              <a:gd name="connsiteX92" fmla="*/ 1802130 w 2579370"/>
              <a:gd name="connsiteY92" fmla="*/ 1051560 h 1455420"/>
              <a:gd name="connsiteX93" fmla="*/ 1855470 w 2579370"/>
              <a:gd name="connsiteY93" fmla="*/ 1089660 h 1455420"/>
              <a:gd name="connsiteX94" fmla="*/ 1866900 w 2579370"/>
              <a:gd name="connsiteY94" fmla="*/ 1093470 h 1455420"/>
              <a:gd name="connsiteX95" fmla="*/ 1878330 w 2579370"/>
              <a:gd name="connsiteY95" fmla="*/ 1104900 h 1455420"/>
              <a:gd name="connsiteX96" fmla="*/ 1905000 w 2579370"/>
              <a:gd name="connsiteY96" fmla="*/ 1120140 h 1455420"/>
              <a:gd name="connsiteX97" fmla="*/ 1916430 w 2579370"/>
              <a:gd name="connsiteY97" fmla="*/ 1127760 h 1455420"/>
              <a:gd name="connsiteX98" fmla="*/ 1931670 w 2579370"/>
              <a:gd name="connsiteY98" fmla="*/ 1135380 h 1455420"/>
              <a:gd name="connsiteX99" fmla="*/ 1950720 w 2579370"/>
              <a:gd name="connsiteY99" fmla="*/ 1146810 h 1455420"/>
              <a:gd name="connsiteX100" fmla="*/ 1962150 w 2579370"/>
              <a:gd name="connsiteY100" fmla="*/ 1154430 h 1455420"/>
              <a:gd name="connsiteX101" fmla="*/ 1981200 w 2579370"/>
              <a:gd name="connsiteY101" fmla="*/ 1158240 h 1455420"/>
              <a:gd name="connsiteX102" fmla="*/ 1996440 w 2579370"/>
              <a:gd name="connsiteY102" fmla="*/ 1169670 h 1455420"/>
              <a:gd name="connsiteX103" fmla="*/ 2049780 w 2579370"/>
              <a:gd name="connsiteY103" fmla="*/ 1184910 h 1455420"/>
              <a:gd name="connsiteX104" fmla="*/ 2061210 w 2579370"/>
              <a:gd name="connsiteY104" fmla="*/ 1192530 h 1455420"/>
              <a:gd name="connsiteX105" fmla="*/ 2084070 w 2579370"/>
              <a:gd name="connsiteY105" fmla="*/ 1196340 h 1455420"/>
              <a:gd name="connsiteX106" fmla="*/ 2103120 w 2579370"/>
              <a:gd name="connsiteY106" fmla="*/ 1200150 h 1455420"/>
              <a:gd name="connsiteX107" fmla="*/ 2118360 w 2579370"/>
              <a:gd name="connsiteY107" fmla="*/ 1207770 h 1455420"/>
              <a:gd name="connsiteX108" fmla="*/ 2137410 w 2579370"/>
              <a:gd name="connsiteY108" fmla="*/ 1211580 h 1455420"/>
              <a:gd name="connsiteX109" fmla="*/ 2232660 w 2579370"/>
              <a:gd name="connsiteY109" fmla="*/ 1223010 h 1455420"/>
              <a:gd name="connsiteX110" fmla="*/ 2358390 w 2579370"/>
              <a:gd name="connsiteY110" fmla="*/ 1230630 h 1455420"/>
              <a:gd name="connsiteX111" fmla="*/ 2385060 w 2579370"/>
              <a:gd name="connsiteY111" fmla="*/ 1234440 h 1455420"/>
              <a:gd name="connsiteX112" fmla="*/ 2415540 w 2579370"/>
              <a:gd name="connsiteY112" fmla="*/ 1238250 h 1455420"/>
              <a:gd name="connsiteX113" fmla="*/ 2438400 w 2579370"/>
              <a:gd name="connsiteY113" fmla="*/ 1242060 h 1455420"/>
              <a:gd name="connsiteX114" fmla="*/ 2461260 w 2579370"/>
              <a:gd name="connsiteY114" fmla="*/ 1249680 h 1455420"/>
              <a:gd name="connsiteX115" fmla="*/ 2487930 w 2579370"/>
              <a:gd name="connsiteY115" fmla="*/ 1257300 h 1455420"/>
              <a:gd name="connsiteX116" fmla="*/ 2503170 w 2579370"/>
              <a:gd name="connsiteY116" fmla="*/ 1261110 h 1455420"/>
              <a:gd name="connsiteX117" fmla="*/ 2541270 w 2579370"/>
              <a:gd name="connsiteY117" fmla="*/ 1280160 h 1455420"/>
              <a:gd name="connsiteX118" fmla="*/ 2541270 w 2579370"/>
              <a:gd name="connsiteY118" fmla="*/ 1280160 h 1455420"/>
              <a:gd name="connsiteX119" fmla="*/ 2564130 w 2579370"/>
              <a:gd name="connsiteY119" fmla="*/ 1295400 h 1455420"/>
              <a:gd name="connsiteX120" fmla="*/ 2571750 w 2579370"/>
              <a:gd name="connsiteY120" fmla="*/ 1306830 h 1455420"/>
              <a:gd name="connsiteX121" fmla="*/ 2579370 w 2579370"/>
              <a:gd name="connsiteY121" fmla="*/ 1329690 h 1455420"/>
              <a:gd name="connsiteX122" fmla="*/ 2575560 w 2579370"/>
              <a:gd name="connsiteY122" fmla="*/ 1409700 h 1455420"/>
              <a:gd name="connsiteX123" fmla="*/ 2567940 w 2579370"/>
              <a:gd name="connsiteY123" fmla="*/ 1432560 h 1455420"/>
              <a:gd name="connsiteX124" fmla="*/ 2556510 w 2579370"/>
              <a:gd name="connsiteY124" fmla="*/ 1440180 h 1455420"/>
              <a:gd name="connsiteX125" fmla="*/ 2541270 w 2579370"/>
              <a:gd name="connsiteY125" fmla="*/ 1443990 h 1455420"/>
              <a:gd name="connsiteX126" fmla="*/ 2476500 w 2579370"/>
              <a:gd name="connsiteY126" fmla="*/ 1447800 h 1455420"/>
              <a:gd name="connsiteX127" fmla="*/ 2426970 w 2579370"/>
              <a:gd name="connsiteY127" fmla="*/ 1455420 h 1455420"/>
              <a:gd name="connsiteX128" fmla="*/ 2335530 w 2579370"/>
              <a:gd name="connsiteY128" fmla="*/ 1451610 h 1455420"/>
              <a:gd name="connsiteX129" fmla="*/ 2164080 w 2579370"/>
              <a:gd name="connsiteY129" fmla="*/ 1447800 h 1455420"/>
              <a:gd name="connsiteX130" fmla="*/ 2076450 w 2579370"/>
              <a:gd name="connsiteY130" fmla="*/ 1440180 h 1455420"/>
              <a:gd name="connsiteX131" fmla="*/ 2045970 w 2579370"/>
              <a:gd name="connsiteY131" fmla="*/ 1432560 h 1455420"/>
              <a:gd name="connsiteX132" fmla="*/ 2030730 w 2579370"/>
              <a:gd name="connsiteY132" fmla="*/ 1424940 h 1455420"/>
              <a:gd name="connsiteX133" fmla="*/ 1958340 w 2579370"/>
              <a:gd name="connsiteY133" fmla="*/ 1417320 h 1455420"/>
              <a:gd name="connsiteX134" fmla="*/ 1946910 w 2579370"/>
              <a:gd name="connsiteY134" fmla="*/ 1413510 h 1455420"/>
              <a:gd name="connsiteX135" fmla="*/ 1927860 w 2579370"/>
              <a:gd name="connsiteY135" fmla="*/ 1405890 h 1455420"/>
              <a:gd name="connsiteX136" fmla="*/ 1897380 w 2579370"/>
              <a:gd name="connsiteY136" fmla="*/ 1398270 h 1455420"/>
              <a:gd name="connsiteX137" fmla="*/ 1885950 w 2579370"/>
              <a:gd name="connsiteY137" fmla="*/ 1390650 h 1455420"/>
              <a:gd name="connsiteX138" fmla="*/ 1874520 w 2579370"/>
              <a:gd name="connsiteY138" fmla="*/ 1386840 h 1455420"/>
              <a:gd name="connsiteX139" fmla="*/ 1863090 w 2579370"/>
              <a:gd name="connsiteY139" fmla="*/ 1375410 h 1455420"/>
              <a:gd name="connsiteX140" fmla="*/ 1847850 w 2579370"/>
              <a:gd name="connsiteY140" fmla="*/ 1367790 h 1455420"/>
              <a:gd name="connsiteX141" fmla="*/ 1817370 w 2579370"/>
              <a:gd name="connsiteY141" fmla="*/ 1348740 h 1455420"/>
              <a:gd name="connsiteX142" fmla="*/ 1802130 w 2579370"/>
              <a:gd name="connsiteY142" fmla="*/ 1333500 h 1455420"/>
              <a:gd name="connsiteX143" fmla="*/ 1790700 w 2579370"/>
              <a:gd name="connsiteY143" fmla="*/ 1329690 h 1455420"/>
              <a:gd name="connsiteX144" fmla="*/ 1764030 w 2579370"/>
              <a:gd name="connsiteY144" fmla="*/ 1310640 h 1455420"/>
              <a:gd name="connsiteX145" fmla="*/ 1737360 w 2579370"/>
              <a:gd name="connsiteY145" fmla="*/ 1291590 h 1455420"/>
              <a:gd name="connsiteX146" fmla="*/ 1725930 w 2579370"/>
              <a:gd name="connsiteY146" fmla="*/ 1276350 h 1455420"/>
              <a:gd name="connsiteX147" fmla="*/ 1714500 w 2579370"/>
              <a:gd name="connsiteY147" fmla="*/ 1272540 h 1455420"/>
              <a:gd name="connsiteX148" fmla="*/ 1691640 w 2579370"/>
              <a:gd name="connsiteY148" fmla="*/ 1249680 h 1455420"/>
              <a:gd name="connsiteX149" fmla="*/ 1668780 w 2579370"/>
              <a:gd name="connsiteY149" fmla="*/ 1234440 h 1455420"/>
              <a:gd name="connsiteX150" fmla="*/ 1657350 w 2579370"/>
              <a:gd name="connsiteY150" fmla="*/ 1226820 h 1455420"/>
              <a:gd name="connsiteX151" fmla="*/ 1642110 w 2579370"/>
              <a:gd name="connsiteY151" fmla="*/ 1219200 h 1455420"/>
              <a:gd name="connsiteX152" fmla="*/ 1630680 w 2579370"/>
              <a:gd name="connsiteY152" fmla="*/ 1211580 h 1455420"/>
              <a:gd name="connsiteX153" fmla="*/ 1619250 w 2579370"/>
              <a:gd name="connsiteY153" fmla="*/ 1200150 h 1455420"/>
              <a:gd name="connsiteX154" fmla="*/ 1604010 w 2579370"/>
              <a:gd name="connsiteY154" fmla="*/ 1196340 h 1455420"/>
              <a:gd name="connsiteX155" fmla="*/ 1581150 w 2579370"/>
              <a:gd name="connsiteY155" fmla="*/ 1177290 h 1455420"/>
              <a:gd name="connsiteX156" fmla="*/ 1569720 w 2579370"/>
              <a:gd name="connsiteY156" fmla="*/ 1165860 h 1455420"/>
              <a:gd name="connsiteX157" fmla="*/ 1554480 w 2579370"/>
              <a:gd name="connsiteY157" fmla="*/ 1162050 h 1455420"/>
              <a:gd name="connsiteX158" fmla="*/ 1535430 w 2579370"/>
              <a:gd name="connsiteY158" fmla="*/ 1146810 h 1455420"/>
              <a:gd name="connsiteX159" fmla="*/ 1524000 w 2579370"/>
              <a:gd name="connsiteY159" fmla="*/ 1135380 h 1455420"/>
              <a:gd name="connsiteX160" fmla="*/ 1508760 w 2579370"/>
              <a:gd name="connsiteY160" fmla="*/ 1123950 h 1455420"/>
              <a:gd name="connsiteX161" fmla="*/ 1493520 w 2579370"/>
              <a:gd name="connsiteY161" fmla="*/ 1116330 h 1455420"/>
              <a:gd name="connsiteX162" fmla="*/ 1459230 w 2579370"/>
              <a:gd name="connsiteY162" fmla="*/ 1089660 h 1455420"/>
              <a:gd name="connsiteX163" fmla="*/ 1447800 w 2579370"/>
              <a:gd name="connsiteY163" fmla="*/ 1078230 h 1455420"/>
              <a:gd name="connsiteX164" fmla="*/ 1424940 w 2579370"/>
              <a:gd name="connsiteY164" fmla="*/ 1066800 h 1455420"/>
              <a:gd name="connsiteX165" fmla="*/ 1398270 w 2579370"/>
              <a:gd name="connsiteY165" fmla="*/ 1047750 h 1455420"/>
              <a:gd name="connsiteX166" fmla="*/ 1383030 w 2579370"/>
              <a:gd name="connsiteY166" fmla="*/ 1032510 h 1455420"/>
              <a:gd name="connsiteX167" fmla="*/ 1371600 w 2579370"/>
              <a:gd name="connsiteY167" fmla="*/ 1024890 h 1455420"/>
              <a:gd name="connsiteX168" fmla="*/ 1352550 w 2579370"/>
              <a:gd name="connsiteY168" fmla="*/ 1009650 h 1455420"/>
              <a:gd name="connsiteX169" fmla="*/ 1325880 w 2579370"/>
              <a:gd name="connsiteY169" fmla="*/ 990600 h 1455420"/>
              <a:gd name="connsiteX170" fmla="*/ 1310640 w 2579370"/>
              <a:gd name="connsiteY170" fmla="*/ 975360 h 1455420"/>
              <a:gd name="connsiteX171" fmla="*/ 1295400 w 2579370"/>
              <a:gd name="connsiteY171" fmla="*/ 967740 h 1455420"/>
              <a:gd name="connsiteX172" fmla="*/ 1283970 w 2579370"/>
              <a:gd name="connsiteY172" fmla="*/ 956310 h 1455420"/>
              <a:gd name="connsiteX173" fmla="*/ 1272540 w 2579370"/>
              <a:gd name="connsiteY173" fmla="*/ 948690 h 1455420"/>
              <a:gd name="connsiteX174" fmla="*/ 1261110 w 2579370"/>
              <a:gd name="connsiteY174" fmla="*/ 937260 h 1455420"/>
              <a:gd name="connsiteX175" fmla="*/ 1219200 w 2579370"/>
              <a:gd name="connsiteY175" fmla="*/ 906780 h 1455420"/>
              <a:gd name="connsiteX176" fmla="*/ 1192530 w 2579370"/>
              <a:gd name="connsiteY176" fmla="*/ 883920 h 1455420"/>
              <a:gd name="connsiteX177" fmla="*/ 1181100 w 2579370"/>
              <a:gd name="connsiteY177" fmla="*/ 876300 h 1455420"/>
              <a:gd name="connsiteX178" fmla="*/ 1158240 w 2579370"/>
              <a:gd name="connsiteY178" fmla="*/ 857250 h 1455420"/>
              <a:gd name="connsiteX179" fmla="*/ 1135380 w 2579370"/>
              <a:gd name="connsiteY179" fmla="*/ 838200 h 1455420"/>
              <a:gd name="connsiteX180" fmla="*/ 1120140 w 2579370"/>
              <a:gd name="connsiteY180" fmla="*/ 826770 h 1455420"/>
              <a:gd name="connsiteX181" fmla="*/ 1104900 w 2579370"/>
              <a:gd name="connsiteY181" fmla="*/ 819150 h 1455420"/>
              <a:gd name="connsiteX182" fmla="*/ 1062990 w 2579370"/>
              <a:gd name="connsiteY182" fmla="*/ 788670 h 1455420"/>
              <a:gd name="connsiteX183" fmla="*/ 1036320 w 2579370"/>
              <a:gd name="connsiteY183" fmla="*/ 773430 h 1455420"/>
              <a:gd name="connsiteX184" fmla="*/ 1021080 w 2579370"/>
              <a:gd name="connsiteY184" fmla="*/ 765810 h 1455420"/>
              <a:gd name="connsiteX185" fmla="*/ 1005840 w 2579370"/>
              <a:gd name="connsiteY185" fmla="*/ 754380 h 1455420"/>
              <a:gd name="connsiteX186" fmla="*/ 990600 w 2579370"/>
              <a:gd name="connsiteY186" fmla="*/ 746760 h 1455420"/>
              <a:gd name="connsiteX187" fmla="*/ 952500 w 2579370"/>
              <a:gd name="connsiteY187" fmla="*/ 720090 h 1455420"/>
              <a:gd name="connsiteX188" fmla="*/ 918210 w 2579370"/>
              <a:gd name="connsiteY188" fmla="*/ 697230 h 1455420"/>
              <a:gd name="connsiteX189" fmla="*/ 895350 w 2579370"/>
              <a:gd name="connsiteY189" fmla="*/ 681990 h 1455420"/>
              <a:gd name="connsiteX190" fmla="*/ 883920 w 2579370"/>
              <a:gd name="connsiteY190" fmla="*/ 674370 h 1455420"/>
              <a:gd name="connsiteX191" fmla="*/ 872490 w 2579370"/>
              <a:gd name="connsiteY191" fmla="*/ 670560 h 1455420"/>
              <a:gd name="connsiteX192" fmla="*/ 842010 w 2579370"/>
              <a:gd name="connsiteY192" fmla="*/ 647700 h 1455420"/>
              <a:gd name="connsiteX193" fmla="*/ 826770 w 2579370"/>
              <a:gd name="connsiteY193" fmla="*/ 636270 h 1455420"/>
              <a:gd name="connsiteX194" fmla="*/ 796290 w 2579370"/>
              <a:gd name="connsiteY194" fmla="*/ 621030 h 1455420"/>
              <a:gd name="connsiteX195" fmla="*/ 784860 w 2579370"/>
              <a:gd name="connsiteY195" fmla="*/ 613410 h 1455420"/>
              <a:gd name="connsiteX196" fmla="*/ 758190 w 2579370"/>
              <a:gd name="connsiteY196" fmla="*/ 594360 h 1455420"/>
              <a:gd name="connsiteX197" fmla="*/ 716280 w 2579370"/>
              <a:gd name="connsiteY197" fmla="*/ 571500 h 1455420"/>
              <a:gd name="connsiteX198" fmla="*/ 704850 w 2579370"/>
              <a:gd name="connsiteY198" fmla="*/ 560070 h 1455420"/>
              <a:gd name="connsiteX199" fmla="*/ 681990 w 2579370"/>
              <a:gd name="connsiteY199" fmla="*/ 544830 h 1455420"/>
              <a:gd name="connsiteX200" fmla="*/ 659130 w 2579370"/>
              <a:gd name="connsiteY200" fmla="*/ 521970 h 1455420"/>
              <a:gd name="connsiteX201" fmla="*/ 643890 w 2579370"/>
              <a:gd name="connsiteY201" fmla="*/ 510540 h 1455420"/>
              <a:gd name="connsiteX202" fmla="*/ 632460 w 2579370"/>
              <a:gd name="connsiteY202" fmla="*/ 502920 h 1455420"/>
              <a:gd name="connsiteX203" fmla="*/ 609600 w 2579370"/>
              <a:gd name="connsiteY203" fmla="*/ 480060 h 1455420"/>
              <a:gd name="connsiteX204" fmla="*/ 586740 w 2579370"/>
              <a:gd name="connsiteY204" fmla="*/ 461010 h 1455420"/>
              <a:gd name="connsiteX205" fmla="*/ 556260 w 2579370"/>
              <a:gd name="connsiteY205" fmla="*/ 438150 h 1455420"/>
              <a:gd name="connsiteX206" fmla="*/ 541020 w 2579370"/>
              <a:gd name="connsiteY206" fmla="*/ 422910 h 1455420"/>
              <a:gd name="connsiteX207" fmla="*/ 521970 w 2579370"/>
              <a:gd name="connsiteY207" fmla="*/ 411480 h 1455420"/>
              <a:gd name="connsiteX208" fmla="*/ 491490 w 2579370"/>
              <a:gd name="connsiteY208" fmla="*/ 384810 h 1455420"/>
              <a:gd name="connsiteX209" fmla="*/ 457200 w 2579370"/>
              <a:gd name="connsiteY209" fmla="*/ 358140 h 1455420"/>
              <a:gd name="connsiteX210" fmla="*/ 441960 w 2579370"/>
              <a:gd name="connsiteY210" fmla="*/ 346710 h 1455420"/>
              <a:gd name="connsiteX211" fmla="*/ 430530 w 2579370"/>
              <a:gd name="connsiteY211" fmla="*/ 339090 h 1455420"/>
              <a:gd name="connsiteX212" fmla="*/ 411480 w 2579370"/>
              <a:gd name="connsiteY212" fmla="*/ 320040 h 1455420"/>
              <a:gd name="connsiteX213" fmla="*/ 381000 w 2579370"/>
              <a:gd name="connsiteY213" fmla="*/ 297180 h 1455420"/>
              <a:gd name="connsiteX214" fmla="*/ 373380 w 2579370"/>
              <a:gd name="connsiteY214" fmla="*/ 285750 h 1455420"/>
              <a:gd name="connsiteX215" fmla="*/ 354330 w 2579370"/>
              <a:gd name="connsiteY215" fmla="*/ 270510 h 1455420"/>
              <a:gd name="connsiteX216" fmla="*/ 331470 w 2579370"/>
              <a:gd name="connsiteY216" fmla="*/ 251460 h 1455420"/>
              <a:gd name="connsiteX217" fmla="*/ 304800 w 2579370"/>
              <a:gd name="connsiteY217" fmla="*/ 224790 h 1455420"/>
              <a:gd name="connsiteX218" fmla="*/ 281940 w 2579370"/>
              <a:gd name="connsiteY218" fmla="*/ 205740 h 1455420"/>
              <a:gd name="connsiteX219" fmla="*/ 259080 w 2579370"/>
              <a:gd name="connsiteY219" fmla="*/ 186690 h 1455420"/>
              <a:gd name="connsiteX220" fmla="*/ 224790 w 2579370"/>
              <a:gd name="connsiteY220" fmla="*/ 167640 h 1455420"/>
              <a:gd name="connsiteX221" fmla="*/ 201930 w 2579370"/>
              <a:gd name="connsiteY221" fmla="*/ 148590 h 1455420"/>
              <a:gd name="connsiteX222" fmla="*/ 190500 w 2579370"/>
              <a:gd name="connsiteY222" fmla="*/ 144780 h 1455420"/>
              <a:gd name="connsiteX223" fmla="*/ 179070 w 2579370"/>
              <a:gd name="connsiteY223" fmla="*/ 133350 h 1455420"/>
              <a:gd name="connsiteX224" fmla="*/ 163830 w 2579370"/>
              <a:gd name="connsiteY224" fmla="*/ 129540 h 1455420"/>
              <a:gd name="connsiteX225" fmla="*/ 140970 w 2579370"/>
              <a:gd name="connsiteY225" fmla="*/ 121920 h 1455420"/>
              <a:gd name="connsiteX226" fmla="*/ 118110 w 2579370"/>
              <a:gd name="connsiteY226" fmla="*/ 114300 h 1455420"/>
              <a:gd name="connsiteX227" fmla="*/ 106680 w 2579370"/>
              <a:gd name="connsiteY227" fmla="*/ 110490 h 1455420"/>
              <a:gd name="connsiteX228" fmla="*/ 95250 w 2579370"/>
              <a:gd name="connsiteY228" fmla="*/ 106680 h 1455420"/>
              <a:gd name="connsiteX229" fmla="*/ 83820 w 2579370"/>
              <a:gd name="connsiteY229" fmla="*/ 99060 h 1455420"/>
              <a:gd name="connsiteX230" fmla="*/ 60960 w 2579370"/>
              <a:gd name="connsiteY230" fmla="*/ 91440 h 1455420"/>
              <a:gd name="connsiteX231" fmla="*/ 38100 w 2579370"/>
              <a:gd name="connsiteY231" fmla="*/ 76200 h 1455420"/>
              <a:gd name="connsiteX232" fmla="*/ 26670 w 2579370"/>
              <a:gd name="connsiteY232" fmla="*/ 68580 h 1455420"/>
              <a:gd name="connsiteX233" fmla="*/ 15240 w 2579370"/>
              <a:gd name="connsiteY233" fmla="*/ 64770 h 1455420"/>
              <a:gd name="connsiteX234" fmla="*/ 0 w 2579370"/>
              <a:gd name="connsiteY234" fmla="*/ 3810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</a:cxnLst>
            <a:rect l="l" t="t" r="r" b="b"/>
            <a:pathLst>
              <a:path w="2579370" h="1455420">
                <a:moveTo>
                  <a:pt x="0" y="38100"/>
                </a:moveTo>
                <a:lnTo>
                  <a:pt x="0" y="38100"/>
                </a:lnTo>
                <a:cubicBezTo>
                  <a:pt x="4994" y="36990"/>
                  <a:pt x="48658" y="28521"/>
                  <a:pt x="57150" y="22860"/>
                </a:cubicBezTo>
                <a:lnTo>
                  <a:pt x="80010" y="7620"/>
                </a:lnTo>
                <a:lnTo>
                  <a:pt x="91440" y="0"/>
                </a:lnTo>
                <a:cubicBezTo>
                  <a:pt x="120650" y="1270"/>
                  <a:pt x="149919" y="1568"/>
                  <a:pt x="179070" y="3810"/>
                </a:cubicBezTo>
                <a:cubicBezTo>
                  <a:pt x="185098" y="4274"/>
                  <a:pt x="202167" y="13096"/>
                  <a:pt x="205740" y="15240"/>
                </a:cubicBezTo>
                <a:cubicBezTo>
                  <a:pt x="213593" y="19952"/>
                  <a:pt x="219912" y="27584"/>
                  <a:pt x="228600" y="30480"/>
                </a:cubicBezTo>
                <a:cubicBezTo>
                  <a:pt x="248718" y="37186"/>
                  <a:pt x="236688" y="32062"/>
                  <a:pt x="262890" y="49530"/>
                </a:cubicBezTo>
                <a:lnTo>
                  <a:pt x="274320" y="57150"/>
                </a:lnTo>
                <a:cubicBezTo>
                  <a:pt x="278130" y="59690"/>
                  <a:pt x="282087" y="62023"/>
                  <a:pt x="285750" y="64770"/>
                </a:cubicBezTo>
                <a:cubicBezTo>
                  <a:pt x="289202" y="67359"/>
                  <a:pt x="306849" y="81034"/>
                  <a:pt x="312420" y="83820"/>
                </a:cubicBezTo>
                <a:cubicBezTo>
                  <a:pt x="316012" y="85616"/>
                  <a:pt x="320258" y="85834"/>
                  <a:pt x="323850" y="87630"/>
                </a:cubicBezTo>
                <a:cubicBezTo>
                  <a:pt x="327946" y="89678"/>
                  <a:pt x="331184" y="93202"/>
                  <a:pt x="335280" y="95250"/>
                </a:cubicBezTo>
                <a:cubicBezTo>
                  <a:pt x="338872" y="97046"/>
                  <a:pt x="343199" y="97110"/>
                  <a:pt x="346710" y="99060"/>
                </a:cubicBezTo>
                <a:cubicBezTo>
                  <a:pt x="354716" y="103508"/>
                  <a:pt x="360882" y="111404"/>
                  <a:pt x="369570" y="114300"/>
                </a:cubicBezTo>
                <a:cubicBezTo>
                  <a:pt x="398300" y="123877"/>
                  <a:pt x="362887" y="110958"/>
                  <a:pt x="392430" y="125730"/>
                </a:cubicBezTo>
                <a:cubicBezTo>
                  <a:pt x="396022" y="127526"/>
                  <a:pt x="400100" y="128130"/>
                  <a:pt x="403860" y="129540"/>
                </a:cubicBezTo>
                <a:cubicBezTo>
                  <a:pt x="410264" y="131941"/>
                  <a:pt x="416793" y="134101"/>
                  <a:pt x="422910" y="137160"/>
                </a:cubicBezTo>
                <a:cubicBezTo>
                  <a:pt x="427006" y="139208"/>
                  <a:pt x="430244" y="142732"/>
                  <a:pt x="434340" y="144780"/>
                </a:cubicBezTo>
                <a:cubicBezTo>
                  <a:pt x="437932" y="146576"/>
                  <a:pt x="442079" y="147008"/>
                  <a:pt x="445770" y="148590"/>
                </a:cubicBezTo>
                <a:cubicBezTo>
                  <a:pt x="471454" y="159598"/>
                  <a:pt x="451158" y="153189"/>
                  <a:pt x="480060" y="167640"/>
                </a:cubicBezTo>
                <a:cubicBezTo>
                  <a:pt x="486177" y="170699"/>
                  <a:pt x="492993" y="172201"/>
                  <a:pt x="499110" y="175260"/>
                </a:cubicBezTo>
                <a:cubicBezTo>
                  <a:pt x="503206" y="177308"/>
                  <a:pt x="506331" y="181076"/>
                  <a:pt x="510540" y="182880"/>
                </a:cubicBezTo>
                <a:cubicBezTo>
                  <a:pt x="515353" y="184943"/>
                  <a:pt x="520946" y="184676"/>
                  <a:pt x="525780" y="186690"/>
                </a:cubicBezTo>
                <a:cubicBezTo>
                  <a:pt x="536265" y="191059"/>
                  <a:pt x="545713" y="197711"/>
                  <a:pt x="556260" y="201930"/>
                </a:cubicBezTo>
                <a:cubicBezTo>
                  <a:pt x="563049" y="204646"/>
                  <a:pt x="583755" y="212316"/>
                  <a:pt x="590550" y="217170"/>
                </a:cubicBezTo>
                <a:cubicBezTo>
                  <a:pt x="614995" y="234631"/>
                  <a:pt x="587703" y="225031"/>
                  <a:pt x="617220" y="232410"/>
                </a:cubicBezTo>
                <a:cubicBezTo>
                  <a:pt x="643422" y="249878"/>
                  <a:pt x="631392" y="244754"/>
                  <a:pt x="651510" y="251460"/>
                </a:cubicBezTo>
                <a:cubicBezTo>
                  <a:pt x="656590" y="255270"/>
                  <a:pt x="661365" y="259525"/>
                  <a:pt x="666750" y="262890"/>
                </a:cubicBezTo>
                <a:cubicBezTo>
                  <a:pt x="671566" y="265900"/>
                  <a:pt x="677059" y="267692"/>
                  <a:pt x="681990" y="270510"/>
                </a:cubicBezTo>
                <a:cubicBezTo>
                  <a:pt x="685966" y="272782"/>
                  <a:pt x="689444" y="275858"/>
                  <a:pt x="693420" y="278130"/>
                </a:cubicBezTo>
                <a:cubicBezTo>
                  <a:pt x="698351" y="280948"/>
                  <a:pt x="703754" y="282888"/>
                  <a:pt x="708660" y="285750"/>
                </a:cubicBezTo>
                <a:cubicBezTo>
                  <a:pt x="719009" y="291787"/>
                  <a:pt x="729171" y="298154"/>
                  <a:pt x="739140" y="304800"/>
                </a:cubicBezTo>
                <a:cubicBezTo>
                  <a:pt x="742950" y="307340"/>
                  <a:pt x="746474" y="310372"/>
                  <a:pt x="750570" y="312420"/>
                </a:cubicBezTo>
                <a:cubicBezTo>
                  <a:pt x="756687" y="315479"/>
                  <a:pt x="763270" y="317500"/>
                  <a:pt x="769620" y="320040"/>
                </a:cubicBezTo>
                <a:cubicBezTo>
                  <a:pt x="773430" y="323850"/>
                  <a:pt x="776481" y="328614"/>
                  <a:pt x="781050" y="331470"/>
                </a:cubicBezTo>
                <a:cubicBezTo>
                  <a:pt x="792531" y="338646"/>
                  <a:pt x="800246" y="338064"/>
                  <a:pt x="811530" y="342900"/>
                </a:cubicBezTo>
                <a:cubicBezTo>
                  <a:pt x="816750" y="345137"/>
                  <a:pt x="821805" y="347762"/>
                  <a:pt x="826770" y="350520"/>
                </a:cubicBezTo>
                <a:cubicBezTo>
                  <a:pt x="833243" y="354116"/>
                  <a:pt x="839540" y="358025"/>
                  <a:pt x="845820" y="361950"/>
                </a:cubicBezTo>
                <a:cubicBezTo>
                  <a:pt x="849703" y="364377"/>
                  <a:pt x="853274" y="367298"/>
                  <a:pt x="857250" y="369570"/>
                </a:cubicBezTo>
                <a:cubicBezTo>
                  <a:pt x="862181" y="372388"/>
                  <a:pt x="867559" y="374372"/>
                  <a:pt x="872490" y="377190"/>
                </a:cubicBezTo>
                <a:cubicBezTo>
                  <a:pt x="876466" y="379462"/>
                  <a:pt x="879824" y="382762"/>
                  <a:pt x="883920" y="384810"/>
                </a:cubicBezTo>
                <a:cubicBezTo>
                  <a:pt x="887512" y="386606"/>
                  <a:pt x="891758" y="386824"/>
                  <a:pt x="895350" y="388620"/>
                </a:cubicBezTo>
                <a:cubicBezTo>
                  <a:pt x="899446" y="390668"/>
                  <a:pt x="902804" y="393968"/>
                  <a:pt x="906780" y="396240"/>
                </a:cubicBezTo>
                <a:cubicBezTo>
                  <a:pt x="911711" y="399058"/>
                  <a:pt x="917089" y="401042"/>
                  <a:pt x="922020" y="403860"/>
                </a:cubicBezTo>
                <a:cubicBezTo>
                  <a:pt x="925996" y="406132"/>
                  <a:pt x="929474" y="409208"/>
                  <a:pt x="933450" y="411480"/>
                </a:cubicBezTo>
                <a:cubicBezTo>
                  <a:pt x="958722" y="425921"/>
                  <a:pt x="938748" y="413751"/>
                  <a:pt x="960120" y="422910"/>
                </a:cubicBezTo>
                <a:cubicBezTo>
                  <a:pt x="1006877" y="442949"/>
                  <a:pt x="948526" y="419018"/>
                  <a:pt x="986790" y="438150"/>
                </a:cubicBezTo>
                <a:cubicBezTo>
                  <a:pt x="990382" y="439946"/>
                  <a:pt x="994694" y="440037"/>
                  <a:pt x="998220" y="441960"/>
                </a:cubicBezTo>
                <a:cubicBezTo>
                  <a:pt x="1008738" y="447697"/>
                  <a:pt x="1017984" y="455652"/>
                  <a:pt x="1028700" y="461010"/>
                </a:cubicBezTo>
                <a:cubicBezTo>
                  <a:pt x="1072579" y="482949"/>
                  <a:pt x="1010365" y="451356"/>
                  <a:pt x="1062990" y="480060"/>
                </a:cubicBezTo>
                <a:cubicBezTo>
                  <a:pt x="1070469" y="484140"/>
                  <a:pt x="1078371" y="487410"/>
                  <a:pt x="1085850" y="491490"/>
                </a:cubicBezTo>
                <a:cubicBezTo>
                  <a:pt x="1092351" y="495036"/>
                  <a:pt x="1098427" y="499324"/>
                  <a:pt x="1104900" y="502920"/>
                </a:cubicBezTo>
                <a:cubicBezTo>
                  <a:pt x="1109865" y="505678"/>
                  <a:pt x="1115209" y="507722"/>
                  <a:pt x="1120140" y="510540"/>
                </a:cubicBezTo>
                <a:cubicBezTo>
                  <a:pt x="1124116" y="512812"/>
                  <a:pt x="1127474" y="516112"/>
                  <a:pt x="1131570" y="518160"/>
                </a:cubicBezTo>
                <a:cubicBezTo>
                  <a:pt x="1137687" y="521219"/>
                  <a:pt x="1144503" y="522721"/>
                  <a:pt x="1150620" y="525780"/>
                </a:cubicBezTo>
                <a:cubicBezTo>
                  <a:pt x="1154716" y="527828"/>
                  <a:pt x="1158074" y="531128"/>
                  <a:pt x="1162050" y="533400"/>
                </a:cubicBezTo>
                <a:cubicBezTo>
                  <a:pt x="1166981" y="536218"/>
                  <a:pt x="1172474" y="538010"/>
                  <a:pt x="1177290" y="541020"/>
                </a:cubicBezTo>
                <a:cubicBezTo>
                  <a:pt x="1182675" y="544385"/>
                  <a:pt x="1187145" y="549085"/>
                  <a:pt x="1192530" y="552450"/>
                </a:cubicBezTo>
                <a:cubicBezTo>
                  <a:pt x="1197346" y="555460"/>
                  <a:pt x="1203044" y="556920"/>
                  <a:pt x="1207770" y="560070"/>
                </a:cubicBezTo>
                <a:cubicBezTo>
                  <a:pt x="1218337" y="567115"/>
                  <a:pt x="1228090" y="575310"/>
                  <a:pt x="1238250" y="582930"/>
                </a:cubicBezTo>
                <a:cubicBezTo>
                  <a:pt x="1243330" y="586740"/>
                  <a:pt x="1249000" y="589870"/>
                  <a:pt x="1253490" y="594360"/>
                </a:cubicBezTo>
                <a:cubicBezTo>
                  <a:pt x="1257300" y="598170"/>
                  <a:pt x="1260829" y="602283"/>
                  <a:pt x="1264920" y="605790"/>
                </a:cubicBezTo>
                <a:cubicBezTo>
                  <a:pt x="1306677" y="641582"/>
                  <a:pt x="1245300" y="582360"/>
                  <a:pt x="1303020" y="640080"/>
                </a:cubicBezTo>
                <a:cubicBezTo>
                  <a:pt x="1308100" y="645160"/>
                  <a:pt x="1314275" y="649342"/>
                  <a:pt x="1318260" y="655320"/>
                </a:cubicBezTo>
                <a:cubicBezTo>
                  <a:pt x="1320800" y="659130"/>
                  <a:pt x="1322838" y="663328"/>
                  <a:pt x="1325880" y="666750"/>
                </a:cubicBezTo>
                <a:cubicBezTo>
                  <a:pt x="1333039" y="674804"/>
                  <a:pt x="1342762" y="680644"/>
                  <a:pt x="1348740" y="689610"/>
                </a:cubicBezTo>
                <a:cubicBezTo>
                  <a:pt x="1351280" y="693420"/>
                  <a:pt x="1353297" y="697636"/>
                  <a:pt x="1356360" y="701040"/>
                </a:cubicBezTo>
                <a:cubicBezTo>
                  <a:pt x="1364770" y="710385"/>
                  <a:pt x="1374140" y="718820"/>
                  <a:pt x="1383030" y="727710"/>
                </a:cubicBezTo>
                <a:lnTo>
                  <a:pt x="1405890" y="750570"/>
                </a:lnTo>
                <a:lnTo>
                  <a:pt x="1417320" y="762000"/>
                </a:lnTo>
                <a:cubicBezTo>
                  <a:pt x="1421130" y="765810"/>
                  <a:pt x="1425517" y="769119"/>
                  <a:pt x="1428750" y="773430"/>
                </a:cubicBezTo>
                <a:cubicBezTo>
                  <a:pt x="1437159" y="784642"/>
                  <a:pt x="1440997" y="791255"/>
                  <a:pt x="1451610" y="800100"/>
                </a:cubicBezTo>
                <a:cubicBezTo>
                  <a:pt x="1455128" y="803031"/>
                  <a:pt x="1459636" y="804657"/>
                  <a:pt x="1463040" y="807720"/>
                </a:cubicBezTo>
                <a:cubicBezTo>
                  <a:pt x="1472385" y="816130"/>
                  <a:pt x="1479652" y="826847"/>
                  <a:pt x="1489710" y="834390"/>
                </a:cubicBezTo>
                <a:cubicBezTo>
                  <a:pt x="1494790" y="838200"/>
                  <a:pt x="1499666" y="842298"/>
                  <a:pt x="1504950" y="845820"/>
                </a:cubicBezTo>
                <a:cubicBezTo>
                  <a:pt x="1511112" y="849928"/>
                  <a:pt x="1518076" y="852807"/>
                  <a:pt x="1524000" y="857250"/>
                </a:cubicBezTo>
                <a:cubicBezTo>
                  <a:pt x="1528311" y="860483"/>
                  <a:pt x="1531339" y="865173"/>
                  <a:pt x="1535430" y="868680"/>
                </a:cubicBezTo>
                <a:cubicBezTo>
                  <a:pt x="1540251" y="872813"/>
                  <a:pt x="1545590" y="876300"/>
                  <a:pt x="1550670" y="880110"/>
                </a:cubicBezTo>
                <a:cubicBezTo>
                  <a:pt x="1551940" y="883920"/>
                  <a:pt x="1551640" y="888700"/>
                  <a:pt x="1554480" y="891540"/>
                </a:cubicBezTo>
                <a:cubicBezTo>
                  <a:pt x="1575538" y="912598"/>
                  <a:pt x="1576907" y="911716"/>
                  <a:pt x="1596390" y="918210"/>
                </a:cubicBezTo>
                <a:cubicBezTo>
                  <a:pt x="1609420" y="931240"/>
                  <a:pt x="1620905" y="943802"/>
                  <a:pt x="1638300" y="952500"/>
                </a:cubicBezTo>
                <a:cubicBezTo>
                  <a:pt x="1643380" y="955040"/>
                  <a:pt x="1648724" y="957110"/>
                  <a:pt x="1653540" y="960120"/>
                </a:cubicBezTo>
                <a:cubicBezTo>
                  <a:pt x="1658925" y="963485"/>
                  <a:pt x="1663229" y="968466"/>
                  <a:pt x="1668780" y="971550"/>
                </a:cubicBezTo>
                <a:cubicBezTo>
                  <a:pt x="1674759" y="974871"/>
                  <a:pt x="1681851" y="975849"/>
                  <a:pt x="1687830" y="979170"/>
                </a:cubicBezTo>
                <a:cubicBezTo>
                  <a:pt x="1693381" y="982254"/>
                  <a:pt x="1697685" y="987235"/>
                  <a:pt x="1703070" y="990600"/>
                </a:cubicBezTo>
                <a:cubicBezTo>
                  <a:pt x="1707886" y="993610"/>
                  <a:pt x="1713345" y="995462"/>
                  <a:pt x="1718310" y="998220"/>
                </a:cubicBezTo>
                <a:cubicBezTo>
                  <a:pt x="1724783" y="1001816"/>
                  <a:pt x="1731198" y="1005542"/>
                  <a:pt x="1737360" y="1009650"/>
                </a:cubicBezTo>
                <a:cubicBezTo>
                  <a:pt x="1742644" y="1013172"/>
                  <a:pt x="1747316" y="1017558"/>
                  <a:pt x="1752600" y="1021080"/>
                </a:cubicBezTo>
                <a:cubicBezTo>
                  <a:pt x="1758762" y="1025188"/>
                  <a:pt x="1765488" y="1028402"/>
                  <a:pt x="1771650" y="1032510"/>
                </a:cubicBezTo>
                <a:cubicBezTo>
                  <a:pt x="1776934" y="1036032"/>
                  <a:pt x="1781505" y="1040575"/>
                  <a:pt x="1786890" y="1043940"/>
                </a:cubicBezTo>
                <a:cubicBezTo>
                  <a:pt x="1791706" y="1046950"/>
                  <a:pt x="1797404" y="1048410"/>
                  <a:pt x="1802130" y="1051560"/>
                </a:cubicBezTo>
                <a:cubicBezTo>
                  <a:pt x="1803033" y="1052162"/>
                  <a:pt x="1848654" y="1087388"/>
                  <a:pt x="1855470" y="1089660"/>
                </a:cubicBezTo>
                <a:lnTo>
                  <a:pt x="1866900" y="1093470"/>
                </a:lnTo>
                <a:cubicBezTo>
                  <a:pt x="1870710" y="1097280"/>
                  <a:pt x="1874191" y="1101451"/>
                  <a:pt x="1878330" y="1104900"/>
                </a:cubicBezTo>
                <a:cubicBezTo>
                  <a:pt x="1888456" y="1113339"/>
                  <a:pt x="1893143" y="1113365"/>
                  <a:pt x="1905000" y="1120140"/>
                </a:cubicBezTo>
                <a:cubicBezTo>
                  <a:pt x="1908976" y="1122412"/>
                  <a:pt x="1912454" y="1125488"/>
                  <a:pt x="1916430" y="1127760"/>
                </a:cubicBezTo>
                <a:cubicBezTo>
                  <a:pt x="1921361" y="1130578"/>
                  <a:pt x="1926705" y="1132622"/>
                  <a:pt x="1931670" y="1135380"/>
                </a:cubicBezTo>
                <a:cubicBezTo>
                  <a:pt x="1938143" y="1138976"/>
                  <a:pt x="1944440" y="1142885"/>
                  <a:pt x="1950720" y="1146810"/>
                </a:cubicBezTo>
                <a:cubicBezTo>
                  <a:pt x="1954603" y="1149237"/>
                  <a:pt x="1957863" y="1152822"/>
                  <a:pt x="1962150" y="1154430"/>
                </a:cubicBezTo>
                <a:cubicBezTo>
                  <a:pt x="1968213" y="1156704"/>
                  <a:pt x="1974850" y="1156970"/>
                  <a:pt x="1981200" y="1158240"/>
                </a:cubicBezTo>
                <a:cubicBezTo>
                  <a:pt x="1986280" y="1162050"/>
                  <a:pt x="1990889" y="1166586"/>
                  <a:pt x="1996440" y="1169670"/>
                </a:cubicBezTo>
                <a:cubicBezTo>
                  <a:pt x="2012390" y="1178531"/>
                  <a:pt x="2032170" y="1181388"/>
                  <a:pt x="2049780" y="1184910"/>
                </a:cubicBezTo>
                <a:cubicBezTo>
                  <a:pt x="2053590" y="1187450"/>
                  <a:pt x="2056866" y="1191082"/>
                  <a:pt x="2061210" y="1192530"/>
                </a:cubicBezTo>
                <a:cubicBezTo>
                  <a:pt x="2068539" y="1194973"/>
                  <a:pt x="2076469" y="1194958"/>
                  <a:pt x="2084070" y="1196340"/>
                </a:cubicBezTo>
                <a:cubicBezTo>
                  <a:pt x="2090441" y="1197498"/>
                  <a:pt x="2096770" y="1198880"/>
                  <a:pt x="2103120" y="1200150"/>
                </a:cubicBezTo>
                <a:cubicBezTo>
                  <a:pt x="2108200" y="1202690"/>
                  <a:pt x="2112972" y="1205974"/>
                  <a:pt x="2118360" y="1207770"/>
                </a:cubicBezTo>
                <a:cubicBezTo>
                  <a:pt x="2124503" y="1209818"/>
                  <a:pt x="2131039" y="1210422"/>
                  <a:pt x="2137410" y="1211580"/>
                </a:cubicBezTo>
                <a:cubicBezTo>
                  <a:pt x="2171327" y="1217747"/>
                  <a:pt x="2193028" y="1219707"/>
                  <a:pt x="2232660" y="1223010"/>
                </a:cubicBezTo>
                <a:cubicBezTo>
                  <a:pt x="2304988" y="1229037"/>
                  <a:pt x="2263104" y="1226093"/>
                  <a:pt x="2358390" y="1230630"/>
                </a:cubicBezTo>
                <a:lnTo>
                  <a:pt x="2385060" y="1234440"/>
                </a:lnTo>
                <a:lnTo>
                  <a:pt x="2415540" y="1238250"/>
                </a:lnTo>
                <a:cubicBezTo>
                  <a:pt x="2423187" y="1239342"/>
                  <a:pt x="2430906" y="1240186"/>
                  <a:pt x="2438400" y="1242060"/>
                </a:cubicBezTo>
                <a:cubicBezTo>
                  <a:pt x="2446192" y="1244008"/>
                  <a:pt x="2453468" y="1247732"/>
                  <a:pt x="2461260" y="1249680"/>
                </a:cubicBezTo>
                <a:cubicBezTo>
                  <a:pt x="2508903" y="1261591"/>
                  <a:pt x="2449669" y="1246368"/>
                  <a:pt x="2487930" y="1257300"/>
                </a:cubicBezTo>
                <a:cubicBezTo>
                  <a:pt x="2492965" y="1258739"/>
                  <a:pt x="2498090" y="1259840"/>
                  <a:pt x="2503170" y="1261110"/>
                </a:cubicBezTo>
                <a:cubicBezTo>
                  <a:pt x="2524836" y="1277359"/>
                  <a:pt x="2512386" y="1270532"/>
                  <a:pt x="2541270" y="1280160"/>
                </a:cubicBezTo>
                <a:lnTo>
                  <a:pt x="2541270" y="1280160"/>
                </a:lnTo>
                <a:lnTo>
                  <a:pt x="2564130" y="1295400"/>
                </a:lnTo>
                <a:cubicBezTo>
                  <a:pt x="2566670" y="1299210"/>
                  <a:pt x="2569890" y="1302646"/>
                  <a:pt x="2571750" y="1306830"/>
                </a:cubicBezTo>
                <a:cubicBezTo>
                  <a:pt x="2575012" y="1314170"/>
                  <a:pt x="2579370" y="1329690"/>
                  <a:pt x="2579370" y="1329690"/>
                </a:cubicBezTo>
                <a:cubicBezTo>
                  <a:pt x="2578100" y="1356360"/>
                  <a:pt x="2578509" y="1383163"/>
                  <a:pt x="2575560" y="1409700"/>
                </a:cubicBezTo>
                <a:cubicBezTo>
                  <a:pt x="2574673" y="1417683"/>
                  <a:pt x="2574623" y="1428105"/>
                  <a:pt x="2567940" y="1432560"/>
                </a:cubicBezTo>
                <a:cubicBezTo>
                  <a:pt x="2564130" y="1435100"/>
                  <a:pt x="2560719" y="1438376"/>
                  <a:pt x="2556510" y="1440180"/>
                </a:cubicBezTo>
                <a:cubicBezTo>
                  <a:pt x="2551697" y="1442243"/>
                  <a:pt x="2546483" y="1443494"/>
                  <a:pt x="2541270" y="1443990"/>
                </a:cubicBezTo>
                <a:cubicBezTo>
                  <a:pt x="2519740" y="1446040"/>
                  <a:pt x="2498090" y="1446530"/>
                  <a:pt x="2476500" y="1447800"/>
                </a:cubicBezTo>
                <a:cubicBezTo>
                  <a:pt x="2458095" y="1452401"/>
                  <a:pt x="2448911" y="1455420"/>
                  <a:pt x="2426970" y="1455420"/>
                </a:cubicBezTo>
                <a:cubicBezTo>
                  <a:pt x="2396464" y="1455420"/>
                  <a:pt x="2366024" y="1452494"/>
                  <a:pt x="2335530" y="1451610"/>
                </a:cubicBezTo>
                <a:lnTo>
                  <a:pt x="2164080" y="1447800"/>
                </a:lnTo>
                <a:cubicBezTo>
                  <a:pt x="2134870" y="1445260"/>
                  <a:pt x="2104895" y="1447291"/>
                  <a:pt x="2076450" y="1440180"/>
                </a:cubicBezTo>
                <a:cubicBezTo>
                  <a:pt x="2066290" y="1437640"/>
                  <a:pt x="2055905" y="1435872"/>
                  <a:pt x="2045970" y="1432560"/>
                </a:cubicBezTo>
                <a:cubicBezTo>
                  <a:pt x="2040582" y="1430764"/>
                  <a:pt x="2036118" y="1426736"/>
                  <a:pt x="2030730" y="1424940"/>
                </a:cubicBezTo>
                <a:cubicBezTo>
                  <a:pt x="2012798" y="1418963"/>
                  <a:pt x="1966950" y="1417935"/>
                  <a:pt x="1958340" y="1417320"/>
                </a:cubicBezTo>
                <a:cubicBezTo>
                  <a:pt x="1954530" y="1416050"/>
                  <a:pt x="1950670" y="1414920"/>
                  <a:pt x="1946910" y="1413510"/>
                </a:cubicBezTo>
                <a:cubicBezTo>
                  <a:pt x="1940506" y="1411109"/>
                  <a:pt x="1934397" y="1407901"/>
                  <a:pt x="1927860" y="1405890"/>
                </a:cubicBezTo>
                <a:cubicBezTo>
                  <a:pt x="1917850" y="1402810"/>
                  <a:pt x="1897380" y="1398270"/>
                  <a:pt x="1897380" y="1398270"/>
                </a:cubicBezTo>
                <a:cubicBezTo>
                  <a:pt x="1893570" y="1395730"/>
                  <a:pt x="1890046" y="1392698"/>
                  <a:pt x="1885950" y="1390650"/>
                </a:cubicBezTo>
                <a:cubicBezTo>
                  <a:pt x="1882358" y="1388854"/>
                  <a:pt x="1877862" y="1389068"/>
                  <a:pt x="1874520" y="1386840"/>
                </a:cubicBezTo>
                <a:cubicBezTo>
                  <a:pt x="1870037" y="1383851"/>
                  <a:pt x="1867475" y="1378542"/>
                  <a:pt x="1863090" y="1375410"/>
                </a:cubicBezTo>
                <a:cubicBezTo>
                  <a:pt x="1858468" y="1372109"/>
                  <a:pt x="1852576" y="1370940"/>
                  <a:pt x="1847850" y="1367790"/>
                </a:cubicBezTo>
                <a:cubicBezTo>
                  <a:pt x="1816790" y="1347083"/>
                  <a:pt x="1840897" y="1356582"/>
                  <a:pt x="1817370" y="1348740"/>
                </a:cubicBezTo>
                <a:cubicBezTo>
                  <a:pt x="1812290" y="1343660"/>
                  <a:pt x="1807976" y="1337676"/>
                  <a:pt x="1802130" y="1333500"/>
                </a:cubicBezTo>
                <a:cubicBezTo>
                  <a:pt x="1798862" y="1331166"/>
                  <a:pt x="1794292" y="1331486"/>
                  <a:pt x="1790700" y="1329690"/>
                </a:cubicBezTo>
                <a:cubicBezTo>
                  <a:pt x="1785958" y="1327319"/>
                  <a:pt x="1766331" y="1312653"/>
                  <a:pt x="1764030" y="1310640"/>
                </a:cubicBezTo>
                <a:cubicBezTo>
                  <a:pt x="1741778" y="1291169"/>
                  <a:pt x="1757938" y="1298449"/>
                  <a:pt x="1737360" y="1291590"/>
                </a:cubicBezTo>
                <a:cubicBezTo>
                  <a:pt x="1733550" y="1286510"/>
                  <a:pt x="1730808" y="1280415"/>
                  <a:pt x="1725930" y="1276350"/>
                </a:cubicBezTo>
                <a:cubicBezTo>
                  <a:pt x="1722845" y="1273779"/>
                  <a:pt x="1717670" y="1275006"/>
                  <a:pt x="1714500" y="1272540"/>
                </a:cubicBezTo>
                <a:cubicBezTo>
                  <a:pt x="1705994" y="1265924"/>
                  <a:pt x="1700606" y="1255658"/>
                  <a:pt x="1691640" y="1249680"/>
                </a:cubicBezTo>
                <a:lnTo>
                  <a:pt x="1668780" y="1234440"/>
                </a:lnTo>
                <a:cubicBezTo>
                  <a:pt x="1664970" y="1231900"/>
                  <a:pt x="1661446" y="1228868"/>
                  <a:pt x="1657350" y="1226820"/>
                </a:cubicBezTo>
                <a:cubicBezTo>
                  <a:pt x="1652270" y="1224280"/>
                  <a:pt x="1647041" y="1222018"/>
                  <a:pt x="1642110" y="1219200"/>
                </a:cubicBezTo>
                <a:cubicBezTo>
                  <a:pt x="1638134" y="1216928"/>
                  <a:pt x="1634198" y="1214511"/>
                  <a:pt x="1630680" y="1211580"/>
                </a:cubicBezTo>
                <a:cubicBezTo>
                  <a:pt x="1626541" y="1208131"/>
                  <a:pt x="1623928" y="1202823"/>
                  <a:pt x="1619250" y="1200150"/>
                </a:cubicBezTo>
                <a:cubicBezTo>
                  <a:pt x="1614704" y="1197552"/>
                  <a:pt x="1609090" y="1197610"/>
                  <a:pt x="1604010" y="1196340"/>
                </a:cubicBezTo>
                <a:cubicBezTo>
                  <a:pt x="1570617" y="1162947"/>
                  <a:pt x="1612976" y="1203812"/>
                  <a:pt x="1581150" y="1177290"/>
                </a:cubicBezTo>
                <a:cubicBezTo>
                  <a:pt x="1577011" y="1173841"/>
                  <a:pt x="1574398" y="1168533"/>
                  <a:pt x="1569720" y="1165860"/>
                </a:cubicBezTo>
                <a:cubicBezTo>
                  <a:pt x="1565174" y="1163262"/>
                  <a:pt x="1559560" y="1163320"/>
                  <a:pt x="1554480" y="1162050"/>
                </a:cubicBezTo>
                <a:cubicBezTo>
                  <a:pt x="1537438" y="1136487"/>
                  <a:pt x="1557514" y="1161532"/>
                  <a:pt x="1535430" y="1146810"/>
                </a:cubicBezTo>
                <a:cubicBezTo>
                  <a:pt x="1530947" y="1143821"/>
                  <a:pt x="1528091" y="1138887"/>
                  <a:pt x="1524000" y="1135380"/>
                </a:cubicBezTo>
                <a:cubicBezTo>
                  <a:pt x="1519179" y="1131247"/>
                  <a:pt x="1514145" y="1127315"/>
                  <a:pt x="1508760" y="1123950"/>
                </a:cubicBezTo>
                <a:cubicBezTo>
                  <a:pt x="1503944" y="1120940"/>
                  <a:pt x="1498190" y="1119563"/>
                  <a:pt x="1493520" y="1116330"/>
                </a:cubicBezTo>
                <a:cubicBezTo>
                  <a:pt x="1481614" y="1108088"/>
                  <a:pt x="1469469" y="1099899"/>
                  <a:pt x="1459230" y="1089660"/>
                </a:cubicBezTo>
                <a:cubicBezTo>
                  <a:pt x="1455420" y="1085850"/>
                  <a:pt x="1452283" y="1081219"/>
                  <a:pt x="1447800" y="1078230"/>
                </a:cubicBezTo>
                <a:cubicBezTo>
                  <a:pt x="1417377" y="1057948"/>
                  <a:pt x="1456414" y="1093778"/>
                  <a:pt x="1424940" y="1066800"/>
                </a:cubicBezTo>
                <a:cubicBezTo>
                  <a:pt x="1401929" y="1047077"/>
                  <a:pt x="1419272" y="1054751"/>
                  <a:pt x="1398270" y="1047750"/>
                </a:cubicBezTo>
                <a:cubicBezTo>
                  <a:pt x="1393190" y="1042670"/>
                  <a:pt x="1388485" y="1037185"/>
                  <a:pt x="1383030" y="1032510"/>
                </a:cubicBezTo>
                <a:cubicBezTo>
                  <a:pt x="1379553" y="1029530"/>
                  <a:pt x="1375263" y="1027637"/>
                  <a:pt x="1371600" y="1024890"/>
                </a:cubicBezTo>
                <a:cubicBezTo>
                  <a:pt x="1365094" y="1020011"/>
                  <a:pt x="1359056" y="1014529"/>
                  <a:pt x="1352550" y="1009650"/>
                </a:cubicBezTo>
                <a:cubicBezTo>
                  <a:pt x="1338325" y="998982"/>
                  <a:pt x="1341332" y="1004120"/>
                  <a:pt x="1325880" y="990600"/>
                </a:cubicBezTo>
                <a:cubicBezTo>
                  <a:pt x="1320473" y="985869"/>
                  <a:pt x="1316387" y="979671"/>
                  <a:pt x="1310640" y="975360"/>
                </a:cubicBezTo>
                <a:cubicBezTo>
                  <a:pt x="1306096" y="971952"/>
                  <a:pt x="1300022" y="971041"/>
                  <a:pt x="1295400" y="967740"/>
                </a:cubicBezTo>
                <a:cubicBezTo>
                  <a:pt x="1291015" y="964608"/>
                  <a:pt x="1288109" y="959759"/>
                  <a:pt x="1283970" y="956310"/>
                </a:cubicBezTo>
                <a:cubicBezTo>
                  <a:pt x="1280452" y="953379"/>
                  <a:pt x="1276058" y="951621"/>
                  <a:pt x="1272540" y="948690"/>
                </a:cubicBezTo>
                <a:cubicBezTo>
                  <a:pt x="1268401" y="945241"/>
                  <a:pt x="1265280" y="940672"/>
                  <a:pt x="1261110" y="937260"/>
                </a:cubicBezTo>
                <a:cubicBezTo>
                  <a:pt x="1221411" y="904779"/>
                  <a:pt x="1243200" y="923923"/>
                  <a:pt x="1219200" y="906780"/>
                </a:cubicBezTo>
                <a:cubicBezTo>
                  <a:pt x="1179248" y="878243"/>
                  <a:pt x="1225762" y="911613"/>
                  <a:pt x="1192530" y="883920"/>
                </a:cubicBezTo>
                <a:cubicBezTo>
                  <a:pt x="1189012" y="880989"/>
                  <a:pt x="1184338" y="879538"/>
                  <a:pt x="1181100" y="876300"/>
                </a:cubicBezTo>
                <a:cubicBezTo>
                  <a:pt x="1160341" y="855541"/>
                  <a:pt x="1180071" y="864527"/>
                  <a:pt x="1158240" y="857250"/>
                </a:cubicBezTo>
                <a:cubicBezTo>
                  <a:pt x="1140451" y="839461"/>
                  <a:pt x="1153945" y="851461"/>
                  <a:pt x="1135380" y="838200"/>
                </a:cubicBezTo>
                <a:cubicBezTo>
                  <a:pt x="1130213" y="834509"/>
                  <a:pt x="1125525" y="830135"/>
                  <a:pt x="1120140" y="826770"/>
                </a:cubicBezTo>
                <a:cubicBezTo>
                  <a:pt x="1115324" y="823760"/>
                  <a:pt x="1109626" y="822300"/>
                  <a:pt x="1104900" y="819150"/>
                </a:cubicBezTo>
                <a:cubicBezTo>
                  <a:pt x="1084044" y="805246"/>
                  <a:pt x="1086596" y="800473"/>
                  <a:pt x="1062990" y="788670"/>
                </a:cubicBezTo>
                <a:cubicBezTo>
                  <a:pt x="1016936" y="765643"/>
                  <a:pt x="1074017" y="794971"/>
                  <a:pt x="1036320" y="773430"/>
                </a:cubicBezTo>
                <a:cubicBezTo>
                  <a:pt x="1031389" y="770612"/>
                  <a:pt x="1025896" y="768820"/>
                  <a:pt x="1021080" y="765810"/>
                </a:cubicBezTo>
                <a:cubicBezTo>
                  <a:pt x="1015695" y="762445"/>
                  <a:pt x="1011225" y="757745"/>
                  <a:pt x="1005840" y="754380"/>
                </a:cubicBezTo>
                <a:cubicBezTo>
                  <a:pt x="1001024" y="751370"/>
                  <a:pt x="995470" y="749682"/>
                  <a:pt x="990600" y="746760"/>
                </a:cubicBezTo>
                <a:cubicBezTo>
                  <a:pt x="964946" y="731368"/>
                  <a:pt x="973340" y="734678"/>
                  <a:pt x="952500" y="720090"/>
                </a:cubicBezTo>
                <a:lnTo>
                  <a:pt x="918210" y="697230"/>
                </a:lnTo>
                <a:lnTo>
                  <a:pt x="895350" y="681990"/>
                </a:lnTo>
                <a:cubicBezTo>
                  <a:pt x="891540" y="679450"/>
                  <a:pt x="888264" y="675818"/>
                  <a:pt x="883920" y="674370"/>
                </a:cubicBezTo>
                <a:lnTo>
                  <a:pt x="872490" y="670560"/>
                </a:lnTo>
                <a:cubicBezTo>
                  <a:pt x="852379" y="650449"/>
                  <a:pt x="870414" y="666636"/>
                  <a:pt x="842010" y="647700"/>
                </a:cubicBezTo>
                <a:cubicBezTo>
                  <a:pt x="836726" y="644178"/>
                  <a:pt x="832255" y="639470"/>
                  <a:pt x="826770" y="636270"/>
                </a:cubicBezTo>
                <a:cubicBezTo>
                  <a:pt x="816958" y="630546"/>
                  <a:pt x="805741" y="627331"/>
                  <a:pt x="796290" y="621030"/>
                </a:cubicBezTo>
                <a:cubicBezTo>
                  <a:pt x="792480" y="618490"/>
                  <a:pt x="788586" y="616072"/>
                  <a:pt x="784860" y="613410"/>
                </a:cubicBezTo>
                <a:cubicBezTo>
                  <a:pt x="778598" y="608937"/>
                  <a:pt x="765788" y="598504"/>
                  <a:pt x="758190" y="594360"/>
                </a:cubicBezTo>
                <a:cubicBezTo>
                  <a:pt x="748145" y="588881"/>
                  <a:pt x="727273" y="580661"/>
                  <a:pt x="716280" y="571500"/>
                </a:cubicBezTo>
                <a:cubicBezTo>
                  <a:pt x="712141" y="568051"/>
                  <a:pt x="709103" y="563378"/>
                  <a:pt x="704850" y="560070"/>
                </a:cubicBezTo>
                <a:cubicBezTo>
                  <a:pt x="697621" y="554447"/>
                  <a:pt x="688466" y="551306"/>
                  <a:pt x="681990" y="544830"/>
                </a:cubicBezTo>
                <a:cubicBezTo>
                  <a:pt x="674370" y="537210"/>
                  <a:pt x="667751" y="528436"/>
                  <a:pt x="659130" y="521970"/>
                </a:cubicBezTo>
                <a:cubicBezTo>
                  <a:pt x="654050" y="518160"/>
                  <a:pt x="649057" y="514231"/>
                  <a:pt x="643890" y="510540"/>
                </a:cubicBezTo>
                <a:cubicBezTo>
                  <a:pt x="640164" y="507878"/>
                  <a:pt x="635882" y="505962"/>
                  <a:pt x="632460" y="502920"/>
                </a:cubicBezTo>
                <a:cubicBezTo>
                  <a:pt x="624406" y="495761"/>
                  <a:pt x="618566" y="486038"/>
                  <a:pt x="609600" y="480060"/>
                </a:cubicBezTo>
                <a:cubicBezTo>
                  <a:pt x="578728" y="459479"/>
                  <a:pt x="619009" y="487412"/>
                  <a:pt x="586740" y="461010"/>
                </a:cubicBezTo>
                <a:cubicBezTo>
                  <a:pt x="576911" y="452968"/>
                  <a:pt x="565240" y="447130"/>
                  <a:pt x="556260" y="438150"/>
                </a:cubicBezTo>
                <a:cubicBezTo>
                  <a:pt x="551180" y="433070"/>
                  <a:pt x="546691" y="427321"/>
                  <a:pt x="541020" y="422910"/>
                </a:cubicBezTo>
                <a:cubicBezTo>
                  <a:pt x="535175" y="418364"/>
                  <a:pt x="528037" y="415727"/>
                  <a:pt x="521970" y="411480"/>
                </a:cubicBezTo>
                <a:cubicBezTo>
                  <a:pt x="483745" y="384722"/>
                  <a:pt x="518588" y="407391"/>
                  <a:pt x="491490" y="384810"/>
                </a:cubicBezTo>
                <a:cubicBezTo>
                  <a:pt x="480366" y="375540"/>
                  <a:pt x="468677" y="366969"/>
                  <a:pt x="457200" y="358140"/>
                </a:cubicBezTo>
                <a:cubicBezTo>
                  <a:pt x="452167" y="354268"/>
                  <a:pt x="447244" y="350232"/>
                  <a:pt x="441960" y="346710"/>
                </a:cubicBezTo>
                <a:cubicBezTo>
                  <a:pt x="438150" y="344170"/>
                  <a:pt x="433976" y="342105"/>
                  <a:pt x="430530" y="339090"/>
                </a:cubicBezTo>
                <a:cubicBezTo>
                  <a:pt x="423772" y="333176"/>
                  <a:pt x="418238" y="325954"/>
                  <a:pt x="411480" y="320040"/>
                </a:cubicBezTo>
                <a:cubicBezTo>
                  <a:pt x="383341" y="295419"/>
                  <a:pt x="421283" y="337463"/>
                  <a:pt x="381000" y="297180"/>
                </a:cubicBezTo>
                <a:cubicBezTo>
                  <a:pt x="377762" y="293942"/>
                  <a:pt x="376618" y="288988"/>
                  <a:pt x="373380" y="285750"/>
                </a:cubicBezTo>
                <a:cubicBezTo>
                  <a:pt x="367630" y="280000"/>
                  <a:pt x="360450" y="275865"/>
                  <a:pt x="354330" y="270510"/>
                </a:cubicBezTo>
                <a:cubicBezTo>
                  <a:pt x="330861" y="249975"/>
                  <a:pt x="354862" y="267055"/>
                  <a:pt x="331470" y="251460"/>
                </a:cubicBezTo>
                <a:cubicBezTo>
                  <a:pt x="314002" y="225258"/>
                  <a:pt x="324918" y="231496"/>
                  <a:pt x="304800" y="224790"/>
                </a:cubicBezTo>
                <a:cubicBezTo>
                  <a:pt x="271407" y="191397"/>
                  <a:pt x="313766" y="232262"/>
                  <a:pt x="281940" y="205740"/>
                </a:cubicBezTo>
                <a:cubicBezTo>
                  <a:pt x="269301" y="195207"/>
                  <a:pt x="273269" y="193785"/>
                  <a:pt x="259080" y="186690"/>
                </a:cubicBezTo>
                <a:cubicBezTo>
                  <a:pt x="239916" y="177108"/>
                  <a:pt x="248816" y="191666"/>
                  <a:pt x="224790" y="167640"/>
                </a:cubicBezTo>
                <a:cubicBezTo>
                  <a:pt x="216364" y="159214"/>
                  <a:pt x="212539" y="153894"/>
                  <a:pt x="201930" y="148590"/>
                </a:cubicBezTo>
                <a:cubicBezTo>
                  <a:pt x="198338" y="146794"/>
                  <a:pt x="194310" y="146050"/>
                  <a:pt x="190500" y="144780"/>
                </a:cubicBezTo>
                <a:cubicBezTo>
                  <a:pt x="186690" y="140970"/>
                  <a:pt x="183748" y="136023"/>
                  <a:pt x="179070" y="133350"/>
                </a:cubicBezTo>
                <a:cubicBezTo>
                  <a:pt x="174524" y="130752"/>
                  <a:pt x="168846" y="131045"/>
                  <a:pt x="163830" y="129540"/>
                </a:cubicBezTo>
                <a:cubicBezTo>
                  <a:pt x="156137" y="127232"/>
                  <a:pt x="148590" y="124460"/>
                  <a:pt x="140970" y="121920"/>
                </a:cubicBezTo>
                <a:lnTo>
                  <a:pt x="118110" y="114300"/>
                </a:lnTo>
                <a:lnTo>
                  <a:pt x="106680" y="110490"/>
                </a:lnTo>
                <a:cubicBezTo>
                  <a:pt x="102870" y="109220"/>
                  <a:pt x="98592" y="108908"/>
                  <a:pt x="95250" y="106680"/>
                </a:cubicBezTo>
                <a:cubicBezTo>
                  <a:pt x="91440" y="104140"/>
                  <a:pt x="88004" y="100920"/>
                  <a:pt x="83820" y="99060"/>
                </a:cubicBezTo>
                <a:cubicBezTo>
                  <a:pt x="76480" y="95798"/>
                  <a:pt x="67643" y="95895"/>
                  <a:pt x="60960" y="91440"/>
                </a:cubicBezTo>
                <a:lnTo>
                  <a:pt x="38100" y="76200"/>
                </a:lnTo>
                <a:cubicBezTo>
                  <a:pt x="34290" y="73660"/>
                  <a:pt x="31014" y="70028"/>
                  <a:pt x="26670" y="68580"/>
                </a:cubicBezTo>
                <a:cubicBezTo>
                  <a:pt x="22860" y="67310"/>
                  <a:pt x="18832" y="66566"/>
                  <a:pt x="15240" y="64770"/>
                </a:cubicBezTo>
                <a:cubicBezTo>
                  <a:pt x="5627" y="59964"/>
                  <a:pt x="2540" y="42545"/>
                  <a:pt x="0" y="3810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19" rIns="91416" bIns="45719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D6072"/>
              </a:solidFill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74402" y="1968387"/>
            <a:ext cx="1570446" cy="318098"/>
          </a:xfrm>
          <a:prstGeom prst="rect">
            <a:avLst/>
          </a:prstGeom>
          <a:noFill/>
        </p:spPr>
        <p:txBody>
          <a:bodyPr wrap="none" lIns="91416" tIns="45719" rIns="91416" bIns="4571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0D6072"/>
                </a:solidFill>
                <a:latin typeface="Arial" charset="0"/>
              </a:rPr>
              <a:t>CAPRA 0 = 86%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8978" y="2296671"/>
            <a:ext cx="1570446" cy="318098"/>
          </a:xfrm>
          <a:prstGeom prst="rect">
            <a:avLst/>
          </a:prstGeom>
          <a:noFill/>
        </p:spPr>
        <p:txBody>
          <a:bodyPr wrap="none" lIns="91416" tIns="45719" rIns="91416" bIns="4571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0D6072"/>
                </a:solidFill>
                <a:latin typeface="Arial" charset="0"/>
              </a:rPr>
              <a:t>CAPRA 1 = 78%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58978" y="2687807"/>
            <a:ext cx="1570446" cy="318098"/>
          </a:xfrm>
          <a:prstGeom prst="rect">
            <a:avLst/>
          </a:prstGeom>
          <a:noFill/>
        </p:spPr>
        <p:txBody>
          <a:bodyPr wrap="none" lIns="91416" tIns="45719" rIns="91416" bIns="4571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0D6072"/>
                </a:solidFill>
                <a:latin typeface="Arial" charset="0"/>
              </a:rPr>
              <a:t>CAPRA 2 = 67%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74402" y="3174435"/>
            <a:ext cx="1570446" cy="318098"/>
          </a:xfrm>
          <a:prstGeom prst="rect">
            <a:avLst/>
          </a:prstGeom>
          <a:noFill/>
        </p:spPr>
        <p:txBody>
          <a:bodyPr wrap="none" lIns="91416" tIns="45719" rIns="91416" bIns="45719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67">
                <a:solidFill>
                  <a:srgbClr val="0D6072"/>
                </a:solidFill>
                <a:latin typeface="Arial" charset="0"/>
              </a:rPr>
              <a:t>CAPRA 3 = 55%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54030" y="4644039"/>
            <a:ext cx="4293114" cy="830995"/>
          </a:xfrm>
          <a:prstGeom prst="rect">
            <a:avLst/>
          </a:prstGeom>
          <a:noFill/>
        </p:spPr>
        <p:txBody>
          <a:bodyPr wrap="none" lIns="91416" tIns="45719" rIns="91416" bIns="45719" rtlCol="0">
            <a:spAutoFit/>
          </a:bodyPr>
          <a:lstStyle/>
          <a:p>
            <a:r>
              <a:rPr lang="en-US" sz="1600">
                <a:solidFill>
                  <a:srgbClr val="0D6072"/>
                </a:solidFill>
                <a:latin typeface="Trebuchet MS"/>
                <a:cs typeface="Trebuchet MS"/>
              </a:rPr>
              <a:t>49% of pts have ≥5% change in predicted risk</a:t>
            </a:r>
          </a:p>
          <a:p>
            <a:r>
              <a:rPr lang="en-US" sz="1600">
                <a:solidFill>
                  <a:srgbClr val="0D6072"/>
                </a:solidFill>
                <a:latin typeface="Trebuchet MS"/>
                <a:cs typeface="Trebuchet MS"/>
              </a:rPr>
              <a:t>	26% to more favorable</a:t>
            </a:r>
          </a:p>
          <a:p>
            <a:r>
              <a:rPr lang="en-US" sz="1600">
                <a:solidFill>
                  <a:srgbClr val="0D6072"/>
                </a:solidFill>
                <a:latin typeface="Trebuchet MS"/>
                <a:cs typeface="Trebuchet MS"/>
              </a:rPr>
              <a:t>	23% to less favorable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47176" y="2687987"/>
            <a:ext cx="332094" cy="235896"/>
          </a:xfrm>
          <a:prstGeom prst="rect">
            <a:avLst/>
          </a:prstGeom>
          <a:noFill/>
        </p:spPr>
        <p:txBody>
          <a:bodyPr wrap="none" lIns="91416" tIns="45719" rIns="91416" bIns="45719" rtlCol="0">
            <a:spAutoFit/>
          </a:bodyPr>
          <a:lstStyle/>
          <a:p>
            <a:r>
              <a:rPr lang="en-US" sz="933" b="1">
                <a:solidFill>
                  <a:srgbClr val="008000"/>
                </a:solidFill>
              </a:rPr>
              <a:t>5%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4104" y="3673409"/>
            <a:ext cx="393008" cy="235896"/>
          </a:xfrm>
          <a:prstGeom prst="rect">
            <a:avLst/>
          </a:prstGeom>
          <a:noFill/>
        </p:spPr>
        <p:txBody>
          <a:bodyPr wrap="none" lIns="91416" tIns="45719" rIns="91416" bIns="45719" rtlCol="0">
            <a:spAutoFit/>
          </a:bodyPr>
          <a:lstStyle/>
          <a:p>
            <a:r>
              <a:rPr lang="en-US" sz="933" b="1">
                <a:solidFill>
                  <a:srgbClr val="008000"/>
                </a:solidFill>
              </a:rPr>
              <a:t>36%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29912" y="4100464"/>
            <a:ext cx="393008" cy="235896"/>
          </a:xfrm>
          <a:prstGeom prst="rect">
            <a:avLst/>
          </a:prstGeom>
          <a:noFill/>
        </p:spPr>
        <p:txBody>
          <a:bodyPr wrap="none" lIns="91416" tIns="45719" rIns="91416" bIns="45719" rtlCol="0">
            <a:spAutoFit/>
          </a:bodyPr>
          <a:lstStyle/>
          <a:p>
            <a:r>
              <a:rPr lang="en-US" sz="933" b="1">
                <a:solidFill>
                  <a:srgbClr val="DAA600"/>
                </a:solidFill>
              </a:rPr>
              <a:t>38%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29069" y="4550437"/>
            <a:ext cx="393008" cy="235896"/>
          </a:xfrm>
          <a:prstGeom prst="rect">
            <a:avLst/>
          </a:prstGeom>
          <a:noFill/>
        </p:spPr>
        <p:txBody>
          <a:bodyPr wrap="none" lIns="91416" tIns="45719" rIns="91416" bIns="45719" rtlCol="0">
            <a:spAutoFit/>
          </a:bodyPr>
          <a:lstStyle/>
          <a:p>
            <a:r>
              <a:rPr lang="en-US" sz="933" b="1">
                <a:solidFill>
                  <a:srgbClr val="FF3300"/>
                </a:solidFill>
              </a:rPr>
              <a:t>16%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49508" y="4055025"/>
            <a:ext cx="332094" cy="235896"/>
          </a:xfrm>
          <a:prstGeom prst="rect">
            <a:avLst/>
          </a:prstGeom>
          <a:noFill/>
        </p:spPr>
        <p:txBody>
          <a:bodyPr wrap="none" lIns="91416" tIns="45719" rIns="91416" bIns="45719" rtlCol="0">
            <a:spAutoFit/>
          </a:bodyPr>
          <a:lstStyle/>
          <a:p>
            <a:r>
              <a:rPr lang="en-US" sz="933" b="1">
                <a:solidFill>
                  <a:srgbClr val="FF0000"/>
                </a:solidFill>
              </a:rPr>
              <a:t>5%</a:t>
            </a:r>
          </a:p>
        </p:txBody>
      </p:sp>
      <p:sp>
        <p:nvSpPr>
          <p:cNvPr id="38" name="Text Placeholder 4"/>
          <p:cNvSpPr txBox="1">
            <a:spLocks/>
          </p:cNvSpPr>
          <p:nvPr/>
        </p:nvSpPr>
        <p:spPr>
          <a:xfrm>
            <a:off x="578998" y="6396007"/>
            <a:ext cx="7151215" cy="358291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/>
              <a:t>Eur Urol 66:550, 2014</a:t>
            </a:r>
          </a:p>
        </p:txBody>
      </p:sp>
    </p:spTree>
    <p:extLst>
      <p:ext uri="{BB962C8B-B14F-4D97-AF65-F5344CB8AC3E}">
        <p14:creationId xmlns:p14="http://schemas.microsoft.com/office/powerpoint/2010/main" val="329475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77741" y="214550"/>
            <a:ext cx="8089901" cy="5232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"/>
                <a:cs typeface="Arial"/>
              </a:rPr>
              <a:t>GPS score and upgrade </a:t>
            </a:r>
            <a:r>
              <a:rPr lang="en-US" sz="3200">
                <a:latin typeface="Arial"/>
                <a:cs typeface="Arial"/>
              </a:rPr>
              <a:t>on surveillance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/>
          </p:nvPr>
        </p:nvGraphicFramePr>
        <p:xfrm>
          <a:off x="1942794" y="2856183"/>
          <a:ext cx="8324852" cy="2757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7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2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0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2873">
                <a:tc>
                  <a:txBody>
                    <a:bodyPr/>
                    <a:lstStyle/>
                    <a:p>
                      <a:r>
                        <a:rPr lang="en-US" sz="2000"/>
                        <a:t>Characteristic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95% 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873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Age at diagnosis (years)</a:t>
                      </a: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1.01</a:t>
                      </a: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charset="0"/>
                          <a:ea typeface="Arial" charset="0"/>
                          <a:cs typeface="Arial" charset="0"/>
                        </a:rPr>
                        <a:t>0.99-1.03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0.47</a:t>
                      </a: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PSA density at diagnosis (log)</a:t>
                      </a: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1.33</a:t>
                      </a: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charset="0"/>
                          <a:ea typeface="Arial" charset="0"/>
                          <a:cs typeface="Arial" charset="0"/>
                        </a:rPr>
                        <a:t>0.92-1.91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0.13</a:t>
                      </a: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Biopsy cores % positive at GPS</a:t>
                      </a: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1.01</a:t>
                      </a: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charset="0"/>
                          <a:ea typeface="Arial" charset="0"/>
                          <a:cs typeface="Arial" charset="0"/>
                        </a:rPr>
                        <a:t>1.00-1.02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0.03</a:t>
                      </a: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873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GPS score (per 5 units)</a:t>
                      </a: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1.27</a:t>
                      </a: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charset="0"/>
                          <a:ea typeface="Arial" charset="0"/>
                          <a:cs typeface="Arial" charset="0"/>
                        </a:rPr>
                        <a:t>1.18-1.38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&lt;.01</a:t>
                      </a: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2476467" y="1521797"/>
            <a:ext cx="7257535" cy="11079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Cox regression for risk of upgrade to Gleason ≥3+4 on subsequent biopsy for AS cohort of men diagnosed with Gleason 3+3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452661" y="6397605"/>
            <a:ext cx="9090955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ro-RO" sz="1600">
                <a:solidFill>
                  <a:srgbClr val="7F7F7F"/>
                </a:solidFill>
              </a:rPr>
              <a:t>J Urol. 2019 Feb;201(2):300-307. doi: 10.1016/j.juro.2018.08.047.</a:t>
            </a:r>
            <a:endParaRPr lang="en-US" sz="1600" err="1">
              <a:solidFill>
                <a:srgbClr val="7F7F7F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942790" y="5126115"/>
            <a:ext cx="8324852" cy="487452"/>
          </a:xfrm>
          <a:prstGeom prst="rect">
            <a:avLst/>
          </a:prstGeom>
          <a:noFill/>
          <a:ln w="38100" cmpd="sng" algn="ctr">
            <a:solidFill>
              <a:srgbClr val="EC1848"/>
            </a:solidFill>
            <a:miter lim="800000"/>
            <a:headEnd/>
            <a:tailEnd/>
          </a:ln>
        </p:spPr>
        <p:txBody>
          <a:bodyPr wrap="none" lIns="91416" tIns="45719" rIns="91416" bIns="45719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055278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ED6DE2-D8CC-A14D-9CCA-8B735E3722B7}"/>
              </a:ext>
            </a:extLst>
          </p:cNvPr>
          <p:cNvSpPr txBox="1">
            <a:spLocks/>
          </p:cNvSpPr>
          <p:nvPr/>
        </p:nvSpPr>
        <p:spPr>
          <a:xfrm>
            <a:off x="689956" y="140779"/>
            <a:ext cx="11247165" cy="5232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latin typeface="Arial"/>
                <a:cs typeface="Arial"/>
              </a:rPr>
              <a:t>GPS – Impact on Adverse pathology (AP) and PSA relapse after delayed RP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6DD6B97-BF28-CE4B-9AB7-66EA19D50D08}"/>
              </a:ext>
            </a:extLst>
          </p:cNvPr>
          <p:cNvSpPr txBox="1">
            <a:spLocks/>
          </p:cNvSpPr>
          <p:nvPr/>
        </p:nvSpPr>
        <p:spPr>
          <a:xfrm>
            <a:off x="1204937" y="1694078"/>
            <a:ext cx="10419071" cy="383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latin typeface="Arial"/>
                <a:cs typeface="Arial"/>
              </a:rPr>
              <a:t>AP = T3, primary pattern 4 and/or N+</a:t>
            </a:r>
          </a:p>
          <a:p>
            <a:pPr algn="ctr"/>
            <a:r>
              <a:rPr lang="en-US" sz="2800">
                <a:latin typeface="Arial"/>
                <a:cs typeface="Arial"/>
              </a:rPr>
              <a:t>PSA relapse = PSA &gt; 0.02 and/or second treatment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377B26-7028-254D-A7D3-2D3E2A8B787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24656" y="2847473"/>
          <a:ext cx="5512465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8644">
                  <a:extLst>
                    <a:ext uri="{9D8B030D-6E8A-4147-A177-3AD203B41FA5}">
                      <a16:colId xmlns:a16="http://schemas.microsoft.com/office/drawing/2014/main" val="29238299"/>
                    </a:ext>
                  </a:extLst>
                </a:gridCol>
                <a:gridCol w="694717">
                  <a:extLst>
                    <a:ext uri="{9D8B030D-6E8A-4147-A177-3AD203B41FA5}">
                      <a16:colId xmlns:a16="http://schemas.microsoft.com/office/drawing/2014/main" val="3228872560"/>
                    </a:ext>
                  </a:extLst>
                </a:gridCol>
                <a:gridCol w="617383">
                  <a:extLst>
                    <a:ext uri="{9D8B030D-6E8A-4147-A177-3AD203B41FA5}">
                      <a16:colId xmlns:a16="http://schemas.microsoft.com/office/drawing/2014/main" val="2697841910"/>
                    </a:ext>
                  </a:extLst>
                </a:gridCol>
                <a:gridCol w="1341721">
                  <a:extLst>
                    <a:ext uri="{9D8B030D-6E8A-4147-A177-3AD203B41FA5}">
                      <a16:colId xmlns:a16="http://schemas.microsoft.com/office/drawing/2014/main" val="1448210829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HR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95% Confidence Interval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b"/>
                </a:tc>
                <a:extLst>
                  <a:ext uri="{0D108BD9-81ED-4DB2-BD59-A6C34878D82A}">
                    <a16:rowId xmlns:a16="http://schemas.microsoft.com/office/drawing/2014/main" val="233882739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1">
                          <a:solidFill>
                            <a:srgbClr val="C0504D"/>
                          </a:solidFill>
                          <a:effectLst/>
                        </a:rPr>
                        <a:t>GPS (per 5 units)</a:t>
                      </a:r>
                      <a:endParaRPr lang="en-US" sz="1900" b="1">
                        <a:solidFill>
                          <a:srgbClr val="C050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solidFill>
                            <a:srgbClr val="C0504D"/>
                          </a:solidFill>
                          <a:effectLst/>
                        </a:rPr>
                        <a:t>0.04</a:t>
                      </a:r>
                      <a:endParaRPr lang="en-US" sz="2000" b="1">
                        <a:solidFill>
                          <a:srgbClr val="C050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solidFill>
                            <a:srgbClr val="C0504D"/>
                          </a:solidFill>
                          <a:effectLst/>
                        </a:rPr>
                        <a:t>1.10</a:t>
                      </a:r>
                      <a:endParaRPr lang="en-US" sz="2000" b="1">
                        <a:solidFill>
                          <a:srgbClr val="C050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solidFill>
                            <a:srgbClr val="C0504D"/>
                          </a:solidFill>
                          <a:effectLst/>
                        </a:rPr>
                        <a:t>(1.00, 1.21)</a:t>
                      </a:r>
                      <a:endParaRPr lang="en-US" sz="2000" b="1">
                        <a:solidFill>
                          <a:srgbClr val="C050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368578422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Age at diagnosis (years)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0.41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0.98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(0.94, 1.02)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279915499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Clinical CAPRA at diagnosis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0.19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1.29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(0.88, 1.90)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201288765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PSA density at GPS (log)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0.65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0.88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(0.49, 1.57)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316343692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F9E9A8-70FC-FE4F-8D6E-886FDDD130E4}"/>
              </a:ext>
            </a:extLst>
          </p:cNvPr>
          <p:cNvSpPr txBox="1"/>
          <p:nvPr/>
        </p:nvSpPr>
        <p:spPr bwMode="auto">
          <a:xfrm>
            <a:off x="8339592" y="2478570"/>
            <a:ext cx="1994024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PSA Relapse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2B9929-BFD3-6847-A963-24139041B2D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911" y="2847472"/>
          <a:ext cx="5693527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7673">
                  <a:extLst>
                    <a:ext uri="{9D8B030D-6E8A-4147-A177-3AD203B41FA5}">
                      <a16:colId xmlns:a16="http://schemas.microsoft.com/office/drawing/2014/main" val="2297170305"/>
                    </a:ext>
                  </a:extLst>
                </a:gridCol>
                <a:gridCol w="792319">
                  <a:extLst>
                    <a:ext uri="{9D8B030D-6E8A-4147-A177-3AD203B41FA5}">
                      <a16:colId xmlns:a16="http://schemas.microsoft.com/office/drawing/2014/main" val="4269900727"/>
                    </a:ext>
                  </a:extLst>
                </a:gridCol>
                <a:gridCol w="895875">
                  <a:extLst>
                    <a:ext uri="{9D8B030D-6E8A-4147-A177-3AD203B41FA5}">
                      <a16:colId xmlns:a16="http://schemas.microsoft.com/office/drawing/2014/main" val="2156078452"/>
                    </a:ext>
                  </a:extLst>
                </a:gridCol>
                <a:gridCol w="1367660">
                  <a:extLst>
                    <a:ext uri="{9D8B030D-6E8A-4147-A177-3AD203B41FA5}">
                      <a16:colId xmlns:a16="http://schemas.microsoft.com/office/drawing/2014/main" val="1292059880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HR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95% Confidence Interval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b"/>
                </a:tc>
                <a:extLst>
                  <a:ext uri="{0D108BD9-81ED-4DB2-BD59-A6C34878D82A}">
                    <a16:rowId xmlns:a16="http://schemas.microsoft.com/office/drawing/2014/main" val="355608327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1">
                          <a:solidFill>
                            <a:schemeClr val="accent2"/>
                          </a:solidFill>
                          <a:effectLst/>
                        </a:rPr>
                        <a:t>GPS (per 5 units)</a:t>
                      </a:r>
                      <a:endParaRPr lang="en-US" sz="19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solidFill>
                            <a:schemeClr val="accent2"/>
                          </a:solidFill>
                          <a:effectLst/>
                        </a:rPr>
                        <a:t>&lt;.01</a:t>
                      </a:r>
                      <a:endParaRPr lang="en-US" sz="20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solidFill>
                            <a:schemeClr val="accent2"/>
                          </a:solidFill>
                          <a:effectLst/>
                        </a:rPr>
                        <a:t>1.16</a:t>
                      </a:r>
                      <a:endParaRPr lang="en-US" sz="20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solidFill>
                            <a:schemeClr val="accent2"/>
                          </a:solidFill>
                          <a:effectLst/>
                        </a:rPr>
                        <a:t>(1.06, 1.26)</a:t>
                      </a:r>
                      <a:endParaRPr lang="en-US" sz="20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322006651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Age at diagnosis (years)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&lt;.01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1.07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(1.03, 1.11)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161609333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Clinical CAPRA at diagnosis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0.60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0.92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(0.66, 1.27)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171237506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PSA density at GPS (log)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0.06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1.70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>
                          <a:effectLst/>
                        </a:rPr>
                        <a:t>(0.97,2.96)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/>
                </a:tc>
                <a:extLst>
                  <a:ext uri="{0D108BD9-81ED-4DB2-BD59-A6C34878D82A}">
                    <a16:rowId xmlns:a16="http://schemas.microsoft.com/office/drawing/2014/main" val="239891726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C2892D3-C3C7-9249-B42B-26D785852107}"/>
              </a:ext>
            </a:extLst>
          </p:cNvPr>
          <p:cNvSpPr txBox="1"/>
          <p:nvPr/>
        </p:nvSpPr>
        <p:spPr bwMode="auto">
          <a:xfrm>
            <a:off x="1596940" y="2478570"/>
            <a:ext cx="2456504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Adverse pathology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5BCF415-CA1F-2C48-BA82-9C547197C1F9}"/>
              </a:ext>
            </a:extLst>
          </p:cNvPr>
          <p:cNvSpPr txBox="1">
            <a:spLocks/>
          </p:cNvSpPr>
          <p:nvPr/>
        </p:nvSpPr>
        <p:spPr>
          <a:xfrm>
            <a:off x="52" y="6499709"/>
            <a:ext cx="9534953" cy="358291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67"/>
              <a:t>J Urol. 2019 Apr 26:101097 [Epub ahead of print] PMID: 31026214</a:t>
            </a:r>
          </a:p>
        </p:txBody>
      </p:sp>
    </p:spTree>
    <p:extLst>
      <p:ext uri="{BB962C8B-B14F-4D97-AF65-F5344CB8AC3E}">
        <p14:creationId xmlns:p14="http://schemas.microsoft.com/office/powerpoint/2010/main" val="124716527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3244D00-80B5-6440-8EED-E96E42868D6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09794" y="1468582"/>
            <a:ext cx="5701697" cy="4424217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CD5F2C3-2037-564E-BD87-3FBC248F7B27}"/>
              </a:ext>
            </a:extLst>
          </p:cNvPr>
          <p:cNvSpPr txBox="1">
            <a:spLocks/>
          </p:cNvSpPr>
          <p:nvPr/>
        </p:nvSpPr>
        <p:spPr>
          <a:xfrm>
            <a:off x="605062" y="43015"/>
            <a:ext cx="10786533" cy="8325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7F7F7F"/>
                </a:solidFill>
              </a:rPr>
              <a:t>GPS and Progression</a:t>
            </a:r>
            <a:r>
              <a:rPr lang="en-US" sz="5867">
                <a:solidFill>
                  <a:srgbClr val="7F7F7F"/>
                </a:solidFill>
              </a:rPr>
              <a:t/>
            </a:r>
            <a:br>
              <a:rPr lang="en-US" sz="5867">
                <a:solidFill>
                  <a:srgbClr val="7F7F7F"/>
                </a:solidFill>
              </a:rPr>
            </a:br>
            <a:r>
              <a:rPr lang="en-US" sz="2000">
                <a:solidFill>
                  <a:srgbClr val="7F7F7F"/>
                </a:solidFill>
              </a:rPr>
              <a:t>Caveat – there is no GPS that completely excludes or predicts progression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EEAA87-7265-CC4F-B33F-95D079B63E73}"/>
              </a:ext>
            </a:extLst>
          </p:cNvPr>
          <p:cNvSpPr txBox="1"/>
          <p:nvPr/>
        </p:nvSpPr>
        <p:spPr bwMode="auto">
          <a:xfrm>
            <a:off x="2428618" y="5960900"/>
            <a:ext cx="6236707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>
                <a:solidFill>
                  <a:srgbClr val="7F7F7F"/>
                </a:solidFill>
              </a:rPr>
              <a:t>Waterfall plot showing range of individual patient outcomes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52661" y="6410281"/>
            <a:ext cx="9090955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ro-RO" sz="1600">
                <a:solidFill>
                  <a:srgbClr val="7F7F7F"/>
                </a:solidFill>
              </a:rPr>
              <a:t>J Urol. 2019 Feb;201(2):300-307. doi: 10.1016/j.juro.2018.08.047.</a:t>
            </a:r>
            <a:endParaRPr lang="en-US" sz="1600" err="1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4017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72433" y="2044292"/>
            <a:ext cx="11100731" cy="45517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Tumor heterogeneity</a:t>
            </a:r>
          </a:p>
          <a:p>
            <a:r>
              <a:rPr lang="en-US">
                <a:latin typeface="Arial"/>
                <a:cs typeface="Arial"/>
              </a:rPr>
              <a:t>Do all patients benefit?</a:t>
            </a:r>
          </a:p>
          <a:p>
            <a:pPr lvl="1"/>
            <a:r>
              <a:rPr lang="en-US" sz="3200" strike="sngStrike">
                <a:latin typeface="Arial"/>
                <a:cs typeface="Arial"/>
              </a:rPr>
              <a:t>Very low risk</a:t>
            </a:r>
          </a:p>
          <a:p>
            <a:pPr lvl="1"/>
            <a:r>
              <a:rPr lang="en-US" sz="3200">
                <a:latin typeface="Arial"/>
                <a:cs typeface="Arial"/>
              </a:rPr>
              <a:t>Which low and favorable-intermediate risk?</a:t>
            </a:r>
          </a:p>
          <a:p>
            <a:r>
              <a:rPr lang="en-US">
                <a:latin typeface="Arial"/>
                <a:cs typeface="Arial"/>
              </a:rPr>
              <a:t>Are they cost-effective?</a:t>
            </a:r>
          </a:p>
          <a:p>
            <a:r>
              <a:rPr lang="en-US">
                <a:latin typeface="Arial"/>
                <a:cs typeface="Arial"/>
              </a:rPr>
              <a:t>What are the long-term outcomes?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98856" y="267564"/>
            <a:ext cx="10786533" cy="5232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"/>
                <a:cs typeface="Arial"/>
              </a:rPr>
              <a:t>Genomic Classifiers- Concerns</a:t>
            </a:r>
          </a:p>
        </p:txBody>
      </p:sp>
    </p:spTree>
    <p:extLst>
      <p:ext uri="{BB962C8B-B14F-4D97-AF65-F5344CB8AC3E}">
        <p14:creationId xmlns:p14="http://schemas.microsoft.com/office/powerpoint/2010/main" val="312779385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350BE2-5041-8F4A-B57B-234E61BCE120}"/>
              </a:ext>
            </a:extLst>
          </p:cNvPr>
          <p:cNvSpPr txBox="1">
            <a:spLocks/>
          </p:cNvSpPr>
          <p:nvPr/>
        </p:nvSpPr>
        <p:spPr>
          <a:xfrm>
            <a:off x="923660" y="4473132"/>
            <a:ext cx="10786533" cy="5232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>
                <a:latin typeface="Arial"/>
                <a:cs typeface="Arial"/>
              </a:rPr>
              <a:t>Are there other biomarkers?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660" y="3676756"/>
            <a:ext cx="481413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i="1">
                <a:solidFill>
                  <a:srgbClr val="7F7F7F"/>
                </a:solidFill>
                <a:latin typeface="Arial"/>
                <a:cs typeface="Arial"/>
              </a:rPr>
              <a:t>Active Surveillance</a:t>
            </a:r>
          </a:p>
        </p:txBody>
      </p:sp>
    </p:spTree>
    <p:extLst>
      <p:ext uri="{BB962C8B-B14F-4D97-AF65-F5344CB8AC3E}">
        <p14:creationId xmlns:p14="http://schemas.microsoft.com/office/powerpoint/2010/main" val="234620845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676778"/>
              </p:ext>
            </p:extLst>
          </p:nvPr>
        </p:nvGraphicFramePr>
        <p:xfrm>
          <a:off x="2289740" y="1146584"/>
          <a:ext cx="6826652" cy="50777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57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8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66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 defTabSz="432054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</a:t>
                      </a:r>
                      <a:r>
                        <a:rPr lang="en-US" sz="160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832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Delayed Treatment</a:t>
                      </a:r>
                      <a:endParaRPr lang="en-US" sz="1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Biopsy</a:t>
                      </a:r>
                      <a:r>
                        <a:rPr lang="en-US" sz="1600" b="1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Progression</a:t>
                      </a:r>
                      <a:endParaRPr lang="en-US" sz="1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Independent Variable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60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 strict criteria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</a:t>
                      </a:r>
                      <a:r>
                        <a:rPr lang="en-US" sz="160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0.82-1.53)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* 0.67</a:t>
                      </a:r>
                      <a:r>
                        <a:rPr lang="en-US" sz="1600" baseline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0.50-1.04)</a:t>
                      </a:r>
                    </a:p>
                  </a:txBody>
                  <a:tcPr marL="68580" marR="68580" marT="0" marB="0">
                    <a:solidFill>
                      <a:srgbClr val="FB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PSA diagnosis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r>
                        <a:rPr lang="en-US" sz="160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0.97-1.05)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0.97</a:t>
                      </a:r>
                      <a:r>
                        <a:rPr lang="en-US" sz="1600" baseline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0.91-1.02)</a:t>
                      </a:r>
                    </a:p>
                  </a:txBody>
                  <a:tcPr marL="68580" marR="68580" marT="0" marB="0">
                    <a:solidFill>
                      <a:srgbClr val="FB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Biopsy Density^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1.21</a:t>
                      </a:r>
                      <a:r>
                        <a:rPr lang="en-US" sz="160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0.66-2.22)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1.31</a:t>
                      </a:r>
                      <a:r>
                        <a:rPr lang="en-US" sz="1600" baseline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0.66-2.57)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124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PSAD strata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</a:t>
                      </a:r>
                      <a:r>
                        <a:rPr lang="en-US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&lt;0.1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Ref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0.1-0.15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1.64</a:t>
                      </a:r>
                      <a:r>
                        <a:rPr lang="en-US" sz="1600" b="1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1.09-2.47)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7F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** 2.06</a:t>
                      </a:r>
                      <a:r>
                        <a:rPr lang="en-US" sz="1600" b="1" baseline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1.30-3.29)</a:t>
                      </a:r>
                    </a:p>
                  </a:txBody>
                  <a:tcPr marL="68580" marR="68580" marT="0" marB="0">
                    <a:solidFill>
                      <a:srgbClr val="FB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&gt;0.15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 1.89</a:t>
                      </a:r>
                      <a:r>
                        <a:rPr lang="en-US" sz="1600" b="1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(1.25-2.87)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** 2.83</a:t>
                      </a:r>
                      <a:r>
                        <a:rPr lang="en-US" sz="1600" b="1" baseline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1.73-4.62)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747173" y="266579"/>
            <a:ext cx="8089900" cy="563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PSA Density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D9B327-5ABA-A846-A98A-29B0EF1E502E}"/>
              </a:ext>
            </a:extLst>
          </p:cNvPr>
          <p:cNvSpPr txBox="1"/>
          <p:nvPr/>
        </p:nvSpPr>
        <p:spPr bwMode="auto">
          <a:xfrm>
            <a:off x="365073" y="6509293"/>
            <a:ext cx="3533403" cy="3282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133">
                <a:solidFill>
                  <a:schemeClr val="bg1">
                    <a:lumMod val="50000"/>
                  </a:schemeClr>
                </a:solidFill>
              </a:rPr>
              <a:t>J Urol. 2015 Mar;193(3):807-11.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39733" y="5143962"/>
            <a:ext cx="4476659" cy="1079336"/>
          </a:xfrm>
          <a:prstGeom prst="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9795460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9EE683-3F05-844B-B8FB-3BDD507C2D09}"/>
              </a:ext>
            </a:extLst>
          </p:cNvPr>
          <p:cNvSpPr txBox="1">
            <a:spLocks/>
          </p:cNvSpPr>
          <p:nvPr/>
        </p:nvSpPr>
        <p:spPr>
          <a:xfrm>
            <a:off x="0" y="201716"/>
            <a:ext cx="11973661" cy="5232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>
                <a:latin typeface="Arial"/>
                <a:cs typeface="Arial"/>
              </a:rPr>
              <a:t>The Impact of a Negative Biopsy on Follow - up</a:t>
            </a:r>
          </a:p>
        </p:txBody>
      </p:sp>
      <p:pic>
        <p:nvPicPr>
          <p:cNvPr id="4" name="Content Placeholder 4" descr="11bKM_UGbx_STD_BYNEGBXGRP">
            <a:extLst>
              <a:ext uri="{FF2B5EF4-FFF2-40B4-BE49-F238E27FC236}">
                <a16:creationId xmlns:a16="http://schemas.microsoft.com/office/drawing/2014/main" id="{25F40D4B-E81A-6740-8DD4-3511BB06235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80" y="1245284"/>
            <a:ext cx="6369085" cy="45529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663CE9-03CD-4045-A65C-7395C5CAD5EC}"/>
              </a:ext>
            </a:extLst>
          </p:cNvPr>
          <p:cNvSpPr txBox="1"/>
          <p:nvPr/>
        </p:nvSpPr>
        <p:spPr bwMode="auto">
          <a:xfrm>
            <a:off x="923661" y="6451857"/>
            <a:ext cx="244458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>
                <a:solidFill>
                  <a:schemeClr val="bg2"/>
                </a:solidFill>
              </a:rPr>
              <a:t>Carissa Chu et al, UCSF</a:t>
            </a:r>
          </a:p>
        </p:txBody>
      </p:sp>
    </p:spTree>
    <p:extLst>
      <p:ext uri="{BB962C8B-B14F-4D97-AF65-F5344CB8AC3E}">
        <p14:creationId xmlns:p14="http://schemas.microsoft.com/office/powerpoint/2010/main" val="186682276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D03B877-7136-AA45-BBD5-5D62D9BEACF6}"/>
              </a:ext>
            </a:extLst>
          </p:cNvPr>
          <p:cNvSpPr txBox="1">
            <a:spLocks/>
          </p:cNvSpPr>
          <p:nvPr/>
        </p:nvSpPr>
        <p:spPr>
          <a:xfrm>
            <a:off x="1186226" y="287546"/>
            <a:ext cx="9985828" cy="59497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Arial"/>
                <a:cs typeface="Arial"/>
              </a:rPr>
              <a:t>PIRADS</a:t>
            </a:r>
            <a:r>
              <a:rPr lang="en-US" sz="2800"/>
              <a:t> score and upgrade on surveillance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C6014B8-064D-BB4A-9485-D993B49C1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75727"/>
              </p:ext>
            </p:extLst>
          </p:nvPr>
        </p:nvGraphicFramePr>
        <p:xfrm>
          <a:off x="2148551" y="1147200"/>
          <a:ext cx="8089901" cy="49987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874725">
                  <a:extLst>
                    <a:ext uri="{9D8B030D-6E8A-4147-A177-3AD203B41FA5}">
                      <a16:colId xmlns:a16="http://schemas.microsoft.com/office/drawing/2014/main" val="2116841484"/>
                    </a:ext>
                  </a:extLst>
                </a:gridCol>
                <a:gridCol w="1194917">
                  <a:extLst>
                    <a:ext uri="{9D8B030D-6E8A-4147-A177-3AD203B41FA5}">
                      <a16:colId xmlns:a16="http://schemas.microsoft.com/office/drawing/2014/main" val="280905053"/>
                    </a:ext>
                  </a:extLst>
                </a:gridCol>
                <a:gridCol w="1492372">
                  <a:extLst>
                    <a:ext uri="{9D8B030D-6E8A-4147-A177-3AD203B41FA5}">
                      <a16:colId xmlns:a16="http://schemas.microsoft.com/office/drawing/2014/main" val="1732182952"/>
                    </a:ext>
                  </a:extLst>
                </a:gridCol>
                <a:gridCol w="1527887">
                  <a:extLst>
                    <a:ext uri="{9D8B030D-6E8A-4147-A177-3AD203B41FA5}">
                      <a16:colId xmlns:a16="http://schemas.microsoft.com/office/drawing/2014/main" val="1269097285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b="1"/>
                        <a:t>Characteristic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HR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95% CI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P-Value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41844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</a:rPr>
                        <a:t>PI-RADs 1-2 (reference)</a:t>
                      </a:r>
                      <a:endParaRPr lang="en-US" sz="2000" b="1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</a:rPr>
                        <a:t>1.00</a:t>
                      </a:r>
                      <a:endParaRPr lang="en-US" sz="20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&lt;.01</a:t>
                      </a:r>
                    </a:p>
                  </a:txBody>
                  <a:tcPr marL="43505" marR="4350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93327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</a:rPr>
                        <a:t>PI-RADS 3</a:t>
                      </a:r>
                      <a:endParaRPr lang="en-US" sz="2000" b="1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1.55</a:t>
                      </a:r>
                    </a:p>
                  </a:txBody>
                  <a:tcPr marL="43505" marR="4350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n-lt"/>
                        </a:rPr>
                        <a:t>(0.68, 3.51)</a:t>
                      </a:r>
                      <a:endParaRPr lang="en-US" sz="2000" b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</a:rPr>
                        <a:t>0.29*</a:t>
                      </a:r>
                      <a:endParaRPr lang="en-US" sz="20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22828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</a:rPr>
                        <a:t>PI-RADS 4</a:t>
                      </a:r>
                      <a:endParaRPr lang="en-US" sz="2000" b="1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2.62</a:t>
                      </a:r>
                    </a:p>
                  </a:txBody>
                  <a:tcPr marL="43505" marR="4350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n-lt"/>
                        </a:rPr>
                        <a:t>(1.45, 4.76)</a:t>
                      </a:r>
                      <a:endParaRPr lang="en-US" sz="2000" b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</a:rPr>
                        <a:t>&lt;.01*</a:t>
                      </a:r>
                      <a:endParaRPr lang="en-US" sz="20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6835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</a:rPr>
                        <a:t>PI-RADS 5</a:t>
                      </a:r>
                      <a:endParaRPr lang="en-US" sz="2000" b="1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4.38</a:t>
                      </a:r>
                    </a:p>
                  </a:txBody>
                  <a:tcPr marL="43505" marR="4350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n-lt"/>
                        </a:rPr>
                        <a:t>(2.36, 8.16)</a:t>
                      </a:r>
                      <a:endParaRPr lang="en-US" sz="2000" b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</a:rPr>
                        <a:t>&lt;.01*</a:t>
                      </a:r>
                      <a:endParaRPr lang="en-US" sz="20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1349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</a:rPr>
                        <a:t>Age at diagnosis (years)</a:t>
                      </a:r>
                      <a:endParaRPr lang="en-US" sz="2000" b="1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</a:rPr>
                        <a:t>1.01</a:t>
                      </a:r>
                      <a:endParaRPr lang="en-US" sz="20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n-lt"/>
                        </a:rPr>
                        <a:t>(0.98, 1.04)</a:t>
                      </a:r>
                      <a:endParaRPr lang="en-US" sz="2000" b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</a:rPr>
                        <a:t>0.40</a:t>
                      </a:r>
                      <a:endParaRPr lang="en-US" sz="20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67307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</a:rPr>
                        <a:t>PSA density at diagnosis (log)</a:t>
                      </a:r>
                      <a:endParaRPr lang="en-US" sz="2000" b="1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</a:rPr>
                        <a:t>1.47</a:t>
                      </a:r>
                      <a:endParaRPr lang="en-US" sz="20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n-lt"/>
                        </a:rPr>
                        <a:t>(0.98, 2.20)</a:t>
                      </a:r>
                      <a:endParaRPr lang="en-US" sz="2000" b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</a:rPr>
                        <a:t>0.06</a:t>
                      </a:r>
                      <a:endParaRPr lang="en-US" sz="20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98754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</a:rPr>
                        <a:t>Biopsy cores % positive at Diagnosis</a:t>
                      </a:r>
                      <a:endParaRPr lang="en-US" sz="2000" b="1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</a:rPr>
                        <a:t>1.01</a:t>
                      </a:r>
                      <a:endParaRPr lang="en-US" sz="20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n-lt"/>
                        </a:rPr>
                        <a:t>(0.99, 1.02)</a:t>
                      </a:r>
                      <a:endParaRPr lang="en-US" sz="2000" b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0">
                          <a:effectLst/>
                          <a:latin typeface="+mn-lt"/>
                        </a:rPr>
                        <a:t>0.24</a:t>
                      </a:r>
                      <a:endParaRPr lang="en-US" sz="20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43505" marR="43505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27716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11AF6F6-E8DB-E14F-B8E3-744398D6140E}"/>
              </a:ext>
            </a:extLst>
          </p:cNvPr>
          <p:cNvSpPr/>
          <p:nvPr/>
        </p:nvSpPr>
        <p:spPr>
          <a:xfrm>
            <a:off x="2134190" y="3178629"/>
            <a:ext cx="8089901" cy="1378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907B7-5506-8D4C-A411-9C995B6BF51E}"/>
              </a:ext>
            </a:extLst>
          </p:cNvPr>
          <p:cNvSpPr txBox="1"/>
          <p:nvPr/>
        </p:nvSpPr>
        <p:spPr>
          <a:xfrm>
            <a:off x="373344" y="2657468"/>
            <a:ext cx="11640317" cy="26365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733" b="1">
                <a:latin typeface="Arial"/>
                <a:cs typeface="Arial"/>
              </a:rPr>
              <a:t>Serial MRI</a:t>
            </a:r>
          </a:p>
          <a:p>
            <a:pPr algn="ctr"/>
            <a:endParaRPr lang="en-US" sz="3200">
              <a:latin typeface="Arial"/>
              <a:cs typeface="Arial"/>
            </a:endParaRPr>
          </a:p>
          <a:p>
            <a:r>
              <a:rPr lang="en-US" sz="3200">
                <a:latin typeface="Arial"/>
                <a:cs typeface="Arial"/>
              </a:rPr>
              <a:t>Changes in MRI are common</a:t>
            </a:r>
          </a:p>
          <a:p>
            <a:endParaRPr lang="en-US" sz="3200">
              <a:latin typeface="Arial"/>
              <a:cs typeface="Arial"/>
            </a:endParaRPr>
          </a:p>
          <a:p>
            <a:r>
              <a:rPr lang="en-US" sz="3200">
                <a:latin typeface="Arial"/>
                <a:cs typeface="Arial"/>
              </a:rPr>
              <a:t>PIRADS 4/5 and any increase in PIRADS predicts progression</a:t>
            </a:r>
          </a:p>
        </p:txBody>
      </p:sp>
    </p:spTree>
    <p:extLst>
      <p:ext uri="{BB962C8B-B14F-4D97-AF65-F5344CB8AC3E}">
        <p14:creationId xmlns:p14="http://schemas.microsoft.com/office/powerpoint/2010/main" val="2372551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>
              <a:latin typeface="Arial"/>
              <a:cs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B5E0C9-6173-5947-A3D7-D9B1804395C3}"/>
              </a:ext>
            </a:extLst>
          </p:cNvPr>
          <p:cNvSpPr txBox="1">
            <a:spLocks/>
          </p:cNvSpPr>
          <p:nvPr/>
        </p:nvSpPr>
        <p:spPr>
          <a:xfrm>
            <a:off x="1747172" y="0"/>
            <a:ext cx="8089901" cy="86481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Arial"/>
                <a:cs typeface="Arial"/>
              </a:rPr>
              <a:t>Active Surveillance</a:t>
            </a:r>
            <a:r>
              <a:rPr lang="en-US" sz="5867">
                <a:latin typeface="Arial"/>
                <a:cs typeface="Arial"/>
              </a:rPr>
              <a:t/>
            </a:r>
            <a:br>
              <a:rPr lang="en-US" sz="5867">
                <a:latin typeface="Arial"/>
                <a:cs typeface="Arial"/>
              </a:rPr>
            </a:br>
            <a:r>
              <a:rPr lang="en-US" sz="2400">
                <a:latin typeface="Arial"/>
                <a:cs typeface="Arial"/>
              </a:rPr>
              <a:t>Current Controversies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D3C750-2ACD-9042-A7FB-8A392B393AA3}"/>
              </a:ext>
            </a:extLst>
          </p:cNvPr>
          <p:cNvSpPr txBox="1">
            <a:spLocks/>
          </p:cNvSpPr>
          <p:nvPr/>
        </p:nvSpPr>
        <p:spPr>
          <a:xfrm>
            <a:off x="1091269" y="1638811"/>
            <a:ext cx="11100731" cy="401150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>
                <a:latin typeface="Arial"/>
                <a:cs typeface="Arial"/>
              </a:rPr>
              <a:t>What risk categories are appropriate?</a:t>
            </a:r>
          </a:p>
          <a:p>
            <a:pPr lvl="1"/>
            <a:r>
              <a:rPr lang="en-US" sz="3733" i="1">
                <a:latin typeface="Arial"/>
                <a:cs typeface="Arial"/>
              </a:rPr>
              <a:t>Very low risk, low risk</a:t>
            </a:r>
          </a:p>
          <a:p>
            <a:pPr lvl="1"/>
            <a:r>
              <a:rPr lang="en-US" sz="3733" i="1">
                <a:latin typeface="Arial"/>
                <a:cs typeface="Arial"/>
              </a:rPr>
              <a:t>Low CAPRA scores</a:t>
            </a:r>
          </a:p>
          <a:p>
            <a:pPr lvl="1"/>
            <a:r>
              <a:rPr lang="en-US" sz="3733" i="1">
                <a:latin typeface="Arial"/>
                <a:cs typeface="Arial"/>
              </a:rPr>
              <a:t>Those with </a:t>
            </a:r>
            <a:r>
              <a:rPr lang="en-US" sz="3733" b="1" i="1">
                <a:latin typeface="Arial"/>
                <a:cs typeface="Arial"/>
              </a:rPr>
              <a:t>GS ¾ disease</a:t>
            </a:r>
          </a:p>
          <a:p>
            <a:r>
              <a:rPr lang="en-US" sz="3733">
                <a:latin typeface="Arial"/>
                <a:cs typeface="Arial"/>
              </a:rPr>
              <a:t>Is it safe in </a:t>
            </a:r>
            <a:r>
              <a:rPr lang="en-US" sz="3733" b="1">
                <a:latin typeface="Arial"/>
                <a:cs typeface="Arial"/>
              </a:rPr>
              <a:t>African American </a:t>
            </a:r>
            <a:r>
              <a:rPr lang="en-US" sz="3733">
                <a:latin typeface="Arial"/>
                <a:cs typeface="Arial"/>
              </a:rPr>
              <a:t>men?</a:t>
            </a:r>
          </a:p>
          <a:p>
            <a:r>
              <a:rPr lang="en-US" sz="3733">
                <a:latin typeface="Arial"/>
                <a:cs typeface="Arial"/>
              </a:rPr>
              <a:t>Are </a:t>
            </a:r>
            <a:r>
              <a:rPr lang="en-US" sz="3733" b="1">
                <a:latin typeface="Arial"/>
                <a:cs typeface="Arial"/>
              </a:rPr>
              <a:t>younger</a:t>
            </a:r>
            <a:r>
              <a:rPr lang="en-US" sz="3733">
                <a:latin typeface="Arial"/>
                <a:cs typeface="Arial"/>
              </a:rPr>
              <a:t> men appropriate candidates?</a:t>
            </a:r>
          </a:p>
        </p:txBody>
      </p:sp>
    </p:spTree>
    <p:extLst>
      <p:ext uri="{BB962C8B-B14F-4D97-AF65-F5344CB8AC3E}">
        <p14:creationId xmlns:p14="http://schemas.microsoft.com/office/powerpoint/2010/main" val="319840300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0642" y="136878"/>
            <a:ext cx="973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/>
                <a:cs typeface="Arial"/>
              </a:rPr>
              <a:t>Active Surveillance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3455" y="1736291"/>
            <a:ext cx="10972800" cy="45259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Active surveillance is a response to the over - detection and - treatment of prostate cancer brought about by widespread and repeated PSA screening. </a:t>
            </a:r>
          </a:p>
          <a:p>
            <a:r>
              <a:rPr lang="en-US" sz="3200" dirty="0">
                <a:latin typeface="Arial"/>
                <a:cs typeface="Arial"/>
              </a:rPr>
              <a:t>Its uptake by the urology community helped pave the way for an upgraded assessment by the USPTF on the early detection of prostate cancer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7198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19272F-2CF2-4E46-8573-45208FF91B83}"/>
              </a:ext>
            </a:extLst>
          </p:cNvPr>
          <p:cNvSpPr txBox="1">
            <a:spLocks/>
          </p:cNvSpPr>
          <p:nvPr/>
        </p:nvSpPr>
        <p:spPr>
          <a:xfrm>
            <a:off x="1210919" y="266984"/>
            <a:ext cx="9502524" cy="563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tx2"/>
                </a:solidFill>
                <a:latin typeface="Arial"/>
                <a:cs typeface="Arial"/>
              </a:rPr>
              <a:t>Is Active Surveillance Safe in Younger Men?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6523A4-5B81-A64E-8C42-C725128563F8}"/>
              </a:ext>
            </a:extLst>
          </p:cNvPr>
          <p:cNvSpPr txBox="1">
            <a:spLocks/>
          </p:cNvSpPr>
          <p:nvPr/>
        </p:nvSpPr>
        <p:spPr>
          <a:xfrm>
            <a:off x="442697" y="1710267"/>
            <a:ext cx="4970784" cy="58589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/>
                <a:cs typeface="Arial"/>
              </a:rPr>
              <a:t>3 and 5- year upgrade-free survival rates: 73 and 55% versus 64 and 48% (p&lt;0.01)</a:t>
            </a:r>
          </a:p>
          <a:p>
            <a:r>
              <a:rPr lang="en-US" sz="2000">
                <a:latin typeface="Arial"/>
                <a:cs typeface="Arial"/>
              </a:rPr>
              <a:t>Younger patients more likely to receive subsequent treatment with RP (26%) versus RT (7%)</a:t>
            </a:r>
          </a:p>
          <a:p>
            <a:r>
              <a:rPr lang="en-US" sz="2000">
                <a:latin typeface="Arial"/>
                <a:cs typeface="Arial"/>
              </a:rPr>
              <a:t>On Cox multivariable regression age ≤60 associated with freedom from </a:t>
            </a:r>
            <a:r>
              <a:rPr lang="en-US" sz="2000" b="1">
                <a:latin typeface="Arial"/>
                <a:cs typeface="Arial"/>
              </a:rPr>
              <a:t>biopsy upgrade </a:t>
            </a:r>
            <a:r>
              <a:rPr lang="en-US" sz="2000">
                <a:latin typeface="Arial"/>
                <a:cs typeface="Arial"/>
              </a:rPr>
              <a:t>(HR 1.48, 95% CI 1.21-1.82) and </a:t>
            </a:r>
            <a:r>
              <a:rPr lang="en-US" sz="2000" b="1">
                <a:latin typeface="Arial"/>
                <a:cs typeface="Arial"/>
              </a:rPr>
              <a:t>biopsy progression </a:t>
            </a:r>
            <a:r>
              <a:rPr lang="en-US" sz="2000">
                <a:latin typeface="Arial"/>
                <a:cs typeface="Arial"/>
              </a:rPr>
              <a:t>(HR 1.32, 95% CI 1.11-1.57)</a:t>
            </a:r>
          </a:p>
          <a:p>
            <a:r>
              <a:rPr lang="en-US" sz="2000" i="1">
                <a:latin typeface="Arial"/>
                <a:cs typeface="Arial"/>
              </a:rPr>
              <a:t>No significant association between younger age and time to treatment or BCR following delayed RP</a:t>
            </a:r>
          </a:p>
          <a:p>
            <a:endParaRPr lang="en-US" sz="2000">
              <a:latin typeface="Arial"/>
              <a:cs typeface="Arial"/>
            </a:endParaRPr>
          </a:p>
          <a:p>
            <a:pPr marL="0" indent="0">
              <a:buNone/>
            </a:pPr>
            <a:endParaRPr lang="en-US" sz="2000">
              <a:latin typeface="Arial"/>
              <a:cs typeface="Arial"/>
            </a:endParaRPr>
          </a:p>
        </p:txBody>
      </p:sp>
      <p:pic>
        <p:nvPicPr>
          <p:cNvPr id="5" name="Content Placeholder 4" descr="P:\UrologicOncology\Prostate\Output\Analysis_Projects\Carroll_AS_Age60\SASpgm\SASout\9bKM_UGbx_BYAGE_CAT.emf">
            <a:extLst>
              <a:ext uri="{FF2B5EF4-FFF2-40B4-BE49-F238E27FC236}">
                <a16:creationId xmlns:a16="http://schemas.microsoft.com/office/drawing/2014/main" id="{8DB5E373-DF42-1044-9903-C4752DEA006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447" b="-28447"/>
          <a:stretch>
            <a:fillRect/>
          </a:stretch>
        </p:blipFill>
        <p:spPr bwMode="auto">
          <a:xfrm>
            <a:off x="5932024" y="2378113"/>
            <a:ext cx="4781419" cy="48078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358205-F62F-AE40-99FC-02A9388434CC}"/>
              </a:ext>
            </a:extLst>
          </p:cNvPr>
          <p:cNvSpPr/>
          <p:nvPr/>
        </p:nvSpPr>
        <p:spPr bwMode="auto">
          <a:xfrm>
            <a:off x="6671733" y="1743112"/>
            <a:ext cx="3302000" cy="1270000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lIns="91427" tIns="45719" rIns="91427" bIns="45719" rtlCol="0" anchor="ctr"/>
          <a:lstStyle/>
          <a:p>
            <a:pPr algn="ctr">
              <a:lnSpc>
                <a:spcPct val="90000"/>
              </a:lnSpc>
            </a:pPr>
            <a:r>
              <a:rPr lang="en-US" sz="1600" b="1">
                <a:solidFill>
                  <a:schemeClr val="bg1"/>
                </a:solidFill>
                <a:latin typeface="Arial"/>
                <a:cs typeface="Arial"/>
              </a:rPr>
              <a:t>Younger Patients Have </a:t>
            </a:r>
          </a:p>
          <a:p>
            <a:pPr algn="ctr">
              <a:lnSpc>
                <a:spcPct val="90000"/>
              </a:lnSpc>
            </a:pPr>
            <a:r>
              <a:rPr lang="en-US" sz="1600" b="1">
                <a:solidFill>
                  <a:schemeClr val="bg1"/>
                </a:solidFill>
                <a:latin typeface="Arial"/>
                <a:cs typeface="Arial"/>
              </a:rPr>
              <a:t>Slower Rates of Progression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FD3680-3ACB-4D43-8732-AC558FD9A55E}"/>
              </a:ext>
            </a:extLst>
          </p:cNvPr>
          <p:cNvSpPr txBox="1"/>
          <p:nvPr/>
        </p:nvSpPr>
        <p:spPr bwMode="auto">
          <a:xfrm>
            <a:off x="544298" y="6348526"/>
            <a:ext cx="2786981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JCO 2017  10:35 (17): 1898</a:t>
            </a:r>
          </a:p>
        </p:txBody>
      </p:sp>
    </p:spTree>
    <p:extLst>
      <p:ext uri="{BB962C8B-B14F-4D97-AF65-F5344CB8AC3E}">
        <p14:creationId xmlns:p14="http://schemas.microsoft.com/office/powerpoint/2010/main" val="355797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0AE9-D193-3243-9091-18EC343D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85E60-6C17-814A-8608-2909A0912E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Germline mutations</a:t>
            </a:r>
          </a:p>
          <a:p>
            <a:pPr lvl="1"/>
            <a:r>
              <a:rPr lang="en-US"/>
              <a:t>BRCA 2</a:t>
            </a:r>
          </a:p>
          <a:p>
            <a:r>
              <a:rPr lang="en-US" dirty="0"/>
              <a:t>African American men</a:t>
            </a:r>
          </a:p>
          <a:p>
            <a:pPr lvl="1"/>
            <a:r>
              <a:rPr lang="en-US" dirty="0"/>
              <a:t>Make up a small percentage of men in AS cohorts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A60979-373B-3D47-9059-689AAE59E0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94400" y="1801627"/>
            <a:ext cx="5384800" cy="316002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64FB7B-3EE3-274C-B2E6-AF7F1D2255DE}"/>
              </a:ext>
            </a:extLst>
          </p:cNvPr>
          <p:cNvSpPr txBox="1"/>
          <p:nvPr/>
        </p:nvSpPr>
        <p:spPr bwMode="auto">
          <a:xfrm>
            <a:off x="5733490" y="5163075"/>
            <a:ext cx="5906620" cy="83099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/>
              <a:t> In the subset of 13 AA and 223 CA men treated with RP the adverse pathology rates at RP were similar (46% and 47%, respectively, p=0.99).</a:t>
            </a:r>
            <a:endParaRPr lang="en-US" sz="2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18E66-EEEC-3B43-BBF4-6AE0B9232DA1}"/>
              </a:ext>
            </a:extLst>
          </p:cNvPr>
          <p:cNvSpPr/>
          <p:nvPr/>
        </p:nvSpPr>
        <p:spPr>
          <a:xfrm>
            <a:off x="263949" y="6337730"/>
            <a:ext cx="4660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Montserrat"/>
                <a:hlinkClick r:id="rId3"/>
              </a:rPr>
              <a:t>https://doi.org/10.1097/JU.0000000000000621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38E53-12B5-1F4F-8272-C7FB66EA7C4C}"/>
              </a:ext>
            </a:extLst>
          </p:cNvPr>
          <p:cNvSpPr txBox="1"/>
          <p:nvPr/>
        </p:nvSpPr>
        <p:spPr bwMode="auto">
          <a:xfrm>
            <a:off x="6906638" y="1225685"/>
            <a:ext cx="2290692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dirty="0"/>
              <a:t>AA vs Caucasian men</a:t>
            </a:r>
          </a:p>
        </p:txBody>
      </p:sp>
    </p:spTree>
    <p:extLst>
      <p:ext uri="{BB962C8B-B14F-4D97-AF65-F5344CB8AC3E}">
        <p14:creationId xmlns:p14="http://schemas.microsoft.com/office/powerpoint/2010/main" val="3149223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EAF027-F0D7-B740-80E4-920F83A203A9}"/>
              </a:ext>
            </a:extLst>
          </p:cNvPr>
          <p:cNvSpPr txBox="1">
            <a:spLocks/>
          </p:cNvSpPr>
          <p:nvPr/>
        </p:nvSpPr>
        <p:spPr>
          <a:xfrm>
            <a:off x="558121" y="422954"/>
            <a:ext cx="11633879" cy="95944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Should All Men with GS ¾ Undergo Immediate Radical Prostatectomy?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7F7E688-670D-F745-9932-EF7C4C1F6DAB}"/>
              </a:ext>
            </a:extLst>
          </p:cNvPr>
          <p:cNvSpPr txBox="1">
            <a:spLocks/>
          </p:cNvSpPr>
          <p:nvPr/>
        </p:nvSpPr>
        <p:spPr>
          <a:xfrm>
            <a:off x="1114792" y="1419810"/>
            <a:ext cx="9939864" cy="44425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dirty="0">
                <a:latin typeface="Arial"/>
                <a:cs typeface="Arial"/>
              </a:rPr>
              <a:t>Cancer risk is best assessed with multivariable instruments, </a:t>
            </a:r>
            <a:r>
              <a:rPr lang="en-US" sz="2667" i="1" dirty="0">
                <a:solidFill>
                  <a:srgbClr val="FF0000"/>
                </a:solidFill>
                <a:latin typeface="Arial"/>
                <a:cs typeface="Arial"/>
              </a:rPr>
              <a:t>not</a:t>
            </a:r>
            <a:r>
              <a:rPr lang="en-US" sz="2667" dirty="0">
                <a:latin typeface="Arial"/>
                <a:cs typeface="Arial"/>
              </a:rPr>
              <a:t> a single variable (J </a:t>
            </a:r>
            <a:r>
              <a:rPr lang="en-US" sz="2667" dirty="0" err="1">
                <a:latin typeface="Arial"/>
                <a:cs typeface="Arial"/>
              </a:rPr>
              <a:t>Urol</a:t>
            </a:r>
            <a:r>
              <a:rPr lang="en-US" sz="2667" dirty="0">
                <a:latin typeface="Arial"/>
                <a:cs typeface="Arial"/>
              </a:rPr>
              <a:t> 173:1938)</a:t>
            </a:r>
          </a:p>
          <a:p>
            <a:r>
              <a:rPr lang="en-US" sz="2667" dirty="0">
                <a:latin typeface="Arial"/>
                <a:cs typeface="Arial"/>
              </a:rPr>
              <a:t>RP only has a (arguably marginal) benefit in those with palpable tumors, higher – risk disease or PSA &gt; 10 ng/ml (NEJM 367:203; NEJM 370:932)</a:t>
            </a:r>
          </a:p>
          <a:p>
            <a:r>
              <a:rPr lang="en-US" sz="2667" dirty="0">
                <a:latin typeface="Arial"/>
                <a:cs typeface="Arial"/>
              </a:rPr>
              <a:t>GS ¾ alone may add little risk (1 point in CAPRA)</a:t>
            </a:r>
          </a:p>
          <a:p>
            <a:r>
              <a:rPr lang="en-US" sz="2667" dirty="0">
                <a:latin typeface="Arial"/>
                <a:cs typeface="Arial"/>
              </a:rPr>
              <a:t>Volume (rather than grade alone) predictor of adverse pathology (J </a:t>
            </a:r>
            <a:r>
              <a:rPr lang="en-US" sz="2667" dirty="0" err="1">
                <a:latin typeface="Arial"/>
                <a:cs typeface="Arial"/>
              </a:rPr>
              <a:t>Urol</a:t>
            </a:r>
            <a:r>
              <a:rPr lang="en-US" sz="2667" dirty="0">
                <a:latin typeface="Arial"/>
                <a:cs typeface="Arial"/>
              </a:rPr>
              <a:t> 194:85)</a:t>
            </a:r>
          </a:p>
          <a:p>
            <a:r>
              <a:rPr lang="en-US" sz="2667" dirty="0">
                <a:latin typeface="Arial"/>
                <a:cs typeface="Arial"/>
              </a:rPr>
              <a:t>Compare those who undergo immediate vs. delayed surgery for GS ¾ disease (</a:t>
            </a:r>
            <a:r>
              <a:rPr lang="en-US" sz="2667" dirty="0" err="1">
                <a:latin typeface="Arial"/>
                <a:cs typeface="Arial"/>
              </a:rPr>
              <a:t>Eur</a:t>
            </a:r>
            <a:r>
              <a:rPr lang="en-US" sz="2667" dirty="0">
                <a:latin typeface="Arial"/>
                <a:cs typeface="Arial"/>
              </a:rPr>
              <a:t> </a:t>
            </a:r>
            <a:r>
              <a:rPr lang="en-US" sz="2667" dirty="0" err="1">
                <a:latin typeface="Arial"/>
                <a:cs typeface="Arial"/>
              </a:rPr>
              <a:t>Urol</a:t>
            </a:r>
            <a:r>
              <a:rPr lang="en-US" sz="2667" dirty="0">
                <a:latin typeface="Arial"/>
                <a:cs typeface="Arial"/>
              </a:rPr>
              <a:t> 68:458)</a:t>
            </a:r>
          </a:p>
          <a:p>
            <a:endParaRPr lang="en-US" sz="2667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94626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C1553A-65C6-DC4E-916C-6F09C06E79EB}"/>
              </a:ext>
            </a:extLst>
          </p:cNvPr>
          <p:cNvSpPr txBox="1">
            <a:spLocks/>
          </p:cNvSpPr>
          <p:nvPr/>
        </p:nvSpPr>
        <p:spPr>
          <a:xfrm>
            <a:off x="910411" y="72596"/>
            <a:ext cx="9763420" cy="9417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>
                <a:latin typeface="Arial"/>
                <a:cs typeface="Arial"/>
              </a:rPr>
              <a:t>Treatment-free survival 3+3 vs 3+4 </a:t>
            </a:r>
            <a:br>
              <a:rPr lang="en-US" sz="4267" b="1">
                <a:latin typeface="Arial"/>
                <a:cs typeface="Arial"/>
              </a:rPr>
            </a:br>
            <a:endParaRPr lang="en-US" sz="4267" b="1" i="1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18BDA-E18F-A348-BD72-D9BDE0EAD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07" y="1055996"/>
            <a:ext cx="7630228" cy="52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2735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pic>
        <p:nvPicPr>
          <p:cNvPr id="3" name="Picture 3" descr="11bKM_STD_psafail02_delayedRP_BYgtotdxRR">
            <a:extLst>
              <a:ext uri="{FF2B5EF4-FFF2-40B4-BE49-F238E27FC236}">
                <a16:creationId xmlns:a16="http://schemas.microsoft.com/office/drawing/2014/main" id="{1C25FAC1-BF65-484D-8EB1-E2CED0FEA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38" y="1366840"/>
            <a:ext cx="8069543" cy="4980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47ECEFA9-B7CE-2441-9997-D8B56BC2FD67}"/>
              </a:ext>
            </a:extLst>
          </p:cNvPr>
          <p:cNvSpPr txBox="1">
            <a:spLocks/>
          </p:cNvSpPr>
          <p:nvPr/>
        </p:nvSpPr>
        <p:spPr>
          <a:xfrm>
            <a:off x="398854" y="193257"/>
            <a:ext cx="10786533" cy="5232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>
                <a:latin typeface="Arial"/>
                <a:cs typeface="Arial"/>
              </a:rPr>
              <a:t>Delayed Radical Prostatectomy - UCSF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9496EE9-0EBF-A24E-B3F4-EB6EA8DAAB20}"/>
              </a:ext>
            </a:extLst>
          </p:cNvPr>
          <p:cNvSpPr txBox="1">
            <a:spLocks/>
          </p:cNvSpPr>
          <p:nvPr/>
        </p:nvSpPr>
        <p:spPr>
          <a:xfrm>
            <a:off x="52" y="6373341"/>
            <a:ext cx="9534953" cy="358291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/>
              <a:t>J Urol. 2019 Sep;202(3):506-510.</a:t>
            </a:r>
          </a:p>
        </p:txBody>
      </p:sp>
    </p:spTree>
    <p:extLst>
      <p:ext uri="{BB962C8B-B14F-4D97-AF65-F5344CB8AC3E}">
        <p14:creationId xmlns:p14="http://schemas.microsoft.com/office/powerpoint/2010/main" val="43153558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F57D14-D2EC-724B-BA7B-93EF6694DAAB}"/>
              </a:ext>
            </a:extLst>
          </p:cNvPr>
          <p:cNvSpPr txBox="1">
            <a:spLocks/>
          </p:cNvSpPr>
          <p:nvPr/>
        </p:nvSpPr>
        <p:spPr>
          <a:xfrm>
            <a:off x="398856" y="117266"/>
            <a:ext cx="10786533" cy="5232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>
                <a:latin typeface="Arial"/>
                <a:cs typeface="Arial"/>
              </a:rPr>
              <a:t>Multivariable Model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3CE001D-F987-3A40-B32F-F24E240CA9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654740"/>
              </p:ext>
            </p:extLst>
          </p:nvPr>
        </p:nvGraphicFramePr>
        <p:xfrm>
          <a:off x="3218143" y="1254313"/>
          <a:ext cx="5600700" cy="490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3" imgW="5600700" imgH="4902200" progId="Word.Document.12">
                  <p:embed/>
                </p:oleObj>
              </mc:Choice>
              <mc:Fallback>
                <p:oleObj name="Document" r:id="rId3" imgW="5600700" imgH="4902200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3CE001D-F987-3A40-B32F-F24E240CA9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8143" y="1254313"/>
                        <a:ext cx="5600700" cy="490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D24B5B5-D6DC-4647-B009-D19855B24186}"/>
              </a:ext>
            </a:extLst>
          </p:cNvPr>
          <p:cNvSpPr txBox="1"/>
          <p:nvPr/>
        </p:nvSpPr>
        <p:spPr bwMode="auto">
          <a:xfrm>
            <a:off x="2140579" y="2978692"/>
            <a:ext cx="7755827" cy="166199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>
                <a:latin typeface="Arial"/>
                <a:cs typeface="Arial"/>
              </a:rPr>
              <a:t>Those with a single core (low volume) of ¾ showed no increased risk of progression or biochemical  failure</a:t>
            </a:r>
          </a:p>
        </p:txBody>
      </p:sp>
    </p:spTree>
    <p:extLst>
      <p:ext uri="{BB962C8B-B14F-4D97-AF65-F5344CB8AC3E}">
        <p14:creationId xmlns:p14="http://schemas.microsoft.com/office/powerpoint/2010/main" val="2206268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C485597-995E-454A-B892-358CDDA3F4DF}"/>
              </a:ext>
            </a:extLst>
          </p:cNvPr>
          <p:cNvSpPr txBox="1">
            <a:spLocks/>
          </p:cNvSpPr>
          <p:nvPr/>
        </p:nvSpPr>
        <p:spPr>
          <a:xfrm>
            <a:off x="355538" y="160930"/>
            <a:ext cx="10773833" cy="59497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>
                <a:latin typeface="Arial"/>
                <a:cs typeface="Arial"/>
              </a:rPr>
              <a:t>Gleason Grade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CE546-12CB-2943-BA75-60EC7E477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663" y="2103942"/>
            <a:ext cx="3428143" cy="293427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6BAF51E-C1F9-FF4D-9558-506B95485445}"/>
              </a:ext>
            </a:extLst>
          </p:cNvPr>
          <p:cNvGrpSpPr/>
          <p:nvPr/>
        </p:nvGrpSpPr>
        <p:grpSpPr>
          <a:xfrm>
            <a:off x="352411" y="1544922"/>
            <a:ext cx="11465044" cy="4625791"/>
            <a:chOff x="139965" y="893973"/>
            <a:chExt cx="8598783" cy="3469343"/>
          </a:xfrm>
        </p:grpSpPr>
        <p:sp>
          <p:nvSpPr>
            <p:cNvPr id="4" name="Text Placeholder 2">
              <a:extLst>
                <a:ext uri="{FF2B5EF4-FFF2-40B4-BE49-F238E27FC236}">
                  <a16:creationId xmlns:a16="http://schemas.microsoft.com/office/drawing/2014/main" id="{39DA8091-3EA3-4E4E-A5B4-9F143B78DC4E}"/>
                </a:ext>
              </a:extLst>
            </p:cNvPr>
            <p:cNvSpPr txBox="1">
              <a:spLocks/>
            </p:cNvSpPr>
            <p:nvPr/>
          </p:nvSpPr>
          <p:spPr>
            <a:xfrm>
              <a:off x="375559" y="893973"/>
              <a:ext cx="7896934" cy="306444"/>
            </a:xfrm>
            <a:prstGeom prst="rect">
              <a:avLst/>
            </a:prstGeom>
          </p:spPr>
          <p:txBody>
            <a:bodyPr vert="horz" lIns="121920" tIns="60960" rIns="121920" bIns="6096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>
                  <a:latin typeface="Arial"/>
                  <a:cs typeface="Arial"/>
                </a:rPr>
                <a:t>Subtype of pattern 4 - histopathologic features apparent, but not typically reported</a:t>
              </a:r>
            </a:p>
            <a:p>
              <a:pPr algn="ctr"/>
              <a:endParaRPr lang="en-US" sz="2000">
                <a:latin typeface="Arial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1A5318-12D8-DE45-B062-0389EFA88952}"/>
                </a:ext>
              </a:extLst>
            </p:cNvPr>
            <p:cNvSpPr txBox="1"/>
            <p:nvPr/>
          </p:nvSpPr>
          <p:spPr bwMode="auto">
            <a:xfrm>
              <a:off x="494666" y="4132483"/>
              <a:ext cx="7845593" cy="23083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err="1">
                  <a:latin typeface="Arial"/>
                  <a:cs typeface="Arial"/>
                </a:rPr>
                <a:t>Expansile</a:t>
              </a:r>
              <a:r>
                <a:rPr lang="en-US" sz="2000">
                  <a:latin typeface="Arial"/>
                  <a:cs typeface="Arial"/>
                </a:rPr>
                <a:t> cribriform, simple cribriform, poorly formed, fused, glomerulation, stromal reaction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DBBDF3-6570-D54D-8943-3673341BF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5450" y="1297188"/>
              <a:ext cx="2803298" cy="22007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AC67B4-B01F-A341-93CE-279B81755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965" y="1297187"/>
              <a:ext cx="2759501" cy="220070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218DA8-5CA5-D944-8E27-2D444D4380DF}"/>
                </a:ext>
              </a:extLst>
            </p:cNvPr>
            <p:cNvSpPr txBox="1"/>
            <p:nvPr/>
          </p:nvSpPr>
          <p:spPr bwMode="auto">
            <a:xfrm>
              <a:off x="826324" y="3637189"/>
              <a:ext cx="1386782" cy="23083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000" err="1">
                  <a:latin typeface="Arial"/>
                  <a:cs typeface="Arial"/>
                </a:rPr>
                <a:t>Expansile</a:t>
              </a:r>
              <a:endParaRPr lang="en-US" sz="2000">
                <a:latin typeface="Arial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6C1E6-7BF9-3547-807E-04961AFF0CC0}"/>
                </a:ext>
              </a:extLst>
            </p:cNvPr>
            <p:cNvSpPr txBox="1"/>
            <p:nvPr/>
          </p:nvSpPr>
          <p:spPr bwMode="auto">
            <a:xfrm>
              <a:off x="7097953" y="3637189"/>
              <a:ext cx="1007145" cy="23083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000">
                  <a:latin typeface="Arial"/>
                  <a:cs typeface="Arial"/>
                </a:rPr>
                <a:t>Fused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5F21EEB-451B-1D43-9D6F-96A9CEB5E441}"/>
              </a:ext>
            </a:extLst>
          </p:cNvPr>
          <p:cNvSpPr txBox="1"/>
          <p:nvPr/>
        </p:nvSpPr>
        <p:spPr bwMode="auto">
          <a:xfrm>
            <a:off x="5010345" y="5188648"/>
            <a:ext cx="2090776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latin typeface="+mj-lt"/>
              </a:rPr>
              <a:t>Poorly - Formed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2E5EF-42EB-7B47-9B06-74F4FC118A4C}"/>
              </a:ext>
            </a:extLst>
          </p:cNvPr>
          <p:cNvSpPr txBox="1"/>
          <p:nvPr/>
        </p:nvSpPr>
        <p:spPr bwMode="auto">
          <a:xfrm>
            <a:off x="576182" y="6400809"/>
            <a:ext cx="9204636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+mj-lt"/>
              </a:rPr>
              <a:t>Transl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Androl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 Urol. 2018;7(1):1:145 – 4;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Amer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 J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Surg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 Path45-54. 2016;40(10):1400-6.</a:t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200" u="sng">
                <a:solidFill>
                  <a:schemeClr val="bg1">
                    <a:lumMod val="50000"/>
                  </a:schemeClr>
                </a:solidFill>
                <a:latin typeface="+mj-lt"/>
                <a:hlinkClick r:id="rId5" tooltip="The Journal of urology.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 Urol.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 2019 Jul;202(1):90-95.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doi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: 10.1097/JU.0000000000000175.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Epub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 2019 Jun 7</a:t>
            </a:r>
          </a:p>
          <a:p>
            <a:endParaRPr lang="en-US" sz="12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5A18A1-3DEC-3A40-AAF7-6CD38DB6ECA1}"/>
              </a:ext>
            </a:extLst>
          </p:cNvPr>
          <p:cNvSpPr txBox="1"/>
          <p:nvPr/>
        </p:nvSpPr>
        <p:spPr bwMode="auto">
          <a:xfrm>
            <a:off x="1777307" y="2654358"/>
            <a:ext cx="8171283" cy="196977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Arial"/>
                <a:cs typeface="Arial"/>
              </a:rPr>
              <a:t>Cribriform histology and stromal reaction are associated with higher genomic scores and the risk of ECE/recurrence compared to glomerulation and no stromal reaction</a:t>
            </a:r>
          </a:p>
        </p:txBody>
      </p:sp>
    </p:spTree>
    <p:extLst>
      <p:ext uri="{BB962C8B-B14F-4D97-AF65-F5344CB8AC3E}">
        <p14:creationId xmlns:p14="http://schemas.microsoft.com/office/powerpoint/2010/main" val="1279261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364" y="152400"/>
            <a:ext cx="10972800" cy="1143000"/>
          </a:xfrm>
        </p:spPr>
        <p:txBody>
          <a:bodyPr>
            <a:noAutofit/>
          </a:bodyPr>
          <a:lstStyle/>
          <a:p>
            <a:r>
              <a:rPr lang="en-US" sz="4267">
                <a:solidFill>
                  <a:schemeClr val="tx2"/>
                </a:solidFill>
                <a:latin typeface="Arial"/>
                <a:cs typeface="Arial"/>
              </a:rPr>
              <a:t>Predictors</a:t>
            </a:r>
            <a:r>
              <a:rPr lang="en-US" sz="4267">
                <a:solidFill>
                  <a:schemeClr val="tx2"/>
                </a:solidFill>
              </a:rPr>
              <a:t> of Upgrade</a:t>
            </a:r>
            <a:br>
              <a:rPr lang="en-US" sz="4267">
                <a:solidFill>
                  <a:schemeClr val="tx2"/>
                </a:solidFill>
              </a:rPr>
            </a:br>
            <a:endParaRPr lang="en-US" sz="4267">
              <a:solidFill>
                <a:schemeClr val="tx2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09601" y="1295400"/>
          <a:ext cx="10845402" cy="45075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14169">
                  <a:extLst>
                    <a:ext uri="{9D8B030D-6E8A-4147-A177-3AD203B41FA5}">
                      <a16:colId xmlns:a16="http://schemas.microsoft.com/office/drawing/2014/main" val="2553111895"/>
                    </a:ext>
                  </a:extLst>
                </a:gridCol>
                <a:gridCol w="3061503">
                  <a:extLst>
                    <a:ext uri="{9D8B030D-6E8A-4147-A177-3AD203B41FA5}">
                      <a16:colId xmlns:a16="http://schemas.microsoft.com/office/drawing/2014/main" val="1647137233"/>
                    </a:ext>
                  </a:extLst>
                </a:gridCol>
                <a:gridCol w="798676">
                  <a:extLst>
                    <a:ext uri="{9D8B030D-6E8A-4147-A177-3AD203B41FA5}">
                      <a16:colId xmlns:a16="http://schemas.microsoft.com/office/drawing/2014/main" val="107484637"/>
                    </a:ext>
                  </a:extLst>
                </a:gridCol>
                <a:gridCol w="1212767">
                  <a:extLst>
                    <a:ext uri="{9D8B030D-6E8A-4147-A177-3AD203B41FA5}">
                      <a16:colId xmlns:a16="http://schemas.microsoft.com/office/drawing/2014/main" val="2883962772"/>
                    </a:ext>
                  </a:extLst>
                </a:gridCol>
                <a:gridCol w="796864">
                  <a:extLst>
                    <a:ext uri="{9D8B030D-6E8A-4147-A177-3AD203B41FA5}">
                      <a16:colId xmlns:a16="http://schemas.microsoft.com/office/drawing/2014/main" val="774364465"/>
                    </a:ext>
                  </a:extLst>
                </a:gridCol>
                <a:gridCol w="4261423">
                  <a:extLst>
                    <a:ext uri="{9D8B030D-6E8A-4147-A177-3AD203B41FA5}">
                      <a16:colId xmlns:a16="http://schemas.microsoft.com/office/drawing/2014/main" val="719596723"/>
                    </a:ext>
                  </a:extLst>
                </a:gridCol>
              </a:tblGrid>
              <a:tr h="5952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  <a:latin typeface="+mn-lt"/>
                          <a:ea typeface="+mn-ea"/>
                          <a:cs typeface="+mn-cs"/>
                        </a:rPr>
                        <a:t>MODEL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PARAMETER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HR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95%CI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P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effectLst/>
                        </a:rPr>
                        <a:t>COVARIATES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15761866"/>
                  </a:ext>
                </a:extLst>
              </a:tr>
              <a:tr h="5379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900" b="0">
                          <a:solidFill>
                            <a:srgbClr val="FF0000"/>
                          </a:solidFill>
                          <a:effectLst/>
                        </a:rPr>
                        <a:t>Age (&gt;=65 </a:t>
                      </a: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vs &lt;65 years 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1.31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(1.12, 1.53)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&lt;0.01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PSA density, GG at </a:t>
                      </a:r>
                      <a:r>
                        <a:rPr lang="en-US" sz="1900" err="1">
                          <a:solidFill>
                            <a:schemeClr val="tx1"/>
                          </a:solidFill>
                          <a:effectLst/>
                        </a:rPr>
                        <a:t>diag</a:t>
                      </a: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, % </a:t>
                      </a:r>
                      <a:r>
                        <a:rPr lang="en-US" sz="1900" err="1">
                          <a:solidFill>
                            <a:schemeClr val="tx1"/>
                          </a:solidFill>
                          <a:effectLst/>
                        </a:rPr>
                        <a:t>pos</a:t>
                      </a: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 cores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17568889"/>
                  </a:ext>
                </a:extLst>
              </a:tr>
              <a:tr h="5379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 PSA density </a:t>
                      </a:r>
                      <a:r>
                        <a:rPr lang="en-US" sz="1900" b="0">
                          <a:solidFill>
                            <a:srgbClr val="FF0000"/>
                          </a:solidFill>
                          <a:effectLst/>
                        </a:rPr>
                        <a:t>(&gt;=0.15 </a:t>
                      </a: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vs &lt;0.15)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1.69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(1.45, 1.98)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&lt;0.01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Age, GG at diagnosis, % </a:t>
                      </a:r>
                      <a:r>
                        <a:rPr lang="en-US" sz="1900" err="1">
                          <a:solidFill>
                            <a:schemeClr val="tx1"/>
                          </a:solidFill>
                          <a:effectLst/>
                        </a:rPr>
                        <a:t>pos</a:t>
                      </a: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 cores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73948846"/>
                  </a:ext>
                </a:extLst>
              </a:tr>
              <a:tr h="5379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 Biopsy </a:t>
                      </a:r>
                      <a:r>
                        <a:rPr lang="en-US" sz="1900" b="0">
                          <a:solidFill>
                            <a:srgbClr val="FF0000"/>
                          </a:solidFill>
                          <a:effectLst/>
                        </a:rPr>
                        <a:t>GPS (&gt;=30 </a:t>
                      </a: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vs &lt;30)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1.68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(1.32, 2.14)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&lt;0.01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Age, PSA density, % </a:t>
                      </a:r>
                      <a:r>
                        <a:rPr lang="en-US" sz="1900" err="1">
                          <a:solidFill>
                            <a:schemeClr val="tx1"/>
                          </a:solidFill>
                          <a:effectLst/>
                        </a:rPr>
                        <a:t>pos</a:t>
                      </a: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 cores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2981844"/>
                  </a:ext>
                </a:extLst>
              </a:tr>
              <a:tr h="5379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 PI-RADS (3-5 vs 1-2)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2.20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(1.57, 3.10)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&lt;0.01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Age, PSA density, GG at </a:t>
                      </a:r>
                      <a:r>
                        <a:rPr lang="en-US" sz="1900" err="1">
                          <a:solidFill>
                            <a:schemeClr val="tx1"/>
                          </a:solidFill>
                          <a:effectLst/>
                        </a:rPr>
                        <a:t>diag</a:t>
                      </a: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, % </a:t>
                      </a:r>
                      <a:r>
                        <a:rPr lang="en-US" sz="1900" err="1">
                          <a:solidFill>
                            <a:schemeClr val="tx1"/>
                          </a:solidFill>
                          <a:effectLst/>
                        </a:rPr>
                        <a:t>pos</a:t>
                      </a: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 cores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19429262"/>
                  </a:ext>
                </a:extLst>
              </a:tr>
              <a:tr h="5379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900" b="0">
                          <a:solidFill>
                            <a:srgbClr val="FF0000"/>
                          </a:solidFill>
                          <a:effectLst/>
                        </a:rPr>
                        <a:t>PI-RADS (4-5 </a:t>
                      </a: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vs 1-3)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1.62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(1.22, 2.14)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&lt;0.01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Age, PSA density, GG at </a:t>
                      </a:r>
                      <a:r>
                        <a:rPr lang="en-US" sz="1900" err="1">
                          <a:solidFill>
                            <a:schemeClr val="tx1"/>
                          </a:solidFill>
                          <a:effectLst/>
                        </a:rPr>
                        <a:t>diag</a:t>
                      </a: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, % </a:t>
                      </a:r>
                      <a:r>
                        <a:rPr lang="en-US" sz="1900" err="1">
                          <a:solidFill>
                            <a:schemeClr val="tx1"/>
                          </a:solidFill>
                          <a:effectLst/>
                        </a:rPr>
                        <a:t>pos</a:t>
                      </a: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 cores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24772430"/>
                  </a:ext>
                </a:extLst>
              </a:tr>
              <a:tr h="5952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 Grade (GG2 one HG core vs GG1)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0.54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(0.32, 0.91)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0.02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Age, PSA density, % </a:t>
                      </a:r>
                      <a:r>
                        <a:rPr lang="en-US" sz="1900" err="1">
                          <a:solidFill>
                            <a:schemeClr val="tx1"/>
                          </a:solidFill>
                          <a:effectLst/>
                        </a:rPr>
                        <a:t>pos</a:t>
                      </a: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 cores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6998789"/>
                  </a:ext>
                </a:extLst>
              </a:tr>
              <a:tr h="5952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 Negative biopsy (yes vs </a:t>
                      </a:r>
                      <a:r>
                        <a:rPr lang="en-US" sz="1900" b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0.21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  <a:effectLst/>
                        </a:rPr>
                        <a:t>(0.16, 0.26)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&lt;0.01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Age, PSA density, % </a:t>
                      </a:r>
                      <a:r>
                        <a:rPr lang="en-US" sz="1900" err="1">
                          <a:solidFill>
                            <a:schemeClr val="tx1"/>
                          </a:solidFill>
                          <a:effectLst/>
                        </a:rPr>
                        <a:t>pos</a:t>
                      </a: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 cores, PI-RADS 3-5</a:t>
                      </a:r>
                      <a:endParaRPr lang="en-US" sz="1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0604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0E29647-ABE2-6C40-B1F0-850BF31C3A6B}"/>
              </a:ext>
            </a:extLst>
          </p:cNvPr>
          <p:cNvSpPr txBox="1"/>
          <p:nvPr/>
        </p:nvSpPr>
        <p:spPr>
          <a:xfrm>
            <a:off x="558800" y="6324520"/>
            <a:ext cx="599440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i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Urol</a:t>
            </a:r>
            <a:r>
              <a:rPr lang="en-US" sz="1333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2019 Feb;201(2):300-307; </a:t>
            </a:r>
            <a:r>
              <a:rPr lang="en-US" sz="1333" i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</a:t>
            </a:r>
            <a:r>
              <a:rPr lang="en-US" sz="1333" i="1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en-US" sz="1333" i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Oncol</a:t>
            </a:r>
            <a:r>
              <a:rPr lang="en-US" sz="1333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2017. Jun 10;35(17):1898-1904;  </a:t>
            </a:r>
            <a:r>
              <a:rPr lang="en-US" sz="1333" i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AJR Am J </a:t>
            </a:r>
            <a:r>
              <a:rPr lang="en-US" sz="1333" i="1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Roentgenol</a:t>
            </a:r>
            <a:r>
              <a:rPr lang="en-US" sz="1333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2020 Mar;214(3):574-578</a:t>
            </a:r>
            <a:endParaRPr lang="en-US" sz="1333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26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of Metastases – 1%, 69% were to pelvic lymph nodes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243287" y="2315196"/>
          <a:ext cx="9745279" cy="2953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Document" r:id="rId3" imgW="5867400" imgH="1778000" progId="Word.Document.12">
                  <p:embed/>
                </p:oleObj>
              </mc:Choice>
              <mc:Fallback>
                <p:oleObj name="Document" r:id="rId3" imgW="5867400" imgH="1778000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3287" y="2315196"/>
                        <a:ext cx="9745279" cy="2953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366695" y="4788047"/>
            <a:ext cx="718339" cy="23356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66695" y="4372305"/>
            <a:ext cx="718339" cy="23356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3848" y="3325942"/>
            <a:ext cx="718339" cy="23356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53622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656418" y="6375400"/>
            <a:ext cx="9535583" cy="3577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/>
              <a:t>Lonergan </a:t>
            </a:r>
            <a:r>
              <a:rPr lang="en-US" sz="2400" i="1"/>
              <a:t>et al.</a:t>
            </a:r>
            <a:r>
              <a:rPr lang="en-US" sz="2400"/>
              <a:t>, J. Urol. 2020 (in press)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75733" y="1"/>
            <a:ext cx="11616267" cy="96308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10253F"/>
                </a:solidFill>
              </a:rPr>
              <a:t>Risk Factors for Biopsy Reclassification </a:t>
            </a:r>
            <a:br>
              <a:rPr lang="en-US">
                <a:solidFill>
                  <a:srgbClr val="10253F"/>
                </a:solidFill>
              </a:rPr>
            </a:br>
            <a:r>
              <a:rPr lang="en-US">
                <a:solidFill>
                  <a:srgbClr val="10253F"/>
                </a:solidFill>
              </a:rPr>
              <a:t>(GG ≥2) on Active Surveillance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092200" y="4770967"/>
            <a:ext cx="11099800" cy="1060451"/>
          </a:xfrm>
        </p:spPr>
        <p:txBody>
          <a:bodyPr>
            <a:normAutofit fontScale="92500" lnSpcReduction="20000"/>
          </a:bodyPr>
          <a:lstStyle/>
          <a:p>
            <a:r>
              <a:rPr lang="en-GB" sz="2133" b="1"/>
              <a:t>High genomic score </a:t>
            </a:r>
            <a:r>
              <a:rPr lang="en-GB" sz="2133"/>
              <a:t>and </a:t>
            </a:r>
            <a:r>
              <a:rPr lang="en-GB" sz="2133" b="1"/>
              <a:t>PSA density ≥0.15 </a:t>
            </a:r>
            <a:r>
              <a:rPr lang="en-GB" sz="2133"/>
              <a:t>are risk factors for </a:t>
            </a:r>
            <a:r>
              <a:rPr lang="en-GB" sz="2133" b="1"/>
              <a:t>reclassification within 3 </a:t>
            </a:r>
            <a:r>
              <a:rPr lang="en-GB" sz="2133"/>
              <a:t>years of commencing AS</a:t>
            </a:r>
          </a:p>
          <a:p>
            <a:r>
              <a:rPr lang="en-GB" sz="2133" b="1"/>
              <a:t>PSA kinetics </a:t>
            </a:r>
            <a:r>
              <a:rPr lang="en-GB" sz="2133"/>
              <a:t>is associated with longer-term risk of </a:t>
            </a:r>
            <a:r>
              <a:rPr lang="en-GB" sz="2133" b="1"/>
              <a:t>reclassification at 5 and 10 years</a:t>
            </a:r>
            <a:endParaRPr lang="en-US" sz="2133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56717" y="2028199"/>
          <a:ext cx="10700565" cy="2316480"/>
        </p:xfrm>
        <a:graphic>
          <a:graphicData uri="http://schemas.openxmlformats.org/drawingml/2006/table">
            <a:tbl>
              <a:tblPr firstRow="1" firstCol="1" bandRow="1"/>
              <a:tblGrid>
                <a:gridCol w="2666113">
                  <a:extLst>
                    <a:ext uri="{9D8B030D-6E8A-4147-A177-3AD203B41FA5}">
                      <a16:colId xmlns:a16="http://schemas.microsoft.com/office/drawing/2014/main" val="3143358353"/>
                    </a:ext>
                  </a:extLst>
                </a:gridCol>
                <a:gridCol w="2008111">
                  <a:extLst>
                    <a:ext uri="{9D8B030D-6E8A-4147-A177-3AD203B41FA5}">
                      <a16:colId xmlns:a16="http://schemas.microsoft.com/office/drawing/2014/main" val="2627166914"/>
                    </a:ext>
                  </a:extLst>
                </a:gridCol>
                <a:gridCol w="2009115">
                  <a:extLst>
                    <a:ext uri="{9D8B030D-6E8A-4147-A177-3AD203B41FA5}">
                      <a16:colId xmlns:a16="http://schemas.microsoft.com/office/drawing/2014/main" val="2560619342"/>
                    </a:ext>
                  </a:extLst>
                </a:gridCol>
                <a:gridCol w="2008111">
                  <a:extLst>
                    <a:ext uri="{9D8B030D-6E8A-4147-A177-3AD203B41FA5}">
                      <a16:colId xmlns:a16="http://schemas.microsoft.com/office/drawing/2014/main" val="3175673460"/>
                    </a:ext>
                  </a:extLst>
                </a:gridCol>
                <a:gridCol w="2009115">
                  <a:extLst>
                    <a:ext uri="{9D8B030D-6E8A-4147-A177-3AD203B41FA5}">
                      <a16:colId xmlns:a16="http://schemas.microsoft.com/office/drawing/2014/main" val="4032051075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First surveillance biopsy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HR (95% CI)</a:t>
                      </a:r>
                      <a:endParaRPr lang="en-US" sz="1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1-3 Years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HR (95% CI)</a:t>
                      </a:r>
                      <a:endParaRPr lang="en-US" sz="1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3-5 Years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HR (95% CI)</a:t>
                      </a:r>
                      <a:endParaRPr lang="en-US" sz="1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5-10 Years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HR (95% CI)</a:t>
                      </a:r>
                      <a:endParaRPr lang="en-US" sz="1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7276196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PSA density ≥0.15</a:t>
                      </a:r>
                      <a:endParaRPr lang="en-US" sz="19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3.43 (1.86 - 6.33)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1.75 (1.27 - 2.41)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2.22 (1.47 - 3.36)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4773663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PSA kinetics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1.74 (1.40 - 2.15)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2.86 (1.88 - 4.36)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4.18 (1.41 - 12.40)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4665383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Biopsy cores % positive</a:t>
                      </a:r>
                      <a:endParaRPr lang="en-US" sz="19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High genomic score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1.28 (1.05 - 1.54)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2.74 (1.18 - 6.39)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1.13 (1.02 - 1.26)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1.99 (1.13 - 3.49)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1.17 (1.01 - 1.36)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4610965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PI-RADS 4-5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NS</a:t>
                      </a:r>
                      <a:endParaRPr lang="en-US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483024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A4F9E3E-80A2-4E47-9DEB-B043A0B2E6FA}"/>
              </a:ext>
            </a:extLst>
          </p:cNvPr>
          <p:cNvSpPr txBox="1"/>
          <p:nvPr/>
        </p:nvSpPr>
        <p:spPr bwMode="auto">
          <a:xfrm flipH="1">
            <a:off x="556716" y="4425444"/>
            <a:ext cx="8313696" cy="22576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67">
                <a:latin typeface="Calibri" panose="020F0502020204030204" pitchFamily="34" charset="0"/>
                <a:cs typeface="Calibri" panose="020F0502020204030204" pitchFamily="34" charset="0"/>
              </a:rPr>
              <a:t>*Adjusted for age, PSA at diagnosis, biopsy grade group at diagnosis, biopsy source (UCSF vs other)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E4E88-D09B-BD49-802B-D16FCE9725BB}"/>
              </a:ext>
            </a:extLst>
          </p:cNvPr>
          <p:cNvSpPr txBox="1"/>
          <p:nvPr/>
        </p:nvSpPr>
        <p:spPr bwMode="auto">
          <a:xfrm flipH="1">
            <a:off x="556716" y="1431840"/>
            <a:ext cx="7722232" cy="3282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133" b="1">
                <a:latin typeface="Calibri" panose="020F0502020204030204" pitchFamily="34" charset="0"/>
                <a:cs typeface="Calibri" panose="020F0502020204030204" pitchFamily="34" charset="0"/>
              </a:rPr>
              <a:t>1,149 men </a:t>
            </a:r>
            <a:r>
              <a:rPr lang="en-US" sz="2133">
                <a:latin typeface="Calibri" panose="020F0502020204030204" pitchFamily="34" charset="0"/>
                <a:cs typeface="Calibri" panose="020F0502020204030204" pitchFamily="34" charset="0"/>
              </a:rPr>
              <a:t>with ≥1 biopsies and ≥3 PSA test after enrollment on AS</a:t>
            </a:r>
          </a:p>
        </p:txBody>
      </p:sp>
    </p:spTree>
    <p:extLst>
      <p:ext uri="{BB962C8B-B14F-4D97-AF65-F5344CB8AC3E}">
        <p14:creationId xmlns:p14="http://schemas.microsoft.com/office/powerpoint/2010/main" val="306698469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0E0EF7E-B74A-514B-AB9A-07C3D9E4E298}"/>
              </a:ext>
            </a:extLst>
          </p:cNvPr>
          <p:cNvSpPr txBox="1">
            <a:spLocks/>
          </p:cNvSpPr>
          <p:nvPr/>
        </p:nvSpPr>
        <p:spPr>
          <a:xfrm>
            <a:off x="810866" y="221234"/>
            <a:ext cx="9488163" cy="5539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dirty="0">
                <a:latin typeface="Arial"/>
                <a:cs typeface="Arial"/>
              </a:rPr>
              <a:t>Active Surveillance - Goals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B931BB7-4865-154F-9EDE-E8222B80D2A8}"/>
              </a:ext>
            </a:extLst>
          </p:cNvPr>
          <p:cNvSpPr txBox="1">
            <a:spLocks/>
          </p:cNvSpPr>
          <p:nvPr/>
        </p:nvSpPr>
        <p:spPr>
          <a:xfrm>
            <a:off x="700030" y="1338841"/>
            <a:ext cx="11100731" cy="401150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Avoid or </a:t>
            </a:r>
            <a:r>
              <a:rPr lang="en-US" i="1" dirty="0">
                <a:latin typeface="Arial"/>
                <a:cs typeface="Arial"/>
              </a:rPr>
              <a:t>Delay</a:t>
            </a:r>
            <a:r>
              <a:rPr lang="en-US" dirty="0">
                <a:latin typeface="Arial"/>
                <a:cs typeface="Arial"/>
              </a:rPr>
              <a:t> the costs (functional, monetary) of treatment without compromising cancer cure</a:t>
            </a:r>
          </a:p>
          <a:p>
            <a:r>
              <a:rPr lang="en-US" dirty="0">
                <a:latin typeface="Arial"/>
                <a:cs typeface="Arial"/>
              </a:rPr>
              <a:t>Compliant with screening/treatment guidelines</a:t>
            </a:r>
          </a:p>
          <a:p>
            <a:r>
              <a:rPr lang="en-US" dirty="0">
                <a:latin typeface="Arial"/>
                <a:cs typeface="Arial"/>
              </a:rPr>
              <a:t>Based on the rationale that </a:t>
            </a:r>
          </a:p>
          <a:p>
            <a:pPr lvl="1"/>
            <a:r>
              <a:rPr lang="en-US" sz="2667" dirty="0">
                <a:latin typeface="Arial"/>
                <a:cs typeface="Arial"/>
              </a:rPr>
              <a:t>Initial assessment is reasonably accurate</a:t>
            </a:r>
          </a:p>
          <a:p>
            <a:pPr lvl="1"/>
            <a:r>
              <a:rPr lang="en-US" sz="2667" dirty="0">
                <a:latin typeface="Arial"/>
                <a:cs typeface="Arial"/>
              </a:rPr>
              <a:t>Monitoring is accurate and identifies </a:t>
            </a:r>
            <a:r>
              <a:rPr lang="en-US" sz="2667" i="1" dirty="0">
                <a:latin typeface="Arial"/>
                <a:cs typeface="Arial"/>
              </a:rPr>
              <a:t>sub – clinical </a:t>
            </a:r>
            <a:r>
              <a:rPr lang="en-US" sz="2667" dirty="0">
                <a:latin typeface="Arial"/>
                <a:cs typeface="Arial"/>
              </a:rPr>
              <a:t>progression at a time that initial treatment options are still available and curative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92588-598E-0342-B750-8C9B6133B8EE}"/>
              </a:ext>
            </a:extLst>
          </p:cNvPr>
          <p:cNvSpPr txBox="1"/>
          <p:nvPr/>
        </p:nvSpPr>
        <p:spPr bwMode="auto">
          <a:xfrm>
            <a:off x="1508967" y="5527841"/>
            <a:ext cx="8091959" cy="7386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Active surveillance is about </a:t>
            </a:r>
            <a:r>
              <a:rPr lang="en-US" sz="2800" b="1" i="1" u="sng" dirty="0">
                <a:solidFill>
                  <a:srgbClr val="FF0000"/>
                </a:solidFill>
                <a:latin typeface="Arial"/>
                <a:cs typeface="Arial"/>
              </a:rPr>
              <a:t>timing</a:t>
            </a:r>
            <a:r>
              <a:rPr lang="en-US" sz="2800" b="1" i="1" dirty="0">
                <a:solidFill>
                  <a:srgbClr val="FF0000"/>
                </a:solidFill>
                <a:latin typeface="Arial"/>
                <a:cs typeface="Arial"/>
              </a:rPr>
              <a:t> of treatment</a:t>
            </a:r>
          </a:p>
          <a:p>
            <a:pPr algn="ctr"/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716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8051F7A8-219C-6F41-91E9-B5A131539B6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88943" y="829759"/>
          <a:ext cx="8325548" cy="4551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CE3B3A9-AFEC-084B-9DFA-021DD45D8127}"/>
              </a:ext>
            </a:extLst>
          </p:cNvPr>
          <p:cNvSpPr txBox="1"/>
          <p:nvPr/>
        </p:nvSpPr>
        <p:spPr bwMode="auto">
          <a:xfrm>
            <a:off x="1362773" y="4406941"/>
            <a:ext cx="2423804" cy="16417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667"/>
              <a:t>3/4 , high volume</a:t>
            </a:r>
          </a:p>
          <a:p>
            <a:pPr algn="ctr"/>
            <a:r>
              <a:rPr lang="en-US" sz="2667"/>
              <a:t>High genomics</a:t>
            </a:r>
          </a:p>
          <a:p>
            <a:pPr algn="ctr"/>
            <a:r>
              <a:rPr lang="en-US" sz="2667"/>
              <a:t>PIRADS 5</a:t>
            </a:r>
          </a:p>
          <a:p>
            <a:pPr algn="ctr"/>
            <a:r>
              <a:rPr lang="en-US" sz="2667"/>
              <a:t>Cribriform?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C3778-60D1-0F47-92C3-08590D10667D}"/>
              </a:ext>
            </a:extLst>
          </p:cNvPr>
          <p:cNvSpPr txBox="1"/>
          <p:nvPr/>
        </p:nvSpPr>
        <p:spPr bwMode="auto">
          <a:xfrm>
            <a:off x="8231519" y="4406941"/>
            <a:ext cx="2331788" cy="1641731"/>
          </a:xfrm>
          <a:prstGeom prst="rect">
            <a:avLst/>
          </a:prstGeom>
          <a:solidFill>
            <a:schemeClr val="accent4"/>
          </a:solidFill>
          <a:ln w="19050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67"/>
              <a:t>Low PSAD</a:t>
            </a:r>
          </a:p>
          <a:p>
            <a:pPr algn="ctr"/>
            <a:r>
              <a:rPr lang="en-US" sz="2667"/>
              <a:t>Neg. biopsy</a:t>
            </a:r>
          </a:p>
          <a:p>
            <a:pPr algn="ctr"/>
            <a:r>
              <a:rPr lang="en-US" sz="2667"/>
              <a:t>Favorable MRI/Genomics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053F0-7E75-974A-8414-890BF25A2E57}"/>
              </a:ext>
            </a:extLst>
          </p:cNvPr>
          <p:cNvSpPr txBox="1"/>
          <p:nvPr/>
        </p:nvSpPr>
        <p:spPr bwMode="auto">
          <a:xfrm>
            <a:off x="5754442" y="4406940"/>
            <a:ext cx="2019575" cy="410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667"/>
              <a:t>Poor health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712918-3387-3C47-92FF-7AFF5A6C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Making AS more efficient, less intense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27FB6C-A2AE-8742-ADEE-A96B417109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462AD-616E-1846-B4E5-BE8D55375147}"/>
              </a:ext>
            </a:extLst>
          </p:cNvPr>
          <p:cNvSpPr txBox="1"/>
          <p:nvPr/>
        </p:nvSpPr>
        <p:spPr bwMode="auto">
          <a:xfrm>
            <a:off x="1362773" y="1246909"/>
            <a:ext cx="9707009" cy="861774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/>
              <a:t>Identify markers of progression in serum and urine, obviating need for biopsy – Stay tuned!</a:t>
            </a:r>
          </a:p>
        </p:txBody>
      </p:sp>
    </p:spTree>
    <p:extLst>
      <p:ext uri="{BB962C8B-B14F-4D97-AF65-F5344CB8AC3E}">
        <p14:creationId xmlns:p14="http://schemas.microsoft.com/office/powerpoint/2010/main" val="1950838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4C54C8-3E52-2246-A559-CC1BCF848EEE}"/>
              </a:ext>
            </a:extLst>
          </p:cNvPr>
          <p:cNvSpPr txBox="1">
            <a:spLocks/>
          </p:cNvSpPr>
          <p:nvPr/>
        </p:nvSpPr>
        <p:spPr>
          <a:xfrm>
            <a:off x="-1189362" y="151066"/>
            <a:ext cx="14382044" cy="7693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Arial"/>
                <a:cs typeface="Arial"/>
              </a:rPr>
              <a:t>Active Surveillance Cohorts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E61E30-255C-0D4B-AC19-55B81C471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002427"/>
              </p:ext>
            </p:extLst>
          </p:nvPr>
        </p:nvGraphicFramePr>
        <p:xfrm>
          <a:off x="145146" y="1180971"/>
          <a:ext cx="11713028" cy="5093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1963">
                  <a:extLst>
                    <a:ext uri="{9D8B030D-6E8A-4147-A177-3AD203B41FA5}">
                      <a16:colId xmlns:a16="http://schemas.microsoft.com/office/drawing/2014/main" val="3014954019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3235751148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772940538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3412092292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1735554748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312703178"/>
                    </a:ext>
                  </a:extLst>
                </a:gridCol>
              </a:tblGrid>
              <a:tr h="329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UCSF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Toronto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PRIAS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Johns Hopkins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Canary PASS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663986177"/>
                  </a:ext>
                </a:extLst>
              </a:tr>
              <a:tr h="6593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 commenced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1990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08920647"/>
                  </a:ext>
                </a:extLst>
              </a:tr>
              <a:tr h="329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2,113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993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5,302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1,818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1,041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852338266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 median (IQR)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(41-89)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(61-70)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(62-69)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 (58-67)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916021898"/>
                  </a:ext>
                </a:extLst>
              </a:tr>
              <a:tr h="3296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PSA, median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 (4.2-7.5)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 (3.2-6.6)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 (4.5-7.1)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 (3.5–5.8)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 (3.8-6.5)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641247917"/>
                  </a:ext>
                </a:extLst>
              </a:tr>
              <a:tr h="6593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 up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 (43-112)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 (2-238)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 (37-101)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(31-109)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(33.5)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917975074"/>
                  </a:ext>
                </a:extLst>
              </a:tr>
              <a:tr h="7639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Reclassification (GG≥2)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41% at 7 </a:t>
                      </a:r>
                      <a:r>
                        <a:rPr lang="en-US" sz="19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22–33%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 at 5 </a:t>
                      </a:r>
                      <a:r>
                        <a:rPr lang="en-US" sz="19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endParaRPr lang="en-US" sz="1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 at 10 </a:t>
                      </a:r>
                      <a:r>
                        <a:rPr lang="en-US" sz="19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endParaRPr lang="en-US" sz="1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8236109"/>
                  </a:ext>
                </a:extLst>
              </a:tr>
              <a:tr h="7837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59% at 7 yrs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 at 5 yrs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 at 10 yrs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 at 5 yrs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 at 10 yrs 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 at 5 </a:t>
                      </a:r>
                      <a:r>
                        <a:rPr lang="en-US" sz="19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endParaRPr lang="en-US" sz="1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48% at 10 </a:t>
                      </a:r>
                      <a:r>
                        <a:rPr lang="en-US" sz="19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endParaRPr lang="en-US" sz="19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644920057"/>
                  </a:ext>
                </a:extLst>
              </a:tr>
              <a:tr h="6593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Metastasis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 at 7 </a:t>
                      </a:r>
                      <a:r>
                        <a:rPr lang="en-US" sz="19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reported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0.1% at 10 </a:t>
                      </a:r>
                      <a:r>
                        <a:rPr lang="en-US" sz="19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reported</a:t>
                      </a:r>
                      <a:endParaRPr lang="en-US" sz="1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14418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76318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8B4AC-3661-DF44-A6A0-494EDEA2A253}"/>
              </a:ext>
            </a:extLst>
          </p:cNvPr>
          <p:cNvSpPr txBox="1">
            <a:spLocks/>
          </p:cNvSpPr>
          <p:nvPr/>
        </p:nvSpPr>
        <p:spPr>
          <a:xfrm>
            <a:off x="1" y="7240693"/>
            <a:ext cx="9026535" cy="420877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Washington </a:t>
            </a:r>
            <a:r>
              <a:rPr lang="en-US" sz="1600" i="1"/>
              <a:t>et al.</a:t>
            </a:r>
            <a:r>
              <a:rPr lang="en-US" sz="1600"/>
              <a:t>, unpublished data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2C63E0-8ED9-F948-923B-EFB7B9AF3630}"/>
              </a:ext>
            </a:extLst>
          </p:cNvPr>
          <p:cNvSpPr txBox="1">
            <a:spLocks/>
          </p:cNvSpPr>
          <p:nvPr/>
        </p:nvSpPr>
        <p:spPr>
          <a:xfrm>
            <a:off x="-630967" y="218833"/>
            <a:ext cx="13355101" cy="67783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>
                <a:latin typeface="Arial"/>
                <a:cs typeface="Arial"/>
              </a:rPr>
              <a:t>Variation</a:t>
            </a:r>
            <a:r>
              <a:rPr lang="en-US" sz="4267"/>
              <a:t> in AS utilization across the US</a:t>
            </a:r>
          </a:p>
        </p:txBody>
      </p:sp>
      <p:pic>
        <p:nvPicPr>
          <p:cNvPr id="5" name="그림 9">
            <a:extLst>
              <a:ext uri="{FF2B5EF4-FFF2-40B4-BE49-F238E27FC236}">
                <a16:creationId xmlns:a16="http://schemas.microsoft.com/office/drawing/2014/main" id="{77C0F523-433C-D146-97B7-BAE952BFF1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7" y="1301531"/>
            <a:ext cx="9397414" cy="499472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12087E6-3FE2-B240-819B-CE46EF514216}"/>
              </a:ext>
            </a:extLst>
          </p:cNvPr>
          <p:cNvSpPr txBox="1">
            <a:spLocks/>
          </p:cNvSpPr>
          <p:nvPr/>
        </p:nvSpPr>
        <p:spPr>
          <a:xfrm>
            <a:off x="576669" y="8497784"/>
            <a:ext cx="9720631" cy="477721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Washington </a:t>
            </a:r>
            <a:r>
              <a:rPr lang="en-US" sz="1600" i="1"/>
              <a:t>et al.</a:t>
            </a:r>
            <a:r>
              <a:rPr lang="en-US" sz="1600"/>
              <a:t>, unpublished data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055334E-8FCC-E741-AFD2-5C61F8022051}"/>
              </a:ext>
            </a:extLst>
          </p:cNvPr>
          <p:cNvSpPr txBox="1">
            <a:spLocks/>
          </p:cNvSpPr>
          <p:nvPr/>
        </p:nvSpPr>
        <p:spPr>
          <a:xfrm>
            <a:off x="779869" y="8700984"/>
            <a:ext cx="9720631" cy="477721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Washington </a:t>
            </a:r>
            <a:r>
              <a:rPr lang="en-US" sz="1600" i="1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, unpublished data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B831A8-1B01-1049-94DD-2B8B189688B4}"/>
              </a:ext>
            </a:extLst>
          </p:cNvPr>
          <p:cNvSpPr txBox="1">
            <a:spLocks/>
          </p:cNvSpPr>
          <p:nvPr/>
        </p:nvSpPr>
        <p:spPr>
          <a:xfrm>
            <a:off x="983069" y="8904184"/>
            <a:ext cx="9720631" cy="477721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Washington </a:t>
            </a:r>
            <a:r>
              <a:rPr lang="en-US" sz="1600" i="1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, unpublished data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F471FE7-1B10-D64D-87F5-289E5385368F}"/>
              </a:ext>
            </a:extLst>
          </p:cNvPr>
          <p:cNvSpPr txBox="1">
            <a:spLocks/>
          </p:cNvSpPr>
          <p:nvPr/>
        </p:nvSpPr>
        <p:spPr>
          <a:xfrm>
            <a:off x="1186269" y="9107384"/>
            <a:ext cx="9720631" cy="477721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Washington </a:t>
            </a:r>
            <a:r>
              <a:rPr lang="en-US" sz="1600" i="1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, unpublished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5062F4-F113-FA47-9BCF-977D07B03A44}"/>
              </a:ext>
            </a:extLst>
          </p:cNvPr>
          <p:cNvSpPr txBox="1"/>
          <p:nvPr/>
        </p:nvSpPr>
        <p:spPr>
          <a:xfrm>
            <a:off x="174173" y="6404480"/>
            <a:ext cx="275729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>
                <a:solidFill>
                  <a:schemeClr val="bg1">
                    <a:lumMod val="50000"/>
                  </a:schemeClr>
                </a:solidFill>
              </a:rPr>
              <a:t>Washington et al, UCSF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DCB8BB-CB84-D944-9B43-5EF7A8B41C11}"/>
              </a:ext>
            </a:extLst>
          </p:cNvPr>
          <p:cNvSpPr/>
          <p:nvPr/>
        </p:nvSpPr>
        <p:spPr bwMode="auto">
          <a:xfrm>
            <a:off x="7607030" y="2081719"/>
            <a:ext cx="428017" cy="4066162"/>
          </a:xfrm>
          <a:prstGeom prst="rect">
            <a:avLst/>
          </a:prstGeom>
          <a:noFill/>
          <a:ln w="38100" algn="ctr">
            <a:solidFill>
              <a:srgbClr val="002060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132818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FA92-8156-C44C-B3AA-4BB3035D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323A9-5D03-B649-AF3A-FAD89672C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Don’t rush, get informed, understand the impact of new technology</a:t>
            </a:r>
          </a:p>
          <a:p>
            <a:r>
              <a:rPr lang="en-US"/>
              <a:t>Consider a support group</a:t>
            </a:r>
          </a:p>
          <a:p>
            <a:r>
              <a:rPr lang="en-US"/>
              <a:t>Understand the impact of a healthy lifestyle</a:t>
            </a:r>
          </a:p>
          <a:p>
            <a:pPr lvl="1"/>
            <a:r>
              <a:rPr lang="en-US"/>
              <a:t>Diet</a:t>
            </a:r>
          </a:p>
          <a:p>
            <a:pPr lvl="1"/>
            <a:r>
              <a:rPr lang="en-US"/>
              <a:t>Exercise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0DA4A-F6A4-B542-9305-612137E94A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400"/>
              <a:t>https://</a:t>
            </a:r>
            <a:r>
              <a:rPr lang="en-US" sz="1400" err="1"/>
              <a:t>urology.ucsf.edu</a:t>
            </a:r>
            <a:r>
              <a:rPr lang="en-US" sz="1400"/>
              <a:t>/sites/</a:t>
            </a:r>
            <a:r>
              <a:rPr lang="en-US" sz="1400" err="1"/>
              <a:t>urology.ucsf.edu</a:t>
            </a:r>
            <a:r>
              <a:rPr lang="en-US" sz="1400"/>
              <a:t>/files/uploaded-files/attachments/</a:t>
            </a:r>
            <a:r>
              <a:rPr lang="en-US" sz="1400" err="1"/>
              <a:t>pcf_health_wellness_guide.pdf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9167690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6C5CF-AC34-344E-A34A-E04FF422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AS Right for You? What You Need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5A0C3-B16E-8C40-B765-FC852242D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270" y="1170715"/>
            <a:ext cx="5664330" cy="4525963"/>
          </a:xfrm>
        </p:spPr>
        <p:txBody>
          <a:bodyPr/>
          <a:lstStyle/>
          <a:p>
            <a:r>
              <a:rPr lang="en-US" sz="2400"/>
              <a:t>PSA</a:t>
            </a:r>
          </a:p>
          <a:p>
            <a:r>
              <a:rPr lang="en-US" sz="2400"/>
              <a:t>PSA “density” (PSA/gland volume) </a:t>
            </a:r>
            <a:r>
              <a:rPr lang="en-US" sz="2400">
                <a:solidFill>
                  <a:schemeClr val="accent5"/>
                </a:solidFill>
              </a:rPr>
              <a:t>(&lt; 0.15)</a:t>
            </a:r>
          </a:p>
          <a:p>
            <a:r>
              <a:rPr lang="en-US" sz="2400"/>
              <a:t>Stage </a:t>
            </a:r>
            <a:r>
              <a:rPr lang="en-US" sz="2400">
                <a:solidFill>
                  <a:schemeClr val="accent5"/>
                </a:solidFill>
              </a:rPr>
              <a:t>(T1/2)</a:t>
            </a:r>
          </a:p>
          <a:p>
            <a:r>
              <a:rPr lang="en-US" sz="2400"/>
              <a:t>Cancer grade </a:t>
            </a:r>
            <a:r>
              <a:rPr lang="en-US" sz="2400">
                <a:solidFill>
                  <a:schemeClr val="accent5"/>
                </a:solidFill>
              </a:rPr>
              <a:t>(3/3)</a:t>
            </a:r>
          </a:p>
          <a:p>
            <a:r>
              <a:rPr lang="en-US" sz="2400"/>
              <a:t>Cancer grade ¾ - </a:t>
            </a:r>
            <a:r>
              <a:rPr lang="en-US" sz="2400">
                <a:solidFill>
                  <a:schemeClr val="accent5"/>
                </a:solidFill>
              </a:rPr>
              <a:t>volume, subtype</a:t>
            </a:r>
          </a:p>
          <a:p>
            <a:r>
              <a:rPr lang="en-US" sz="2400"/>
              <a:t>MRI </a:t>
            </a:r>
            <a:r>
              <a:rPr lang="en-US" sz="2400">
                <a:solidFill>
                  <a:schemeClr val="accent5"/>
                </a:solidFill>
              </a:rPr>
              <a:t>(PIRADS 1- 3)</a:t>
            </a:r>
          </a:p>
          <a:p>
            <a:r>
              <a:rPr lang="en-US" sz="2400"/>
              <a:t>Genomics (</a:t>
            </a:r>
            <a:r>
              <a:rPr lang="en-US" sz="2400" err="1"/>
              <a:t>Prolaris</a:t>
            </a:r>
            <a:r>
              <a:rPr lang="en-US" sz="2400"/>
              <a:t>, </a:t>
            </a:r>
            <a:r>
              <a:rPr lang="en-US" sz="2400" err="1"/>
              <a:t>OncotypeDX</a:t>
            </a:r>
            <a:r>
              <a:rPr lang="en-US" sz="2400"/>
              <a:t> or Decipher)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2DE42-DF03-4048-9222-2146A28EBF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/>
              <a:t>Age and health </a:t>
            </a:r>
          </a:p>
          <a:p>
            <a:r>
              <a:rPr lang="en-US" sz="2400"/>
              <a:t>Patient and family preferences</a:t>
            </a:r>
          </a:p>
          <a:p>
            <a:r>
              <a:rPr lang="en-US" sz="2400"/>
              <a:t>Confidence in your providers</a:t>
            </a:r>
          </a:p>
          <a:p>
            <a:r>
              <a:rPr lang="en-US" sz="2400"/>
              <a:t>Need for confirmatory biopsy</a:t>
            </a:r>
          </a:p>
        </p:txBody>
      </p:sp>
    </p:spTree>
    <p:extLst>
      <p:ext uri="{BB962C8B-B14F-4D97-AF65-F5344CB8AC3E}">
        <p14:creationId xmlns:p14="http://schemas.microsoft.com/office/powerpoint/2010/main" val="6113371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49DF0A-1A87-9540-8B8D-6C9898FCB720}"/>
              </a:ext>
            </a:extLst>
          </p:cNvPr>
          <p:cNvSpPr txBox="1">
            <a:spLocks/>
          </p:cNvSpPr>
          <p:nvPr/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867"/>
              <a:t>New Developments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95764A9-8B3F-EB49-BF34-CD8347AC699F}"/>
              </a:ext>
            </a:extLst>
          </p:cNvPr>
          <p:cNvSpPr txBox="1">
            <a:spLocks/>
          </p:cNvSpPr>
          <p:nvPr/>
        </p:nvSpPr>
        <p:spPr>
          <a:xfrm>
            <a:off x="963084" y="3656808"/>
            <a:ext cx="10363200" cy="1500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i="1">
                <a:solidFill>
                  <a:schemeClr val="bg1">
                    <a:lumMod val="50000"/>
                  </a:schemeClr>
                </a:solidFill>
              </a:rPr>
              <a:t>Active Surveillance</a:t>
            </a:r>
          </a:p>
        </p:txBody>
      </p:sp>
    </p:spTree>
    <p:extLst>
      <p:ext uri="{BB962C8B-B14F-4D97-AF65-F5344CB8AC3E}">
        <p14:creationId xmlns:p14="http://schemas.microsoft.com/office/powerpoint/2010/main" val="3180321608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51E0F0-05D4-494F-B47D-613492361517}"/>
              </a:ext>
            </a:extLst>
          </p:cNvPr>
          <p:cNvSpPr txBox="1">
            <a:spLocks/>
          </p:cNvSpPr>
          <p:nvPr/>
        </p:nvSpPr>
        <p:spPr>
          <a:xfrm>
            <a:off x="305721" y="1189037"/>
            <a:ext cx="10972800" cy="11430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>
                <a:latin typeface="Arial"/>
                <a:cs typeface="Arial"/>
              </a:rPr>
              <a:t>Active Surveillance</a:t>
            </a:r>
            <a:br>
              <a:rPr lang="en-US" sz="5867">
                <a:latin typeface="Arial"/>
                <a:cs typeface="Arial"/>
              </a:rPr>
            </a:br>
            <a:r>
              <a:rPr lang="en-US" sz="4133" i="1">
                <a:latin typeface="Arial"/>
                <a:cs typeface="Arial"/>
              </a:rPr>
              <a:t>New Developments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858399-A755-8D4A-8A13-2AB08FB33A52}"/>
              </a:ext>
            </a:extLst>
          </p:cNvPr>
          <p:cNvSpPr txBox="1">
            <a:spLocks/>
          </p:cNvSpPr>
          <p:nvPr/>
        </p:nvSpPr>
        <p:spPr>
          <a:xfrm>
            <a:off x="682172" y="2607808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Use of </a:t>
            </a:r>
            <a:r>
              <a:rPr lang="en-US" b="1">
                <a:latin typeface="Arial"/>
                <a:cs typeface="Arial"/>
              </a:rPr>
              <a:t>markers of specificity </a:t>
            </a:r>
            <a:r>
              <a:rPr lang="en-US">
                <a:latin typeface="Arial"/>
                <a:cs typeface="Arial"/>
              </a:rPr>
              <a:t>before biopsy</a:t>
            </a:r>
          </a:p>
          <a:p>
            <a:pPr lvl="1"/>
            <a:r>
              <a:rPr lang="en-US" sz="3200">
                <a:latin typeface="Arial"/>
                <a:cs typeface="Arial"/>
              </a:rPr>
              <a:t>Serum/Urine</a:t>
            </a:r>
          </a:p>
          <a:p>
            <a:pPr lvl="1"/>
            <a:r>
              <a:rPr lang="en-US" sz="3200">
                <a:latin typeface="Arial"/>
                <a:cs typeface="Arial"/>
              </a:rPr>
              <a:t>Multiparametric MRI</a:t>
            </a:r>
          </a:p>
          <a:p>
            <a:pPr lvl="1"/>
            <a:r>
              <a:rPr lang="en-US" sz="3200">
                <a:latin typeface="Arial"/>
                <a:cs typeface="Arial"/>
              </a:rPr>
              <a:t>Reduce biopsy rates 20% - 40%</a:t>
            </a:r>
          </a:p>
          <a:p>
            <a:r>
              <a:rPr lang="en-US" b="1">
                <a:latin typeface="Arial"/>
                <a:cs typeface="Arial"/>
              </a:rPr>
              <a:t>Focal Therapy </a:t>
            </a:r>
            <a:r>
              <a:rPr lang="en-US">
                <a:latin typeface="Arial"/>
                <a:cs typeface="Arial"/>
              </a:rPr>
              <a:t>in lieu of Active Surveillance</a:t>
            </a:r>
          </a:p>
        </p:txBody>
      </p:sp>
    </p:spTree>
    <p:extLst>
      <p:ext uri="{BB962C8B-B14F-4D97-AF65-F5344CB8AC3E}">
        <p14:creationId xmlns:p14="http://schemas.microsoft.com/office/powerpoint/2010/main" val="468827119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54314B-007C-794C-8374-F1AECB7945BE}"/>
              </a:ext>
            </a:extLst>
          </p:cNvPr>
          <p:cNvSpPr txBox="1">
            <a:spLocks/>
          </p:cNvSpPr>
          <p:nvPr/>
        </p:nvSpPr>
        <p:spPr>
          <a:xfrm>
            <a:off x="222069" y="12126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>
                <a:latin typeface="Arial"/>
                <a:cs typeface="Arial"/>
              </a:rPr>
              <a:t>Focal</a:t>
            </a:r>
            <a:r>
              <a:rPr lang="en-US" sz="4267"/>
              <a:t> Therapy in Lieu of AS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8CBDD3-B78E-404F-86EA-1F8F8B137F55}"/>
              </a:ext>
            </a:extLst>
          </p:cNvPr>
          <p:cNvSpPr txBox="1">
            <a:spLocks/>
          </p:cNvSpPr>
          <p:nvPr/>
        </p:nvSpPr>
        <p:spPr>
          <a:xfrm>
            <a:off x="222069" y="2006963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AS can be burdensome</a:t>
            </a:r>
          </a:p>
          <a:p>
            <a:r>
              <a:rPr lang="en-US">
                <a:latin typeface="Arial"/>
                <a:cs typeface="Arial"/>
              </a:rPr>
              <a:t>AS may not be practical in patients who do not have local resources for safe AS</a:t>
            </a:r>
          </a:p>
          <a:p>
            <a:r>
              <a:rPr lang="en-US">
                <a:latin typeface="Arial"/>
                <a:cs typeface="Arial"/>
              </a:rPr>
              <a:t>Some find AS unacceptable</a:t>
            </a:r>
          </a:p>
          <a:p>
            <a:r>
              <a:rPr lang="en-US">
                <a:latin typeface="Arial"/>
                <a:cs typeface="Arial"/>
              </a:rPr>
              <a:t>Less morbid than whole gland treatment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7E3F95-26D1-4042-A7DF-488B9A253862}"/>
              </a:ext>
            </a:extLst>
          </p:cNvPr>
          <p:cNvSpPr/>
          <p:nvPr/>
        </p:nvSpPr>
        <p:spPr>
          <a:xfrm>
            <a:off x="6385203" y="1782635"/>
            <a:ext cx="573515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67" b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Candidates</a:t>
            </a:r>
            <a:r>
              <a:rPr lang="en-US" sz="1867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for ablation at prostate biopsies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129C78-4096-1647-8B53-1EEBE14AE999}"/>
              </a:ext>
            </a:extLst>
          </p:cNvPr>
          <p:cNvGrpSpPr/>
          <p:nvPr/>
        </p:nvGrpSpPr>
        <p:grpSpPr>
          <a:xfrm>
            <a:off x="6051800" y="2150311"/>
            <a:ext cx="5876325" cy="4177773"/>
            <a:chOff x="4572000" y="1250234"/>
            <a:chExt cx="4407244" cy="31333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EA095C-2ED9-F34E-A393-B707FD18E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32" t="3051" r="791" b="1119"/>
            <a:stretch/>
          </p:blipFill>
          <p:spPr>
            <a:xfrm>
              <a:off x="4572000" y="1561746"/>
              <a:ext cx="4407244" cy="282181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D4F97A-9EC7-234A-BEFE-BB8D5DC94642}"/>
                </a:ext>
              </a:extLst>
            </p:cNvPr>
            <p:cNvSpPr/>
            <p:nvPr/>
          </p:nvSpPr>
          <p:spPr bwMode="auto">
            <a:xfrm>
              <a:off x="5135880" y="1546860"/>
              <a:ext cx="480060" cy="2019300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2133" b="1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0634F3-E4EA-6648-AC56-D5EF1D19BCF5}"/>
                </a:ext>
              </a:extLst>
            </p:cNvPr>
            <p:cNvSpPr txBox="1"/>
            <p:nvPr/>
          </p:nvSpPr>
          <p:spPr bwMode="auto">
            <a:xfrm>
              <a:off x="5135880" y="1250234"/>
              <a:ext cx="441960" cy="24617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2133"/>
                <a:t>75%</a:t>
              </a:r>
              <a:endParaRPr lang="en-US" sz="2133" err="1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478570-F110-9444-967E-C1DBB5E5E8E9}"/>
                </a:ext>
              </a:extLst>
            </p:cNvPr>
            <p:cNvSpPr/>
            <p:nvPr/>
          </p:nvSpPr>
          <p:spPr bwMode="auto">
            <a:xfrm>
              <a:off x="5568548" y="1546860"/>
              <a:ext cx="480060" cy="1635893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2133" b="1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119156-7420-D240-9FA1-C1560FE6F155}"/>
                </a:ext>
              </a:extLst>
            </p:cNvPr>
            <p:cNvSpPr txBox="1"/>
            <p:nvPr/>
          </p:nvSpPr>
          <p:spPr bwMode="auto">
            <a:xfrm>
              <a:off x="5626534" y="1254321"/>
              <a:ext cx="441960" cy="24617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2133"/>
                <a:t>63%</a:t>
              </a:r>
              <a:endParaRPr lang="en-US" sz="2133" err="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D9337E-96C8-3A4B-ADB6-29D42257BF3C}"/>
              </a:ext>
            </a:extLst>
          </p:cNvPr>
          <p:cNvSpPr txBox="1"/>
          <p:nvPr/>
        </p:nvSpPr>
        <p:spPr>
          <a:xfrm>
            <a:off x="468159" y="6365558"/>
            <a:ext cx="2378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Fasulo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 et al, UCSF</a:t>
            </a:r>
          </a:p>
        </p:txBody>
      </p:sp>
    </p:spTree>
    <p:extLst>
      <p:ext uri="{BB962C8B-B14F-4D97-AF65-F5344CB8AC3E}">
        <p14:creationId xmlns:p14="http://schemas.microsoft.com/office/powerpoint/2010/main" val="423424546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798584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6F3DCB-53A1-E245-9113-DA74AEA9E8D7}"/>
              </a:ext>
            </a:extLst>
          </p:cNvPr>
          <p:cNvSpPr txBox="1">
            <a:spLocks/>
          </p:cNvSpPr>
          <p:nvPr/>
        </p:nvSpPr>
        <p:spPr>
          <a:xfrm>
            <a:off x="653143" y="1006475"/>
            <a:ext cx="10972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/>
              <a:t>Active Surveillance</a:t>
            </a:r>
            <a:br>
              <a:rPr lang="en-US" sz="4267"/>
            </a:br>
            <a:r>
              <a:rPr lang="en-US" sz="3733" i="1">
                <a:solidFill>
                  <a:schemeClr val="bg1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F50A06-30FF-9B47-A6E2-A4CF85688AAC}"/>
              </a:ext>
            </a:extLst>
          </p:cNvPr>
          <p:cNvSpPr txBox="1">
            <a:spLocks/>
          </p:cNvSpPr>
          <p:nvPr/>
        </p:nvSpPr>
        <p:spPr>
          <a:xfrm>
            <a:off x="653143" y="2332037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Active surveillance is the </a:t>
            </a:r>
            <a:r>
              <a:rPr lang="en-US" i="1">
                <a:latin typeface="Arial"/>
                <a:cs typeface="Arial"/>
              </a:rPr>
              <a:t>preferred</a:t>
            </a:r>
            <a:r>
              <a:rPr lang="en-US">
                <a:latin typeface="Arial"/>
                <a:cs typeface="Arial"/>
              </a:rPr>
              <a:t> form of treatment for men with very low, low - risk and selected patients with favorable intermediate - risk disease</a:t>
            </a:r>
          </a:p>
          <a:p>
            <a:r>
              <a:rPr lang="en-US" i="1">
                <a:latin typeface="Arial"/>
                <a:cs typeface="Arial"/>
              </a:rPr>
              <a:t>New technology </a:t>
            </a:r>
            <a:r>
              <a:rPr lang="en-US">
                <a:latin typeface="Arial"/>
                <a:cs typeface="Arial"/>
              </a:rPr>
              <a:t>(MRI, genomics) appears to make it safer</a:t>
            </a:r>
          </a:p>
          <a:p>
            <a:r>
              <a:rPr lang="en-US">
                <a:latin typeface="Arial"/>
                <a:cs typeface="Arial"/>
              </a:rPr>
              <a:t>Its use remains highly </a:t>
            </a:r>
            <a:r>
              <a:rPr lang="en-US" i="1">
                <a:latin typeface="Arial"/>
                <a:cs typeface="Arial"/>
              </a:rPr>
              <a:t>variable</a:t>
            </a:r>
          </a:p>
          <a:p>
            <a:r>
              <a:rPr lang="en-US">
                <a:latin typeface="Arial"/>
                <a:cs typeface="Arial"/>
              </a:rPr>
              <a:t>It will be challenged by </a:t>
            </a:r>
            <a:r>
              <a:rPr lang="en-US" i="1">
                <a:latin typeface="Arial"/>
                <a:cs typeface="Arial"/>
              </a:rPr>
              <a:t>focal therapy</a:t>
            </a:r>
          </a:p>
        </p:txBody>
      </p:sp>
    </p:spTree>
    <p:extLst>
      <p:ext uri="{BB962C8B-B14F-4D97-AF65-F5344CB8AC3E}">
        <p14:creationId xmlns:p14="http://schemas.microsoft.com/office/powerpoint/2010/main" val="165345179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08972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293A9-5559-1644-A034-E3C47EB0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spectrum of disease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6F3DE-C023-A548-ACE1-80561CDAC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427228262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C4A68C-01C0-2D4D-A201-35047B71C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Describe your cancer?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32A5F8-3FEF-064A-940D-8C15EDBAA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270" y="1281552"/>
            <a:ext cx="4703748" cy="4525963"/>
          </a:xfrm>
        </p:spPr>
        <p:txBody>
          <a:bodyPr/>
          <a:lstStyle/>
          <a:p>
            <a:r>
              <a:rPr lang="en-US" i="1" dirty="0">
                <a:solidFill>
                  <a:schemeClr val="accent1"/>
                </a:solidFill>
              </a:rPr>
              <a:t>Very low risk</a:t>
            </a:r>
          </a:p>
          <a:p>
            <a:r>
              <a:rPr lang="en-US" i="1" dirty="0">
                <a:solidFill>
                  <a:schemeClr val="accent1"/>
                </a:solidFill>
              </a:rPr>
              <a:t>Low risk</a:t>
            </a:r>
          </a:p>
          <a:p>
            <a:r>
              <a:rPr lang="en-US" i="1" dirty="0">
                <a:solidFill>
                  <a:schemeClr val="accent1"/>
                </a:solidFill>
              </a:rPr>
              <a:t>Favorable intermediate risk</a:t>
            </a:r>
          </a:p>
          <a:p>
            <a:r>
              <a:rPr lang="en-US" dirty="0"/>
              <a:t>Unfavorable intermediate risk</a:t>
            </a:r>
          </a:p>
          <a:p>
            <a:r>
              <a:rPr lang="en-US" dirty="0"/>
              <a:t>High risk</a:t>
            </a:r>
          </a:p>
        </p:txBody>
      </p:sp>
      <p:graphicFrame>
        <p:nvGraphicFramePr>
          <p:cNvPr id="7" name="Group 135">
            <a:extLst>
              <a:ext uri="{FF2B5EF4-FFF2-40B4-BE49-F238E27FC236}">
                <a16:creationId xmlns:a16="http://schemas.microsoft.com/office/drawing/2014/main" id="{DF698434-BD92-9340-B7F1-2100491480B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91881048"/>
              </p:ext>
            </p:extLst>
          </p:nvPr>
        </p:nvGraphicFramePr>
        <p:xfrm>
          <a:off x="5809672" y="1517072"/>
          <a:ext cx="5778500" cy="3733800"/>
        </p:xfrm>
        <a:graphic>
          <a:graphicData uri="http://schemas.openxmlformats.org/drawingml/2006/table">
            <a:tbl>
              <a:tblPr/>
              <a:tblGrid>
                <a:gridCol w="111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37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37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1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Variable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Level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Points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Variable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Level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Points</a:t>
                      </a: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2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PSA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≤6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T-stage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T1/T2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6.1-10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T3a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4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10.1-20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4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20.1-30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&lt;34%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6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&gt;30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&gt;</a:t>
                      </a: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4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1-3/1-3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8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1-3/4-5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&lt;50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1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4-5/1-5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endParaRPr kumimoji="1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&gt;</a:t>
                      </a: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2D074D1-2EBA-3649-BAAB-6A5E6DABBB24}"/>
              </a:ext>
            </a:extLst>
          </p:cNvPr>
          <p:cNvSpPr/>
          <p:nvPr/>
        </p:nvSpPr>
        <p:spPr>
          <a:xfrm>
            <a:off x="5918070" y="5486392"/>
            <a:ext cx="5471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 charset="0"/>
              </a:rPr>
              <a:t>Sum points from each variable for 0-10 score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C26E6C-A9F0-2042-A0F4-8D27584E9DAB}"/>
              </a:ext>
            </a:extLst>
          </p:cNvPr>
          <p:cNvSpPr txBox="1"/>
          <p:nvPr/>
        </p:nvSpPr>
        <p:spPr>
          <a:xfrm>
            <a:off x="579451" y="6553079"/>
            <a:ext cx="765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https://</a:t>
            </a:r>
            <a:r>
              <a:rPr lang="en-US" sz="1400" dirty="0" err="1">
                <a:solidFill>
                  <a:schemeClr val="bg2"/>
                </a:solidFill>
              </a:rPr>
              <a:t>urology.ucsf.edu</a:t>
            </a:r>
            <a:r>
              <a:rPr lang="en-US" sz="1400">
                <a:solidFill>
                  <a:schemeClr val="bg2"/>
                </a:solidFill>
              </a:rPr>
              <a:t>/research/cancer/prostate-cancer-risk-assessment-and-the-</a:t>
            </a:r>
            <a:r>
              <a:rPr lang="en-US" sz="1400" err="1">
                <a:solidFill>
                  <a:schemeClr val="bg2"/>
                </a:solidFill>
              </a:rPr>
              <a:t>ucsf</a:t>
            </a:r>
            <a:r>
              <a:rPr lang="en-US" sz="1400">
                <a:solidFill>
                  <a:schemeClr val="bg2"/>
                </a:solidFill>
              </a:rPr>
              <a:t>-</a:t>
            </a:r>
            <a:r>
              <a:rPr lang="en-US" sz="1400" err="1">
                <a:solidFill>
                  <a:schemeClr val="bg2"/>
                </a:solidFill>
              </a:rPr>
              <a:t>capra</a:t>
            </a:r>
            <a:r>
              <a:rPr lang="en-US" sz="1400">
                <a:solidFill>
                  <a:schemeClr val="bg2"/>
                </a:solidFill>
              </a:rPr>
              <a:t>-score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F8E45-D214-DA45-8AD7-FBEEE04522C1}"/>
              </a:ext>
            </a:extLst>
          </p:cNvPr>
          <p:cNvSpPr txBox="1"/>
          <p:nvPr/>
        </p:nvSpPr>
        <p:spPr bwMode="auto">
          <a:xfrm>
            <a:off x="7426036" y="1091535"/>
            <a:ext cx="2475037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400" b="1"/>
              <a:t>UCSF CAPRA Score</a:t>
            </a:r>
          </a:p>
        </p:txBody>
      </p:sp>
    </p:spTree>
    <p:extLst>
      <p:ext uri="{BB962C8B-B14F-4D97-AF65-F5344CB8AC3E}">
        <p14:creationId xmlns:p14="http://schemas.microsoft.com/office/powerpoint/2010/main" val="417006206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6C5CF-AC34-344E-A34A-E04FF422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AS Right for You? What You Need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5A0C3-B16E-8C40-B765-FC852242D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270" y="1170715"/>
            <a:ext cx="5664330" cy="4525963"/>
          </a:xfrm>
        </p:spPr>
        <p:txBody>
          <a:bodyPr/>
          <a:lstStyle/>
          <a:p>
            <a:r>
              <a:rPr lang="en-US" sz="2400"/>
              <a:t>PSA</a:t>
            </a:r>
          </a:p>
          <a:p>
            <a:r>
              <a:rPr lang="en-US" sz="2400"/>
              <a:t>PSA “density” (PSA/gland volume) </a:t>
            </a:r>
            <a:r>
              <a:rPr lang="en-US" sz="2400">
                <a:solidFill>
                  <a:schemeClr val="accent5"/>
                </a:solidFill>
              </a:rPr>
              <a:t>(&lt; 0.15)</a:t>
            </a:r>
          </a:p>
          <a:p>
            <a:r>
              <a:rPr lang="en-US" sz="2400"/>
              <a:t>Stage </a:t>
            </a:r>
            <a:r>
              <a:rPr lang="en-US" sz="2400">
                <a:solidFill>
                  <a:schemeClr val="accent5"/>
                </a:solidFill>
              </a:rPr>
              <a:t>(T1/2)</a:t>
            </a:r>
          </a:p>
          <a:p>
            <a:r>
              <a:rPr lang="en-US" sz="2400"/>
              <a:t>Cancer grade </a:t>
            </a:r>
            <a:r>
              <a:rPr lang="en-US" sz="2400">
                <a:solidFill>
                  <a:schemeClr val="accent5"/>
                </a:solidFill>
              </a:rPr>
              <a:t>(3/3)</a:t>
            </a:r>
          </a:p>
          <a:p>
            <a:r>
              <a:rPr lang="en-US" sz="2400"/>
              <a:t>Cancer grade ¾ - </a:t>
            </a:r>
            <a:r>
              <a:rPr lang="en-US" sz="2400">
                <a:solidFill>
                  <a:schemeClr val="accent5"/>
                </a:solidFill>
              </a:rPr>
              <a:t>volume, subtype</a:t>
            </a:r>
          </a:p>
          <a:p>
            <a:r>
              <a:rPr lang="en-US" sz="2400"/>
              <a:t>MRI </a:t>
            </a:r>
            <a:r>
              <a:rPr lang="en-US" sz="2400">
                <a:solidFill>
                  <a:schemeClr val="accent5"/>
                </a:solidFill>
              </a:rPr>
              <a:t>(PIRADS 1- 3)</a:t>
            </a:r>
          </a:p>
          <a:p>
            <a:r>
              <a:rPr lang="en-US" sz="2400"/>
              <a:t>Genomics (</a:t>
            </a:r>
            <a:r>
              <a:rPr lang="en-US" sz="2400" err="1"/>
              <a:t>Prolaris</a:t>
            </a:r>
            <a:r>
              <a:rPr lang="en-US" sz="2400"/>
              <a:t>, </a:t>
            </a:r>
            <a:r>
              <a:rPr lang="en-US" sz="2400" err="1"/>
              <a:t>OncotypeDX</a:t>
            </a:r>
            <a:r>
              <a:rPr lang="en-US" sz="2400"/>
              <a:t> or Decipher)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2DE42-DF03-4048-9222-2146A28EBF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/>
              <a:t>Age and health </a:t>
            </a:r>
          </a:p>
          <a:p>
            <a:r>
              <a:rPr lang="en-US" sz="2400"/>
              <a:t>Patient and family preferences</a:t>
            </a:r>
          </a:p>
          <a:p>
            <a:r>
              <a:rPr lang="en-US" sz="2400"/>
              <a:t>Confidence in your providers</a:t>
            </a:r>
          </a:p>
        </p:txBody>
      </p:sp>
    </p:spTree>
    <p:extLst>
      <p:ext uri="{BB962C8B-B14F-4D97-AF65-F5344CB8AC3E}">
        <p14:creationId xmlns:p14="http://schemas.microsoft.com/office/powerpoint/2010/main" val="2990945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1370" y="178443"/>
            <a:ext cx="973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Arial"/>
                <a:cs typeface="Arial"/>
              </a:rPr>
              <a:t>UCSF active surveillance cohort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6249" y="1460401"/>
            <a:ext cx="10972800" cy="4525963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2113 enrolled</a:t>
            </a:r>
          </a:p>
          <a:p>
            <a:r>
              <a:rPr lang="en-US" sz="3200">
                <a:latin typeface="Arial"/>
                <a:cs typeface="Arial"/>
              </a:rPr>
              <a:t>Year of diagnosis: median 2010 (range 1990, 2019)</a:t>
            </a:r>
          </a:p>
          <a:p>
            <a:r>
              <a:rPr lang="en-US" sz="3200">
                <a:latin typeface="Arial"/>
                <a:cs typeface="Arial"/>
              </a:rPr>
              <a:t>Age at diagnosis: mean 62.5 years (SD 7.68)</a:t>
            </a:r>
          </a:p>
          <a:p>
            <a:r>
              <a:rPr lang="en-US" sz="3200">
                <a:latin typeface="Arial"/>
                <a:cs typeface="Arial"/>
              </a:rPr>
              <a:t>PSA at diagnosis: median 5.5 (IQR 4.2, 7.5)</a:t>
            </a:r>
          </a:p>
          <a:p>
            <a:r>
              <a:rPr lang="en-US" sz="3200">
                <a:latin typeface="Arial"/>
                <a:cs typeface="Arial"/>
              </a:rPr>
              <a:t>Duration of follow up: median 73 months (IQR 43, 112</a:t>
            </a:r>
          </a:p>
          <a:p>
            <a:r>
              <a:rPr lang="en-US" sz="3200">
                <a:latin typeface="Arial"/>
                <a:cs typeface="Arial"/>
              </a:rPr>
              <a:t>85% low risk, 15% intermediate risk</a:t>
            </a:r>
          </a:p>
          <a:p>
            <a:endParaRPr lang="en-US" sz="3200">
              <a:latin typeface="Arial"/>
              <a:cs typeface="Arial"/>
            </a:endParaRPr>
          </a:p>
          <a:p>
            <a:endParaRPr lang="en-US" sz="3200">
              <a:latin typeface="Arial"/>
              <a:cs typeface="Arial"/>
            </a:endParaRP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1382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61" y="1885670"/>
            <a:ext cx="973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79293"/>
            <a:ext cx="12192000" cy="10833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Upgrade Free Survival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144908" y="-1432719"/>
            <a:ext cx="12889619" cy="58799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/>
              <a:t>Biopsy upgrade-free survival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3" y="1362621"/>
            <a:ext cx="7134579" cy="47983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53091" y="3569971"/>
            <a:ext cx="3691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41% at 7 years. N=689 upgraded at median 25 months (IQR 13, 52)</a:t>
            </a:r>
          </a:p>
        </p:txBody>
      </p:sp>
    </p:spTree>
    <p:extLst>
      <p:ext uri="{BB962C8B-B14F-4D97-AF65-F5344CB8AC3E}">
        <p14:creationId xmlns:p14="http://schemas.microsoft.com/office/powerpoint/2010/main" val="190408996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CSF PPT Template-Blue Bar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UCSF PPT Template-Blu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AUA.PG.Carroll.7.4.20</Template>
  <TotalTime>97</TotalTime>
  <Words>2678</Words>
  <Application>Microsoft Office PowerPoint</Application>
  <PresentationFormat>Widescreen</PresentationFormat>
  <Paragraphs>587</Paragraphs>
  <Slides>49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ＭＳ Ｐゴシック</vt:lpstr>
      <vt:lpstr>Arial</vt:lpstr>
      <vt:lpstr>Calibri</vt:lpstr>
      <vt:lpstr>Candara</vt:lpstr>
      <vt:lpstr>Garamond</vt:lpstr>
      <vt:lpstr>Montserrat</vt:lpstr>
      <vt:lpstr>MS Mincho</vt:lpstr>
      <vt:lpstr>Times</vt:lpstr>
      <vt:lpstr>Times New Roman</vt:lpstr>
      <vt:lpstr>Trebuchet MS</vt:lpstr>
      <vt:lpstr>Verdana</vt:lpstr>
      <vt:lpstr>Wingdings</vt:lpstr>
      <vt:lpstr>UCSF PPT Template-Blue Bar</vt:lpstr>
      <vt:lpstr>UCSF PPT Template-Blue</vt:lpstr>
      <vt:lpstr>Document</vt:lpstr>
      <vt:lpstr>Active Surveillance for Prostate Cancer – An Update</vt:lpstr>
      <vt:lpstr>Disclosure</vt:lpstr>
      <vt:lpstr>PowerPoint Presentation</vt:lpstr>
      <vt:lpstr>PowerPoint Presentation</vt:lpstr>
      <vt:lpstr>A spectrum of disease</vt:lpstr>
      <vt:lpstr>Describe your cancer?</vt:lpstr>
      <vt:lpstr>Is AS Right for You? What You Need to Consider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Situations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Predictors of Upgrade </vt:lpstr>
      <vt:lpstr>Risk of Metastases – 1%, 69% were to pelvic lymph nodes</vt:lpstr>
      <vt:lpstr>Risk Factors for Biopsy Reclassification  (GG ≥2) on Active Surveillance</vt:lpstr>
      <vt:lpstr>Making AS more efficient, less intense</vt:lpstr>
      <vt:lpstr>PowerPoint Presentation</vt:lpstr>
      <vt:lpstr>PowerPoint Presentation</vt:lpstr>
      <vt:lpstr>What Can You Do?</vt:lpstr>
      <vt:lpstr>Is AS Right for You? What You Need to Consider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richard davis</cp:lastModifiedBy>
  <cp:revision>12</cp:revision>
  <dcterms:created xsi:type="dcterms:W3CDTF">2020-07-21T12:13:44Z</dcterms:created>
  <dcterms:modified xsi:type="dcterms:W3CDTF">2020-07-29T02:00:18Z</dcterms:modified>
</cp:coreProperties>
</file>