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0" r:id="rId2"/>
    <p:sldId id="265" r:id="rId3"/>
    <p:sldId id="257" r:id="rId4"/>
    <p:sldId id="258" r:id="rId5"/>
    <p:sldId id="263"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743" autoAdjust="0"/>
  </p:normalViewPr>
  <p:slideViewPr>
    <p:cSldViewPr snapToGrid="0">
      <p:cViewPr varScale="1">
        <p:scale>
          <a:sx n="73" d="100"/>
          <a:sy n="73" d="100"/>
        </p:scale>
        <p:origin x="66"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CFAC03-67A1-4CFC-B2F3-6A2FFB7848FE}" type="datetimeFigureOut">
              <a:rPr lang="en-US" smtClean="0"/>
              <a:t>6/26/2020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DA6173-EAD7-499D-B39C-B68E2E4DD29E}" type="slidenum">
              <a:rPr lang="en-US" smtClean="0"/>
              <a:t>‹#›</a:t>
            </a:fld>
            <a:endParaRPr lang="en-US"/>
          </a:p>
        </p:txBody>
      </p:sp>
    </p:spTree>
    <p:extLst>
      <p:ext uri="{BB962C8B-B14F-4D97-AF65-F5344CB8AC3E}">
        <p14:creationId xmlns:p14="http://schemas.microsoft.com/office/powerpoint/2010/main" val="272913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time_continue=3&amp;v=4ex9pUug8Vs&amp;feature=emb_logo"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2B2DFA-04F6-4713-86A1-47E953577B26}" type="slidenum">
              <a:rPr lang="en-US" smtClean="0"/>
              <a:t>1</a:t>
            </a:fld>
            <a:endParaRPr lang="en-US"/>
          </a:p>
        </p:txBody>
      </p:sp>
    </p:spTree>
    <p:extLst>
      <p:ext uri="{BB962C8B-B14F-4D97-AF65-F5344CB8AC3E}">
        <p14:creationId xmlns:p14="http://schemas.microsoft.com/office/powerpoint/2010/main" val="1291761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928363-D06C-4427-B666-8F7A8E671EE9}" type="slidenum">
              <a:rPr lang="en-US" altLang="en-US">
                <a:solidFill>
                  <a:prstClr val="black"/>
                </a:solidFill>
              </a:rPr>
              <a:pPr/>
              <a:t>2</a:t>
            </a:fld>
            <a:endParaRPr lang="en-US" altLang="en-US">
              <a:solidFill>
                <a:prstClr val="black"/>
              </a:solidFill>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kern="1200" dirty="0" smtClean="0">
                <a:solidFill>
                  <a:schemeClr val="tx1"/>
                </a:solidFill>
                <a:effectLst/>
                <a:latin typeface="+mn-lt"/>
                <a:ea typeface="+mn-ea"/>
                <a:cs typeface="+mn-cs"/>
              </a:rPr>
              <a:t>We are now planning</a:t>
            </a:r>
            <a:r>
              <a:rPr lang="en-US" sz="1200" kern="1200" baseline="0" dirty="0" smtClean="0">
                <a:solidFill>
                  <a:schemeClr val="tx1"/>
                </a:solidFill>
                <a:effectLst/>
                <a:latin typeface="+mn-lt"/>
                <a:ea typeface="+mn-ea"/>
                <a:cs typeface="+mn-cs"/>
              </a:rPr>
              <a:t> our 5th</a:t>
            </a:r>
            <a:r>
              <a:rPr lang="en-US" sz="1200" kern="1200" dirty="0" smtClean="0">
                <a:solidFill>
                  <a:schemeClr val="tx1"/>
                </a:solidFill>
                <a:effectLst/>
                <a:latin typeface="+mn-lt"/>
                <a:ea typeface="+mn-ea"/>
                <a:cs typeface="+mn-cs"/>
              </a:rPr>
              <a:t> year of the campaign and we’ve seen great success. Each year we conduct a new survey that focuses on different aspects of men’s health and gauges men’s attitudes about their health.</a:t>
            </a:r>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606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928363-D06C-4427-B666-8F7A8E671EE9}" type="slidenum">
              <a:rPr lang="en-US" altLang="en-US">
                <a:solidFill>
                  <a:prstClr val="black"/>
                </a:solidFill>
              </a:rPr>
              <a:pPr/>
              <a:t>3</a:t>
            </a:fld>
            <a:endParaRPr lang="en-US" altLang="en-US">
              <a:solidFill>
                <a:prstClr val="black"/>
              </a:solidFill>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1780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928363-D06C-4427-B666-8F7A8E671EE9}" type="slidenum">
              <a:rPr lang="en-US" altLang="en-US">
                <a:solidFill>
                  <a:prstClr val="black"/>
                </a:solidFill>
              </a:rPr>
              <a:pPr/>
              <a:t>4</a:t>
            </a:fld>
            <a:endParaRPr lang="en-US" altLang="en-US">
              <a:solidFill>
                <a:prstClr val="black"/>
              </a:solidFill>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955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This is a video our media</a:t>
            </a:r>
            <a:r>
              <a:rPr lang="en-US" i="1" baseline="0" dirty="0" smtClean="0"/>
              <a:t> and marketing team created for the campaign. </a:t>
            </a:r>
            <a:endParaRPr lang="en-US" i="1" dirty="0" smtClean="0"/>
          </a:p>
          <a:p>
            <a:r>
              <a:rPr lang="en-US" i="1" dirty="0" smtClean="0"/>
              <a:t>Embed video: </a:t>
            </a:r>
            <a:r>
              <a:rPr lang="en-US" dirty="0" smtClean="0">
                <a:hlinkClick r:id="rId3"/>
              </a:rPr>
              <a:t>https://www.youtube.com/watch?time_continue=3&amp;v=4ex9pUug8Vs&amp;feature=emb_logo</a:t>
            </a:r>
            <a:endParaRPr lang="en-US" dirty="0"/>
          </a:p>
          <a:p>
            <a:endParaRPr lang="en-US" dirty="0"/>
          </a:p>
        </p:txBody>
      </p:sp>
      <p:sp>
        <p:nvSpPr>
          <p:cNvPr id="4" name="Slide Number Placeholder 3"/>
          <p:cNvSpPr>
            <a:spLocks noGrp="1"/>
          </p:cNvSpPr>
          <p:nvPr>
            <p:ph type="sldNum" sz="quarter" idx="10"/>
          </p:nvPr>
        </p:nvSpPr>
        <p:spPr/>
        <p:txBody>
          <a:bodyPr/>
          <a:lstStyle/>
          <a:p>
            <a:fld id="{BD2B2DFA-04F6-4713-86A1-47E953577B26}" type="slidenum">
              <a:rPr lang="en-US" smtClean="0"/>
              <a:t>5</a:t>
            </a:fld>
            <a:endParaRPr lang="en-US"/>
          </a:p>
        </p:txBody>
      </p:sp>
    </p:spTree>
    <p:extLst>
      <p:ext uri="{BB962C8B-B14F-4D97-AF65-F5344CB8AC3E}">
        <p14:creationId xmlns:p14="http://schemas.microsoft.com/office/powerpoint/2010/main" val="1609007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2B2DFA-04F6-4713-86A1-47E953577B26}" type="slidenum">
              <a:rPr lang="en-US" smtClean="0"/>
              <a:t>6</a:t>
            </a:fld>
            <a:endParaRPr lang="en-US"/>
          </a:p>
        </p:txBody>
      </p:sp>
    </p:spTree>
    <p:extLst>
      <p:ext uri="{BB962C8B-B14F-4D97-AF65-F5344CB8AC3E}">
        <p14:creationId xmlns:p14="http://schemas.microsoft.com/office/powerpoint/2010/main" val="17091331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14924" y="1567537"/>
            <a:ext cx="11085097" cy="2387600"/>
          </a:xfrm>
        </p:spPr>
        <p:txBody>
          <a:bodyPr anchor="t"/>
          <a:lstStyle>
            <a:lvl1pPr algn="l">
              <a:defRPr sz="5400" cap="none"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1126958" y="2610852"/>
            <a:ext cx="9144000" cy="1311440"/>
          </a:xfrm>
        </p:spPr>
        <p:txBody>
          <a:bodyPr>
            <a:normAutofit/>
          </a:bodyPr>
          <a:lstStyle>
            <a:lvl1pPr marL="0" indent="0" algn="l">
              <a:buNone/>
              <a:defRPr sz="36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2455" y="2852381"/>
            <a:ext cx="3159457" cy="3159457"/>
          </a:xfrm>
          <a:prstGeom prst="rect">
            <a:avLst/>
          </a:prstGeom>
        </p:spPr>
      </p:pic>
    </p:spTree>
    <p:extLst>
      <p:ext uri="{BB962C8B-B14F-4D97-AF65-F5344CB8AC3E}">
        <p14:creationId xmlns:p14="http://schemas.microsoft.com/office/powerpoint/2010/main" val="380221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457200" indent="-457200">
              <a:defRPr sz="4000"/>
            </a:lvl1pPr>
            <a:lvl2pPr marL="914400" indent="-457200">
              <a:defRPr sz="3600"/>
            </a:lvl2pPr>
            <a:lvl3pPr marL="1371600" indent="-457200">
              <a:defRPr sz="3200"/>
            </a:lvl3pPr>
            <a:lvl4pPr marL="1828800" indent="-457200">
              <a:defRPr sz="2800"/>
            </a:lvl4pPr>
            <a:lvl5pPr marL="2286000" indent="-457200">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155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4645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76" y="228600"/>
            <a:ext cx="12188824" cy="1325563"/>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2430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85331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5065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pic>
        <p:nvPicPr>
          <p:cNvPr id="3" name="Picture 8" descr="DMC"/>
          <p:cNvPicPr>
            <a:picLocks noChangeAspect="1" noChangeArrowheads="1"/>
          </p:cNvPicPr>
          <p:nvPr userDrawn="1"/>
        </p:nvPicPr>
        <p:blipFill rotWithShape="1">
          <a:blip r:embed="rId2">
            <a:clrChange>
              <a:clrFrom>
                <a:srgbClr val="000000"/>
              </a:clrFrom>
              <a:clrTo>
                <a:srgbClr val="000000">
                  <a:alpha val="0"/>
                </a:srgbClr>
              </a:clrTo>
            </a:clrChange>
            <a:grayscl/>
            <a:biLevel thresh="50000"/>
            <a:extLst>
              <a:ext uri="{28A0092B-C50C-407E-A947-70E740481C1C}">
                <a14:useLocalDpi xmlns:a14="http://schemas.microsoft.com/office/drawing/2010/main" val="0"/>
              </a:ext>
            </a:extLst>
          </a:blip>
          <a:srcRect l="17079" t="35463" r="17987" b="39428"/>
          <a:stretch/>
        </p:blipFill>
        <p:spPr bwMode="auto">
          <a:xfrm>
            <a:off x="3072064" y="2434392"/>
            <a:ext cx="6083968" cy="1764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670494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214965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790359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384D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28600"/>
            <a:ext cx="12192000" cy="1325563"/>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73185" y="4921097"/>
            <a:ext cx="2373575" cy="2373575"/>
          </a:xfrm>
          <a:prstGeom prst="rect">
            <a:avLst/>
          </a:prstGeom>
          <a:noFill/>
          <a:ln>
            <a:noFill/>
          </a:ln>
        </p:spPr>
      </p:pic>
    </p:spTree>
    <p:extLst>
      <p:ext uri="{BB962C8B-B14F-4D97-AF65-F5344CB8AC3E}">
        <p14:creationId xmlns:p14="http://schemas.microsoft.com/office/powerpoint/2010/main" val="21426435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914400" rtl="0" eaLnBrk="1" latinLnBrk="0" hangingPunct="1">
        <a:lnSpc>
          <a:spcPct val="90000"/>
        </a:lnSpc>
        <a:spcBef>
          <a:spcPct val="0"/>
        </a:spcBef>
        <a:buNone/>
        <a:defRPr sz="5400" kern="1200" cap="none" baseline="0">
          <a:solidFill>
            <a:schemeClr val="tx1"/>
          </a:solidFill>
          <a:latin typeface="Arial" panose="020B0604020202020204" pitchFamily="34" charset="0"/>
          <a:ea typeface="+mj-ea"/>
          <a:cs typeface="Arial" panose="020B0604020202020204" pitchFamily="34" charset="0"/>
        </a:defRPr>
      </a:lvl1pPr>
    </p:titleStyle>
    <p:bodyStyle>
      <a:lvl1pPr marL="349250" indent="-349250" algn="l" defTabSz="914400" rtl="0" eaLnBrk="1" latinLnBrk="0" hangingPunct="1">
        <a:lnSpc>
          <a:spcPct val="90000"/>
        </a:lnSpc>
        <a:spcBef>
          <a:spcPts val="1000"/>
        </a:spcBef>
        <a:buFont typeface="Arial" panose="020B0604020202020204" pitchFamily="34" charset="0"/>
        <a:buChar char="•"/>
        <a:defRPr sz="4400" kern="1200">
          <a:solidFill>
            <a:schemeClr val="tx1"/>
          </a:solidFill>
          <a:latin typeface="Arial" panose="020B0604020202020204" pitchFamily="34" charset="0"/>
          <a:ea typeface="+mn-ea"/>
          <a:cs typeface="Arial" panose="020B0604020202020204" pitchFamily="34" charset="0"/>
        </a:defRPr>
      </a:lvl1pPr>
      <a:lvl2pPr marL="914400" indent="-457200" algn="l" defTabSz="914400" rtl="0" eaLnBrk="1" latinLnBrk="0" hangingPunct="1">
        <a:lnSpc>
          <a:spcPct val="90000"/>
        </a:lnSpc>
        <a:spcBef>
          <a:spcPts val="500"/>
        </a:spcBef>
        <a:buFont typeface="Arial" panose="020B0604020202020204" pitchFamily="34" charset="0"/>
        <a:buChar char="-"/>
        <a:defRPr sz="4000" kern="1200">
          <a:solidFill>
            <a:schemeClr val="tx1"/>
          </a:solidFill>
          <a:latin typeface="Arial" panose="020B0604020202020204" pitchFamily="34" charset="0"/>
          <a:ea typeface="+mn-ea"/>
          <a:cs typeface="Arial" panose="020B0604020202020204" pitchFamily="34" charset="0"/>
        </a:defRPr>
      </a:lvl2pPr>
      <a:lvl3pPr marL="1371600" indent="-457200" algn="l" defTabSz="914400" rtl="0" eaLnBrk="1" latinLnBrk="0" hangingPunct="1">
        <a:lnSpc>
          <a:spcPct val="90000"/>
        </a:lnSpc>
        <a:spcBef>
          <a:spcPts val="5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3pPr>
      <a:lvl4pPr marL="1828800" indent="-4572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4pPr>
      <a:lvl5pPr marL="2286000" indent="-4572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4ex9pUug8V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youtube.com/watch?time_continue=3&amp;v=4ex9pUug8Vs&amp;feature=emb_logo"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Cleveland Clinic</a:t>
            </a:r>
            <a:br>
              <a:rPr lang="en-US" dirty="0" smtClean="0"/>
            </a:br>
            <a:r>
              <a:rPr lang="en-US" dirty="0" err="1" smtClean="0"/>
              <a:t>MENtion</a:t>
            </a:r>
            <a:r>
              <a:rPr lang="en-US" dirty="0" smtClean="0"/>
              <a:t> </a:t>
            </a:r>
            <a:r>
              <a:rPr lang="en-US" dirty="0"/>
              <a:t>It </a:t>
            </a:r>
          </a:p>
        </p:txBody>
      </p:sp>
    </p:spTree>
    <p:extLst>
      <p:ext uri="{BB962C8B-B14F-4D97-AF65-F5344CB8AC3E}">
        <p14:creationId xmlns:p14="http://schemas.microsoft.com/office/powerpoint/2010/main" val="2547741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a:xfrm>
            <a:off x="255712" y="1554162"/>
            <a:ext cx="11680576" cy="5082611"/>
          </a:xfrm>
        </p:spPr>
        <p:txBody>
          <a:bodyPr>
            <a:noAutofit/>
          </a:bodyPr>
          <a:lstStyle/>
          <a:p>
            <a:r>
              <a:rPr lang="en-US" sz="2000" dirty="0" smtClean="0"/>
              <a:t>The </a:t>
            </a:r>
            <a:r>
              <a:rPr lang="en-US" sz="2000" dirty="0" err="1"/>
              <a:t>MENtion</a:t>
            </a:r>
            <a:r>
              <a:rPr lang="en-US" sz="2000" dirty="0"/>
              <a:t> It campaign first started in 2016. </a:t>
            </a:r>
            <a:r>
              <a:rPr lang="en-US" sz="2000" dirty="0" smtClean="0"/>
              <a:t>Cleveland Clinic </a:t>
            </a:r>
            <a:r>
              <a:rPr lang="en-US" sz="2000" dirty="0"/>
              <a:t>commissioned a national survey in order to examine health attitudes in </a:t>
            </a:r>
            <a:r>
              <a:rPr lang="en-US" sz="2000" dirty="0" smtClean="0"/>
              <a:t>men.</a:t>
            </a:r>
          </a:p>
          <a:p>
            <a:pPr marL="0" indent="0">
              <a:buNone/>
            </a:pPr>
            <a:endParaRPr lang="en-US" sz="2000" dirty="0" smtClean="0"/>
          </a:p>
          <a:p>
            <a:r>
              <a:rPr lang="en-US" sz="2000" dirty="0"/>
              <a:t>Not surprisingly, we found that men don’t like to talk about their health and that taking care of themselves (being on top of health screenings, going to their annual checkups) was just not a priority for them</a:t>
            </a:r>
            <a:r>
              <a:rPr lang="en-US" sz="2000" dirty="0" smtClean="0"/>
              <a:t>.</a:t>
            </a:r>
          </a:p>
          <a:p>
            <a:pPr marL="0" indent="0">
              <a:buNone/>
            </a:pPr>
            <a:endParaRPr lang="en-US" sz="2000" dirty="0" smtClean="0"/>
          </a:p>
          <a:p>
            <a:r>
              <a:rPr lang="en-US" sz="2000" dirty="0"/>
              <a:t>In response to the survey’s findings, we launched the </a:t>
            </a:r>
            <a:r>
              <a:rPr lang="en-US" sz="2000" dirty="0" err="1"/>
              <a:t>MENtion</a:t>
            </a:r>
            <a:r>
              <a:rPr lang="en-US" sz="2000" dirty="0"/>
              <a:t> It campaign – designed to raise awareness and encourage men to start paying attention to their health</a:t>
            </a:r>
            <a:r>
              <a:rPr lang="en-US" sz="2000" dirty="0" smtClean="0"/>
              <a:t>.</a:t>
            </a:r>
          </a:p>
          <a:p>
            <a:pPr marL="0" indent="0">
              <a:buNone/>
            </a:pPr>
            <a:endParaRPr lang="en-US" sz="2000" dirty="0" smtClean="0"/>
          </a:p>
          <a:p>
            <a:r>
              <a:rPr lang="en-US" sz="2000" dirty="0"/>
              <a:t>The campaign’s overarching message: we want men to take control of their health and </a:t>
            </a:r>
            <a:r>
              <a:rPr lang="en-US" sz="2000" dirty="0" err="1"/>
              <a:t>MENtion</a:t>
            </a:r>
            <a:r>
              <a:rPr lang="en-US" sz="2000" dirty="0"/>
              <a:t> It. Get a yearly check-up, take advantage of life-saving screenings and encourage other guys to take care of their health too. Oftentimes men will ignore symptoms until it’s too late.</a:t>
            </a:r>
            <a:endParaRPr lang="en-US" sz="2000" dirty="0" smtClean="0"/>
          </a:p>
          <a:p>
            <a:pPr marL="0" indent="0">
              <a:buNone/>
            </a:pPr>
            <a:endParaRPr lang="en-US" sz="2000" dirty="0" smtClean="0"/>
          </a:p>
        </p:txBody>
      </p:sp>
      <p:sp>
        <p:nvSpPr>
          <p:cNvPr id="5" name="Rectangle 2"/>
          <p:cNvSpPr>
            <a:spLocks noGrp="1" noChangeArrowheads="1"/>
          </p:cNvSpPr>
          <p:nvPr>
            <p:ph type="title"/>
          </p:nvPr>
        </p:nvSpPr>
        <p:spPr/>
        <p:txBody>
          <a:bodyPr/>
          <a:lstStyle/>
          <a:p>
            <a:pPr eaLnBrk="1" hangingPunct="1"/>
            <a:r>
              <a:rPr lang="en-US" altLang="en-US" dirty="0" err="1"/>
              <a:t>MENtion</a:t>
            </a:r>
            <a:r>
              <a:rPr lang="en-US" altLang="en-US" dirty="0"/>
              <a:t> It </a:t>
            </a:r>
            <a:r>
              <a:rPr lang="en-US" altLang="en-US" dirty="0" smtClean="0"/>
              <a:t>Background </a:t>
            </a:r>
            <a:endParaRPr lang="en-US" altLang="en-US" dirty="0"/>
          </a:p>
        </p:txBody>
      </p:sp>
    </p:spTree>
    <p:extLst>
      <p:ext uri="{BB962C8B-B14F-4D97-AF65-F5344CB8AC3E}">
        <p14:creationId xmlns:p14="http://schemas.microsoft.com/office/powerpoint/2010/main" val="2795592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a:xfrm>
            <a:off x="255712" y="1777042"/>
            <a:ext cx="11680576" cy="4675516"/>
          </a:xfrm>
        </p:spPr>
        <p:txBody>
          <a:bodyPr>
            <a:noAutofit/>
          </a:bodyPr>
          <a:lstStyle/>
          <a:p>
            <a:r>
              <a:rPr lang="en-US" sz="2400" dirty="0" smtClean="0"/>
              <a:t>Last </a:t>
            </a:r>
            <a:r>
              <a:rPr lang="en-US" sz="2400" dirty="0"/>
              <a:t>year’s </a:t>
            </a:r>
            <a:r>
              <a:rPr lang="en-US" sz="2400" dirty="0" smtClean="0"/>
              <a:t>campaign dug deeper </a:t>
            </a:r>
            <a:r>
              <a:rPr lang="en-US" sz="2400" dirty="0"/>
              <a:t>into two main areas: men’s health motivators and barriers. Findings revealed why men do (or for a lot of </a:t>
            </a:r>
            <a:r>
              <a:rPr lang="en-US" sz="2400" dirty="0" smtClean="0"/>
              <a:t>men, don’t</a:t>
            </a:r>
            <a:r>
              <a:rPr lang="en-US" sz="2400" dirty="0"/>
              <a:t>) seek health care and the motivations behind their actions</a:t>
            </a:r>
            <a:r>
              <a:rPr lang="en-US" sz="2400" dirty="0" smtClean="0"/>
              <a:t>.</a:t>
            </a:r>
          </a:p>
          <a:p>
            <a:pPr marL="0" indent="0">
              <a:buNone/>
            </a:pPr>
            <a:endParaRPr lang="en-US" sz="2400" dirty="0"/>
          </a:p>
          <a:p>
            <a:r>
              <a:rPr lang="en-US" sz="2400" dirty="0"/>
              <a:t>Highlights include:</a:t>
            </a:r>
          </a:p>
          <a:p>
            <a:pPr lvl="1"/>
            <a:r>
              <a:rPr lang="en-US" sz="2400" dirty="0"/>
              <a:t>Why do a lot of men avoid going to the doctor (and what would they rather do instead)?</a:t>
            </a:r>
          </a:p>
          <a:p>
            <a:pPr lvl="1"/>
            <a:r>
              <a:rPr lang="en-US" sz="2400" dirty="0"/>
              <a:t>Once they’re at the doctor’s office, why do some men hold back on certain issues?</a:t>
            </a:r>
          </a:p>
          <a:p>
            <a:pPr lvl="1"/>
            <a:r>
              <a:rPr lang="en-US" sz="2400" dirty="0"/>
              <a:t>What are some barriers that stop men from seeking care when it’s needed? How can we motivate men to take better care of themselves</a:t>
            </a:r>
            <a:r>
              <a:rPr lang="en-US" sz="2400" dirty="0" smtClean="0"/>
              <a:t>?</a:t>
            </a:r>
            <a:endParaRPr lang="en-US" altLang="en-US" sz="600" dirty="0">
              <a:latin typeface="+mn-lt"/>
            </a:endParaRPr>
          </a:p>
        </p:txBody>
      </p:sp>
      <p:sp>
        <p:nvSpPr>
          <p:cNvPr id="5" name="Rectangle 2"/>
          <p:cNvSpPr>
            <a:spLocks noGrp="1" noChangeArrowheads="1"/>
          </p:cNvSpPr>
          <p:nvPr>
            <p:ph type="title"/>
          </p:nvPr>
        </p:nvSpPr>
        <p:spPr/>
        <p:txBody>
          <a:bodyPr/>
          <a:lstStyle/>
          <a:p>
            <a:pPr eaLnBrk="1" hangingPunct="1"/>
            <a:r>
              <a:rPr lang="en-US" altLang="en-US" dirty="0" err="1"/>
              <a:t>MENtion</a:t>
            </a:r>
            <a:r>
              <a:rPr lang="en-US" altLang="en-US" dirty="0"/>
              <a:t> It Year </a:t>
            </a:r>
            <a:r>
              <a:rPr lang="en-US" altLang="en-US" dirty="0" smtClean="0"/>
              <a:t>4 </a:t>
            </a:r>
            <a:endParaRPr lang="en-US" altLang="en-US" dirty="0"/>
          </a:p>
        </p:txBody>
      </p:sp>
    </p:spTree>
    <p:extLst>
      <p:ext uri="{BB962C8B-B14F-4D97-AF65-F5344CB8AC3E}">
        <p14:creationId xmlns:p14="http://schemas.microsoft.com/office/powerpoint/2010/main" val="2732382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0"/>
            <a:ext cx="12192000" cy="1325563"/>
          </a:xfrm>
        </p:spPr>
        <p:txBody>
          <a:bodyPr/>
          <a:lstStyle/>
          <a:p>
            <a:r>
              <a:rPr lang="en-US" altLang="en-US" sz="4400" dirty="0"/>
              <a:t>Survey </a:t>
            </a:r>
            <a:r>
              <a:rPr lang="en-US" altLang="en-US" sz="4400" dirty="0" smtClean="0"/>
              <a:t>Key Takeaways*</a:t>
            </a:r>
            <a:endParaRPr lang="en-US" altLang="en-US" sz="4400" dirty="0">
              <a:latin typeface="+mn-lt"/>
            </a:endParaRPr>
          </a:p>
        </p:txBody>
      </p:sp>
      <p:sp>
        <p:nvSpPr>
          <p:cNvPr id="66563" name="Rectangle 3"/>
          <p:cNvSpPr>
            <a:spLocks noGrp="1" noChangeArrowheads="1"/>
          </p:cNvSpPr>
          <p:nvPr>
            <p:ph type="body" idx="1"/>
          </p:nvPr>
        </p:nvSpPr>
        <p:spPr>
          <a:xfrm>
            <a:off x="255712" y="1038179"/>
            <a:ext cx="11680576" cy="5606461"/>
          </a:xfrm>
        </p:spPr>
        <p:txBody>
          <a:bodyPr>
            <a:noAutofit/>
          </a:bodyPr>
          <a:lstStyle/>
          <a:p>
            <a:pPr>
              <a:lnSpc>
                <a:spcPct val="100000"/>
              </a:lnSpc>
              <a:spcBef>
                <a:spcPts val="720"/>
              </a:spcBef>
            </a:pPr>
            <a:r>
              <a:rPr lang="en-US" sz="2800" dirty="0" smtClean="0">
                <a:latin typeface="+mn-lt"/>
              </a:rPr>
              <a:t>72% of men would </a:t>
            </a:r>
            <a:r>
              <a:rPr lang="en-US" sz="2800" dirty="0">
                <a:latin typeface="+mn-lt"/>
              </a:rPr>
              <a:t>rather do household chores, like cleaning the bathroom or mowing the lawn, than go to the doctor </a:t>
            </a:r>
            <a:endParaRPr lang="en-US" sz="2800" dirty="0" smtClean="0">
              <a:latin typeface="+mn-lt"/>
            </a:endParaRPr>
          </a:p>
          <a:p>
            <a:pPr>
              <a:lnSpc>
                <a:spcPct val="100000"/>
              </a:lnSpc>
              <a:spcBef>
                <a:spcPts val="720"/>
              </a:spcBef>
            </a:pPr>
            <a:r>
              <a:rPr lang="en-US" sz="2800" dirty="0" smtClean="0">
                <a:latin typeface="+mn-lt"/>
              </a:rPr>
              <a:t>20% </a:t>
            </a:r>
            <a:r>
              <a:rPr lang="en-US" sz="2800" dirty="0">
                <a:latin typeface="+mn-lt"/>
              </a:rPr>
              <a:t>of men admit they have not been completely honest with their doctor </a:t>
            </a:r>
            <a:r>
              <a:rPr lang="en-US" sz="2800" dirty="0" smtClean="0">
                <a:latin typeface="+mn-lt"/>
              </a:rPr>
              <a:t>before because:</a:t>
            </a:r>
          </a:p>
          <a:p>
            <a:pPr lvl="1">
              <a:lnSpc>
                <a:spcPct val="100000"/>
              </a:lnSpc>
              <a:spcBef>
                <a:spcPts val="720"/>
              </a:spcBef>
            </a:pPr>
            <a:r>
              <a:rPr lang="en-US" sz="2400" dirty="0" smtClean="0">
                <a:latin typeface="+mn-lt"/>
              </a:rPr>
              <a:t>they </a:t>
            </a:r>
            <a:r>
              <a:rPr lang="en-US" sz="2400" dirty="0">
                <a:latin typeface="+mn-lt"/>
              </a:rPr>
              <a:t>were embarrassed (46</a:t>
            </a:r>
            <a:r>
              <a:rPr lang="en-US" sz="2400" dirty="0" smtClean="0">
                <a:latin typeface="+mn-lt"/>
              </a:rPr>
              <a:t>%)</a:t>
            </a:r>
          </a:p>
          <a:p>
            <a:pPr lvl="1">
              <a:lnSpc>
                <a:spcPct val="100000"/>
              </a:lnSpc>
              <a:spcBef>
                <a:spcPts val="720"/>
              </a:spcBef>
            </a:pPr>
            <a:r>
              <a:rPr lang="en-US" sz="2400" dirty="0">
                <a:latin typeface="+mn-lt"/>
              </a:rPr>
              <a:t>they didn't want to hear that they needed to change their diet/lifestyle </a:t>
            </a:r>
            <a:r>
              <a:rPr lang="en-US" sz="2400" dirty="0" smtClean="0">
                <a:latin typeface="+mn-lt"/>
              </a:rPr>
              <a:t>(36%)</a:t>
            </a:r>
          </a:p>
          <a:p>
            <a:pPr lvl="1">
              <a:lnSpc>
                <a:spcPct val="100000"/>
              </a:lnSpc>
              <a:spcBef>
                <a:spcPts val="720"/>
              </a:spcBef>
            </a:pPr>
            <a:r>
              <a:rPr lang="en-US" sz="2400" dirty="0"/>
              <a:t>they knew something was wrong but weren’t ready to face the diagnosis and/or would rather not know if they have any health </a:t>
            </a:r>
            <a:r>
              <a:rPr lang="en-US" sz="2400" dirty="0" smtClean="0"/>
              <a:t>issues (37%)</a:t>
            </a:r>
          </a:p>
          <a:p>
            <a:pPr>
              <a:lnSpc>
                <a:spcPct val="100000"/>
              </a:lnSpc>
              <a:spcBef>
                <a:spcPts val="720"/>
              </a:spcBef>
            </a:pPr>
            <a:r>
              <a:rPr lang="en-US" sz="2800" dirty="0">
                <a:latin typeface="+mn-lt"/>
              </a:rPr>
              <a:t>61% </a:t>
            </a:r>
            <a:r>
              <a:rPr lang="en-US" sz="2800" dirty="0" smtClean="0">
                <a:latin typeface="+mn-lt"/>
              </a:rPr>
              <a:t>of men would </a:t>
            </a:r>
            <a:r>
              <a:rPr lang="en-US" sz="2800" dirty="0">
                <a:latin typeface="+mn-lt"/>
              </a:rPr>
              <a:t>be more likely to </a:t>
            </a:r>
            <a:r>
              <a:rPr lang="en-US" sz="2800" dirty="0" smtClean="0">
                <a:latin typeface="+mn-lt"/>
              </a:rPr>
              <a:t>engage in preventative care if </a:t>
            </a:r>
            <a:r>
              <a:rPr lang="en-US" sz="2800" dirty="0">
                <a:latin typeface="+mn-lt"/>
              </a:rPr>
              <a:t>seeing the doctor was more </a:t>
            </a:r>
            <a:r>
              <a:rPr lang="en-US" sz="2800" dirty="0" smtClean="0">
                <a:latin typeface="+mn-lt"/>
              </a:rPr>
              <a:t>convenient (i.e. virtual visits, appointments </a:t>
            </a:r>
            <a:r>
              <a:rPr lang="en-US" sz="2800" dirty="0">
                <a:latin typeface="+mn-lt"/>
              </a:rPr>
              <a:t>outside of work </a:t>
            </a:r>
            <a:r>
              <a:rPr lang="en-US" sz="2800" dirty="0" smtClean="0">
                <a:latin typeface="+mn-lt"/>
              </a:rPr>
              <a:t>hours, etc.)</a:t>
            </a:r>
          </a:p>
          <a:p>
            <a:pPr marL="0" indent="0">
              <a:lnSpc>
                <a:spcPct val="100000"/>
              </a:lnSpc>
              <a:spcBef>
                <a:spcPts val="720"/>
              </a:spcBef>
              <a:buNone/>
            </a:pPr>
            <a:endParaRPr lang="en-US" sz="300" dirty="0" smtClean="0">
              <a:latin typeface="+mn-lt"/>
            </a:endParaRPr>
          </a:p>
          <a:p>
            <a:pPr marL="0" indent="0">
              <a:lnSpc>
                <a:spcPct val="100000"/>
              </a:lnSpc>
              <a:spcBef>
                <a:spcPts val="720"/>
              </a:spcBef>
              <a:buNone/>
            </a:pPr>
            <a:r>
              <a:rPr lang="en-US" sz="1400" dirty="0" smtClean="0">
                <a:latin typeface="+mn-lt"/>
              </a:rPr>
              <a:t>*</a:t>
            </a:r>
            <a:r>
              <a:rPr lang="en-US" sz="1400" dirty="0">
                <a:latin typeface="+mn-lt"/>
              </a:rPr>
              <a:t>O</a:t>
            </a:r>
            <a:r>
              <a:rPr lang="en-US" sz="1400" dirty="0" smtClean="0">
                <a:latin typeface="+mn-lt"/>
              </a:rPr>
              <a:t>nline </a:t>
            </a:r>
            <a:r>
              <a:rPr lang="en-US" sz="1400" dirty="0">
                <a:latin typeface="+mn-lt"/>
              </a:rPr>
              <a:t>survey conducted among a national probability sample consisting of 1,174 American males 18 years of age and older, living in the continental United States.</a:t>
            </a:r>
            <a:endParaRPr lang="en-US" sz="1400" dirty="0" smtClean="0">
              <a:latin typeface="+mn-lt"/>
            </a:endParaRPr>
          </a:p>
        </p:txBody>
      </p:sp>
    </p:spTree>
    <p:extLst>
      <p:ext uri="{BB962C8B-B14F-4D97-AF65-F5344CB8AC3E}">
        <p14:creationId xmlns:p14="http://schemas.microsoft.com/office/powerpoint/2010/main" val="3572374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hlinkClick r:id="rId3"/>
          </p:cNvPr>
          <p:cNvPicPr>
            <a:picLocks noChangeAspect="1"/>
          </p:cNvPicPr>
          <p:nvPr/>
        </p:nvPicPr>
        <p:blipFill rotWithShape="1">
          <a:blip r:embed="rId4"/>
          <a:srcRect l="33053" t="47322" r="33962" b="20563"/>
          <a:stretch/>
        </p:blipFill>
        <p:spPr>
          <a:xfrm>
            <a:off x="1838633" y="1081549"/>
            <a:ext cx="8294122" cy="4542503"/>
          </a:xfrm>
          <a:prstGeom prst="rect">
            <a:avLst/>
          </a:prstGeom>
        </p:spPr>
      </p:pic>
      <p:sp>
        <p:nvSpPr>
          <p:cNvPr id="2" name="TextBox 1"/>
          <p:cNvSpPr txBox="1"/>
          <p:nvPr/>
        </p:nvSpPr>
        <p:spPr>
          <a:xfrm>
            <a:off x="1550126" y="5913121"/>
            <a:ext cx="9213668" cy="369332"/>
          </a:xfrm>
          <a:prstGeom prst="rect">
            <a:avLst/>
          </a:prstGeom>
          <a:noFill/>
        </p:spPr>
        <p:txBody>
          <a:bodyPr wrap="square" rtlCol="0">
            <a:spAutoFit/>
          </a:bodyPr>
          <a:lstStyle/>
          <a:p>
            <a:r>
              <a:rPr lang="en-US" dirty="0" smtClean="0">
                <a:hlinkClick r:id="rId5"/>
              </a:rPr>
              <a:t>https</a:t>
            </a:r>
            <a:r>
              <a:rPr lang="en-US" dirty="0">
                <a:hlinkClick r:id="rId5"/>
              </a:rPr>
              <a:t>://www.youtube.com/watch?time_continue=3&amp;v=4ex9pUug8Vs&amp;feature=emb_logo</a:t>
            </a:r>
            <a:endParaRPr lang="en-US" dirty="0"/>
          </a:p>
        </p:txBody>
      </p:sp>
    </p:spTree>
    <p:extLst>
      <p:ext uri="{BB962C8B-B14F-4D97-AF65-F5344CB8AC3E}">
        <p14:creationId xmlns:p14="http://schemas.microsoft.com/office/powerpoint/2010/main" val="3997689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6798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Custom 1">
      <a:dk1>
        <a:sysClr val="windowText" lastClr="000000"/>
      </a:dk1>
      <a:lt1>
        <a:sysClr val="window" lastClr="FFFFFF"/>
      </a:lt1>
      <a:dk2>
        <a:srgbClr val="44546A"/>
      </a:dk2>
      <a:lt2>
        <a:srgbClr val="E7E6E6"/>
      </a:lt2>
      <a:accent1>
        <a:srgbClr val="0877BC"/>
      </a:accent1>
      <a:accent2>
        <a:srgbClr val="7AD0E7"/>
      </a:accent2>
      <a:accent3>
        <a:srgbClr val="F79647"/>
      </a:accent3>
      <a:accent4>
        <a:srgbClr val="F8C946"/>
      </a:accent4>
      <a:accent5>
        <a:srgbClr val="DBDBDB"/>
      </a:accent5>
      <a:accent6>
        <a:srgbClr val="1EC85A"/>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483</Words>
  <Application>Microsoft Office PowerPoint</Application>
  <PresentationFormat>Widescreen</PresentationFormat>
  <Paragraphs>35</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3_Office Theme</vt:lpstr>
      <vt:lpstr>Cleveland Clinic MENtion It </vt:lpstr>
      <vt:lpstr>MENtion It Background </vt:lpstr>
      <vt:lpstr>MENtion It Year 4 </vt:lpstr>
      <vt:lpstr>Survey Key Takeaways*</vt:lpstr>
      <vt:lpstr>PowerPoint Presentation</vt:lpstr>
      <vt:lpstr>PowerPoint Presentation</vt:lpstr>
    </vt:vector>
  </TitlesOfParts>
  <Company>Cleveland Clinic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MENtion It 2019</dc:title>
  <dc:creator>Buggey, Hope</dc:creator>
  <cp:lastModifiedBy>richard davis</cp:lastModifiedBy>
  <cp:revision>20</cp:revision>
  <dcterms:created xsi:type="dcterms:W3CDTF">2019-07-09T18:24:04Z</dcterms:created>
  <dcterms:modified xsi:type="dcterms:W3CDTF">2020-06-26T22:51:06Z</dcterms:modified>
</cp:coreProperties>
</file>