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2" r:id="rId5"/>
    <p:sldId id="259" r:id="rId6"/>
    <p:sldId id="265" r:id="rId7"/>
    <p:sldId id="271" r:id="rId8"/>
    <p:sldId id="263" r:id="rId9"/>
    <p:sldId id="266" r:id="rId10"/>
    <p:sldId id="261" r:id="rId11"/>
    <p:sldId id="260" r:id="rId12"/>
    <p:sldId id="264" r:id="rId13"/>
    <p:sldId id="270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C03E-0FB9-4685-AE97-F1208A80C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D022F-0CE6-4DA5-AE8E-9CF0825AA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BC7F-9E1B-4055-9628-FE377838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96A30-CA6B-4192-B988-FAC9469F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2047-0732-40AC-96F4-2A8733E2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CAE2-8CB3-49C5-B20E-A9A90910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CB79-20E4-4865-ABFD-C4D4A0B19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910A-94D9-47E3-85F0-BF09AD78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EE820-96BF-4413-9B40-36CD0B30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A2352-DA2C-4508-A1C5-7AA060F1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9C41E-8525-421F-B1B8-2EEE48014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D13C8-9923-4D80-B3D7-AC1C6DA1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89A19-4E51-4E67-8EA3-DC52780E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601D3-06B6-4684-9206-47BAEC2F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28338-C7AC-4A9F-B246-81616C14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2835-B18B-488E-970E-F5678118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3F9D-F61E-4460-A6B2-A7EA5B24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71E3-52C4-4B95-B870-84625B6E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4E47A-D6F3-4A31-AEE1-D07AFCC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932C-5293-4813-8178-1A87B767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6985-4360-4148-81C7-863A1CB3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FDECA-E2D1-490C-A39F-272F4489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E4DC-1CA0-4FCD-9C28-E8DC07A9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1501-DEA7-4D51-83BA-681B673C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5951-BF62-42C1-AA08-9E0F535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3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D2BC-A88E-4B96-BF43-3A35C789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5689-C41E-43C6-AF6B-13342083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A3F2A-C7E9-4916-97CE-E5EEFE4C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EECEA-DB8F-4F95-97E7-196D808C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09A4B-CFBC-45C2-A81E-50C6C592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5685B-5E01-4730-A499-5BE2ECB7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BCA4-2895-430D-8E16-E06BE670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F0E7-85CC-4230-A2B4-86792DA9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18272-8D59-4AE5-B3D4-58D97CDA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CB10D-09B4-4FE9-867D-99E31FE54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1331D-8CAD-4989-AC0B-C9D849B2E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8ED6F-4AFE-4A73-82A8-E9140E45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40A79-C39E-4F8B-916C-94F865BE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D9BC31-47E8-42C9-940D-84906595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18AA-9C6B-48ED-B301-13BE4423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1E476-D543-4F44-82DC-1E50763D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FB6D-82DE-4680-B761-CC7D3913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D73E-06DE-454D-BE8D-9C09EE74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4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4FF02-3E11-489F-95D4-617112D8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52A6E-A9F2-4796-B4E3-4C7A7061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53A47-9A05-48EF-A3B3-ED23FEB0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3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9132-930C-4107-AA95-C8A13721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6F647-9EBA-47DD-8FD1-B1AF023B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A69CC-E763-415E-97E8-19ABD7A97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1A773-54ED-4BDE-ADBA-506ABD7F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BE494-4764-4AEE-B96E-83040709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8957D-A609-4853-8DC5-9E75D49C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61CA-FE34-4D85-90DA-1FC971CD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BBD45-53FA-4D2A-AE1E-D58F31ED2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B70C-4C0B-42E4-8BBB-2D692ACCE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BA4A-5A60-419D-840C-2ADBDE4D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4226C-0756-477E-B8E8-1F1B4CC1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3970C-B447-4A64-A06A-0403EB7F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FCAD3-36E2-4268-B827-5D1A189A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5C01C-0BCF-465B-BC6B-AFBF701E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DABED-9664-4675-A80E-B13939DC0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1855-6515-46F5-9B1B-3085EAEA414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E00AD-C3A4-492A-8F39-A8E8C7F9A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012B-4921-4AD9-988B-4F3A2A2A4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33F0-E9CE-4ECF-850C-4A72A63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D23F-1859-4E57-8C67-C1FF5EB9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5"/>
          </a:xfrm>
        </p:spPr>
        <p:txBody>
          <a:bodyPr>
            <a:noAutofit/>
          </a:bodyPr>
          <a:lstStyle/>
          <a:p>
            <a:r>
              <a:rPr lang="en-US" sz="3200" dirty="0"/>
              <a:t>Genomic analysis of circulating tumor DNA in 3,334 patients with advanced prostate cancer to identify targetable BRCA alterations and AR resistance mechanisms</a:t>
            </a:r>
            <a:br>
              <a:rPr lang="en-US" sz="3200" dirty="0"/>
            </a:br>
            <a:r>
              <a:rPr lang="en-US" sz="3200" dirty="0"/>
              <a:t>Foundation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7A32-90A5-4129-B633-41957388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572"/>
            <a:ext cx="7844246" cy="390402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ctDNA</a:t>
            </a:r>
            <a:r>
              <a:rPr lang="en-US" dirty="0"/>
              <a:t> is good information for somatic mutations in </a:t>
            </a:r>
            <a:r>
              <a:rPr lang="en-US" dirty="0" err="1"/>
              <a:t>mCRPC</a:t>
            </a:r>
            <a:r>
              <a:rPr lang="en-US" dirty="0"/>
              <a:t> when biopsy is not possible</a:t>
            </a:r>
          </a:p>
          <a:p>
            <a:r>
              <a:rPr lang="en-US" dirty="0"/>
              <a:t>lots of other data on the importance of CTCs as predictive</a:t>
            </a:r>
          </a:p>
          <a:p>
            <a:r>
              <a:rPr lang="en-US" dirty="0"/>
              <a:t>93% concordance for BRCA1/2 for tissue and liquid biopsy – </a:t>
            </a:r>
            <a:r>
              <a:rPr lang="en-US" i="1" dirty="0"/>
              <a:t>but does not detect BRCA deletions</a:t>
            </a:r>
          </a:p>
          <a:p>
            <a:r>
              <a:rPr lang="en-US" dirty="0"/>
              <a:t>Liquid detected more resistance mechanisms, including novel AR-activating variants.</a:t>
            </a:r>
          </a:p>
          <a:p>
            <a:r>
              <a:rPr lang="en-US" dirty="0"/>
              <a:t>Assay did not include TMPRSS-ERG and SPOP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20A11E7-CC1C-48B6-A9F5-76BD13AD4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3751"/>
              </p:ext>
            </p:extLst>
          </p:nvPr>
        </p:nvGraphicFramePr>
        <p:xfrm>
          <a:off x="8965119" y="2473234"/>
          <a:ext cx="2679897" cy="296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7720560" imgH="8571240" progId="">
                  <p:embed/>
                </p:oleObj>
              </mc:Choice>
              <mc:Fallback>
                <p:oleObj r:id="rId3" imgW="7720560" imgH="8571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5119" y="2473234"/>
                        <a:ext cx="2679897" cy="2961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87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8920-3162-4A9A-A8D4-1A5A19C5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9766"/>
          </a:xfrm>
        </p:spPr>
        <p:txBody>
          <a:bodyPr>
            <a:noAutofit/>
          </a:bodyPr>
          <a:lstStyle/>
          <a:p>
            <a:r>
              <a:rPr lang="en-US" sz="3600" dirty="0"/>
              <a:t>ICEPAC: A phase II multicenter study of avelumab combined with stereotactic ablative body radiotherapy (SABR) in metastatic castration-resistant prostate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D6896-8490-443E-88B8-41E1A97D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645"/>
            <a:ext cx="10515600" cy="3128963"/>
          </a:xfrm>
        </p:spPr>
        <p:txBody>
          <a:bodyPr/>
          <a:lstStyle/>
          <a:p>
            <a:r>
              <a:rPr lang="en-US" dirty="0"/>
              <a:t>SABR (two sites not all sites) added to PD-1 inhibition increased PFS &amp; OS in </a:t>
            </a:r>
            <a:r>
              <a:rPr lang="en-US" dirty="0" err="1"/>
              <a:t>mCRPC</a:t>
            </a:r>
            <a:endParaRPr lang="en-US" dirty="0"/>
          </a:p>
          <a:p>
            <a:r>
              <a:rPr lang="en-US" dirty="0"/>
              <a:t>a test of the abscopal effect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3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B51F-5110-4692-86CE-CDB69647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18F-DCFPyL-PET/CT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5935-E4A5-4B6E-ADD7-A2AB760D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070"/>
            <a:ext cx="10515600" cy="5192893"/>
          </a:xfrm>
        </p:spPr>
        <p:txBody>
          <a:bodyPr>
            <a:normAutofit/>
          </a:bodyPr>
          <a:lstStyle/>
          <a:p>
            <a:r>
              <a:rPr lang="en-US" sz="2400" dirty="0"/>
              <a:t>A prospective phase II/III study of PSMA-targeted 18F-DCFPyL-PET/CT in patients (pts) with prostate cancer (</a:t>
            </a:r>
            <a:r>
              <a:rPr lang="en-US" sz="2400" dirty="0" err="1"/>
              <a:t>PCa</a:t>
            </a:r>
            <a:r>
              <a:rPr lang="en-US" sz="2400" dirty="0"/>
              <a:t>) (OSPREY): A </a:t>
            </a:r>
            <a:r>
              <a:rPr lang="en-US" sz="2400" dirty="0" err="1"/>
              <a:t>subanalysis</a:t>
            </a:r>
            <a:r>
              <a:rPr lang="en-US" sz="2400" dirty="0"/>
              <a:t> of disease staging changes in </a:t>
            </a:r>
            <a:r>
              <a:rPr lang="en-US" sz="2400" dirty="0" err="1"/>
              <a:t>PCa</a:t>
            </a:r>
            <a:r>
              <a:rPr lang="en-US" sz="2400" dirty="0"/>
              <a:t> pts with recurrence or metastases on conventional imaging</a:t>
            </a:r>
          </a:p>
          <a:p>
            <a:pPr lvl="1"/>
            <a:r>
              <a:rPr lang="en-US" sz="2000" dirty="0"/>
              <a:t>up-staged 58% (19/33) of pts from M0 to M1, of whom 91% (10/11) were confirmed to have M1 disease by pathology. </a:t>
            </a:r>
          </a:p>
          <a:p>
            <a:pPr lvl="1"/>
            <a:r>
              <a:rPr lang="en-US" sz="2000" dirty="0"/>
              <a:t>Of the patients who were staged M1at baseline, 18F-DCFPyL-PET/CT upstaged 16% (10/64; M1a to M1b or M1c: n = 4; M1b to M1c: n = 6) and down-staged 22% (18/82) to M0.</a:t>
            </a:r>
          </a:p>
          <a:p>
            <a:r>
              <a:rPr lang="en-US" sz="2400" dirty="0"/>
              <a:t>PSMA-targeted imaging with 18F-DCFPyL-PET/CT in patients with biochemically recurrent prostate cancer: A phase III study (CONDOR)—A </a:t>
            </a:r>
            <a:r>
              <a:rPr lang="en-US" sz="2400" dirty="0" err="1"/>
              <a:t>subanalysis</a:t>
            </a:r>
            <a:r>
              <a:rPr lang="en-US" sz="2400" dirty="0"/>
              <a:t> of correct localization rate and positive predictive value by standard of truth</a:t>
            </a:r>
          </a:p>
          <a:p>
            <a:pPr lvl="1"/>
            <a:r>
              <a:rPr lang="en-US" dirty="0"/>
              <a:t>detected and localized metastatic lesions with high CLR and PP in men with BCR who had negative or equivocal baseline imaging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357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F4FF-4C02-46D0-AB5E-0C376502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8406"/>
          </a:xfrm>
        </p:spPr>
        <p:txBody>
          <a:bodyPr>
            <a:noAutofit/>
          </a:bodyPr>
          <a:lstStyle/>
          <a:p>
            <a:r>
              <a:rPr lang="en-US" sz="3600" dirty="0"/>
              <a:t>Clinical study of VERU-111, an oral cytoskeletal disruptor, in metastatic castration-resistant prostate cancer (</a:t>
            </a:r>
            <a:r>
              <a:rPr lang="en-US" sz="3600" dirty="0" err="1"/>
              <a:t>mCRPC</a:t>
            </a:r>
            <a:r>
              <a:rPr lang="en-US" sz="3600" dirty="0"/>
              <a:t>) who failed an androgen receptor targeting agent.</a:t>
            </a:r>
            <a:endParaRPr lang="en-US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1A3E5A-04B3-46D4-AD39-749D85EC2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104241"/>
              </p:ext>
            </p:extLst>
          </p:nvPr>
        </p:nvGraphicFramePr>
        <p:xfrm>
          <a:off x="846909" y="2535692"/>
          <a:ext cx="8128000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21701520" imgH="11949120" progId="">
                  <p:embed/>
                </p:oleObj>
              </mc:Choice>
              <mc:Fallback>
                <p:oleObj r:id="rId3" imgW="21701520" imgH="11949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909" y="2535692"/>
                        <a:ext cx="8128000" cy="445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C72642-B3D6-4FC7-BE89-8AEF8A186656}"/>
              </a:ext>
            </a:extLst>
          </p:cNvPr>
          <p:cNvSpPr/>
          <p:nvPr/>
        </p:nvSpPr>
        <p:spPr>
          <a:xfrm>
            <a:off x="8913949" y="2396321"/>
            <a:ext cx="31321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85F71"/>
                </a:solidFill>
                <a:latin typeface="Arial" panose="020B0604020202020204" pitchFamily="34" charset="0"/>
              </a:rPr>
              <a:t>The Phase 2 clinical study has been fully enrolled and is evaluation the recommended Phase 1 b dose (63 mg) in patients with </a:t>
            </a:r>
            <a:r>
              <a:rPr lang="en-US" b="1" dirty="0" err="1">
                <a:solidFill>
                  <a:srgbClr val="285F71"/>
                </a:solidFill>
                <a:latin typeface="Arial" panose="020B0604020202020204" pitchFamily="34" charset="0"/>
              </a:rPr>
              <a:t>mCRPC</a:t>
            </a:r>
            <a:r>
              <a:rPr lang="en-US" b="1" dirty="0">
                <a:solidFill>
                  <a:srgbClr val="285F71"/>
                </a:solidFill>
                <a:latin typeface="Arial" panose="020B0604020202020204" pitchFamily="34" charset="0"/>
              </a:rPr>
              <a:t> who also failed at least one androgen receptor targeting agent and prior to IV chemotherapy</a:t>
            </a:r>
          </a:p>
          <a:p>
            <a:r>
              <a:rPr lang="en-US" dirty="0">
                <a:solidFill>
                  <a:srgbClr val="285F71"/>
                </a:solidFill>
                <a:latin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285F71"/>
                </a:solidFill>
                <a:latin typeface="Arial" panose="020B0604020202020204" pitchFamily="34" charset="0"/>
              </a:rPr>
              <a:t>A positive meeting with FDA was held in July 2020 and will initiate the pivotal Phase 3 VERACITY clinical study in </a:t>
            </a:r>
            <a:r>
              <a:rPr lang="en-US" b="1" dirty="0" err="1">
                <a:solidFill>
                  <a:srgbClr val="285F71"/>
                </a:solidFill>
                <a:latin typeface="Arial" panose="020B0604020202020204" pitchFamily="34" charset="0"/>
              </a:rPr>
              <a:t>Ql</a:t>
            </a:r>
            <a:r>
              <a:rPr lang="en-US" b="1" dirty="0">
                <a:solidFill>
                  <a:srgbClr val="285F71"/>
                </a:solidFill>
                <a:latin typeface="Arial" panose="020B0604020202020204" pitchFamily="34" charset="0"/>
              </a:rPr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55AF-6D67-450C-9889-F2A3431E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2b – oral ModraDoc006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7062-507D-4768-863F-ED6CFDD3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novel, oral tablet formulation of docetaxel</a:t>
            </a:r>
          </a:p>
          <a:p>
            <a:r>
              <a:rPr lang="en-US" dirty="0"/>
              <a:t>Bioavailability is enhanced with co-admin of ritonavir (cytochrome P450 3A4 and P-glycoprotein)</a:t>
            </a:r>
          </a:p>
          <a:p>
            <a:r>
              <a:rPr lang="en-US" dirty="0"/>
              <a:t>Advantages: patient convenience; elimination of infusion-related reactions and avoiding prophylactic steroid administration</a:t>
            </a:r>
          </a:p>
          <a:p>
            <a:r>
              <a:rPr lang="en-US" dirty="0"/>
              <a:t>PSA response rates and </a:t>
            </a:r>
            <a:r>
              <a:rPr lang="en-US" dirty="0" err="1"/>
              <a:t>rPFS</a:t>
            </a:r>
            <a:r>
              <a:rPr lang="en-US" dirty="0"/>
              <a:t> comparable to IV docetaxel</a:t>
            </a:r>
          </a:p>
          <a:p>
            <a:r>
              <a:rPr lang="en-US" dirty="0"/>
              <a:t>Mild and reversible GI-toxicity.</a:t>
            </a:r>
          </a:p>
          <a:p>
            <a:r>
              <a:rPr lang="en-US" dirty="0"/>
              <a:t>Myelosuppression and </a:t>
            </a:r>
            <a:r>
              <a:rPr lang="en-US" dirty="0" err="1"/>
              <a:t>neurotoxcity</a:t>
            </a:r>
            <a:r>
              <a:rPr lang="en-US" dirty="0"/>
              <a:t> were low to negligible; low levels of alopecia</a:t>
            </a:r>
          </a:p>
        </p:txBody>
      </p:sp>
    </p:spTree>
    <p:extLst>
      <p:ext uri="{BB962C8B-B14F-4D97-AF65-F5344CB8AC3E}">
        <p14:creationId xmlns:p14="http://schemas.microsoft.com/office/powerpoint/2010/main" val="220090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8EA0-CEAF-4296-BA07-D2DA5374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835"/>
            <a:ext cx="10515600" cy="723445"/>
          </a:xfrm>
        </p:spPr>
        <p:txBody>
          <a:bodyPr>
            <a:normAutofit/>
          </a:bodyPr>
          <a:lstStyle/>
          <a:p>
            <a:r>
              <a:rPr lang="en-US" sz="3600" b="1" dirty="0"/>
              <a:t>Radium-223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6C36-0474-46CF-B6B8-B2E0A9C6E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411" y="1088572"/>
            <a:ext cx="10761617" cy="5404302"/>
          </a:xfrm>
        </p:spPr>
        <p:txBody>
          <a:bodyPr/>
          <a:lstStyle/>
          <a:p>
            <a:r>
              <a:rPr lang="en-US" dirty="0"/>
              <a:t>Randomized phase II study evaluating the addition of pembrolizumab to radium-223 in metastatic castration-resistant prostate cancer.</a:t>
            </a:r>
          </a:p>
          <a:p>
            <a:pPr lvl="1"/>
            <a:r>
              <a:rPr lang="en-US" dirty="0"/>
              <a:t>Ra233 + pembrolizumab</a:t>
            </a:r>
            <a:r>
              <a:rPr lang="en-US" b="1" dirty="0"/>
              <a:t> </a:t>
            </a:r>
            <a:r>
              <a:rPr lang="en-US" dirty="0"/>
              <a:t>not lead to prolonged </a:t>
            </a:r>
            <a:r>
              <a:rPr lang="en-US" dirty="0" err="1"/>
              <a:t>rPFS</a:t>
            </a:r>
            <a:r>
              <a:rPr lang="en-US" dirty="0"/>
              <a:t> or OS compared to Ra223 alone</a:t>
            </a:r>
          </a:p>
          <a:p>
            <a:r>
              <a:rPr lang="en-US" dirty="0"/>
              <a:t>Randomized phase II trial of radium-223 (RA) plus enzalutamide versus EZ alone in metastatic castration-refractory prostate cancer: Final efficacy and safety results.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3FFC00-FD24-420F-9BA6-97270ADD8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88570"/>
              </p:ext>
            </p:extLst>
          </p:nvPr>
        </p:nvGraphicFramePr>
        <p:xfrm>
          <a:off x="1090749" y="4151515"/>
          <a:ext cx="7299416" cy="2116183"/>
        </p:xfrm>
        <a:graphic>
          <a:graphicData uri="http://schemas.openxmlformats.org/drawingml/2006/table">
            <a:tbl>
              <a:tblPr/>
              <a:tblGrid>
                <a:gridCol w="2575560">
                  <a:extLst>
                    <a:ext uri="{9D8B030D-6E8A-4147-A177-3AD203B41FA5}">
                      <a16:colId xmlns:a16="http://schemas.microsoft.com/office/drawing/2014/main" val="896333610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753201073"/>
                    </a:ext>
                  </a:extLst>
                </a:gridCol>
                <a:gridCol w="1209539">
                  <a:extLst>
                    <a:ext uri="{9D8B030D-6E8A-4147-A177-3AD203B41FA5}">
                      <a16:colId xmlns:a16="http://schemas.microsoft.com/office/drawing/2014/main" val="1791081221"/>
                    </a:ext>
                  </a:extLst>
                </a:gridCol>
                <a:gridCol w="1824854">
                  <a:extLst>
                    <a:ext uri="{9D8B030D-6E8A-4147-A177-3AD203B41FA5}">
                      <a16:colId xmlns:a16="http://schemas.microsoft.com/office/drawing/2014/main" val="1875428882"/>
                    </a:ext>
                  </a:extLst>
                </a:gridCol>
              </a:tblGrid>
              <a:tr h="416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Endpoint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EZ+RA  (n = 35)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EZ (n = 12)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P-value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99765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effectLst/>
                        </a:rPr>
                        <a:t>PSA-PFS, Median Months (95% CI)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8.9 (4.73-21.4)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3.38 (2.7-NA)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0.97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321007"/>
                  </a:ext>
                </a:extLst>
              </a:tr>
              <a:tr h="44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effectLst/>
                        </a:rPr>
                        <a:t>PSA-PFS2, Median Months (95% CI)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18.7 (12.2-42.8)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8.41 (5.52-NA)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0.033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0151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effectLst/>
                        </a:rPr>
                        <a:t>TTNT, Median Months (95% CI)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15.9 (9.7-35.5)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3.47 (3.3-NA)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0.067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031987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effectLst/>
                        </a:rPr>
                        <a:t>OS, Median Months (95% CI)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30.8 (17.9-NA)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20.6 (16.8-NA)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>
                          <a:effectLst/>
                        </a:rPr>
                        <a:t>0.73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8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5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66D0-E6F2-4EA5-BDD4-87CF6666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6C9CE-4FB6-4690-B7FC-7F3BA3D53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Clinical outcomes of patients with metastatic castration-resistant prostate cancer (</a:t>
            </a:r>
            <a:r>
              <a:rPr lang="en-US" dirty="0" err="1"/>
              <a:t>mCRPC</a:t>
            </a:r>
            <a:r>
              <a:rPr lang="en-US" dirty="0"/>
              <a:t>) receiving radium-223 (Ra-223) early versus late in the treatment sequence</a:t>
            </a:r>
          </a:p>
          <a:p>
            <a:r>
              <a:rPr lang="en-US" dirty="0"/>
              <a:t>Retrospective Chart Review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ACEBBD-F8A1-4E6E-87E3-EABA6D52B22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Radium-223</a:t>
            </a:r>
            <a:endParaRPr lang="en-US" sz="36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6E4FD1-51AC-40F8-BD60-28807C852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18478"/>
              </p:ext>
            </p:extLst>
          </p:nvPr>
        </p:nvGraphicFramePr>
        <p:xfrm>
          <a:off x="978263" y="2798014"/>
          <a:ext cx="10488500" cy="389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17967960" imgH="6692040" progId="">
                  <p:embed/>
                </p:oleObj>
              </mc:Choice>
              <mc:Fallback>
                <p:oleObj r:id="rId3" imgW="17967960" imgH="669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263" y="2798014"/>
                        <a:ext cx="10488500" cy="389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91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4AE2-327D-42CD-A56F-EACAA8C4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475"/>
            <a:ext cx="10515600" cy="645069"/>
          </a:xfrm>
        </p:spPr>
        <p:txBody>
          <a:bodyPr>
            <a:normAutofit/>
          </a:bodyPr>
          <a:lstStyle/>
          <a:p>
            <a:r>
              <a:rPr lang="en-US" sz="3600" b="1" dirty="0"/>
              <a:t>Olaparib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6A11-2554-4C65-A91F-36ECA2A4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19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Olaparib efficacy in patients with metastatic castration-resistant prostate cancer (</a:t>
            </a:r>
            <a:r>
              <a:rPr lang="en-US" sz="2400" dirty="0" err="1"/>
              <a:t>mCRPC</a:t>
            </a:r>
            <a:r>
              <a:rPr lang="en-US" sz="2400" dirty="0"/>
              <a:t>) carrying circulating tumor (</a:t>
            </a:r>
            <a:r>
              <a:rPr lang="en-US" sz="2400" dirty="0" err="1"/>
              <a:t>ct</a:t>
            </a:r>
            <a:r>
              <a:rPr lang="en-US" sz="2400" dirty="0"/>
              <a:t>) DNA alterations in BRCA1, BRCA2 or ATM: Results from the </a:t>
            </a:r>
            <a:r>
              <a:rPr lang="en-US" sz="2400" dirty="0" err="1"/>
              <a:t>PROfound</a:t>
            </a:r>
            <a:r>
              <a:rPr lang="en-US" sz="2400" dirty="0"/>
              <a:t> study.</a:t>
            </a:r>
          </a:p>
          <a:p>
            <a:pPr lvl="1"/>
            <a:r>
              <a:rPr lang="en-US" sz="2000" dirty="0"/>
              <a:t>Patients who were positive for alterations in BRCA1, BRCA2 or ATM as detected by </a:t>
            </a:r>
            <a:r>
              <a:rPr lang="en-US" sz="2000" dirty="0" err="1"/>
              <a:t>ctDNA</a:t>
            </a:r>
            <a:r>
              <a:rPr lang="en-US" sz="2000" dirty="0"/>
              <a:t> showed a consistent </a:t>
            </a:r>
            <a:r>
              <a:rPr lang="en-US" sz="2000" dirty="0" err="1"/>
              <a:t>rPFS</a:t>
            </a:r>
            <a:r>
              <a:rPr lang="en-US" sz="2000" dirty="0"/>
              <a:t> improvement with </a:t>
            </a:r>
            <a:r>
              <a:rPr lang="en-US" sz="2000" dirty="0" err="1"/>
              <a:t>olaparib</a:t>
            </a:r>
            <a:r>
              <a:rPr lang="en-US" sz="2000" dirty="0"/>
              <a:t>.  </a:t>
            </a:r>
          </a:p>
          <a:p>
            <a:pPr lvl="1"/>
            <a:r>
              <a:rPr lang="en-US" sz="2000" dirty="0"/>
              <a:t>But PFS was only 7 months and 3 months</a:t>
            </a:r>
          </a:p>
          <a:p>
            <a:r>
              <a:rPr lang="en-US" sz="2400" dirty="0"/>
              <a:t>Differential activity of PARP inhibitors in BRCA1- versus BRCA2-altered metastatic castration resistant prostate cancer (</a:t>
            </a:r>
            <a:r>
              <a:rPr lang="en-US" sz="2400" dirty="0" err="1"/>
              <a:t>mCRPC</a:t>
            </a:r>
            <a:r>
              <a:rPr lang="en-US" sz="2400" dirty="0"/>
              <a:t>). </a:t>
            </a:r>
          </a:p>
          <a:p>
            <a:pPr lvl="1"/>
            <a:r>
              <a:rPr lang="en-US" sz="2000" dirty="0"/>
              <a:t>PSA50 responses in BRCA1- vs BRCA2-altered patients were 38% vs 65% respectively . </a:t>
            </a:r>
          </a:p>
          <a:p>
            <a:pPr lvl="1"/>
            <a:r>
              <a:rPr lang="en-US" sz="2000" dirty="0"/>
              <a:t>Median PFS in BRCA1 vs BRCA2 patients was 3.0 </a:t>
            </a:r>
            <a:r>
              <a:rPr lang="en-US" sz="2000" dirty="0" err="1"/>
              <a:t>mo</a:t>
            </a:r>
            <a:r>
              <a:rPr lang="en-US" sz="2000" dirty="0"/>
              <a:t> vs 8.0 </a:t>
            </a:r>
            <a:r>
              <a:rPr lang="en-US" sz="2000" dirty="0" err="1"/>
              <a:t>mo</a:t>
            </a:r>
            <a:r>
              <a:rPr lang="en-US" sz="2000" dirty="0"/>
              <a:t> respectively. </a:t>
            </a:r>
          </a:p>
          <a:p>
            <a:pPr lvl="1"/>
            <a:r>
              <a:rPr lang="en-US" sz="2000" dirty="0"/>
              <a:t>Similarly, median OS in BRCA1 vs BRCA2 patients was 11.0 </a:t>
            </a:r>
            <a:r>
              <a:rPr lang="en-US" sz="2000" dirty="0" err="1"/>
              <a:t>mo</a:t>
            </a:r>
            <a:r>
              <a:rPr lang="en-US" sz="2000" dirty="0"/>
              <a:t> vs 24.0 </a:t>
            </a:r>
            <a:r>
              <a:rPr lang="en-US" sz="2000" dirty="0" err="1"/>
              <a:t>mo</a:t>
            </a:r>
            <a:r>
              <a:rPr lang="en-US" sz="2000" dirty="0"/>
              <a:t> respectively </a:t>
            </a:r>
          </a:p>
          <a:p>
            <a:pPr lvl="1"/>
            <a:r>
              <a:rPr lang="en-US" sz="2000" dirty="0"/>
              <a:t>More P53 mutations in BRCA1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4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23D5-75C3-4B95-BCBD-2A6CB6A1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Olaparib – Roundtable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10D7-9D3B-4ABA-BAE4-66322C30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846"/>
            <a:ext cx="10515600" cy="4351338"/>
          </a:xfrm>
        </p:spPr>
        <p:txBody>
          <a:bodyPr/>
          <a:lstStyle/>
          <a:p>
            <a:r>
              <a:rPr lang="en-US" dirty="0"/>
              <a:t>Moderated by Dr. Silke </a:t>
            </a:r>
            <a:r>
              <a:rPr lang="en-US" dirty="0" err="1"/>
              <a:t>Gillessen</a:t>
            </a:r>
            <a:r>
              <a:rPr lang="en-US" dirty="0"/>
              <a:t> of Switzerland; included </a:t>
            </a:r>
            <a:r>
              <a:rPr lang="en-US" dirty="0" err="1"/>
              <a:t>DeBono</a:t>
            </a:r>
            <a:endParaRPr lang="en-US" dirty="0"/>
          </a:p>
          <a:p>
            <a:r>
              <a:rPr lang="en-US" dirty="0" err="1"/>
              <a:t>DeBono</a:t>
            </a:r>
            <a:r>
              <a:rPr lang="en-US" dirty="0"/>
              <a:t> backs off on efficacy of Olaparib for anything except BRCA.</a:t>
            </a:r>
          </a:p>
          <a:p>
            <a:r>
              <a:rPr lang="en-US" dirty="0"/>
              <a:t>“Activity was observed in patients with alterations in ATM and CDK12 supporting the need for further studies.”</a:t>
            </a:r>
          </a:p>
          <a:p>
            <a:r>
              <a:rPr lang="en-US" dirty="0"/>
              <a:t>For ATM, biallelic loss is very important; monoallelic loss insufficient.</a:t>
            </a:r>
          </a:p>
          <a:p>
            <a:r>
              <a:rPr lang="en-US" dirty="0"/>
              <a:t>EMA approved Olaparib ONLY for BRCA1/2.  “FDA more generous.” ?</a:t>
            </a:r>
          </a:p>
          <a:p>
            <a:r>
              <a:rPr lang="en-US" dirty="0" err="1"/>
              <a:t>DeBono</a:t>
            </a:r>
            <a:r>
              <a:rPr lang="en-US" dirty="0"/>
              <a:t> believes tissue biopsy is still the gold standard for BRCA mutations (vs. liquid) esp. at low concentrations due to clonal hematopoiesis.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3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DBEA-A929-4082-A0F4-9CA91243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929"/>
            <a:ext cx="10515600" cy="851742"/>
          </a:xfrm>
        </p:spPr>
        <p:txBody>
          <a:bodyPr>
            <a:normAutofit/>
          </a:bodyPr>
          <a:lstStyle/>
          <a:p>
            <a:r>
              <a:rPr lang="en-US" dirty="0"/>
              <a:t>Phase 2 – </a:t>
            </a:r>
            <a:r>
              <a:rPr lang="en-US" dirty="0" err="1"/>
              <a:t>Cediranib</a:t>
            </a:r>
            <a:r>
              <a:rPr lang="en-US" dirty="0"/>
              <a:t> + Olaparib vs. </a:t>
            </a:r>
            <a:r>
              <a:rPr lang="en-US" dirty="0" err="1"/>
              <a:t>Olap</a:t>
            </a:r>
            <a:r>
              <a:rPr lang="en-US" dirty="0"/>
              <a:t>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43F9-F2CB-48F4-B127-4F120A37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134"/>
            <a:ext cx="10515600" cy="2358866"/>
          </a:xfrm>
        </p:spPr>
        <p:txBody>
          <a:bodyPr>
            <a:normAutofit/>
          </a:bodyPr>
          <a:lstStyle/>
          <a:p>
            <a:r>
              <a:rPr lang="en-US" dirty="0"/>
              <a:t>Heavily pretreated mCRPC population</a:t>
            </a:r>
          </a:p>
          <a:p>
            <a:r>
              <a:rPr lang="en-US" dirty="0" err="1"/>
              <a:t>Cediranib</a:t>
            </a:r>
            <a:r>
              <a:rPr lang="en-US" dirty="0"/>
              <a:t> is a tyrosine kinase inhibitor of VEGFR; can induce an anti-angiogenic hypoxic tumor environment</a:t>
            </a:r>
          </a:p>
          <a:p>
            <a:r>
              <a:rPr lang="en-US" dirty="0"/>
              <a:t>Updated clinical data in subgroups by homologous recombination (HR) gene status.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63C9E3-CE37-43A5-97BE-EBDF2A5A1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2448"/>
              </p:ext>
            </p:extLst>
          </p:nvPr>
        </p:nvGraphicFramePr>
        <p:xfrm>
          <a:off x="838199" y="3658552"/>
          <a:ext cx="10094841" cy="3017520"/>
        </p:xfrm>
        <a:graphic>
          <a:graphicData uri="http://schemas.openxmlformats.org/drawingml/2006/table">
            <a:tbl>
              <a:tblPr/>
              <a:tblGrid>
                <a:gridCol w="1738412">
                  <a:extLst>
                    <a:ext uri="{9D8B030D-6E8A-4147-A177-3AD203B41FA5}">
                      <a16:colId xmlns:a16="http://schemas.microsoft.com/office/drawing/2014/main" val="1627557722"/>
                    </a:ext>
                  </a:extLst>
                </a:gridCol>
                <a:gridCol w="785299">
                  <a:extLst>
                    <a:ext uri="{9D8B030D-6E8A-4147-A177-3AD203B41FA5}">
                      <a16:colId xmlns:a16="http://schemas.microsoft.com/office/drawing/2014/main" val="1522781257"/>
                    </a:ext>
                  </a:extLst>
                </a:gridCol>
                <a:gridCol w="1261855">
                  <a:extLst>
                    <a:ext uri="{9D8B030D-6E8A-4147-A177-3AD203B41FA5}">
                      <a16:colId xmlns:a16="http://schemas.microsoft.com/office/drawing/2014/main" val="2578999350"/>
                    </a:ext>
                  </a:extLst>
                </a:gridCol>
                <a:gridCol w="1261855">
                  <a:extLst>
                    <a:ext uri="{9D8B030D-6E8A-4147-A177-3AD203B41FA5}">
                      <a16:colId xmlns:a16="http://schemas.microsoft.com/office/drawing/2014/main" val="472517466"/>
                    </a:ext>
                  </a:extLst>
                </a:gridCol>
                <a:gridCol w="1261855">
                  <a:extLst>
                    <a:ext uri="{9D8B030D-6E8A-4147-A177-3AD203B41FA5}">
                      <a16:colId xmlns:a16="http://schemas.microsoft.com/office/drawing/2014/main" val="1595705583"/>
                    </a:ext>
                  </a:extLst>
                </a:gridCol>
                <a:gridCol w="1261855">
                  <a:extLst>
                    <a:ext uri="{9D8B030D-6E8A-4147-A177-3AD203B41FA5}">
                      <a16:colId xmlns:a16="http://schemas.microsoft.com/office/drawing/2014/main" val="3134258299"/>
                    </a:ext>
                  </a:extLst>
                </a:gridCol>
                <a:gridCol w="1261855">
                  <a:extLst>
                    <a:ext uri="{9D8B030D-6E8A-4147-A177-3AD203B41FA5}">
                      <a16:colId xmlns:a16="http://schemas.microsoft.com/office/drawing/2014/main" val="250763253"/>
                    </a:ext>
                  </a:extLst>
                </a:gridCol>
                <a:gridCol w="1261855">
                  <a:extLst>
                    <a:ext uri="{9D8B030D-6E8A-4147-A177-3AD203B41FA5}">
                      <a16:colId xmlns:a16="http://schemas.microsoft.com/office/drawing/2014/main" val="510714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Patient Group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47C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Median rPFS (months)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Median OS (months)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041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N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C+O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O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p-value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C+O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O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p-value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81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b="1" dirty="0">
                          <a:effectLst/>
                        </a:rPr>
                        <a:t>Overall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8.5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0.033 (HR=0.58)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11.8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17.4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0.400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91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b="1">
                          <a:effectLst/>
                        </a:rPr>
                        <a:t>HRD – 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10.6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3.8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0.223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13.8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18.6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0.307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16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b="1">
                          <a:effectLst/>
                        </a:rPr>
                        <a:t>HRD – BRCA2+ATM (only)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12.2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8.8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0.841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14.8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NR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0.242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912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b="1">
                          <a:effectLst/>
                        </a:rPr>
                        <a:t>HRP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5.4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0.476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10.9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15.5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0.448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0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1F22-6A4A-46EC-A3DE-BE880CBA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2151652"/>
          </a:xfrm>
        </p:spPr>
        <p:txBody>
          <a:bodyPr>
            <a:noAutofit/>
          </a:bodyPr>
          <a:lstStyle/>
          <a:p>
            <a:r>
              <a:rPr lang="en-US" sz="3200" dirty="0"/>
              <a:t>Final results from ACIS, a randomized, placebo-controlled double-blind phase 3 study of apalutamide (APA) and abiraterone acetate plus prednisone (AAP) versus AAP in patients (pts) with chemo-naive metastatic castration-resistant prostate cancer (</a:t>
            </a:r>
            <a:r>
              <a:rPr lang="en-US" sz="3200" dirty="0" err="1"/>
              <a:t>mCRPC</a:t>
            </a:r>
            <a:r>
              <a:rPr lang="en-US" sz="3200" dirty="0"/>
              <a:t>). (Dana </a:t>
            </a:r>
            <a:r>
              <a:rPr lang="en-US" sz="3200" dirty="0" err="1"/>
              <a:t>Rathkopf</a:t>
            </a:r>
            <a:r>
              <a:rPr lang="en-US" sz="3200" dirty="0"/>
              <a:t> – MSKCC)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B52AB-6102-4C98-B52B-1B1387AE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2518366"/>
            <a:ext cx="7486953" cy="421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8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259E-372C-49DB-909D-53B07D51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880"/>
            <a:ext cx="10515600" cy="1573794"/>
          </a:xfrm>
        </p:spPr>
        <p:txBody>
          <a:bodyPr>
            <a:noAutofit/>
          </a:bodyPr>
          <a:lstStyle/>
          <a:p>
            <a:r>
              <a:rPr lang="en-US" sz="3200" dirty="0"/>
              <a:t>Phase I trial of apalutamide (</a:t>
            </a:r>
            <a:r>
              <a:rPr lang="en-US" sz="3200" dirty="0" err="1"/>
              <a:t>Apa</a:t>
            </a:r>
            <a:r>
              <a:rPr lang="en-US" sz="3200" dirty="0"/>
              <a:t>) with abiraterone acetate (AA) plus prednisone (P) and docetaxel (</a:t>
            </a:r>
            <a:r>
              <a:rPr lang="en-US" sz="3200" dirty="0" err="1"/>
              <a:t>Doce</a:t>
            </a:r>
            <a:r>
              <a:rPr lang="en-US" sz="3200" dirty="0"/>
              <a:t>) in patients with metastatic castration-resistant prostate cancer (</a:t>
            </a:r>
            <a:r>
              <a:rPr lang="en-US" sz="3200" dirty="0" err="1"/>
              <a:t>mCRPC</a:t>
            </a:r>
            <a:r>
              <a:rPr lang="en-US" sz="3200" dirty="0"/>
              <a:t>).</a:t>
            </a:r>
            <a:br>
              <a:rPr lang="en-US" sz="3200" dirty="0"/>
            </a:br>
            <a:r>
              <a:rPr lang="en-US" sz="3200" dirty="0"/>
              <a:t>Weil-Cornell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574153-0075-49F4-B01D-2E3FB607A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72685"/>
              </p:ext>
            </p:extLst>
          </p:nvPr>
        </p:nvGraphicFramePr>
        <p:xfrm>
          <a:off x="5521620" y="1944474"/>
          <a:ext cx="5238024" cy="403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7479360" imgH="5765040" progId="">
                  <p:embed/>
                </p:oleObj>
              </mc:Choice>
              <mc:Fallback>
                <p:oleObj r:id="rId3" imgW="7479360" imgH="5765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1620" y="1944474"/>
                        <a:ext cx="5238024" cy="403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E49DF5-D7CF-48F7-B373-E1D66B546ABD}"/>
              </a:ext>
            </a:extLst>
          </p:cNvPr>
          <p:cNvSpPr txBox="1"/>
          <p:nvPr/>
        </p:nvSpPr>
        <p:spPr>
          <a:xfrm>
            <a:off x="522514" y="5982789"/>
            <a:ext cx="1107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combination of </a:t>
            </a:r>
            <a:r>
              <a:rPr lang="en-US" dirty="0" err="1"/>
              <a:t>apa</a:t>
            </a:r>
            <a:r>
              <a:rPr lang="en-US" dirty="0"/>
              <a:t>, AA+P, and </a:t>
            </a:r>
            <a:r>
              <a:rPr lang="en-US" dirty="0" err="1"/>
              <a:t>doce</a:t>
            </a:r>
            <a:r>
              <a:rPr lang="en-US" dirty="0"/>
              <a:t> at full doses is tolerable. The combination is associated with a high proportion with PSA decline, measurable disease response, CTC count control, and favorable </a:t>
            </a:r>
            <a:r>
              <a:rPr lang="en-US" dirty="0" err="1"/>
              <a:t>rPFS</a:t>
            </a:r>
            <a:r>
              <a:rPr lang="en-US" dirty="0"/>
              <a:t>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0434466-BE72-4E62-9A3E-F7F678A55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04536"/>
              </p:ext>
            </p:extLst>
          </p:nvPr>
        </p:nvGraphicFramePr>
        <p:xfrm>
          <a:off x="956563" y="1944474"/>
          <a:ext cx="4565057" cy="3624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5" imgW="7339680" imgH="5828400" progId="">
                  <p:embed/>
                </p:oleObj>
              </mc:Choice>
              <mc:Fallback>
                <p:oleObj r:id="rId5" imgW="7339680" imgH="5828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563" y="1944474"/>
                        <a:ext cx="4565057" cy="3624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39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6EFA-5040-41DA-A8F0-FAFA614D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Use of Abi and Enza in mCRPC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010F-7B9C-4C54-8008-1D192697F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 from 7 UK centers</a:t>
            </a:r>
          </a:p>
          <a:p>
            <a:r>
              <a:rPr lang="en-US" dirty="0"/>
              <a:t>In patients receiving Enza post-Abi, the TTP was &lt;16 weeks.</a:t>
            </a:r>
          </a:p>
          <a:p>
            <a:r>
              <a:rPr lang="en-US" dirty="0"/>
              <a:t>Trials underway comparing Abi alone vs combination of Abi + Enza</a:t>
            </a:r>
          </a:p>
        </p:txBody>
      </p:sp>
    </p:spTree>
    <p:extLst>
      <p:ext uri="{BB962C8B-B14F-4D97-AF65-F5344CB8AC3E}">
        <p14:creationId xmlns:p14="http://schemas.microsoft.com/office/powerpoint/2010/main" val="1466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5862-CD72-40A8-ABDF-7EE9677A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Autofit/>
          </a:bodyPr>
          <a:lstStyle/>
          <a:p>
            <a:r>
              <a:rPr lang="en-US" sz="3600" dirty="0" err="1"/>
              <a:t>Cabazitaxel</a:t>
            </a:r>
            <a:r>
              <a:rPr lang="en-US" sz="3600" dirty="0"/>
              <a:t> multiple rechallenge in metastatic castration-resistant prostate cancer: A therapeutic option to increase overall survival?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8BC5DE-9DCA-4D92-876E-A9389219E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145751"/>
              </p:ext>
            </p:extLst>
          </p:nvPr>
        </p:nvGraphicFramePr>
        <p:xfrm>
          <a:off x="838200" y="3030507"/>
          <a:ext cx="10049688" cy="3350164"/>
        </p:xfrm>
        <a:graphic>
          <a:graphicData uri="http://schemas.openxmlformats.org/drawingml/2006/table">
            <a:tbl>
              <a:tblPr/>
              <a:tblGrid>
                <a:gridCol w="1852749">
                  <a:extLst>
                    <a:ext uri="{9D8B030D-6E8A-4147-A177-3AD203B41FA5}">
                      <a16:colId xmlns:a16="http://schemas.microsoft.com/office/drawing/2014/main" val="1003146830"/>
                    </a:ext>
                  </a:extLst>
                </a:gridCol>
                <a:gridCol w="1497147">
                  <a:extLst>
                    <a:ext uri="{9D8B030D-6E8A-4147-A177-3AD203B41FA5}">
                      <a16:colId xmlns:a16="http://schemas.microsoft.com/office/drawing/2014/main" val="4187672159"/>
                    </a:ext>
                  </a:extLst>
                </a:gridCol>
                <a:gridCol w="1674948">
                  <a:extLst>
                    <a:ext uri="{9D8B030D-6E8A-4147-A177-3AD203B41FA5}">
                      <a16:colId xmlns:a16="http://schemas.microsoft.com/office/drawing/2014/main" val="2769487374"/>
                    </a:ext>
                  </a:extLst>
                </a:gridCol>
                <a:gridCol w="1674948">
                  <a:extLst>
                    <a:ext uri="{9D8B030D-6E8A-4147-A177-3AD203B41FA5}">
                      <a16:colId xmlns:a16="http://schemas.microsoft.com/office/drawing/2014/main" val="3812615812"/>
                    </a:ext>
                  </a:extLst>
                </a:gridCol>
                <a:gridCol w="1674948">
                  <a:extLst>
                    <a:ext uri="{9D8B030D-6E8A-4147-A177-3AD203B41FA5}">
                      <a16:colId xmlns:a16="http://schemas.microsoft.com/office/drawing/2014/main" val="3244409814"/>
                    </a:ext>
                  </a:extLst>
                </a:gridCol>
                <a:gridCol w="1674948">
                  <a:extLst>
                    <a:ext uri="{9D8B030D-6E8A-4147-A177-3AD203B41FA5}">
                      <a16:colId xmlns:a16="http://schemas.microsoft.com/office/drawing/2014/main" val="567417393"/>
                    </a:ext>
                  </a:extLst>
                </a:gridCol>
              </a:tblGrid>
              <a:tr h="186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</a:rPr>
                        <a:t>Patient (N)</a:t>
                      </a:r>
                    </a:p>
                  </a:txBody>
                  <a:tcPr marL="36261" marR="36261" marT="18131" marB="181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</a:rPr>
                        <a:t>First-use (n=22)</a:t>
                      </a:r>
                    </a:p>
                  </a:txBody>
                  <a:tcPr marL="36261" marR="36261" marT="18131" marB="181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</a:rPr>
                        <a:t>Second-use (n=22)</a:t>
                      </a:r>
                    </a:p>
                  </a:txBody>
                  <a:tcPr marL="36261" marR="36261" marT="18131" marB="181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</a:rPr>
                        <a:t>Third-use (n=22)</a:t>
                      </a:r>
                    </a:p>
                  </a:txBody>
                  <a:tcPr marL="36261" marR="36261" marT="18131" marB="181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</a:rPr>
                        <a:t>Fourth-use (n=5)</a:t>
                      </a:r>
                    </a:p>
                  </a:txBody>
                  <a:tcPr marL="36261" marR="36261" marT="18131" marB="181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</a:rPr>
                        <a:t>Fifth-use (n=1)</a:t>
                      </a:r>
                    </a:p>
                  </a:txBody>
                  <a:tcPr marL="36261" marR="36261" marT="18131" marB="181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5066"/>
                  </a:ext>
                </a:extLst>
              </a:tr>
              <a:tr h="34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Best clinical benefit: Improved, N (%)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11 (50)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11 (50)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10 (45.5)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 (20)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02381"/>
                  </a:ext>
                </a:extLst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Best clinical benefit: Stable, N (%)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10 (45.5)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>
                          <a:effectLst/>
                        </a:rPr>
                        <a:t>11 (50)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7 (31.8)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4 (80)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27188"/>
                  </a:ext>
                </a:extLst>
              </a:tr>
              <a:tr h="34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Best clinical benefit: Progression, N (%)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 (4.5)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5 (22.7)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942571"/>
                  </a:ext>
                </a:extLst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PSA response: ≥ 50%, N (%)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19 (86.4)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14 (63.6)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12 (60)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4 (80)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31409"/>
                  </a:ext>
                </a:extLst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>
                          <a:effectLst/>
                        </a:rPr>
                        <a:t>PSA response: 0 – 50%, N (%)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3 (13.6)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5 (22.7)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4 (20)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 (20)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480101"/>
                  </a:ext>
                </a:extLst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PSA response: none, N (%)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 (0)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3 (13.6)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4 (20)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 (0)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33891"/>
                  </a:ext>
                </a:extLst>
              </a:tr>
              <a:tr h="699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Median radiological and/or clinical PFS (months)</a:t>
                      </a:r>
                      <a:br>
                        <a:rPr lang="en-US" sz="1000" b="1">
                          <a:effectLst/>
                        </a:rPr>
                      </a:br>
                      <a:r>
                        <a:rPr lang="en-US" sz="1000" b="1">
                          <a:effectLst/>
                        </a:rPr>
                        <a:t>[95% Confidence interval]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11.8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[9-14.2]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9.6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[8.6-12.2]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5.6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[4.2-9]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10.2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[7-NR]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9.1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-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238600"/>
                  </a:ext>
                </a:extLst>
              </a:tr>
              <a:tr h="586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>
                          <a:effectLst/>
                        </a:rPr>
                        <a:t>Median overall survival (months)</a:t>
                      </a:r>
                      <a:br>
                        <a:rPr lang="en-US" sz="1000" b="1">
                          <a:effectLst/>
                        </a:rPr>
                      </a:br>
                      <a:r>
                        <a:rPr lang="en-US" sz="1000" b="1">
                          <a:effectLst/>
                        </a:rPr>
                        <a:t>[95% Confidence interval]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50.9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[44.5-NR]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43.5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[26.9-NR]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24.8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[13.7-NR]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>
                          <a:effectLst/>
                        </a:rPr>
                        <a:t>19.2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[8.3-NR]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>
                          <a:effectLst/>
                        </a:rPr>
                        <a:t>-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-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474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C9B375-7E44-483F-AFAF-D187719506FE}"/>
              </a:ext>
            </a:extLst>
          </p:cNvPr>
          <p:cNvSpPr txBox="1"/>
          <p:nvPr/>
        </p:nvSpPr>
        <p:spPr>
          <a:xfrm>
            <a:off x="957943" y="2342606"/>
            <a:ext cx="845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Multicenter, retrospective study – 22 pts that had 3X </a:t>
            </a:r>
            <a:r>
              <a:rPr lang="en-US" dirty="0" err="1"/>
              <a:t>cabazitaxel</a:t>
            </a:r>
            <a:r>
              <a:rPr lang="en-US" dirty="0"/>
              <a:t>, selected from &gt;700 pts.</a:t>
            </a:r>
          </a:p>
        </p:txBody>
      </p:sp>
    </p:spTree>
    <p:extLst>
      <p:ext uri="{BB962C8B-B14F-4D97-AF65-F5344CB8AC3E}">
        <p14:creationId xmlns:p14="http://schemas.microsoft.com/office/powerpoint/2010/main" val="222213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21F1-90C6-43EC-8559-88569034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UnCHAARTED</a:t>
            </a:r>
            <a:r>
              <a:rPr lang="en-US" sz="3600" dirty="0"/>
              <a:t> territory: The role of docetaxel rechallenge following </a:t>
            </a:r>
            <a:r>
              <a:rPr lang="en-US" sz="3600" dirty="0" err="1"/>
              <a:t>chemohormonal</a:t>
            </a:r>
            <a:r>
              <a:rPr lang="en-US" sz="3600" dirty="0"/>
              <a:t> therapy for metastatic castrate-sensitive prostate cancer.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9627-57E4-4573-9592-C6CA59CE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median number of cycles of docetaxel received at rechallenge was 5 (range 1-11)</a:t>
            </a:r>
          </a:p>
          <a:p>
            <a:r>
              <a:rPr lang="en-US" sz="2400" dirty="0"/>
              <a:t>18% of patients requiring treatment delays. 64% of patients stopped treatment due to progression, 16% due to side effects, 7% at the patient’s request, 7% due to completion of the planned number of cycles, and 6% due to death or other causes. </a:t>
            </a:r>
          </a:p>
          <a:p>
            <a:r>
              <a:rPr lang="en-US" sz="2400" dirty="0"/>
              <a:t>Among 44 informative patients, 23% achieved at least a PSA50, with 18% having a 50-90% PSA reduction, and 5% having a ≥90% PSA reduction. The median time to progression (biochemical, radiographic, or death) was 2.3 months (95%CI 1.7-4.4) and the median overall survival was 11.0 months (95%CI 8.5-14.3).</a:t>
            </a:r>
          </a:p>
        </p:txBody>
      </p:sp>
    </p:spTree>
    <p:extLst>
      <p:ext uri="{BB962C8B-B14F-4D97-AF65-F5344CB8AC3E}">
        <p14:creationId xmlns:p14="http://schemas.microsoft.com/office/powerpoint/2010/main" val="358062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1502</Words>
  <Application>Microsoft Office PowerPoint</Application>
  <PresentationFormat>Widescreen</PresentationFormat>
  <Paragraphs>182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Genomic analysis of circulating tumor DNA in 3,334 patients with advanced prostate cancer to identify targetable BRCA alterations and AR resistance mechanisms Foundation Medicine</vt:lpstr>
      <vt:lpstr>Olaparib</vt:lpstr>
      <vt:lpstr>Olaparib – Roundtable discussion</vt:lpstr>
      <vt:lpstr>Phase 2 – Cediranib + Olaparib vs. Olap alone</vt:lpstr>
      <vt:lpstr>Final results from ACIS, a randomized, placebo-controlled double-blind phase 3 study of apalutamide (APA) and abiraterone acetate plus prednisone (AAP) versus AAP in patients (pts) with chemo-naive metastatic castration-resistant prostate cancer (mCRPC). (Dana Rathkopf – MSKCC)</vt:lpstr>
      <vt:lpstr>Phase I trial of apalutamide (Apa) with abiraterone acetate (AA) plus prednisone (P) and docetaxel (Doce) in patients with metastatic castration-resistant prostate cancer (mCRPC). Weil-Cornell</vt:lpstr>
      <vt:lpstr>Sequential Use of Abi and Enza in mCRPC</vt:lpstr>
      <vt:lpstr>Cabazitaxel multiple rechallenge in metastatic castration-resistant prostate cancer: A therapeutic option to increase overall survival?</vt:lpstr>
      <vt:lpstr>UnCHAARTED territory: The role of docetaxel rechallenge following chemohormonal therapy for metastatic castrate-sensitive prostate cancer.</vt:lpstr>
      <vt:lpstr>ICEPAC: A phase II multicenter study of avelumab combined with stereotactic ablative body radiotherapy (SABR) in metastatic castration-resistant prostate cancer</vt:lpstr>
      <vt:lpstr>18F-DCFPyL-PET/CT </vt:lpstr>
      <vt:lpstr>Clinical study of VERU-111, an oral cytoskeletal disruptor, in metastatic castration-resistant prostate cancer (mCRPC) who failed an androgen receptor targeting agent.</vt:lpstr>
      <vt:lpstr>Phase 2b – oral ModraDoc006</vt:lpstr>
      <vt:lpstr>Radium-223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Geller, Herbert M (NIH/NHLBI) [E]</dc:creator>
  <cp:lastModifiedBy>richard davis</cp:lastModifiedBy>
  <cp:revision>24</cp:revision>
  <dcterms:created xsi:type="dcterms:W3CDTF">2021-02-20T19:08:19Z</dcterms:created>
  <dcterms:modified xsi:type="dcterms:W3CDTF">2021-02-28T15:22:25Z</dcterms:modified>
</cp:coreProperties>
</file>