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Lst>
  <p:notesMasterIdLst>
    <p:notesMasterId r:id="rId41"/>
  </p:notesMasterIdLst>
  <p:sldIdLst>
    <p:sldId id="256" r:id="rId2"/>
    <p:sldId id="262" r:id="rId3"/>
    <p:sldId id="263" r:id="rId4"/>
    <p:sldId id="272" r:id="rId5"/>
    <p:sldId id="271" r:id="rId6"/>
    <p:sldId id="270" r:id="rId7"/>
    <p:sldId id="269" r:id="rId8"/>
    <p:sldId id="268" r:id="rId9"/>
    <p:sldId id="267" r:id="rId10"/>
    <p:sldId id="266" r:id="rId11"/>
    <p:sldId id="265" r:id="rId12"/>
    <p:sldId id="273" r:id="rId13"/>
    <p:sldId id="264" r:id="rId14"/>
    <p:sldId id="274" r:id="rId15"/>
    <p:sldId id="279" r:id="rId16"/>
    <p:sldId id="278" r:id="rId17"/>
    <p:sldId id="280" r:id="rId18"/>
    <p:sldId id="277" r:id="rId19"/>
    <p:sldId id="282" r:id="rId20"/>
    <p:sldId id="283" r:id="rId21"/>
    <p:sldId id="285" r:id="rId22"/>
    <p:sldId id="287" r:id="rId23"/>
    <p:sldId id="295" r:id="rId24"/>
    <p:sldId id="286" r:id="rId25"/>
    <p:sldId id="289" r:id="rId26"/>
    <p:sldId id="288" r:id="rId27"/>
    <p:sldId id="290" r:id="rId28"/>
    <p:sldId id="291" r:id="rId29"/>
    <p:sldId id="293" r:id="rId30"/>
    <p:sldId id="292" r:id="rId31"/>
    <p:sldId id="297" r:id="rId32"/>
    <p:sldId id="275" r:id="rId33"/>
    <p:sldId id="276" r:id="rId34"/>
    <p:sldId id="298" r:id="rId35"/>
    <p:sldId id="299" r:id="rId36"/>
    <p:sldId id="300" r:id="rId37"/>
    <p:sldId id="302" r:id="rId38"/>
    <p:sldId id="301" r:id="rId39"/>
    <p:sldId id="30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rea, Andres F" initials="CAF" lastIdx="1" clrIdx="0">
    <p:extLst>
      <p:ext uri="{19B8F6BF-5375-455C-9EA6-DF929625EA0E}">
        <p15:presenceInfo xmlns:p15="http://schemas.microsoft.com/office/powerpoint/2012/main" userId="S-1-5-21-971507931-556150721-581009308-2677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2638"/>
    <a:srgbClr val="B43948"/>
    <a:srgbClr val="B43832"/>
    <a:srgbClr val="6108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55"/>
    <p:restoredTop sz="86485"/>
  </p:normalViewPr>
  <p:slideViewPr>
    <p:cSldViewPr snapToObjects="1">
      <p:cViewPr varScale="1">
        <p:scale>
          <a:sx n="100" d="100"/>
          <a:sy n="100" d="100"/>
        </p:scale>
        <p:origin x="1296"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F0ACB-837C-FB46-A16E-8E424110F7E6}" type="datetimeFigureOut">
              <a:rPr lang="en-US" smtClean="0"/>
              <a:t>4/6/2021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10FE7-579A-544C-8D8D-EE86F1059700}" type="slidenum">
              <a:rPr lang="en-US" smtClean="0"/>
              <a:t>‹#›</a:t>
            </a:fld>
            <a:endParaRPr lang="en-US" dirty="0"/>
          </a:p>
        </p:txBody>
      </p:sp>
    </p:spTree>
    <p:extLst>
      <p:ext uri="{BB962C8B-B14F-4D97-AF65-F5344CB8AC3E}">
        <p14:creationId xmlns:p14="http://schemas.microsoft.com/office/powerpoint/2010/main" val="3578883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B10FE7-579A-544C-8D8D-EE86F1059700}" type="slidenum">
              <a:rPr lang="en-US" smtClean="0"/>
              <a:t>1</a:t>
            </a:fld>
            <a:endParaRPr lang="en-US" dirty="0"/>
          </a:p>
        </p:txBody>
      </p:sp>
    </p:spTree>
    <p:extLst>
      <p:ext uri="{BB962C8B-B14F-4D97-AF65-F5344CB8AC3E}">
        <p14:creationId xmlns:p14="http://schemas.microsoft.com/office/powerpoint/2010/main" val="2450647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B10FE7-579A-544C-8D8D-EE86F1059700}" type="slidenum">
              <a:rPr lang="en-US" smtClean="0"/>
              <a:t>35</a:t>
            </a:fld>
            <a:endParaRPr lang="en-US" dirty="0"/>
          </a:p>
        </p:txBody>
      </p:sp>
    </p:spTree>
    <p:extLst>
      <p:ext uri="{BB962C8B-B14F-4D97-AF65-F5344CB8AC3E}">
        <p14:creationId xmlns:p14="http://schemas.microsoft.com/office/powerpoint/2010/main" val="301179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smtClean="0">
                <a:effectLst/>
                <a:latin typeface="Century Gothic" panose="020B0502020202020204" pitchFamily="34" charset="0"/>
              </a:rPr>
              <a:t>The largest micro-ultrasound study to date with 1040 biopsy procedures across 11 institutions.  Micro-ultrasound demonstrated higher sensitivity and negative predictive value than mpMRI in this real-world registry study (p=0.03</a:t>
            </a:r>
            <a:endParaRPr lang="en-US" dirty="0" smtClean="0"/>
          </a:p>
          <a:p>
            <a:endParaRPr lang="en-US" dirty="0"/>
          </a:p>
        </p:txBody>
      </p:sp>
      <p:sp>
        <p:nvSpPr>
          <p:cNvPr id="4" name="Slide Number Placeholder 3"/>
          <p:cNvSpPr>
            <a:spLocks noGrp="1"/>
          </p:cNvSpPr>
          <p:nvPr>
            <p:ph type="sldNum" sz="quarter" idx="10"/>
          </p:nvPr>
        </p:nvSpPr>
        <p:spPr/>
        <p:txBody>
          <a:bodyPr/>
          <a:lstStyle/>
          <a:p>
            <a:fld id="{20B10FE7-579A-544C-8D8D-EE86F1059700}" type="slidenum">
              <a:rPr lang="en-US" smtClean="0"/>
              <a:t>36</a:t>
            </a:fld>
            <a:endParaRPr lang="en-US" dirty="0"/>
          </a:p>
        </p:txBody>
      </p:sp>
    </p:spTree>
    <p:extLst>
      <p:ext uri="{BB962C8B-B14F-4D97-AF65-F5344CB8AC3E}">
        <p14:creationId xmlns:p14="http://schemas.microsoft.com/office/powerpoint/2010/main" val="1577078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smtClean="0">
                <a:effectLst/>
                <a:latin typeface="Century Gothic" panose="020B0502020202020204" pitchFamily="34" charset="0"/>
              </a:rPr>
              <a:t>The largest micro-ultrasound study to date with 1040 biopsy procedures across 11 institutions.  Micro-ultrasound demonstrated higher sensitivity and negative predictive value than mpMRI in this real-world registry study (p=0.03</a:t>
            </a:r>
            <a:endParaRPr lang="en-US" dirty="0" smtClean="0"/>
          </a:p>
          <a:p>
            <a:endParaRPr lang="en-US" dirty="0"/>
          </a:p>
        </p:txBody>
      </p:sp>
      <p:sp>
        <p:nvSpPr>
          <p:cNvPr id="4" name="Slide Number Placeholder 3"/>
          <p:cNvSpPr>
            <a:spLocks noGrp="1"/>
          </p:cNvSpPr>
          <p:nvPr>
            <p:ph type="sldNum" sz="quarter" idx="10"/>
          </p:nvPr>
        </p:nvSpPr>
        <p:spPr/>
        <p:txBody>
          <a:bodyPr/>
          <a:lstStyle/>
          <a:p>
            <a:fld id="{20B10FE7-579A-544C-8D8D-EE86F1059700}" type="slidenum">
              <a:rPr lang="en-US" smtClean="0"/>
              <a:t>37</a:t>
            </a:fld>
            <a:endParaRPr lang="en-US" dirty="0"/>
          </a:p>
        </p:txBody>
      </p:sp>
    </p:spTree>
    <p:extLst>
      <p:ext uri="{BB962C8B-B14F-4D97-AF65-F5344CB8AC3E}">
        <p14:creationId xmlns:p14="http://schemas.microsoft.com/office/powerpoint/2010/main" val="3823323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B10FE7-579A-544C-8D8D-EE86F1059700}" type="slidenum">
              <a:rPr lang="en-US" smtClean="0"/>
              <a:t>38</a:t>
            </a:fld>
            <a:endParaRPr lang="en-US" dirty="0"/>
          </a:p>
        </p:txBody>
      </p:sp>
    </p:spTree>
    <p:extLst>
      <p:ext uri="{BB962C8B-B14F-4D97-AF65-F5344CB8AC3E}">
        <p14:creationId xmlns:p14="http://schemas.microsoft.com/office/powerpoint/2010/main" val="2417741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B10FE7-579A-544C-8D8D-EE86F1059700}" type="slidenum">
              <a:rPr lang="en-US" smtClean="0"/>
              <a:t>39</a:t>
            </a:fld>
            <a:endParaRPr lang="en-US" dirty="0"/>
          </a:p>
        </p:txBody>
      </p:sp>
    </p:spTree>
    <p:extLst>
      <p:ext uri="{BB962C8B-B14F-4D97-AF65-F5344CB8AC3E}">
        <p14:creationId xmlns:p14="http://schemas.microsoft.com/office/powerpoint/2010/main" val="6387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B10FE7-579A-544C-8D8D-EE86F1059700}" type="slidenum">
              <a:rPr lang="en-US" smtClean="0"/>
              <a:t>17</a:t>
            </a:fld>
            <a:endParaRPr lang="en-US" dirty="0"/>
          </a:p>
        </p:txBody>
      </p:sp>
    </p:spTree>
    <p:extLst>
      <p:ext uri="{BB962C8B-B14F-4D97-AF65-F5344CB8AC3E}">
        <p14:creationId xmlns:p14="http://schemas.microsoft.com/office/powerpoint/2010/main" val="267346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B10FE7-579A-544C-8D8D-EE86F1059700}" type="slidenum">
              <a:rPr lang="en-US" smtClean="0"/>
              <a:t>20</a:t>
            </a:fld>
            <a:endParaRPr lang="en-US" dirty="0"/>
          </a:p>
        </p:txBody>
      </p:sp>
    </p:spTree>
    <p:extLst>
      <p:ext uri="{BB962C8B-B14F-4D97-AF65-F5344CB8AC3E}">
        <p14:creationId xmlns:p14="http://schemas.microsoft.com/office/powerpoint/2010/main" val="277546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B10FE7-579A-544C-8D8D-EE86F1059700}" type="slidenum">
              <a:rPr lang="en-US" smtClean="0"/>
              <a:t>21</a:t>
            </a:fld>
            <a:endParaRPr lang="en-US" dirty="0"/>
          </a:p>
        </p:txBody>
      </p:sp>
    </p:spTree>
    <p:extLst>
      <p:ext uri="{BB962C8B-B14F-4D97-AF65-F5344CB8AC3E}">
        <p14:creationId xmlns:p14="http://schemas.microsoft.com/office/powerpoint/2010/main" val="212462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B10FE7-579A-544C-8D8D-EE86F1059700}" type="slidenum">
              <a:rPr lang="en-US" smtClean="0"/>
              <a:t>22</a:t>
            </a:fld>
            <a:endParaRPr lang="en-US" dirty="0"/>
          </a:p>
        </p:txBody>
      </p:sp>
    </p:spTree>
    <p:extLst>
      <p:ext uri="{BB962C8B-B14F-4D97-AF65-F5344CB8AC3E}">
        <p14:creationId xmlns:p14="http://schemas.microsoft.com/office/powerpoint/2010/main" val="170672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B10FE7-579A-544C-8D8D-EE86F1059700}" type="slidenum">
              <a:rPr lang="en-US" smtClean="0"/>
              <a:t>23</a:t>
            </a:fld>
            <a:endParaRPr lang="en-US" dirty="0"/>
          </a:p>
        </p:txBody>
      </p:sp>
    </p:spTree>
    <p:extLst>
      <p:ext uri="{BB962C8B-B14F-4D97-AF65-F5344CB8AC3E}">
        <p14:creationId xmlns:p14="http://schemas.microsoft.com/office/powerpoint/2010/main" val="384492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B10FE7-579A-544C-8D8D-EE86F1059700}" type="slidenum">
              <a:rPr lang="en-US" smtClean="0"/>
              <a:t>24</a:t>
            </a:fld>
            <a:endParaRPr lang="en-US" dirty="0"/>
          </a:p>
        </p:txBody>
      </p:sp>
    </p:spTree>
    <p:extLst>
      <p:ext uri="{BB962C8B-B14F-4D97-AF65-F5344CB8AC3E}">
        <p14:creationId xmlns:p14="http://schemas.microsoft.com/office/powerpoint/2010/main" val="2318700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B10FE7-579A-544C-8D8D-EE86F1059700}" type="slidenum">
              <a:rPr lang="en-US" smtClean="0"/>
              <a:t>25</a:t>
            </a:fld>
            <a:endParaRPr lang="en-US" dirty="0"/>
          </a:p>
        </p:txBody>
      </p:sp>
    </p:spTree>
    <p:extLst>
      <p:ext uri="{BB962C8B-B14F-4D97-AF65-F5344CB8AC3E}">
        <p14:creationId xmlns:p14="http://schemas.microsoft.com/office/powerpoint/2010/main" val="415182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B10FE7-579A-544C-8D8D-EE86F1059700}" type="slidenum">
              <a:rPr lang="en-US" smtClean="0"/>
              <a:t>26</a:t>
            </a:fld>
            <a:endParaRPr lang="en-US" dirty="0"/>
          </a:p>
        </p:txBody>
      </p:sp>
    </p:spTree>
    <p:extLst>
      <p:ext uri="{BB962C8B-B14F-4D97-AF65-F5344CB8AC3E}">
        <p14:creationId xmlns:p14="http://schemas.microsoft.com/office/powerpoint/2010/main" val="1730420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0C59896-67C0-0641-ACAC-25D79E386D47}" type="datetimeFigureOut">
              <a:rPr lang="en-US" smtClean="0"/>
              <a:t>4/6/2021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A46336-D315-6B46-86B8-BAE8433B5D90}" type="slidenum">
              <a:rPr lang="en-US" smtClean="0"/>
              <a:t>‹#›</a:t>
            </a:fld>
            <a:endParaRPr lang="en-US" dirty="0"/>
          </a:p>
        </p:txBody>
      </p:sp>
    </p:spTree>
    <p:extLst>
      <p:ext uri="{BB962C8B-B14F-4D97-AF65-F5344CB8AC3E}">
        <p14:creationId xmlns:p14="http://schemas.microsoft.com/office/powerpoint/2010/main" val="9210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0C59896-67C0-0641-ACAC-25D79E386D47}" type="datetimeFigureOut">
              <a:rPr lang="en-US" smtClean="0"/>
              <a:t>4/6/2021</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5A46336-D315-6B46-86B8-BAE8433B5D90}" type="slidenum">
              <a:rPr lang="en-US" smtClean="0"/>
              <a:t>‹#›</a:t>
            </a:fld>
            <a:endParaRPr lang="en-US" dirty="0"/>
          </a:p>
        </p:txBody>
      </p:sp>
    </p:spTree>
    <p:extLst>
      <p:ext uri="{BB962C8B-B14F-4D97-AF65-F5344CB8AC3E}">
        <p14:creationId xmlns:p14="http://schemas.microsoft.com/office/powerpoint/2010/main" val="144663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Times New Roman" charset="0"/>
                <a:ea typeface="Times New Roman" charset="0"/>
                <a:cs typeface="Times New Roman" charset="0"/>
              </a:defRPr>
            </a:lvl1pPr>
          </a:lstStyle>
          <a:p>
            <a:fld id="{D0248F4A-DB1F-7F46-95D4-603351336CDF}" type="slidenum">
              <a:rPr lang="en-US" smtClean="0"/>
              <a:pPr/>
              <a:t>‹#›</a:t>
            </a:fld>
            <a:endParaRPr lang="en-US" dirty="0"/>
          </a:p>
        </p:txBody>
      </p:sp>
    </p:spTree>
    <p:extLst>
      <p:ext uri="{BB962C8B-B14F-4D97-AF65-F5344CB8AC3E}">
        <p14:creationId xmlns:p14="http://schemas.microsoft.com/office/powerpoint/2010/main" val="1316197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238773"/>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7.pn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49.png"/><Relationship Id="rId2" Type="http://schemas.openxmlformats.org/officeDocument/2006/relationships/image" Target="../media/image3.emf"/><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emf"/><Relationship Id="rId7" Type="http://schemas.openxmlformats.org/officeDocument/2006/relationships/image" Target="../media/image53.jpeg"/><Relationship Id="rId2" Type="http://schemas.openxmlformats.org/officeDocument/2006/relationships/image" Target="../media/image3.emf"/><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emf"/><Relationship Id="rId7" Type="http://schemas.openxmlformats.org/officeDocument/2006/relationships/image" Target="../media/image60.png"/><Relationship Id="rId2" Type="http://schemas.openxmlformats.org/officeDocument/2006/relationships/image" Target="../media/image3.emf"/><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emf"/><Relationship Id="rId7" Type="http://schemas.openxmlformats.org/officeDocument/2006/relationships/image" Target="../media/image68.png"/><Relationship Id="rId2" Type="http://schemas.openxmlformats.org/officeDocument/2006/relationships/image" Target="../media/image3.emf"/><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emf"/><Relationship Id="rId7" Type="http://schemas.openxmlformats.org/officeDocument/2006/relationships/image" Target="../media/image11.jpeg"/><Relationship Id="rId2" Type="http://schemas.openxmlformats.org/officeDocument/2006/relationships/image" Target="../media/image3.emf"/><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61082C"/>
          </a:solidFill>
          <a:ln>
            <a:solidFill>
              <a:srgbClr val="A32638"/>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6FF427C-EE24-A24D-A86E-490E2AD28797}"/>
              </a:ext>
            </a:extLst>
          </p:cNvPr>
          <p:cNvPicPr>
            <a:picLocks noChangeAspect="1"/>
          </p:cNvPicPr>
          <p:nvPr/>
        </p:nvPicPr>
        <p:blipFill>
          <a:blip r:embed="rId3"/>
          <a:stretch>
            <a:fillRect/>
          </a:stretch>
        </p:blipFill>
        <p:spPr>
          <a:xfrm>
            <a:off x="7692736" y="5410200"/>
            <a:ext cx="4357669" cy="1313270"/>
          </a:xfrm>
          <a:prstGeom prst="rect">
            <a:avLst/>
          </a:prstGeom>
        </p:spPr>
      </p:pic>
      <p:sp>
        <p:nvSpPr>
          <p:cNvPr id="2" name="Title 1">
            <a:extLst>
              <a:ext uri="{FF2B5EF4-FFF2-40B4-BE49-F238E27FC236}">
                <a16:creationId xmlns:a16="http://schemas.microsoft.com/office/drawing/2014/main" id="{CB56BFD7-1603-4E53-84DA-0B481F41588C}"/>
              </a:ext>
            </a:extLst>
          </p:cNvPr>
          <p:cNvSpPr>
            <a:spLocks noGrp="1"/>
          </p:cNvSpPr>
          <p:nvPr>
            <p:ph type="ctrTitle"/>
          </p:nvPr>
        </p:nvSpPr>
        <p:spPr>
          <a:xfrm>
            <a:off x="1524000" y="762000"/>
            <a:ext cx="9144000" cy="2387600"/>
          </a:xfrm>
        </p:spPr>
        <p:txBody>
          <a:bodyPr/>
          <a:lstStyle/>
          <a:p>
            <a:r>
              <a:rPr lang="en-US" dirty="0">
                <a:solidFill>
                  <a:schemeClr val="bg1"/>
                </a:solidFill>
              </a:rPr>
              <a:t>Advances in Prostate Cancer Diagnosis </a:t>
            </a:r>
          </a:p>
        </p:txBody>
      </p:sp>
      <p:sp>
        <p:nvSpPr>
          <p:cNvPr id="3" name="Subtitle 2">
            <a:extLst>
              <a:ext uri="{FF2B5EF4-FFF2-40B4-BE49-F238E27FC236}">
                <a16:creationId xmlns:a16="http://schemas.microsoft.com/office/drawing/2014/main" id="{E5FC8DF6-8E08-411E-BF38-12C1777276EE}"/>
              </a:ext>
            </a:extLst>
          </p:cNvPr>
          <p:cNvSpPr>
            <a:spLocks noGrp="1"/>
          </p:cNvSpPr>
          <p:nvPr>
            <p:ph type="subTitle" idx="1"/>
          </p:nvPr>
        </p:nvSpPr>
        <p:spPr>
          <a:xfrm>
            <a:off x="1524000" y="3416870"/>
            <a:ext cx="9144000" cy="1655762"/>
          </a:xfrm>
        </p:spPr>
        <p:txBody>
          <a:bodyPr/>
          <a:lstStyle/>
          <a:p>
            <a:r>
              <a:rPr lang="en-US" dirty="0">
                <a:solidFill>
                  <a:schemeClr val="bg1"/>
                </a:solidFill>
              </a:rPr>
              <a:t>Andres F. Correa, MD</a:t>
            </a:r>
          </a:p>
          <a:p>
            <a:r>
              <a:rPr lang="en-US" dirty="0">
                <a:solidFill>
                  <a:schemeClr val="bg1"/>
                </a:solidFill>
              </a:rPr>
              <a:t>Assistant Professor of Surgery </a:t>
            </a:r>
          </a:p>
          <a:p>
            <a:r>
              <a:rPr lang="en-US" dirty="0">
                <a:solidFill>
                  <a:schemeClr val="bg1"/>
                </a:solidFill>
              </a:rPr>
              <a:t>Associated Fellowship Director Urologic Oncology Fellowship</a:t>
            </a:r>
          </a:p>
          <a:p>
            <a:r>
              <a:rPr lang="en-US" dirty="0">
                <a:solidFill>
                  <a:schemeClr val="bg1"/>
                </a:solidFill>
              </a:rPr>
              <a:t>Division of Urologic Oncology </a:t>
            </a:r>
          </a:p>
        </p:txBody>
      </p:sp>
    </p:spTree>
    <p:extLst>
      <p:ext uri="{BB962C8B-B14F-4D97-AF65-F5344CB8AC3E}">
        <p14:creationId xmlns:p14="http://schemas.microsoft.com/office/powerpoint/2010/main" val="2100109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pic>
        <p:nvPicPr>
          <p:cNvPr id="7" name="Picture 6">
            <a:extLst>
              <a:ext uri="{FF2B5EF4-FFF2-40B4-BE49-F238E27FC236}">
                <a16:creationId xmlns:a16="http://schemas.microsoft.com/office/drawing/2014/main" id="{5839C21C-34B5-4677-AB87-EBD0ECBE41D3}"/>
              </a:ext>
            </a:extLst>
          </p:cNvPr>
          <p:cNvPicPr>
            <a:picLocks noChangeAspect="1"/>
          </p:cNvPicPr>
          <p:nvPr/>
        </p:nvPicPr>
        <p:blipFill>
          <a:blip r:embed="rId4"/>
          <a:stretch>
            <a:fillRect/>
          </a:stretch>
        </p:blipFill>
        <p:spPr>
          <a:xfrm>
            <a:off x="76201" y="45059"/>
            <a:ext cx="5562599" cy="1199069"/>
          </a:xfrm>
          <a:prstGeom prst="rect">
            <a:avLst/>
          </a:prstGeom>
        </p:spPr>
      </p:pic>
      <p:pic>
        <p:nvPicPr>
          <p:cNvPr id="8" name="Picture 7">
            <a:extLst>
              <a:ext uri="{FF2B5EF4-FFF2-40B4-BE49-F238E27FC236}">
                <a16:creationId xmlns:a16="http://schemas.microsoft.com/office/drawing/2014/main" id="{55D72DEE-17F3-4F9D-8D09-E17E567E7895}"/>
              </a:ext>
            </a:extLst>
          </p:cNvPr>
          <p:cNvPicPr>
            <a:picLocks noChangeAspect="1"/>
          </p:cNvPicPr>
          <p:nvPr/>
        </p:nvPicPr>
        <p:blipFill>
          <a:blip r:embed="rId5"/>
          <a:stretch>
            <a:fillRect/>
          </a:stretch>
        </p:blipFill>
        <p:spPr>
          <a:xfrm>
            <a:off x="2085756" y="1244128"/>
            <a:ext cx="6601044" cy="5388230"/>
          </a:xfrm>
          <a:prstGeom prst="rect">
            <a:avLst/>
          </a:prstGeom>
        </p:spPr>
      </p:pic>
    </p:spTree>
    <p:extLst>
      <p:ext uri="{BB962C8B-B14F-4D97-AF65-F5344CB8AC3E}">
        <p14:creationId xmlns:p14="http://schemas.microsoft.com/office/powerpoint/2010/main" val="451310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42753" y="262854"/>
            <a:ext cx="7543800" cy="646331"/>
          </a:xfrm>
          <a:prstGeom prst="rect">
            <a:avLst/>
          </a:prstGeom>
          <a:noFill/>
        </p:spPr>
        <p:txBody>
          <a:bodyPr wrap="square" rtlCol="0">
            <a:spAutoFit/>
          </a:bodyPr>
          <a:lstStyle/>
          <a:p>
            <a:r>
              <a:rPr lang="en-US" sz="3600" b="1" dirty="0">
                <a:solidFill>
                  <a:schemeClr val="bg1"/>
                </a:solidFill>
              </a:rPr>
              <a:t>Ciprofloxacin is not Benign </a:t>
            </a:r>
          </a:p>
        </p:txBody>
      </p:sp>
      <p:pic>
        <p:nvPicPr>
          <p:cNvPr id="7" name="Picture 6">
            <a:extLst>
              <a:ext uri="{FF2B5EF4-FFF2-40B4-BE49-F238E27FC236}">
                <a16:creationId xmlns:a16="http://schemas.microsoft.com/office/drawing/2014/main" id="{6CF67878-CC83-4593-A526-FF296A8AD969}"/>
              </a:ext>
            </a:extLst>
          </p:cNvPr>
          <p:cNvPicPr>
            <a:picLocks noChangeAspect="1"/>
          </p:cNvPicPr>
          <p:nvPr/>
        </p:nvPicPr>
        <p:blipFill>
          <a:blip r:embed="rId4"/>
          <a:stretch>
            <a:fillRect/>
          </a:stretch>
        </p:blipFill>
        <p:spPr>
          <a:xfrm>
            <a:off x="408630" y="1429948"/>
            <a:ext cx="10688940" cy="2619272"/>
          </a:xfrm>
          <a:prstGeom prst="rect">
            <a:avLst/>
          </a:prstGeom>
        </p:spPr>
      </p:pic>
      <p:pic>
        <p:nvPicPr>
          <p:cNvPr id="9" name="Picture 8">
            <a:extLst>
              <a:ext uri="{FF2B5EF4-FFF2-40B4-BE49-F238E27FC236}">
                <a16:creationId xmlns:a16="http://schemas.microsoft.com/office/drawing/2014/main" id="{BD248FD9-374E-48FA-821C-1AD861897139}"/>
              </a:ext>
            </a:extLst>
          </p:cNvPr>
          <p:cNvPicPr>
            <a:picLocks noChangeAspect="1"/>
          </p:cNvPicPr>
          <p:nvPr/>
        </p:nvPicPr>
        <p:blipFill>
          <a:blip r:embed="rId5"/>
          <a:stretch>
            <a:fillRect/>
          </a:stretch>
        </p:blipFill>
        <p:spPr>
          <a:xfrm>
            <a:off x="42753" y="4263949"/>
            <a:ext cx="11734800" cy="2238552"/>
          </a:xfrm>
          <a:prstGeom prst="rect">
            <a:avLst/>
          </a:prstGeom>
        </p:spPr>
      </p:pic>
    </p:spTree>
    <p:extLst>
      <p:ext uri="{BB962C8B-B14F-4D97-AF65-F5344CB8AC3E}">
        <p14:creationId xmlns:p14="http://schemas.microsoft.com/office/powerpoint/2010/main" val="1417809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pic>
        <p:nvPicPr>
          <p:cNvPr id="7" name="Picture 6">
            <a:extLst>
              <a:ext uri="{FF2B5EF4-FFF2-40B4-BE49-F238E27FC236}">
                <a16:creationId xmlns:a16="http://schemas.microsoft.com/office/drawing/2014/main" id="{5839C21C-34B5-4677-AB87-EBD0ECBE41D3}"/>
              </a:ext>
            </a:extLst>
          </p:cNvPr>
          <p:cNvPicPr>
            <a:picLocks noChangeAspect="1"/>
          </p:cNvPicPr>
          <p:nvPr/>
        </p:nvPicPr>
        <p:blipFill>
          <a:blip r:embed="rId4"/>
          <a:stretch>
            <a:fillRect/>
          </a:stretch>
        </p:blipFill>
        <p:spPr>
          <a:xfrm>
            <a:off x="76201" y="45059"/>
            <a:ext cx="5562599" cy="1199069"/>
          </a:xfrm>
          <a:prstGeom prst="rect">
            <a:avLst/>
          </a:prstGeom>
        </p:spPr>
      </p:pic>
      <p:pic>
        <p:nvPicPr>
          <p:cNvPr id="8" name="Picture 7">
            <a:extLst>
              <a:ext uri="{FF2B5EF4-FFF2-40B4-BE49-F238E27FC236}">
                <a16:creationId xmlns:a16="http://schemas.microsoft.com/office/drawing/2014/main" id="{55D72DEE-17F3-4F9D-8D09-E17E567E7895}"/>
              </a:ext>
            </a:extLst>
          </p:cNvPr>
          <p:cNvPicPr>
            <a:picLocks noChangeAspect="1"/>
          </p:cNvPicPr>
          <p:nvPr/>
        </p:nvPicPr>
        <p:blipFill>
          <a:blip r:embed="rId5"/>
          <a:stretch>
            <a:fillRect/>
          </a:stretch>
        </p:blipFill>
        <p:spPr>
          <a:xfrm>
            <a:off x="2085756" y="1244128"/>
            <a:ext cx="6601044" cy="5388230"/>
          </a:xfrm>
          <a:prstGeom prst="rect">
            <a:avLst/>
          </a:prstGeom>
        </p:spPr>
      </p:pic>
    </p:spTree>
    <p:extLst>
      <p:ext uri="{BB962C8B-B14F-4D97-AF65-F5344CB8AC3E}">
        <p14:creationId xmlns:p14="http://schemas.microsoft.com/office/powerpoint/2010/main" val="781114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76200" y="0"/>
            <a:ext cx="9372600" cy="646331"/>
          </a:xfrm>
          <a:prstGeom prst="rect">
            <a:avLst/>
          </a:prstGeom>
          <a:noFill/>
        </p:spPr>
        <p:txBody>
          <a:bodyPr wrap="square" rtlCol="0">
            <a:spAutoFit/>
          </a:bodyPr>
          <a:lstStyle/>
          <a:p>
            <a:r>
              <a:rPr lang="en-US" sz="3600" b="1" dirty="0">
                <a:solidFill>
                  <a:schemeClr val="bg1"/>
                </a:solidFill>
              </a:rPr>
              <a:t>Antibiotic Augmentation: Is not the Answer  </a:t>
            </a:r>
          </a:p>
        </p:txBody>
      </p:sp>
      <p:pic>
        <p:nvPicPr>
          <p:cNvPr id="7" name="Picture 6">
            <a:extLst>
              <a:ext uri="{FF2B5EF4-FFF2-40B4-BE49-F238E27FC236}">
                <a16:creationId xmlns:a16="http://schemas.microsoft.com/office/drawing/2014/main" id="{57AD9512-9590-41E1-A28C-716C56967226}"/>
              </a:ext>
            </a:extLst>
          </p:cNvPr>
          <p:cNvPicPr>
            <a:picLocks noChangeAspect="1"/>
          </p:cNvPicPr>
          <p:nvPr/>
        </p:nvPicPr>
        <p:blipFill>
          <a:blip r:embed="rId4"/>
          <a:stretch>
            <a:fillRect/>
          </a:stretch>
        </p:blipFill>
        <p:spPr>
          <a:xfrm>
            <a:off x="109937" y="1287959"/>
            <a:ext cx="7162800" cy="2333625"/>
          </a:xfrm>
          <a:prstGeom prst="rect">
            <a:avLst/>
          </a:prstGeom>
        </p:spPr>
      </p:pic>
      <p:pic>
        <p:nvPicPr>
          <p:cNvPr id="8" name="Picture 7">
            <a:extLst>
              <a:ext uri="{FF2B5EF4-FFF2-40B4-BE49-F238E27FC236}">
                <a16:creationId xmlns:a16="http://schemas.microsoft.com/office/drawing/2014/main" id="{4855500E-F748-45ED-B686-CEBFCDE06143}"/>
              </a:ext>
            </a:extLst>
          </p:cNvPr>
          <p:cNvPicPr>
            <a:picLocks noChangeAspect="1"/>
          </p:cNvPicPr>
          <p:nvPr/>
        </p:nvPicPr>
        <p:blipFill>
          <a:blip r:embed="rId5"/>
          <a:stretch>
            <a:fillRect/>
          </a:stretch>
        </p:blipFill>
        <p:spPr>
          <a:xfrm>
            <a:off x="5797002" y="3419693"/>
            <a:ext cx="6394998" cy="3287944"/>
          </a:xfrm>
          <a:prstGeom prst="rect">
            <a:avLst/>
          </a:prstGeom>
        </p:spPr>
      </p:pic>
    </p:spTree>
    <p:extLst>
      <p:ext uri="{BB962C8B-B14F-4D97-AF65-F5344CB8AC3E}">
        <p14:creationId xmlns:p14="http://schemas.microsoft.com/office/powerpoint/2010/main" val="3225831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pic>
        <p:nvPicPr>
          <p:cNvPr id="9" name="Picture 8">
            <a:extLst>
              <a:ext uri="{FF2B5EF4-FFF2-40B4-BE49-F238E27FC236}">
                <a16:creationId xmlns:a16="http://schemas.microsoft.com/office/drawing/2014/main" id="{3C44E04F-AEB0-4CD6-8B7B-B0F654D68E17}"/>
              </a:ext>
            </a:extLst>
          </p:cNvPr>
          <p:cNvPicPr>
            <a:picLocks noChangeAspect="1"/>
          </p:cNvPicPr>
          <p:nvPr/>
        </p:nvPicPr>
        <p:blipFill>
          <a:blip r:embed="rId4"/>
          <a:stretch>
            <a:fillRect/>
          </a:stretch>
        </p:blipFill>
        <p:spPr>
          <a:xfrm>
            <a:off x="-1" y="0"/>
            <a:ext cx="7741279" cy="1200586"/>
          </a:xfrm>
          <a:prstGeom prst="rect">
            <a:avLst/>
          </a:prstGeom>
        </p:spPr>
      </p:pic>
      <p:pic>
        <p:nvPicPr>
          <p:cNvPr id="10" name="Picture 9">
            <a:extLst>
              <a:ext uri="{FF2B5EF4-FFF2-40B4-BE49-F238E27FC236}">
                <a16:creationId xmlns:a16="http://schemas.microsoft.com/office/drawing/2014/main" id="{CD7EAE2D-3189-494A-B702-F395D2CF8B83}"/>
              </a:ext>
            </a:extLst>
          </p:cNvPr>
          <p:cNvPicPr>
            <a:picLocks noChangeAspect="1"/>
          </p:cNvPicPr>
          <p:nvPr/>
        </p:nvPicPr>
        <p:blipFill>
          <a:blip r:embed="rId5"/>
          <a:stretch>
            <a:fillRect/>
          </a:stretch>
        </p:blipFill>
        <p:spPr>
          <a:xfrm>
            <a:off x="838200" y="1378499"/>
            <a:ext cx="9649707" cy="5272035"/>
          </a:xfrm>
          <a:prstGeom prst="rect">
            <a:avLst/>
          </a:prstGeom>
        </p:spPr>
      </p:pic>
    </p:spTree>
    <p:extLst>
      <p:ext uri="{BB962C8B-B14F-4D97-AF65-F5344CB8AC3E}">
        <p14:creationId xmlns:p14="http://schemas.microsoft.com/office/powerpoint/2010/main" val="1922167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79FAD9BC-F645-4A26-9464-61F9571796F2}"/>
              </a:ext>
            </a:extLst>
          </p:cNvPr>
          <p:cNvSpPr txBox="1"/>
          <p:nvPr/>
        </p:nvSpPr>
        <p:spPr>
          <a:xfrm>
            <a:off x="76200" y="152400"/>
            <a:ext cx="6781800" cy="646331"/>
          </a:xfrm>
          <a:prstGeom prst="rect">
            <a:avLst/>
          </a:prstGeom>
          <a:noFill/>
        </p:spPr>
        <p:txBody>
          <a:bodyPr wrap="square" rtlCol="0">
            <a:spAutoFit/>
          </a:bodyPr>
          <a:lstStyle/>
          <a:p>
            <a:r>
              <a:rPr lang="en-US" sz="3600" dirty="0">
                <a:solidFill>
                  <a:schemeClr val="bg1"/>
                </a:solidFill>
              </a:rPr>
              <a:t>TP Biopsy: No Rectal Bleeding </a:t>
            </a:r>
          </a:p>
        </p:txBody>
      </p:sp>
      <p:pic>
        <p:nvPicPr>
          <p:cNvPr id="7" name="Picture 6">
            <a:extLst>
              <a:ext uri="{FF2B5EF4-FFF2-40B4-BE49-F238E27FC236}">
                <a16:creationId xmlns:a16="http://schemas.microsoft.com/office/drawing/2014/main" id="{105B45C2-D98A-4FB7-8520-844B2ABF0BDD}"/>
              </a:ext>
            </a:extLst>
          </p:cNvPr>
          <p:cNvPicPr>
            <a:picLocks noChangeAspect="1"/>
          </p:cNvPicPr>
          <p:nvPr/>
        </p:nvPicPr>
        <p:blipFill rotWithShape="1">
          <a:blip r:embed="rId4"/>
          <a:srcRect r="1517"/>
          <a:stretch/>
        </p:blipFill>
        <p:spPr>
          <a:xfrm>
            <a:off x="0" y="1752600"/>
            <a:ext cx="12039600" cy="3716105"/>
          </a:xfrm>
          <a:prstGeom prst="rect">
            <a:avLst/>
          </a:prstGeom>
        </p:spPr>
      </p:pic>
      <p:sp>
        <p:nvSpPr>
          <p:cNvPr id="9" name="TextBox 8">
            <a:extLst>
              <a:ext uri="{FF2B5EF4-FFF2-40B4-BE49-F238E27FC236}">
                <a16:creationId xmlns:a16="http://schemas.microsoft.com/office/drawing/2014/main" id="{9FF7F57F-09D8-4A74-AB82-C0E485EDE4DA}"/>
              </a:ext>
            </a:extLst>
          </p:cNvPr>
          <p:cNvSpPr txBox="1"/>
          <p:nvPr/>
        </p:nvSpPr>
        <p:spPr>
          <a:xfrm>
            <a:off x="6740211" y="6417402"/>
            <a:ext cx="5562600" cy="600164"/>
          </a:xfrm>
          <a:prstGeom prst="rect">
            <a:avLst/>
          </a:prstGeom>
          <a:noFill/>
        </p:spPr>
        <p:txBody>
          <a:bodyPr wrap="square" rtlCol="0">
            <a:spAutoFit/>
          </a:bodyPr>
          <a:lstStyle/>
          <a:p>
            <a:r>
              <a:rPr lang="en-US" sz="1100" dirty="0"/>
              <a:t>Loeb, S., et al. (2013). "Systematic Review of Complications of Prostate Biopsy." </a:t>
            </a:r>
            <a:r>
              <a:rPr lang="en-US" sz="1100" u="sng" dirty="0"/>
              <a:t>European Urology</a:t>
            </a:r>
            <a:r>
              <a:rPr lang="en-US" sz="1100" dirty="0"/>
              <a:t> </a:t>
            </a:r>
            <a:r>
              <a:rPr lang="en-US" sz="1100" b="1" dirty="0"/>
              <a:t>64</a:t>
            </a:r>
            <a:r>
              <a:rPr lang="en-US" sz="1100" dirty="0"/>
              <a:t>(6): 876-892.</a:t>
            </a:r>
          </a:p>
          <a:p>
            <a:r>
              <a:rPr lang="en-US" sz="1100" dirty="0"/>
              <a:t>	</a:t>
            </a:r>
            <a:endParaRPr lang="en-US" sz="1100" b="1" dirty="0"/>
          </a:p>
        </p:txBody>
      </p:sp>
    </p:spTree>
    <p:extLst>
      <p:ext uri="{BB962C8B-B14F-4D97-AF65-F5344CB8AC3E}">
        <p14:creationId xmlns:p14="http://schemas.microsoft.com/office/powerpoint/2010/main" val="3968399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869E181E-3838-4E4E-91BB-2CFC5438833A}"/>
              </a:ext>
            </a:extLst>
          </p:cNvPr>
          <p:cNvSpPr txBox="1"/>
          <p:nvPr/>
        </p:nvSpPr>
        <p:spPr>
          <a:xfrm>
            <a:off x="76200" y="0"/>
            <a:ext cx="9601200" cy="1200329"/>
          </a:xfrm>
          <a:prstGeom prst="rect">
            <a:avLst/>
          </a:prstGeom>
          <a:noFill/>
        </p:spPr>
        <p:txBody>
          <a:bodyPr wrap="square" rtlCol="0">
            <a:spAutoFit/>
          </a:bodyPr>
          <a:lstStyle/>
          <a:p>
            <a:r>
              <a:rPr lang="en-US" sz="3600" dirty="0">
                <a:solidFill>
                  <a:schemeClr val="bg1"/>
                </a:solidFill>
              </a:rPr>
              <a:t>TR-EXIT</a:t>
            </a:r>
          </a:p>
          <a:p>
            <a:r>
              <a:rPr lang="en-US" sz="3600" dirty="0">
                <a:solidFill>
                  <a:schemeClr val="bg1"/>
                </a:solidFill>
              </a:rPr>
              <a:t>Is the Urology Running Away from TR-Biopsy</a:t>
            </a:r>
          </a:p>
        </p:txBody>
      </p:sp>
      <p:pic>
        <p:nvPicPr>
          <p:cNvPr id="4098" name="Picture 2" descr="Taking the Trexit ramp | Bicycle Retailer and Industry News">
            <a:extLst>
              <a:ext uri="{FF2B5EF4-FFF2-40B4-BE49-F238E27FC236}">
                <a16:creationId xmlns:a16="http://schemas.microsoft.com/office/drawing/2014/main" id="{6E7419DA-78F1-432D-AC66-FE4782F9F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0325"/>
            <a:ext cx="3810000" cy="490681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44A60EBD-D248-45F3-B8DE-4C4151614234}"/>
              </a:ext>
            </a:extLst>
          </p:cNvPr>
          <p:cNvCxnSpPr/>
          <p:nvPr/>
        </p:nvCxnSpPr>
        <p:spPr>
          <a:xfrm>
            <a:off x="0" y="1380325"/>
            <a:ext cx="3810000" cy="49068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86CD1A6-78AD-47B0-AE09-61881F4102CA}"/>
              </a:ext>
            </a:extLst>
          </p:cNvPr>
          <p:cNvSpPr txBox="1"/>
          <p:nvPr/>
        </p:nvSpPr>
        <p:spPr>
          <a:xfrm>
            <a:off x="5486400" y="2125574"/>
            <a:ext cx="6514225" cy="5262979"/>
          </a:xfrm>
          <a:prstGeom prst="rect">
            <a:avLst/>
          </a:prstGeom>
          <a:noFill/>
        </p:spPr>
        <p:txBody>
          <a:bodyPr wrap="square" rtlCol="0">
            <a:spAutoFit/>
          </a:bodyPr>
          <a:lstStyle/>
          <a:p>
            <a:r>
              <a:rPr lang="en-US" sz="2400" dirty="0"/>
              <a:t>Main Issues Affection Adoption: </a:t>
            </a:r>
          </a:p>
          <a:p>
            <a:endParaRPr lang="en-US" sz="2400" dirty="0"/>
          </a:p>
          <a:p>
            <a:pPr marL="342900" indent="-342900">
              <a:buAutoNum type="arabicPeriod"/>
            </a:pPr>
            <a:r>
              <a:rPr lang="en-US" sz="2400" dirty="0"/>
              <a:t>TR-Biopsy complications are a rare event</a:t>
            </a:r>
          </a:p>
          <a:p>
            <a:pPr marL="342900" indent="-342900">
              <a:buAutoNum type="arabicPeriod"/>
            </a:pPr>
            <a:endParaRPr lang="en-US" sz="2400" dirty="0"/>
          </a:p>
          <a:p>
            <a:pPr marL="342900" indent="-342900">
              <a:buFontTx/>
              <a:buAutoNum type="arabicPeriod"/>
            </a:pPr>
            <a:r>
              <a:rPr lang="en-US" sz="2400" dirty="0"/>
              <a:t>Increased risk of urinary retention </a:t>
            </a:r>
          </a:p>
          <a:p>
            <a:pPr marL="342900" indent="-342900">
              <a:buFontTx/>
              <a:buAutoNum type="arabicPeriod"/>
            </a:pPr>
            <a:endParaRPr lang="en-US" sz="2400" dirty="0"/>
          </a:p>
          <a:p>
            <a:pPr marL="342900" indent="-342900">
              <a:buFontTx/>
              <a:buAutoNum type="arabicPeriod"/>
            </a:pPr>
            <a:r>
              <a:rPr lang="en-US" sz="2400" dirty="0"/>
              <a:t>Need for general or spinal anesthesia</a:t>
            </a:r>
          </a:p>
          <a:p>
            <a:pPr marL="342900" indent="-342900">
              <a:buFontTx/>
              <a:buAutoNum type="arabicPeriod"/>
            </a:pPr>
            <a:endParaRPr lang="en-US" sz="2400" dirty="0"/>
          </a:p>
          <a:p>
            <a:endParaRPr lang="en-US" sz="2400" dirty="0"/>
          </a:p>
          <a:p>
            <a:pPr marL="342900" indent="-342900">
              <a:buFontTx/>
              <a:buAutoNum type="arabicPeriod"/>
            </a:pPr>
            <a:endParaRPr lang="en-US" sz="2400" dirty="0"/>
          </a:p>
          <a:p>
            <a:pPr marL="342900" indent="-342900">
              <a:buFontTx/>
              <a:buAutoNum type="arabicPeriod"/>
            </a:pPr>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5238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869E181E-3838-4E4E-91BB-2CFC5438833A}"/>
              </a:ext>
            </a:extLst>
          </p:cNvPr>
          <p:cNvSpPr txBox="1"/>
          <p:nvPr/>
        </p:nvSpPr>
        <p:spPr>
          <a:xfrm>
            <a:off x="38100" y="152400"/>
            <a:ext cx="9601200" cy="646331"/>
          </a:xfrm>
          <a:prstGeom prst="rect">
            <a:avLst/>
          </a:prstGeom>
          <a:noFill/>
        </p:spPr>
        <p:txBody>
          <a:bodyPr wrap="square" rtlCol="0">
            <a:spAutoFit/>
          </a:bodyPr>
          <a:lstStyle/>
          <a:p>
            <a:r>
              <a:rPr lang="en-US" sz="3600" dirty="0">
                <a:solidFill>
                  <a:schemeClr val="bg1"/>
                </a:solidFill>
              </a:rPr>
              <a:t>TR-Biopsy Complications are a Rare Event </a:t>
            </a:r>
          </a:p>
        </p:txBody>
      </p:sp>
      <p:pic>
        <p:nvPicPr>
          <p:cNvPr id="11" name="Picture 10">
            <a:extLst>
              <a:ext uri="{FF2B5EF4-FFF2-40B4-BE49-F238E27FC236}">
                <a16:creationId xmlns:a16="http://schemas.microsoft.com/office/drawing/2014/main" id="{05A4C01F-90A9-4F94-B70A-FF8DAB981B09}"/>
              </a:ext>
            </a:extLst>
          </p:cNvPr>
          <p:cNvPicPr>
            <a:picLocks noChangeAspect="1"/>
          </p:cNvPicPr>
          <p:nvPr/>
        </p:nvPicPr>
        <p:blipFill>
          <a:blip r:embed="rId5"/>
          <a:stretch>
            <a:fillRect/>
          </a:stretch>
        </p:blipFill>
        <p:spPr>
          <a:xfrm>
            <a:off x="2667000" y="1369354"/>
            <a:ext cx="5511412" cy="2628973"/>
          </a:xfrm>
          <a:prstGeom prst="rect">
            <a:avLst/>
          </a:prstGeom>
        </p:spPr>
      </p:pic>
      <p:sp>
        <p:nvSpPr>
          <p:cNvPr id="12" name="TextBox 11">
            <a:extLst>
              <a:ext uri="{FF2B5EF4-FFF2-40B4-BE49-F238E27FC236}">
                <a16:creationId xmlns:a16="http://schemas.microsoft.com/office/drawing/2014/main" id="{D2EA246A-C70C-4879-B846-8C621A6C78BA}"/>
              </a:ext>
            </a:extLst>
          </p:cNvPr>
          <p:cNvSpPr txBox="1"/>
          <p:nvPr/>
        </p:nvSpPr>
        <p:spPr>
          <a:xfrm>
            <a:off x="1524000" y="4038600"/>
            <a:ext cx="8458200" cy="369332"/>
          </a:xfrm>
          <a:prstGeom prst="rect">
            <a:avLst/>
          </a:prstGeom>
          <a:noFill/>
        </p:spPr>
        <p:txBody>
          <a:bodyPr wrap="square" rtlCol="0">
            <a:spAutoFit/>
          </a:bodyPr>
          <a:lstStyle/>
          <a:p>
            <a:pPr algn="ctr"/>
            <a:r>
              <a:rPr lang="en-US" i="1" dirty="0">
                <a:solidFill>
                  <a:srgbClr val="B43832"/>
                </a:solidFill>
              </a:rPr>
              <a:t>Is estimated that approximately 1,000,000 biopsies are performed in the US each year  </a:t>
            </a:r>
          </a:p>
        </p:txBody>
      </p:sp>
      <p:pic>
        <p:nvPicPr>
          <p:cNvPr id="5122" name="Picture 2" descr="Eagles welcome back fans to Lincoln Financial Field in a limited capacity  beginning Sunday!">
            <a:extLst>
              <a:ext uri="{FF2B5EF4-FFF2-40B4-BE49-F238E27FC236}">
                <a16:creationId xmlns:a16="http://schemas.microsoft.com/office/drawing/2014/main" id="{2769C61D-5991-48C5-B44F-46EC402D27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480778"/>
            <a:ext cx="3428609" cy="19200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5D659F7-CCA7-4049-ACD9-70317661B381}"/>
              </a:ext>
            </a:extLst>
          </p:cNvPr>
          <p:cNvSpPr txBox="1"/>
          <p:nvPr/>
        </p:nvSpPr>
        <p:spPr>
          <a:xfrm>
            <a:off x="533204" y="6470910"/>
            <a:ext cx="2819400" cy="369332"/>
          </a:xfrm>
          <a:prstGeom prst="rect">
            <a:avLst/>
          </a:prstGeom>
          <a:noFill/>
        </p:spPr>
        <p:txBody>
          <a:bodyPr wrap="square" rtlCol="0">
            <a:spAutoFit/>
          </a:bodyPr>
          <a:lstStyle/>
          <a:p>
            <a:pPr algn="ctr"/>
            <a:r>
              <a:rPr lang="en-US" b="1" i="0" dirty="0">
                <a:solidFill>
                  <a:srgbClr val="B43832"/>
                </a:solidFill>
                <a:effectLst/>
                <a:latin typeface="Roboto"/>
              </a:rPr>
              <a:t>67,594</a:t>
            </a:r>
            <a:endParaRPr lang="en-US" b="1" dirty="0">
              <a:solidFill>
                <a:srgbClr val="B43832"/>
              </a:solidFill>
            </a:endParaRPr>
          </a:p>
        </p:txBody>
      </p:sp>
      <p:sp>
        <p:nvSpPr>
          <p:cNvPr id="14" name="TextBox 13">
            <a:extLst>
              <a:ext uri="{FF2B5EF4-FFF2-40B4-BE49-F238E27FC236}">
                <a16:creationId xmlns:a16="http://schemas.microsoft.com/office/drawing/2014/main" id="{09B225D7-2267-43A7-8C2B-1C8A1BD635A3}"/>
              </a:ext>
            </a:extLst>
          </p:cNvPr>
          <p:cNvSpPr txBox="1"/>
          <p:nvPr/>
        </p:nvSpPr>
        <p:spPr>
          <a:xfrm>
            <a:off x="7766874" y="2028221"/>
            <a:ext cx="1295400" cy="276999"/>
          </a:xfrm>
          <a:prstGeom prst="rect">
            <a:avLst/>
          </a:prstGeom>
          <a:noFill/>
        </p:spPr>
        <p:txBody>
          <a:bodyPr wrap="square" rtlCol="0">
            <a:spAutoFit/>
          </a:bodyPr>
          <a:lstStyle/>
          <a:p>
            <a:r>
              <a:rPr lang="en-US" sz="1200" b="1" dirty="0">
                <a:solidFill>
                  <a:srgbClr val="B43832"/>
                </a:solidFill>
              </a:rPr>
              <a:t>50,000-70,000</a:t>
            </a:r>
          </a:p>
        </p:txBody>
      </p:sp>
      <p:sp>
        <p:nvSpPr>
          <p:cNvPr id="17" name="TextBox 16">
            <a:extLst>
              <a:ext uri="{FF2B5EF4-FFF2-40B4-BE49-F238E27FC236}">
                <a16:creationId xmlns:a16="http://schemas.microsoft.com/office/drawing/2014/main" id="{188BF19E-5244-448A-A77C-BA35242D5F00}"/>
              </a:ext>
            </a:extLst>
          </p:cNvPr>
          <p:cNvSpPr txBox="1"/>
          <p:nvPr/>
        </p:nvSpPr>
        <p:spPr>
          <a:xfrm>
            <a:off x="7766874" y="2245548"/>
            <a:ext cx="1371600" cy="276999"/>
          </a:xfrm>
          <a:prstGeom prst="rect">
            <a:avLst/>
          </a:prstGeom>
          <a:noFill/>
        </p:spPr>
        <p:txBody>
          <a:bodyPr wrap="square" rtlCol="0">
            <a:spAutoFit/>
          </a:bodyPr>
          <a:lstStyle/>
          <a:p>
            <a:r>
              <a:rPr lang="en-US" sz="1200" b="1" dirty="0">
                <a:solidFill>
                  <a:srgbClr val="B43832"/>
                </a:solidFill>
              </a:rPr>
              <a:t>10,000-30,000</a:t>
            </a:r>
          </a:p>
        </p:txBody>
      </p:sp>
      <p:pic>
        <p:nvPicPr>
          <p:cNvPr id="5126" name="Picture 6" descr="Philadelphia Flyers Tickets 2021 | Vivid Seats">
            <a:extLst>
              <a:ext uri="{FF2B5EF4-FFF2-40B4-BE49-F238E27FC236}">
                <a16:creationId xmlns:a16="http://schemas.microsoft.com/office/drawing/2014/main" id="{F2E5ACE6-95BD-4BA3-91D3-6055CE42BF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8737" y="4539941"/>
            <a:ext cx="4013463" cy="19200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FCD2D66-4B27-4844-AEE7-9EF46488FD8D}"/>
              </a:ext>
            </a:extLst>
          </p:cNvPr>
          <p:cNvSpPr txBox="1"/>
          <p:nvPr/>
        </p:nvSpPr>
        <p:spPr>
          <a:xfrm>
            <a:off x="6565768" y="6520934"/>
            <a:ext cx="2819400" cy="369332"/>
          </a:xfrm>
          <a:prstGeom prst="rect">
            <a:avLst/>
          </a:prstGeom>
          <a:noFill/>
        </p:spPr>
        <p:txBody>
          <a:bodyPr wrap="square" rtlCol="0">
            <a:spAutoFit/>
          </a:bodyPr>
          <a:lstStyle/>
          <a:p>
            <a:pPr algn="ctr"/>
            <a:r>
              <a:rPr lang="en-US" b="1" i="0" dirty="0">
                <a:solidFill>
                  <a:srgbClr val="B43832"/>
                </a:solidFill>
                <a:effectLst/>
                <a:latin typeface="Roboto"/>
              </a:rPr>
              <a:t>19,500</a:t>
            </a:r>
            <a:endParaRPr lang="en-US" b="1" dirty="0">
              <a:solidFill>
                <a:srgbClr val="B43832"/>
              </a:solidFill>
            </a:endParaRPr>
          </a:p>
        </p:txBody>
      </p:sp>
    </p:spTree>
    <p:extLst>
      <p:ext uri="{BB962C8B-B14F-4D97-AF65-F5344CB8AC3E}">
        <p14:creationId xmlns:p14="http://schemas.microsoft.com/office/powerpoint/2010/main" val="97499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DD7CFDD0-57C8-4AA2-AF2E-0B96F150F6BC}"/>
              </a:ext>
            </a:extLst>
          </p:cNvPr>
          <p:cNvSpPr txBox="1"/>
          <p:nvPr/>
        </p:nvSpPr>
        <p:spPr>
          <a:xfrm>
            <a:off x="152400" y="228600"/>
            <a:ext cx="7924800" cy="646331"/>
          </a:xfrm>
          <a:prstGeom prst="rect">
            <a:avLst/>
          </a:prstGeom>
          <a:noFill/>
        </p:spPr>
        <p:txBody>
          <a:bodyPr wrap="square" rtlCol="0">
            <a:spAutoFit/>
          </a:bodyPr>
          <a:lstStyle/>
          <a:p>
            <a:r>
              <a:rPr lang="en-US" sz="3600" dirty="0">
                <a:solidFill>
                  <a:schemeClr val="bg1"/>
                </a:solidFill>
              </a:rPr>
              <a:t>Increased Risk of Urinary Retention </a:t>
            </a:r>
          </a:p>
        </p:txBody>
      </p:sp>
      <p:pic>
        <p:nvPicPr>
          <p:cNvPr id="7" name="Picture 6">
            <a:extLst>
              <a:ext uri="{FF2B5EF4-FFF2-40B4-BE49-F238E27FC236}">
                <a16:creationId xmlns:a16="http://schemas.microsoft.com/office/drawing/2014/main" id="{952BFF3B-6A53-4152-A574-2907693BE61C}"/>
              </a:ext>
            </a:extLst>
          </p:cNvPr>
          <p:cNvPicPr>
            <a:picLocks noChangeAspect="1"/>
          </p:cNvPicPr>
          <p:nvPr/>
        </p:nvPicPr>
        <p:blipFill>
          <a:blip r:embed="rId4"/>
          <a:stretch>
            <a:fillRect/>
          </a:stretch>
        </p:blipFill>
        <p:spPr>
          <a:xfrm>
            <a:off x="76200" y="1219200"/>
            <a:ext cx="5412818" cy="5498284"/>
          </a:xfrm>
          <a:prstGeom prst="rect">
            <a:avLst/>
          </a:prstGeom>
        </p:spPr>
      </p:pic>
      <p:sp>
        <p:nvSpPr>
          <p:cNvPr id="8" name="TextBox 7">
            <a:extLst>
              <a:ext uri="{FF2B5EF4-FFF2-40B4-BE49-F238E27FC236}">
                <a16:creationId xmlns:a16="http://schemas.microsoft.com/office/drawing/2014/main" id="{9FF7F57F-09D8-4A74-AB82-C0E485EDE4DA}"/>
              </a:ext>
            </a:extLst>
          </p:cNvPr>
          <p:cNvSpPr txBox="1"/>
          <p:nvPr/>
        </p:nvSpPr>
        <p:spPr>
          <a:xfrm>
            <a:off x="6740211" y="6417402"/>
            <a:ext cx="5562600" cy="600164"/>
          </a:xfrm>
          <a:prstGeom prst="rect">
            <a:avLst/>
          </a:prstGeom>
          <a:noFill/>
        </p:spPr>
        <p:txBody>
          <a:bodyPr wrap="square" rtlCol="0">
            <a:spAutoFit/>
          </a:bodyPr>
          <a:lstStyle/>
          <a:p>
            <a:r>
              <a:rPr lang="en-US" sz="1100" dirty="0"/>
              <a:t>Loeb, S., et al. (2013). "Systematic Review of Complications of Prostate Biopsy." </a:t>
            </a:r>
            <a:r>
              <a:rPr lang="en-US" sz="1100" u="sng" dirty="0"/>
              <a:t>European Urology</a:t>
            </a:r>
            <a:r>
              <a:rPr lang="en-US" sz="1100" dirty="0"/>
              <a:t> </a:t>
            </a:r>
            <a:r>
              <a:rPr lang="en-US" sz="1100" b="1" dirty="0"/>
              <a:t>64</a:t>
            </a:r>
            <a:r>
              <a:rPr lang="en-US" sz="1100" dirty="0"/>
              <a:t>(6): 876-892.</a:t>
            </a:r>
          </a:p>
          <a:p>
            <a:r>
              <a:rPr lang="en-US" sz="1100" dirty="0"/>
              <a:t>	</a:t>
            </a:r>
            <a:endParaRPr lang="en-US" sz="1100" b="1" dirty="0"/>
          </a:p>
        </p:txBody>
      </p:sp>
      <p:sp>
        <p:nvSpPr>
          <p:cNvPr id="9" name="Rectangle: Rounded Corners 8">
            <a:extLst>
              <a:ext uri="{FF2B5EF4-FFF2-40B4-BE49-F238E27FC236}">
                <a16:creationId xmlns:a16="http://schemas.microsoft.com/office/drawing/2014/main" id="{118F129F-28BA-494D-A64A-373B3BD81E7E}"/>
              </a:ext>
            </a:extLst>
          </p:cNvPr>
          <p:cNvSpPr/>
          <p:nvPr/>
        </p:nvSpPr>
        <p:spPr>
          <a:xfrm>
            <a:off x="2895600" y="1736813"/>
            <a:ext cx="762000" cy="4980671"/>
          </a:xfrm>
          <a:prstGeom prst="roundRect">
            <a:avLst/>
          </a:prstGeom>
          <a:noFill/>
          <a:ln w="28575">
            <a:solidFill>
              <a:srgbClr val="B43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679BBECB-7B6F-45EB-B6CA-0C9230380088}"/>
              </a:ext>
            </a:extLst>
          </p:cNvPr>
          <p:cNvSpPr/>
          <p:nvPr/>
        </p:nvSpPr>
        <p:spPr>
          <a:xfrm>
            <a:off x="1644406" y="1725168"/>
            <a:ext cx="793993" cy="4980671"/>
          </a:xfrm>
          <a:prstGeom prst="roundRect">
            <a:avLst/>
          </a:prstGeom>
          <a:noFill/>
          <a:ln w="28575">
            <a:solidFill>
              <a:srgbClr val="B43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B706DDF-9D9D-4A4A-A780-4193326CC906}"/>
              </a:ext>
            </a:extLst>
          </p:cNvPr>
          <p:cNvPicPr>
            <a:picLocks noChangeAspect="1"/>
          </p:cNvPicPr>
          <p:nvPr/>
        </p:nvPicPr>
        <p:blipFill>
          <a:blip r:embed="rId5"/>
          <a:stretch>
            <a:fillRect/>
          </a:stretch>
        </p:blipFill>
        <p:spPr>
          <a:xfrm>
            <a:off x="5867400" y="2495793"/>
            <a:ext cx="5511412" cy="2628973"/>
          </a:xfrm>
          <a:prstGeom prst="rect">
            <a:avLst/>
          </a:prstGeom>
        </p:spPr>
      </p:pic>
    </p:spTree>
    <p:extLst>
      <p:ext uri="{BB962C8B-B14F-4D97-AF65-F5344CB8AC3E}">
        <p14:creationId xmlns:p14="http://schemas.microsoft.com/office/powerpoint/2010/main" val="231456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DD7CFDD0-57C8-4AA2-AF2E-0B96F150F6BC}"/>
              </a:ext>
            </a:extLst>
          </p:cNvPr>
          <p:cNvSpPr txBox="1"/>
          <p:nvPr/>
        </p:nvSpPr>
        <p:spPr>
          <a:xfrm>
            <a:off x="152400" y="228600"/>
            <a:ext cx="7924800" cy="646331"/>
          </a:xfrm>
          <a:prstGeom prst="rect">
            <a:avLst/>
          </a:prstGeom>
          <a:noFill/>
        </p:spPr>
        <p:txBody>
          <a:bodyPr wrap="square" rtlCol="0">
            <a:spAutoFit/>
          </a:bodyPr>
          <a:lstStyle/>
          <a:p>
            <a:r>
              <a:rPr lang="en-US" sz="3600" dirty="0">
                <a:solidFill>
                  <a:schemeClr val="bg1"/>
                </a:solidFill>
              </a:rPr>
              <a:t>Increased Risk of Urinary Retention </a:t>
            </a:r>
          </a:p>
        </p:txBody>
      </p:sp>
      <p:pic>
        <p:nvPicPr>
          <p:cNvPr id="7" name="Picture 6">
            <a:extLst>
              <a:ext uri="{FF2B5EF4-FFF2-40B4-BE49-F238E27FC236}">
                <a16:creationId xmlns:a16="http://schemas.microsoft.com/office/drawing/2014/main" id="{952BFF3B-6A53-4152-A574-2907693BE61C}"/>
              </a:ext>
            </a:extLst>
          </p:cNvPr>
          <p:cNvPicPr>
            <a:picLocks noChangeAspect="1"/>
          </p:cNvPicPr>
          <p:nvPr/>
        </p:nvPicPr>
        <p:blipFill>
          <a:blip r:embed="rId4"/>
          <a:stretch>
            <a:fillRect/>
          </a:stretch>
        </p:blipFill>
        <p:spPr>
          <a:xfrm>
            <a:off x="76200" y="1219200"/>
            <a:ext cx="5412818" cy="5498284"/>
          </a:xfrm>
          <a:prstGeom prst="rect">
            <a:avLst/>
          </a:prstGeom>
        </p:spPr>
      </p:pic>
      <p:sp>
        <p:nvSpPr>
          <p:cNvPr id="8" name="TextBox 7">
            <a:extLst>
              <a:ext uri="{FF2B5EF4-FFF2-40B4-BE49-F238E27FC236}">
                <a16:creationId xmlns:a16="http://schemas.microsoft.com/office/drawing/2014/main" id="{9FF7F57F-09D8-4A74-AB82-C0E485EDE4DA}"/>
              </a:ext>
            </a:extLst>
          </p:cNvPr>
          <p:cNvSpPr txBox="1"/>
          <p:nvPr/>
        </p:nvSpPr>
        <p:spPr>
          <a:xfrm>
            <a:off x="6702984" y="6088559"/>
            <a:ext cx="5562600" cy="769441"/>
          </a:xfrm>
          <a:prstGeom prst="rect">
            <a:avLst/>
          </a:prstGeom>
          <a:noFill/>
        </p:spPr>
        <p:txBody>
          <a:bodyPr wrap="square" rtlCol="0">
            <a:spAutoFit/>
          </a:bodyPr>
          <a:lstStyle/>
          <a:p>
            <a:r>
              <a:rPr lang="en-US" sz="1100" dirty="0"/>
              <a:t>Loeb, S., et al. (2013). "Systematic Review of Complications of Prostate Biopsy." </a:t>
            </a:r>
            <a:r>
              <a:rPr lang="en-US" sz="1100" u="sng" dirty="0"/>
              <a:t>European Urology</a:t>
            </a:r>
            <a:r>
              <a:rPr lang="en-US" sz="1100" dirty="0"/>
              <a:t> </a:t>
            </a:r>
            <a:r>
              <a:rPr lang="en-US" sz="1100" b="1" dirty="0"/>
              <a:t>64</a:t>
            </a:r>
            <a:r>
              <a:rPr lang="en-US" sz="1100" dirty="0"/>
              <a:t>(6): 876-892.</a:t>
            </a:r>
          </a:p>
          <a:p>
            <a:endParaRPr lang="en-US" sz="1100" dirty="0"/>
          </a:p>
          <a:p>
            <a:r>
              <a:rPr lang="en-US" sz="1100" dirty="0"/>
              <a:t>	</a:t>
            </a:r>
            <a:endParaRPr lang="en-US" sz="1100" b="1" dirty="0"/>
          </a:p>
        </p:txBody>
      </p:sp>
      <p:sp>
        <p:nvSpPr>
          <p:cNvPr id="9" name="Rectangle: Rounded Corners 8">
            <a:extLst>
              <a:ext uri="{FF2B5EF4-FFF2-40B4-BE49-F238E27FC236}">
                <a16:creationId xmlns:a16="http://schemas.microsoft.com/office/drawing/2014/main" id="{118F129F-28BA-494D-A64A-373B3BD81E7E}"/>
              </a:ext>
            </a:extLst>
          </p:cNvPr>
          <p:cNvSpPr/>
          <p:nvPr/>
        </p:nvSpPr>
        <p:spPr>
          <a:xfrm>
            <a:off x="2895600" y="1736813"/>
            <a:ext cx="762000" cy="4980671"/>
          </a:xfrm>
          <a:prstGeom prst="roundRect">
            <a:avLst/>
          </a:prstGeom>
          <a:noFill/>
          <a:ln w="28575">
            <a:solidFill>
              <a:srgbClr val="B43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679BBECB-7B6F-45EB-B6CA-0C9230380088}"/>
              </a:ext>
            </a:extLst>
          </p:cNvPr>
          <p:cNvSpPr/>
          <p:nvPr/>
        </p:nvSpPr>
        <p:spPr>
          <a:xfrm>
            <a:off x="1644406" y="1725168"/>
            <a:ext cx="793993" cy="4980671"/>
          </a:xfrm>
          <a:prstGeom prst="roundRect">
            <a:avLst/>
          </a:prstGeom>
          <a:noFill/>
          <a:ln w="28575">
            <a:solidFill>
              <a:srgbClr val="B43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4BB5151-5E6E-479B-A85A-BAF7158A3A13}"/>
              </a:ext>
            </a:extLst>
          </p:cNvPr>
          <p:cNvPicPr>
            <a:picLocks noChangeAspect="1"/>
          </p:cNvPicPr>
          <p:nvPr/>
        </p:nvPicPr>
        <p:blipFill>
          <a:blip r:embed="rId5"/>
          <a:stretch>
            <a:fillRect/>
          </a:stretch>
        </p:blipFill>
        <p:spPr>
          <a:xfrm>
            <a:off x="6324600" y="1567416"/>
            <a:ext cx="5053013" cy="866775"/>
          </a:xfrm>
          <a:prstGeom prst="rect">
            <a:avLst/>
          </a:prstGeom>
        </p:spPr>
      </p:pic>
      <p:sp>
        <p:nvSpPr>
          <p:cNvPr id="13" name="TextBox 12">
            <a:extLst>
              <a:ext uri="{FF2B5EF4-FFF2-40B4-BE49-F238E27FC236}">
                <a16:creationId xmlns:a16="http://schemas.microsoft.com/office/drawing/2014/main" id="{9720B655-EA1C-4D3B-B5EF-B2EA97072477}"/>
              </a:ext>
            </a:extLst>
          </p:cNvPr>
          <p:cNvSpPr txBox="1"/>
          <p:nvPr/>
        </p:nvSpPr>
        <p:spPr>
          <a:xfrm>
            <a:off x="6400800" y="2819400"/>
            <a:ext cx="53340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20 patients = 1.6% developed urinary retention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4 patients = 0.3% received post-biopsy </a:t>
            </a:r>
            <a:r>
              <a:rPr lang="en-US" dirty="0" smtClean="0"/>
              <a:t>antibiotics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 septic events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 hospitalizations </a:t>
            </a:r>
          </a:p>
        </p:txBody>
      </p:sp>
    </p:spTree>
    <p:extLst>
      <p:ext uri="{BB962C8B-B14F-4D97-AF65-F5344CB8AC3E}">
        <p14:creationId xmlns:p14="http://schemas.microsoft.com/office/powerpoint/2010/main" val="2939717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3164" t="248" r="1" b="-248"/>
          <a:stretch/>
        </p:blipFill>
        <p:spPr>
          <a:xfrm rot="5400000">
            <a:off x="4834634" y="-224132"/>
            <a:ext cx="3758586" cy="6613168"/>
          </a:xfrm>
          <a:prstGeom prst="rect">
            <a:avLst/>
          </a:prstGeom>
        </p:spPr>
      </p:pic>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340376" y="5110348"/>
            <a:ext cx="6186362" cy="1077218"/>
          </a:xfrm>
          <a:prstGeom prst="rect">
            <a:avLst/>
          </a:prstGeom>
        </p:spPr>
        <p:txBody>
          <a:bodyPr wrap="square">
            <a:spAutoFit/>
          </a:bodyPr>
          <a:lstStyle/>
          <a:p>
            <a:r>
              <a:rPr lang="en-US" sz="1600" b="0" i="0" u="none" strike="noStrike" dirty="0">
                <a:solidFill>
                  <a:srgbClr val="000000"/>
                </a:solidFill>
                <a:latin typeface="Times New Roman" charset="0"/>
                <a:ea typeface="Times New Roman" charset="0"/>
                <a:cs typeface="Times New Roman" charset="0"/>
              </a:rPr>
              <a:t>Fox Chase Cancer Center in Philadelphia has a legacy of nationally competitive basic, translational, and clinical research. Pictured here is the Diamond Sculpture, which symbolizes prevention, patient care, and research, in its location in front of the main hospital building.</a:t>
            </a:r>
          </a:p>
        </p:txBody>
      </p:sp>
      <p:sp>
        <p:nvSpPr>
          <p:cNvPr id="11" name="Oval 10"/>
          <p:cNvSpPr/>
          <p:nvPr/>
        </p:nvSpPr>
        <p:spPr>
          <a:xfrm>
            <a:off x="1676400" y="5192013"/>
            <a:ext cx="1395663" cy="1395663"/>
          </a:xfrm>
          <a:prstGeom prst="ellipse">
            <a:avLst/>
          </a:prstGeom>
          <a:solidFill>
            <a:srgbClr val="A3263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TextBox 11"/>
          <p:cNvSpPr txBox="1"/>
          <p:nvPr/>
        </p:nvSpPr>
        <p:spPr>
          <a:xfrm>
            <a:off x="1663053" y="5545530"/>
            <a:ext cx="1395663" cy="830997"/>
          </a:xfrm>
          <a:prstGeom prst="rect">
            <a:avLst/>
          </a:prstGeom>
          <a:noFill/>
        </p:spPr>
        <p:txBody>
          <a:bodyPr wrap="square" rtlCol="0">
            <a:spAutoFit/>
          </a:bodyPr>
          <a:lstStyle/>
          <a:p>
            <a:pPr algn="ctr"/>
            <a:r>
              <a:rPr lang="en-US" sz="4800" spc="-300" dirty="0">
                <a:solidFill>
                  <a:schemeClr val="bg1"/>
                </a:solidFill>
                <a:latin typeface="Franklin Gothic Medium Cond" panose="020B0606030402020204" pitchFamily="34" charset="0"/>
                <a:ea typeface="DIN Alternate" charset="0"/>
                <a:cs typeface="Futura Condensed Medium" panose="020B0602020204020303" pitchFamily="34" charset="-79"/>
              </a:rPr>
              <a:t>1</a:t>
            </a:r>
            <a:r>
              <a:rPr lang="en-US" sz="4800" dirty="0">
                <a:solidFill>
                  <a:schemeClr val="bg1"/>
                </a:solidFill>
                <a:latin typeface="Franklin Gothic Medium Cond" panose="020B0606030402020204" pitchFamily="34" charset="0"/>
                <a:ea typeface="DIN Alternate" charset="0"/>
                <a:cs typeface="Futura Condensed Medium" panose="020B0602020204020303" pitchFamily="34" charset="-79"/>
              </a:rPr>
              <a:t>904</a:t>
            </a:r>
          </a:p>
        </p:txBody>
      </p:sp>
      <p:sp>
        <p:nvSpPr>
          <p:cNvPr id="15" name="Rectangle 14"/>
          <p:cNvSpPr/>
          <p:nvPr/>
        </p:nvSpPr>
        <p:spPr>
          <a:xfrm>
            <a:off x="306140" y="2590800"/>
            <a:ext cx="3027610" cy="2554545"/>
          </a:xfrm>
          <a:prstGeom prst="rect">
            <a:avLst/>
          </a:prstGeom>
        </p:spPr>
        <p:txBody>
          <a:bodyPr wrap="square">
            <a:spAutoFit/>
          </a:bodyPr>
          <a:lstStyle/>
          <a:p>
            <a:r>
              <a:rPr lang="en-US" sz="3200" u="none" strike="noStrike" dirty="0">
                <a:solidFill>
                  <a:schemeClr val="bg2">
                    <a:lumMod val="75000"/>
                  </a:schemeClr>
                </a:solidFill>
                <a:latin typeface="Franklin Gothic Medium Cond" panose="020B0606030402020204" pitchFamily="34" charset="0"/>
                <a:ea typeface="DIN Condensed" charset="0"/>
                <a:cs typeface="Futura Condensed Medium" panose="020B0602020204020303" pitchFamily="34" charset="-79"/>
              </a:rPr>
              <a:t>FOX CHASE IS </a:t>
            </a:r>
            <a:br>
              <a:rPr lang="en-US" sz="3200" u="none" strike="noStrike" dirty="0">
                <a:solidFill>
                  <a:schemeClr val="bg2">
                    <a:lumMod val="75000"/>
                  </a:schemeClr>
                </a:solidFill>
                <a:latin typeface="Franklin Gothic Medium Cond" panose="020B0606030402020204" pitchFamily="34" charset="0"/>
                <a:ea typeface="DIN Condensed" charset="0"/>
                <a:cs typeface="Futura Condensed Medium" panose="020B0602020204020303" pitchFamily="34" charset="-79"/>
              </a:rPr>
            </a:br>
            <a:r>
              <a:rPr lang="en-US" sz="3200" u="none" strike="noStrike" dirty="0">
                <a:solidFill>
                  <a:schemeClr val="bg2">
                    <a:lumMod val="75000"/>
                  </a:schemeClr>
                </a:solidFill>
                <a:latin typeface="Franklin Gothic Medium Cond" panose="020B0606030402020204" pitchFamily="34" charset="0"/>
                <a:ea typeface="DIN Condensed" charset="0"/>
                <a:cs typeface="Futura Condensed Medium" panose="020B0602020204020303" pitchFamily="34" charset="-79"/>
              </a:rPr>
              <a:t>ONE OF THE </a:t>
            </a:r>
          </a:p>
          <a:p>
            <a:r>
              <a:rPr lang="en-US" sz="3200" u="none" strike="noStrike" dirty="0">
                <a:solidFill>
                  <a:schemeClr val="bg2">
                    <a:lumMod val="75000"/>
                  </a:schemeClr>
                </a:solidFill>
                <a:latin typeface="Franklin Gothic Medium Cond" panose="020B0606030402020204" pitchFamily="34" charset="0"/>
                <a:ea typeface="DIN Condensed" charset="0"/>
                <a:cs typeface="Futura Condensed Medium" panose="020B0602020204020303" pitchFamily="34" charset="-79"/>
              </a:rPr>
              <a:t>NATION’S FIRST CANCER HOSPITALS. </a:t>
            </a:r>
            <a:endParaRPr lang="en-US" sz="3200" dirty="0">
              <a:solidFill>
                <a:schemeClr val="bg2">
                  <a:lumMod val="75000"/>
                </a:schemeClr>
              </a:solidFill>
              <a:latin typeface="Franklin Gothic Medium Cond" panose="020B0606030402020204" pitchFamily="34" charset="0"/>
              <a:ea typeface="DIN Condensed" charset="0"/>
              <a:cs typeface="Futura Condensed Medium" panose="020B0602020204020303" pitchFamily="34" charset="-79"/>
            </a:endParaRPr>
          </a:p>
        </p:txBody>
      </p:sp>
      <p:sp>
        <p:nvSpPr>
          <p:cNvPr id="16" name="Rectangle 15"/>
          <p:cNvSpPr/>
          <p:nvPr/>
        </p:nvSpPr>
        <p:spPr>
          <a:xfrm>
            <a:off x="1828800" y="5424926"/>
            <a:ext cx="1032655" cy="369332"/>
          </a:xfrm>
          <a:prstGeom prst="rect">
            <a:avLst/>
          </a:prstGeom>
        </p:spPr>
        <p:txBody>
          <a:bodyPr wrap="none">
            <a:spAutoFit/>
          </a:bodyPr>
          <a:lstStyle/>
          <a:p>
            <a:r>
              <a:rPr lang="en-US" u="none" strike="noStrike" dirty="0">
                <a:solidFill>
                  <a:schemeClr val="bg2">
                    <a:lumMod val="90000"/>
                  </a:schemeClr>
                </a:solidFill>
                <a:latin typeface="Franklin Gothic Medium Cond" panose="020B0606030402020204" pitchFamily="34" charset="0"/>
                <a:ea typeface="DIN Condensed" charset="0"/>
                <a:cs typeface="Futura Condensed Medium" panose="020B0602020204020303" pitchFamily="34" charset="-79"/>
              </a:rPr>
              <a:t>FOUNDED</a:t>
            </a:r>
            <a:endParaRPr lang="en-US" dirty="0">
              <a:solidFill>
                <a:schemeClr val="bg2">
                  <a:lumMod val="90000"/>
                </a:schemeClr>
              </a:solidFill>
              <a:latin typeface="Franklin Gothic Medium Cond" panose="020B0606030402020204" pitchFamily="34" charset="0"/>
            </a:endParaRPr>
          </a:p>
        </p:txBody>
      </p:sp>
      <p:sp>
        <p:nvSpPr>
          <p:cNvPr id="18" name="Oval 17"/>
          <p:cNvSpPr/>
          <p:nvPr/>
        </p:nvSpPr>
        <p:spPr>
          <a:xfrm>
            <a:off x="307999" y="5101332"/>
            <a:ext cx="788512" cy="788512"/>
          </a:xfrm>
          <a:prstGeom prst="ellipse">
            <a:avLst/>
          </a:prstGeom>
          <a:solidFill>
            <a:schemeClr val="bg2">
              <a:lumMod val="90000"/>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Oval 18"/>
          <p:cNvSpPr/>
          <p:nvPr/>
        </p:nvSpPr>
        <p:spPr>
          <a:xfrm>
            <a:off x="642295" y="5431853"/>
            <a:ext cx="697831" cy="697831"/>
          </a:xfrm>
          <a:prstGeom prst="ellipse">
            <a:avLst/>
          </a:prstGeom>
          <a:solidFill>
            <a:schemeClr val="bg2">
              <a:lumMod val="90000"/>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Tree>
    <p:extLst>
      <p:ext uri="{BB962C8B-B14F-4D97-AF65-F5344CB8AC3E}">
        <p14:creationId xmlns:p14="http://schemas.microsoft.com/office/powerpoint/2010/main" val="5027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DD7CFDD0-57C8-4AA2-AF2E-0B96F150F6BC}"/>
              </a:ext>
            </a:extLst>
          </p:cNvPr>
          <p:cNvSpPr txBox="1"/>
          <p:nvPr/>
        </p:nvSpPr>
        <p:spPr>
          <a:xfrm>
            <a:off x="152400" y="228600"/>
            <a:ext cx="7924800" cy="646331"/>
          </a:xfrm>
          <a:prstGeom prst="rect">
            <a:avLst/>
          </a:prstGeom>
          <a:noFill/>
        </p:spPr>
        <p:txBody>
          <a:bodyPr wrap="square" rtlCol="0">
            <a:spAutoFit/>
          </a:bodyPr>
          <a:lstStyle/>
          <a:p>
            <a:r>
              <a:rPr lang="en-US" sz="3600" dirty="0">
                <a:solidFill>
                  <a:schemeClr val="bg1"/>
                </a:solidFill>
              </a:rPr>
              <a:t>Need for General/Spinal Anesthesia</a:t>
            </a:r>
          </a:p>
        </p:txBody>
      </p:sp>
      <p:pic>
        <p:nvPicPr>
          <p:cNvPr id="6146" name="Picture 2" descr="Prostate brachytherapy - Wikipedia">
            <a:extLst>
              <a:ext uri="{FF2B5EF4-FFF2-40B4-BE49-F238E27FC236}">
                <a16:creationId xmlns:a16="http://schemas.microsoft.com/office/drawing/2014/main" id="{4F066A26-01BA-4F0C-954C-6D5AA0C28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57" y="1294518"/>
            <a:ext cx="3611086" cy="28396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rachytherapy in prostate cancer: techniques and clinical outcomes">
            <a:extLst>
              <a:ext uri="{FF2B5EF4-FFF2-40B4-BE49-F238E27FC236}">
                <a16:creationId xmlns:a16="http://schemas.microsoft.com/office/drawing/2014/main" id="{9694E52F-AD47-448C-898C-D908C2BAA1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0660" y="1354151"/>
            <a:ext cx="3611349" cy="2779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B9E0F3-BE91-4F55-BF9E-C329065AAA8B}"/>
              </a:ext>
            </a:extLst>
          </p:cNvPr>
          <p:cNvSpPr txBox="1"/>
          <p:nvPr/>
        </p:nvSpPr>
        <p:spPr>
          <a:xfrm>
            <a:off x="152400" y="4852811"/>
            <a:ext cx="11952089" cy="523220"/>
          </a:xfrm>
          <a:prstGeom prst="rect">
            <a:avLst/>
          </a:prstGeom>
          <a:noFill/>
        </p:spPr>
        <p:txBody>
          <a:bodyPr wrap="square" rtlCol="0">
            <a:spAutoFit/>
          </a:bodyPr>
          <a:lstStyle/>
          <a:p>
            <a:r>
              <a:rPr lang="en-US" sz="2800" b="1" dirty="0">
                <a:solidFill>
                  <a:srgbClr val="A32638"/>
                </a:solidFill>
              </a:rPr>
              <a:t>When urologist hear transperineal biopsy = Brachytherapy or Template Biopsies </a:t>
            </a:r>
          </a:p>
        </p:txBody>
      </p:sp>
      <p:pic>
        <p:nvPicPr>
          <p:cNvPr id="6152" name="Picture 8" descr="PROMIS — Prostate MR imaging study: A paired validating cohort study  evaluating the role of multi-parametric MRI in men with clinical suspicion  of prostate cancer - ScienceDirect">
            <a:extLst>
              <a:ext uri="{FF2B5EF4-FFF2-40B4-BE49-F238E27FC236}">
                <a16:creationId xmlns:a16="http://schemas.microsoft.com/office/drawing/2014/main" id="{22C2FE2E-8A11-410A-A23E-A501B76785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7809" y="1527303"/>
            <a:ext cx="4596680" cy="260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360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DD7CFDD0-57C8-4AA2-AF2E-0B96F150F6BC}"/>
              </a:ext>
            </a:extLst>
          </p:cNvPr>
          <p:cNvSpPr txBox="1"/>
          <p:nvPr/>
        </p:nvSpPr>
        <p:spPr>
          <a:xfrm>
            <a:off x="152400" y="228600"/>
            <a:ext cx="7924800" cy="646331"/>
          </a:xfrm>
          <a:prstGeom prst="rect">
            <a:avLst/>
          </a:prstGeom>
          <a:noFill/>
        </p:spPr>
        <p:txBody>
          <a:bodyPr wrap="square" rtlCol="0">
            <a:spAutoFit/>
          </a:bodyPr>
          <a:lstStyle/>
          <a:p>
            <a:r>
              <a:rPr lang="en-US" sz="3600" dirty="0">
                <a:solidFill>
                  <a:schemeClr val="bg1"/>
                </a:solidFill>
              </a:rPr>
              <a:t>Free Hand TP Biopsy – Very Different </a:t>
            </a:r>
          </a:p>
        </p:txBody>
      </p:sp>
      <p:pic>
        <p:nvPicPr>
          <p:cNvPr id="10" name="Picture 9">
            <a:extLst>
              <a:ext uri="{FF2B5EF4-FFF2-40B4-BE49-F238E27FC236}">
                <a16:creationId xmlns:a16="http://schemas.microsoft.com/office/drawing/2014/main" id="{B8107F18-27DF-46B8-9B37-B2040918FB00}"/>
              </a:ext>
            </a:extLst>
          </p:cNvPr>
          <p:cNvPicPr/>
          <p:nvPr/>
        </p:nvPicPr>
        <p:blipFill>
          <a:blip r:embed="rId5"/>
          <a:stretch>
            <a:fillRect/>
          </a:stretch>
        </p:blipFill>
        <p:spPr>
          <a:xfrm>
            <a:off x="1295400" y="1387562"/>
            <a:ext cx="9067800" cy="5013238"/>
          </a:xfrm>
          <a:prstGeom prst="rect">
            <a:avLst/>
          </a:prstGeom>
        </p:spPr>
      </p:pic>
    </p:spTree>
    <p:extLst>
      <p:ext uri="{BB962C8B-B14F-4D97-AF65-F5344CB8AC3E}">
        <p14:creationId xmlns:p14="http://schemas.microsoft.com/office/powerpoint/2010/main" val="1793895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DD7CFDD0-57C8-4AA2-AF2E-0B96F150F6BC}"/>
              </a:ext>
            </a:extLst>
          </p:cNvPr>
          <p:cNvSpPr txBox="1"/>
          <p:nvPr/>
        </p:nvSpPr>
        <p:spPr>
          <a:xfrm>
            <a:off x="152400" y="228600"/>
            <a:ext cx="7924800" cy="646331"/>
          </a:xfrm>
          <a:prstGeom prst="rect">
            <a:avLst/>
          </a:prstGeom>
          <a:noFill/>
        </p:spPr>
        <p:txBody>
          <a:bodyPr wrap="square" rtlCol="0">
            <a:spAutoFit/>
          </a:bodyPr>
          <a:lstStyle/>
          <a:p>
            <a:r>
              <a:rPr lang="en-US" sz="3600" dirty="0">
                <a:solidFill>
                  <a:schemeClr val="bg1"/>
                </a:solidFill>
              </a:rPr>
              <a:t>Free Hand TP Biopsy – Very Different </a:t>
            </a:r>
          </a:p>
        </p:txBody>
      </p:sp>
      <p:pic>
        <p:nvPicPr>
          <p:cNvPr id="7" name="Picture 6">
            <a:extLst>
              <a:ext uri="{FF2B5EF4-FFF2-40B4-BE49-F238E27FC236}">
                <a16:creationId xmlns:a16="http://schemas.microsoft.com/office/drawing/2014/main" id="{95FD0D4F-B805-4038-9959-37D35BE32A2F}"/>
              </a:ext>
            </a:extLst>
          </p:cNvPr>
          <p:cNvPicPr/>
          <p:nvPr/>
        </p:nvPicPr>
        <p:blipFill rotWithShape="1">
          <a:blip r:embed="rId5"/>
          <a:srcRect r="48006"/>
          <a:stretch/>
        </p:blipFill>
        <p:spPr>
          <a:xfrm>
            <a:off x="161707" y="1468985"/>
            <a:ext cx="3505200" cy="5160415"/>
          </a:xfrm>
          <a:prstGeom prst="rect">
            <a:avLst/>
          </a:prstGeom>
        </p:spPr>
      </p:pic>
      <p:pic>
        <p:nvPicPr>
          <p:cNvPr id="8" name="Picture 7">
            <a:extLst>
              <a:ext uri="{FF2B5EF4-FFF2-40B4-BE49-F238E27FC236}">
                <a16:creationId xmlns:a16="http://schemas.microsoft.com/office/drawing/2014/main" id="{6D0B169F-C80D-4F76-9AA0-7970BCE5BB37}"/>
              </a:ext>
            </a:extLst>
          </p:cNvPr>
          <p:cNvPicPr>
            <a:picLocks noChangeAspect="1"/>
          </p:cNvPicPr>
          <p:nvPr/>
        </p:nvPicPr>
        <p:blipFill>
          <a:blip r:embed="rId6"/>
          <a:stretch>
            <a:fillRect/>
          </a:stretch>
        </p:blipFill>
        <p:spPr>
          <a:xfrm>
            <a:off x="4693268" y="1540042"/>
            <a:ext cx="6691664" cy="1147863"/>
          </a:xfrm>
          <a:prstGeom prst="rect">
            <a:avLst/>
          </a:prstGeom>
        </p:spPr>
      </p:pic>
      <p:pic>
        <p:nvPicPr>
          <p:cNvPr id="9" name="Picture 8">
            <a:extLst>
              <a:ext uri="{FF2B5EF4-FFF2-40B4-BE49-F238E27FC236}">
                <a16:creationId xmlns:a16="http://schemas.microsoft.com/office/drawing/2014/main" id="{36DB324D-F52C-4F47-8496-2C34C8BD47AE}"/>
              </a:ext>
            </a:extLst>
          </p:cNvPr>
          <p:cNvPicPr>
            <a:picLocks noChangeAspect="1"/>
          </p:cNvPicPr>
          <p:nvPr/>
        </p:nvPicPr>
        <p:blipFill>
          <a:blip r:embed="rId7"/>
          <a:stretch>
            <a:fillRect/>
          </a:stretch>
        </p:blipFill>
        <p:spPr>
          <a:xfrm>
            <a:off x="5762625" y="2962795"/>
            <a:ext cx="4659676" cy="3597866"/>
          </a:xfrm>
          <a:prstGeom prst="rect">
            <a:avLst/>
          </a:prstGeom>
        </p:spPr>
      </p:pic>
    </p:spTree>
    <p:extLst>
      <p:ext uri="{BB962C8B-B14F-4D97-AF65-F5344CB8AC3E}">
        <p14:creationId xmlns:p14="http://schemas.microsoft.com/office/powerpoint/2010/main" val="4241197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DD7CFDD0-57C8-4AA2-AF2E-0B96F150F6BC}"/>
              </a:ext>
            </a:extLst>
          </p:cNvPr>
          <p:cNvSpPr txBox="1"/>
          <p:nvPr/>
        </p:nvSpPr>
        <p:spPr>
          <a:xfrm>
            <a:off x="152400" y="228600"/>
            <a:ext cx="7924800" cy="646331"/>
          </a:xfrm>
          <a:prstGeom prst="rect">
            <a:avLst/>
          </a:prstGeom>
          <a:noFill/>
        </p:spPr>
        <p:txBody>
          <a:bodyPr wrap="square" rtlCol="0">
            <a:spAutoFit/>
          </a:bodyPr>
          <a:lstStyle/>
          <a:p>
            <a:r>
              <a:rPr lang="en-US" sz="3600" dirty="0" smtClean="0">
                <a:solidFill>
                  <a:schemeClr val="bg1"/>
                </a:solidFill>
              </a:rPr>
              <a:t>Improved Prostate Sampling </a:t>
            </a:r>
            <a:endParaRPr lang="en-US" sz="3600" dirty="0">
              <a:solidFill>
                <a:schemeClr val="bg1"/>
              </a:solidFill>
            </a:endParaRPr>
          </a:p>
        </p:txBody>
      </p:sp>
      <p:pic>
        <p:nvPicPr>
          <p:cNvPr id="4" name="Picture 3"/>
          <p:cNvPicPr>
            <a:picLocks noChangeAspect="1"/>
          </p:cNvPicPr>
          <p:nvPr/>
        </p:nvPicPr>
        <p:blipFill>
          <a:blip r:embed="rId5"/>
          <a:stretch>
            <a:fillRect/>
          </a:stretch>
        </p:blipFill>
        <p:spPr>
          <a:xfrm>
            <a:off x="6096000" y="1864221"/>
            <a:ext cx="3400425" cy="3352800"/>
          </a:xfrm>
          <a:prstGeom prst="rect">
            <a:avLst/>
          </a:prstGeom>
        </p:spPr>
      </p:pic>
      <p:pic>
        <p:nvPicPr>
          <p:cNvPr id="10" name="Picture 9"/>
          <p:cNvPicPr>
            <a:picLocks noChangeAspect="1"/>
          </p:cNvPicPr>
          <p:nvPr/>
        </p:nvPicPr>
        <p:blipFill>
          <a:blip r:embed="rId6"/>
          <a:stretch>
            <a:fillRect/>
          </a:stretch>
        </p:blipFill>
        <p:spPr>
          <a:xfrm>
            <a:off x="1676400" y="2045196"/>
            <a:ext cx="3209925" cy="3171825"/>
          </a:xfrm>
          <a:prstGeom prst="rect">
            <a:avLst/>
          </a:prstGeom>
        </p:spPr>
      </p:pic>
      <p:sp>
        <p:nvSpPr>
          <p:cNvPr id="11" name="TextBox 10"/>
          <p:cNvSpPr txBox="1"/>
          <p:nvPr/>
        </p:nvSpPr>
        <p:spPr>
          <a:xfrm>
            <a:off x="9067800" y="6477000"/>
            <a:ext cx="3200400" cy="430887"/>
          </a:xfrm>
          <a:prstGeom prst="rect">
            <a:avLst/>
          </a:prstGeom>
          <a:noFill/>
        </p:spPr>
        <p:txBody>
          <a:bodyPr wrap="square" rtlCol="0">
            <a:spAutoFit/>
          </a:bodyPr>
          <a:lstStyle/>
          <a:p>
            <a:r>
              <a:rPr lang="en-US" sz="1100" dirty="0" smtClean="0"/>
              <a:t>Schouten MG, European Urology 71:896-903, 2017</a:t>
            </a:r>
          </a:p>
          <a:p>
            <a:endParaRPr lang="en-US" sz="1100" dirty="0"/>
          </a:p>
        </p:txBody>
      </p:sp>
      <p:sp>
        <p:nvSpPr>
          <p:cNvPr id="12" name="Rounded Rectangle 11"/>
          <p:cNvSpPr/>
          <p:nvPr/>
        </p:nvSpPr>
        <p:spPr>
          <a:xfrm>
            <a:off x="3390900" y="4141855"/>
            <a:ext cx="1181100" cy="457200"/>
          </a:xfrm>
          <a:prstGeom prst="roundRect">
            <a:avLst/>
          </a:prstGeom>
          <a:noFill/>
          <a:ln w="28575">
            <a:solidFill>
              <a:srgbClr val="A32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7796212" y="4065655"/>
            <a:ext cx="1181100" cy="457200"/>
          </a:xfrm>
          <a:prstGeom prst="roundRect">
            <a:avLst/>
          </a:prstGeom>
          <a:noFill/>
          <a:ln w="28575">
            <a:solidFill>
              <a:srgbClr val="A32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2989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DD7CFDD0-57C8-4AA2-AF2E-0B96F150F6BC}"/>
              </a:ext>
            </a:extLst>
          </p:cNvPr>
          <p:cNvSpPr txBox="1"/>
          <p:nvPr/>
        </p:nvSpPr>
        <p:spPr>
          <a:xfrm>
            <a:off x="152400" y="228600"/>
            <a:ext cx="7924800" cy="646331"/>
          </a:xfrm>
          <a:prstGeom prst="rect">
            <a:avLst/>
          </a:prstGeom>
          <a:noFill/>
        </p:spPr>
        <p:txBody>
          <a:bodyPr wrap="square" rtlCol="0">
            <a:spAutoFit/>
          </a:bodyPr>
          <a:lstStyle/>
          <a:p>
            <a:r>
              <a:rPr lang="en-US" sz="3600" dirty="0">
                <a:solidFill>
                  <a:schemeClr val="bg1"/>
                </a:solidFill>
              </a:rPr>
              <a:t>The Debate Continues </a:t>
            </a:r>
          </a:p>
        </p:txBody>
      </p:sp>
      <p:pic>
        <p:nvPicPr>
          <p:cNvPr id="4" name="Picture 3"/>
          <p:cNvPicPr>
            <a:picLocks noChangeAspect="1"/>
          </p:cNvPicPr>
          <p:nvPr/>
        </p:nvPicPr>
        <p:blipFill>
          <a:blip r:embed="rId5"/>
          <a:stretch>
            <a:fillRect/>
          </a:stretch>
        </p:blipFill>
        <p:spPr>
          <a:xfrm>
            <a:off x="5264035" y="1981200"/>
            <a:ext cx="6661265" cy="4267200"/>
          </a:xfrm>
          <a:prstGeom prst="rect">
            <a:avLst/>
          </a:prstGeom>
        </p:spPr>
      </p:pic>
      <p:pic>
        <p:nvPicPr>
          <p:cNvPr id="7" name="Picture 6"/>
          <p:cNvPicPr>
            <a:picLocks noChangeAspect="1"/>
          </p:cNvPicPr>
          <p:nvPr/>
        </p:nvPicPr>
        <p:blipFill>
          <a:blip r:embed="rId6"/>
          <a:stretch>
            <a:fillRect/>
          </a:stretch>
        </p:blipFill>
        <p:spPr>
          <a:xfrm>
            <a:off x="438150" y="1905000"/>
            <a:ext cx="4646428" cy="4343400"/>
          </a:xfrm>
          <a:prstGeom prst="rect">
            <a:avLst/>
          </a:prstGeom>
        </p:spPr>
      </p:pic>
    </p:spTree>
    <p:extLst>
      <p:ext uri="{BB962C8B-B14F-4D97-AF65-F5344CB8AC3E}">
        <p14:creationId xmlns:p14="http://schemas.microsoft.com/office/powerpoint/2010/main" val="1892020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DD7CFDD0-57C8-4AA2-AF2E-0B96F150F6BC}"/>
              </a:ext>
            </a:extLst>
          </p:cNvPr>
          <p:cNvSpPr txBox="1"/>
          <p:nvPr/>
        </p:nvSpPr>
        <p:spPr>
          <a:xfrm>
            <a:off x="152400" y="228600"/>
            <a:ext cx="7924800" cy="646331"/>
          </a:xfrm>
          <a:prstGeom prst="rect">
            <a:avLst/>
          </a:prstGeom>
          <a:noFill/>
        </p:spPr>
        <p:txBody>
          <a:bodyPr wrap="square" rtlCol="0">
            <a:spAutoFit/>
          </a:bodyPr>
          <a:lstStyle/>
          <a:p>
            <a:r>
              <a:rPr lang="en-US" sz="3600" dirty="0">
                <a:solidFill>
                  <a:schemeClr val="bg1"/>
                </a:solidFill>
              </a:rPr>
              <a:t>Why is there a debate </a:t>
            </a:r>
          </a:p>
        </p:txBody>
      </p:sp>
      <p:sp>
        <p:nvSpPr>
          <p:cNvPr id="4" name="TextBox 3">
            <a:extLst>
              <a:ext uri="{FF2B5EF4-FFF2-40B4-BE49-F238E27FC236}">
                <a16:creationId xmlns:a16="http://schemas.microsoft.com/office/drawing/2014/main" id="{AC30A244-2B74-4C2B-A0A3-B767C2F40324}"/>
              </a:ext>
            </a:extLst>
          </p:cNvPr>
          <p:cNvSpPr txBox="1"/>
          <p:nvPr/>
        </p:nvSpPr>
        <p:spPr>
          <a:xfrm>
            <a:off x="163452" y="1479633"/>
            <a:ext cx="11723748" cy="523220"/>
          </a:xfrm>
          <a:prstGeom prst="rect">
            <a:avLst/>
          </a:prstGeom>
          <a:noFill/>
        </p:spPr>
        <p:txBody>
          <a:bodyPr wrap="square" rtlCol="0">
            <a:spAutoFit/>
          </a:bodyPr>
          <a:lstStyle/>
          <a:p>
            <a:pPr marL="342900" indent="-342900">
              <a:buAutoNum type="arabicPeriod"/>
            </a:pPr>
            <a:r>
              <a:rPr lang="en-US" sz="2800" dirty="0"/>
              <a:t>There is no level one data suggesting that TP-Biopsy is superior to TR-Biopsy </a:t>
            </a:r>
          </a:p>
        </p:txBody>
      </p:sp>
      <p:pic>
        <p:nvPicPr>
          <p:cNvPr id="8" name="Picture 7">
            <a:extLst>
              <a:ext uri="{FF2B5EF4-FFF2-40B4-BE49-F238E27FC236}">
                <a16:creationId xmlns:a16="http://schemas.microsoft.com/office/drawing/2014/main" id="{B8AA3B7F-D23C-4E4A-A13A-46881BD2E8D2}"/>
              </a:ext>
            </a:extLst>
          </p:cNvPr>
          <p:cNvPicPr>
            <a:picLocks noChangeAspect="1"/>
          </p:cNvPicPr>
          <p:nvPr/>
        </p:nvPicPr>
        <p:blipFill>
          <a:blip r:embed="rId5"/>
          <a:stretch>
            <a:fillRect/>
          </a:stretch>
        </p:blipFill>
        <p:spPr>
          <a:xfrm>
            <a:off x="444185" y="1992690"/>
            <a:ext cx="11296650" cy="1571625"/>
          </a:xfrm>
          <a:prstGeom prst="rect">
            <a:avLst/>
          </a:prstGeom>
        </p:spPr>
      </p:pic>
      <p:pic>
        <p:nvPicPr>
          <p:cNvPr id="9" name="Picture 8">
            <a:extLst>
              <a:ext uri="{FF2B5EF4-FFF2-40B4-BE49-F238E27FC236}">
                <a16:creationId xmlns:a16="http://schemas.microsoft.com/office/drawing/2014/main" id="{D50E188F-7841-4B69-8B35-D9389885C628}"/>
              </a:ext>
            </a:extLst>
          </p:cNvPr>
          <p:cNvPicPr>
            <a:picLocks noChangeAspect="1"/>
          </p:cNvPicPr>
          <p:nvPr/>
        </p:nvPicPr>
        <p:blipFill>
          <a:blip r:embed="rId6"/>
          <a:stretch>
            <a:fillRect/>
          </a:stretch>
        </p:blipFill>
        <p:spPr>
          <a:xfrm>
            <a:off x="10462054" y="5752817"/>
            <a:ext cx="1729946" cy="1066800"/>
          </a:xfrm>
          <a:prstGeom prst="rect">
            <a:avLst/>
          </a:prstGeom>
        </p:spPr>
      </p:pic>
      <p:sp>
        <p:nvSpPr>
          <p:cNvPr id="13" name="TextBox 12">
            <a:extLst>
              <a:ext uri="{FF2B5EF4-FFF2-40B4-BE49-F238E27FC236}">
                <a16:creationId xmlns:a16="http://schemas.microsoft.com/office/drawing/2014/main" id="{F1D38A4E-3235-476B-A2C9-7D8DCF654625}"/>
              </a:ext>
            </a:extLst>
          </p:cNvPr>
          <p:cNvSpPr txBox="1"/>
          <p:nvPr/>
        </p:nvSpPr>
        <p:spPr>
          <a:xfrm>
            <a:off x="609600" y="3391660"/>
            <a:ext cx="102870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Led by Jim Hu at Cornell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Awarded 4.2 million by PCORI for the trial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10 plus institutions participating in the </a:t>
            </a:r>
            <a:r>
              <a:rPr lang="en-US" dirty="0" smtClean="0"/>
              <a:t>trial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Primary End-Point: </a:t>
            </a:r>
          </a:p>
          <a:p>
            <a:pPr marL="742950" lvl="1" indent="-285750">
              <a:buFont typeface="Arial" panose="020B0604020202020204" pitchFamily="34" charset="0"/>
              <a:buChar char="•"/>
            </a:pPr>
            <a:r>
              <a:rPr lang="en-US" dirty="0"/>
              <a:t>To compare infection adverse events of TP-Bx vs. TR-Bx performed under local anesthesia </a:t>
            </a:r>
            <a:endParaRPr lang="en-US" dirty="0" smtClean="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Secondary End-Points: </a:t>
            </a:r>
          </a:p>
          <a:p>
            <a:pPr marL="742950" lvl="1" indent="-285750">
              <a:buFont typeface="Arial" panose="020B0604020202020204" pitchFamily="34" charset="0"/>
              <a:buChar char="•"/>
            </a:pPr>
            <a:r>
              <a:rPr lang="en-US" i="1" dirty="0"/>
              <a:t>To compare other adverse events such as bleeding and urinary </a:t>
            </a:r>
            <a:r>
              <a:rPr lang="en-US" i="1" dirty="0" smtClean="0"/>
              <a:t>retention</a:t>
            </a:r>
          </a:p>
          <a:p>
            <a:pPr marL="742950" lvl="1" indent="-285750">
              <a:buFont typeface="Arial" panose="020B0604020202020204" pitchFamily="34" charset="0"/>
              <a:buChar char="•"/>
            </a:pPr>
            <a:r>
              <a:rPr lang="en-US" i="1" dirty="0"/>
              <a:t>To compare detection rates of clinically significant and insignificant prostate cancer</a:t>
            </a:r>
            <a:r>
              <a:rPr lang="en-US" dirty="0" smtClean="0"/>
              <a:t> </a:t>
            </a:r>
            <a:endParaRPr lang="en-US" dirty="0"/>
          </a:p>
        </p:txBody>
      </p:sp>
    </p:spTree>
    <p:extLst>
      <p:ext uri="{BB962C8B-B14F-4D97-AF65-F5344CB8AC3E}">
        <p14:creationId xmlns:p14="http://schemas.microsoft.com/office/powerpoint/2010/main" val="4014910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DD7CFDD0-57C8-4AA2-AF2E-0B96F150F6BC}"/>
              </a:ext>
            </a:extLst>
          </p:cNvPr>
          <p:cNvSpPr txBox="1"/>
          <p:nvPr/>
        </p:nvSpPr>
        <p:spPr>
          <a:xfrm>
            <a:off x="152400" y="228600"/>
            <a:ext cx="7924800" cy="646331"/>
          </a:xfrm>
          <a:prstGeom prst="rect">
            <a:avLst/>
          </a:prstGeom>
          <a:noFill/>
        </p:spPr>
        <p:txBody>
          <a:bodyPr wrap="square" rtlCol="0">
            <a:spAutoFit/>
          </a:bodyPr>
          <a:lstStyle/>
          <a:p>
            <a:r>
              <a:rPr lang="en-US" sz="3600" dirty="0">
                <a:solidFill>
                  <a:schemeClr val="bg1"/>
                </a:solidFill>
              </a:rPr>
              <a:t>Why is there a debate </a:t>
            </a:r>
          </a:p>
        </p:txBody>
      </p:sp>
      <p:pic>
        <p:nvPicPr>
          <p:cNvPr id="18" name="Picture 17">
            <a:extLst>
              <a:ext uri="{FF2B5EF4-FFF2-40B4-BE49-F238E27FC236}">
                <a16:creationId xmlns:a16="http://schemas.microsoft.com/office/drawing/2014/main" id="{66ED8D6E-A994-41F4-B983-C729F8FE8985}"/>
              </a:ext>
            </a:extLst>
          </p:cNvPr>
          <p:cNvPicPr>
            <a:picLocks noChangeAspect="1"/>
          </p:cNvPicPr>
          <p:nvPr/>
        </p:nvPicPr>
        <p:blipFill>
          <a:blip r:embed="rId5"/>
          <a:stretch>
            <a:fillRect/>
          </a:stretch>
        </p:blipFill>
        <p:spPr>
          <a:xfrm>
            <a:off x="1905000" y="2286000"/>
            <a:ext cx="6553200" cy="4002028"/>
          </a:xfrm>
          <a:prstGeom prst="rect">
            <a:avLst/>
          </a:prstGeom>
        </p:spPr>
      </p:pic>
      <p:sp>
        <p:nvSpPr>
          <p:cNvPr id="4" name="TextBox 3">
            <a:extLst>
              <a:ext uri="{FF2B5EF4-FFF2-40B4-BE49-F238E27FC236}">
                <a16:creationId xmlns:a16="http://schemas.microsoft.com/office/drawing/2014/main" id="{AC30A244-2B74-4C2B-A0A3-B767C2F40324}"/>
              </a:ext>
            </a:extLst>
          </p:cNvPr>
          <p:cNvSpPr txBox="1"/>
          <p:nvPr/>
        </p:nvSpPr>
        <p:spPr>
          <a:xfrm>
            <a:off x="163452" y="1361984"/>
            <a:ext cx="11761848" cy="584775"/>
          </a:xfrm>
          <a:prstGeom prst="rect">
            <a:avLst/>
          </a:prstGeom>
          <a:noFill/>
        </p:spPr>
        <p:txBody>
          <a:bodyPr wrap="square" rtlCol="0">
            <a:spAutoFit/>
          </a:bodyPr>
          <a:lstStyle/>
          <a:p>
            <a:r>
              <a:rPr lang="en-US" sz="3200" dirty="0"/>
              <a:t>2. There is a lack of incentives for urologist to transition </a:t>
            </a:r>
          </a:p>
        </p:txBody>
      </p:sp>
    </p:spTree>
    <p:extLst>
      <p:ext uri="{BB962C8B-B14F-4D97-AF65-F5344CB8AC3E}">
        <p14:creationId xmlns:p14="http://schemas.microsoft.com/office/powerpoint/2010/main" val="3073267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76200" y="370745"/>
            <a:ext cx="7543800" cy="461665"/>
          </a:xfrm>
          <a:prstGeom prst="rect">
            <a:avLst/>
          </a:prstGeom>
          <a:noFill/>
        </p:spPr>
        <p:txBody>
          <a:bodyPr wrap="square" rtlCol="0">
            <a:spAutoFit/>
          </a:bodyPr>
          <a:lstStyle/>
          <a:p>
            <a:r>
              <a:rPr lang="en-US" sz="2400" b="1" dirty="0">
                <a:solidFill>
                  <a:schemeClr val="bg1"/>
                </a:solidFill>
              </a:rPr>
              <a:t>US Preventive Task Force Review of the Evidence </a:t>
            </a:r>
          </a:p>
        </p:txBody>
      </p:sp>
      <p:sp>
        <p:nvSpPr>
          <p:cNvPr id="11" name="TextBox 10">
            <a:extLst>
              <a:ext uri="{FF2B5EF4-FFF2-40B4-BE49-F238E27FC236}">
                <a16:creationId xmlns:a16="http://schemas.microsoft.com/office/drawing/2014/main" id="{0D7CE697-1C7F-4302-9EB4-7A24AB969353}"/>
              </a:ext>
            </a:extLst>
          </p:cNvPr>
          <p:cNvSpPr txBox="1"/>
          <p:nvPr/>
        </p:nvSpPr>
        <p:spPr>
          <a:xfrm>
            <a:off x="457200" y="2438400"/>
            <a:ext cx="914400" cy="646331"/>
          </a:xfrm>
          <a:prstGeom prst="rect">
            <a:avLst/>
          </a:prstGeom>
          <a:noFill/>
        </p:spPr>
        <p:txBody>
          <a:bodyPr wrap="square" rtlCol="0">
            <a:spAutoFit/>
          </a:bodyPr>
          <a:lstStyle/>
          <a:p>
            <a:pPr algn="ctr"/>
            <a:r>
              <a:rPr lang="en-US" dirty="0"/>
              <a:t>Persons </a:t>
            </a:r>
          </a:p>
          <a:p>
            <a:pPr algn="ctr"/>
            <a:r>
              <a:rPr lang="en-US" dirty="0"/>
              <a:t>at Risk</a:t>
            </a:r>
          </a:p>
        </p:txBody>
      </p:sp>
      <p:sp>
        <p:nvSpPr>
          <p:cNvPr id="12" name="TextBox 11">
            <a:extLst>
              <a:ext uri="{FF2B5EF4-FFF2-40B4-BE49-F238E27FC236}">
                <a16:creationId xmlns:a16="http://schemas.microsoft.com/office/drawing/2014/main" id="{1CBB8FC0-ED62-4410-9159-8E1FD1AA0F3F}"/>
              </a:ext>
            </a:extLst>
          </p:cNvPr>
          <p:cNvSpPr txBox="1"/>
          <p:nvPr/>
        </p:nvSpPr>
        <p:spPr>
          <a:xfrm>
            <a:off x="2819400" y="2438399"/>
            <a:ext cx="2286000" cy="646331"/>
          </a:xfrm>
          <a:prstGeom prst="rect">
            <a:avLst/>
          </a:prstGeom>
          <a:noFill/>
        </p:spPr>
        <p:txBody>
          <a:bodyPr wrap="square" rtlCol="0">
            <a:spAutoFit/>
          </a:bodyPr>
          <a:lstStyle/>
          <a:p>
            <a:pPr algn="ctr"/>
            <a:r>
              <a:rPr lang="en-US" dirty="0"/>
              <a:t>Early Detection of Target Condition </a:t>
            </a:r>
          </a:p>
        </p:txBody>
      </p:sp>
      <p:sp>
        <p:nvSpPr>
          <p:cNvPr id="13" name="TextBox 12">
            <a:extLst>
              <a:ext uri="{FF2B5EF4-FFF2-40B4-BE49-F238E27FC236}">
                <a16:creationId xmlns:a16="http://schemas.microsoft.com/office/drawing/2014/main" id="{AFED1715-25D7-402C-9778-B74FF06DC1EF}"/>
              </a:ext>
            </a:extLst>
          </p:cNvPr>
          <p:cNvSpPr txBox="1"/>
          <p:nvPr/>
        </p:nvSpPr>
        <p:spPr>
          <a:xfrm>
            <a:off x="6255380" y="2438400"/>
            <a:ext cx="2286000" cy="646331"/>
          </a:xfrm>
          <a:prstGeom prst="rect">
            <a:avLst/>
          </a:prstGeom>
          <a:noFill/>
        </p:spPr>
        <p:txBody>
          <a:bodyPr wrap="square" rtlCol="0">
            <a:spAutoFit/>
          </a:bodyPr>
          <a:lstStyle/>
          <a:p>
            <a:pPr algn="ctr"/>
            <a:r>
              <a:rPr lang="en-US" dirty="0"/>
              <a:t>Intermediate </a:t>
            </a:r>
          </a:p>
          <a:p>
            <a:pPr algn="ctr"/>
            <a:r>
              <a:rPr lang="en-US" dirty="0"/>
              <a:t>Outcome</a:t>
            </a:r>
          </a:p>
        </p:txBody>
      </p:sp>
      <p:sp>
        <p:nvSpPr>
          <p:cNvPr id="14" name="TextBox 13">
            <a:extLst>
              <a:ext uri="{FF2B5EF4-FFF2-40B4-BE49-F238E27FC236}">
                <a16:creationId xmlns:a16="http://schemas.microsoft.com/office/drawing/2014/main" id="{89A60A11-0C06-4B25-95D7-AEED0C96133B}"/>
              </a:ext>
            </a:extLst>
          </p:cNvPr>
          <p:cNvSpPr txBox="1"/>
          <p:nvPr/>
        </p:nvSpPr>
        <p:spPr>
          <a:xfrm>
            <a:off x="9772974" y="2161397"/>
            <a:ext cx="2286000" cy="1200329"/>
          </a:xfrm>
          <a:prstGeom prst="rect">
            <a:avLst/>
          </a:prstGeom>
          <a:noFill/>
        </p:spPr>
        <p:txBody>
          <a:bodyPr wrap="square" rtlCol="0">
            <a:spAutoFit/>
          </a:bodyPr>
          <a:lstStyle/>
          <a:p>
            <a:pPr algn="ctr"/>
            <a:r>
              <a:rPr lang="en-US" dirty="0"/>
              <a:t>Reduced </a:t>
            </a:r>
          </a:p>
          <a:p>
            <a:pPr algn="ctr"/>
            <a:r>
              <a:rPr lang="en-US" dirty="0"/>
              <a:t>Morbidity</a:t>
            </a:r>
          </a:p>
          <a:p>
            <a:pPr algn="ctr"/>
            <a:r>
              <a:rPr lang="en-US" dirty="0"/>
              <a:t>and/or</a:t>
            </a:r>
          </a:p>
          <a:p>
            <a:pPr algn="ctr"/>
            <a:r>
              <a:rPr lang="en-US" dirty="0"/>
              <a:t>Mortality</a:t>
            </a:r>
          </a:p>
        </p:txBody>
      </p:sp>
      <p:cxnSp>
        <p:nvCxnSpPr>
          <p:cNvPr id="16" name="Straight Arrow Connector 15">
            <a:extLst>
              <a:ext uri="{FF2B5EF4-FFF2-40B4-BE49-F238E27FC236}">
                <a16:creationId xmlns:a16="http://schemas.microsoft.com/office/drawing/2014/main" id="{60AF542F-DDCD-406A-9224-4DAA3B4503BB}"/>
              </a:ext>
            </a:extLst>
          </p:cNvPr>
          <p:cNvCxnSpPr>
            <a:stCxn id="11" idx="3"/>
            <a:endCxn id="12" idx="1"/>
          </p:cNvCxnSpPr>
          <p:nvPr/>
        </p:nvCxnSpPr>
        <p:spPr>
          <a:xfrm flipV="1">
            <a:off x="1371600" y="2761565"/>
            <a:ext cx="14478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CD79970-AB27-432C-8765-E933B919C910}"/>
              </a:ext>
            </a:extLst>
          </p:cNvPr>
          <p:cNvCxnSpPr/>
          <p:nvPr/>
        </p:nvCxnSpPr>
        <p:spPr>
          <a:xfrm flipV="1">
            <a:off x="4800600" y="2761562"/>
            <a:ext cx="14478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947A7D9-926E-40CE-8333-6B4BE755014C}"/>
              </a:ext>
            </a:extLst>
          </p:cNvPr>
          <p:cNvCxnSpPr>
            <a:stCxn id="13" idx="3"/>
            <a:endCxn id="14" idx="1"/>
          </p:cNvCxnSpPr>
          <p:nvPr/>
        </p:nvCxnSpPr>
        <p:spPr>
          <a:xfrm flipV="1">
            <a:off x="8541380" y="2761562"/>
            <a:ext cx="1231594" cy="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EF8FD94-74E6-431B-8B94-5514CAFB3EF6}"/>
              </a:ext>
            </a:extLst>
          </p:cNvPr>
          <p:cNvSpPr txBox="1"/>
          <p:nvPr/>
        </p:nvSpPr>
        <p:spPr>
          <a:xfrm>
            <a:off x="1641935" y="2399119"/>
            <a:ext cx="914400" cy="307777"/>
          </a:xfrm>
          <a:prstGeom prst="rect">
            <a:avLst/>
          </a:prstGeom>
          <a:noFill/>
        </p:spPr>
        <p:txBody>
          <a:bodyPr wrap="square" rtlCol="0">
            <a:spAutoFit/>
          </a:bodyPr>
          <a:lstStyle/>
          <a:p>
            <a:r>
              <a:rPr lang="en-US" sz="1400" dirty="0"/>
              <a:t>Screening</a:t>
            </a:r>
          </a:p>
        </p:txBody>
      </p:sp>
      <p:sp>
        <p:nvSpPr>
          <p:cNvPr id="22" name="TextBox 21">
            <a:extLst>
              <a:ext uri="{FF2B5EF4-FFF2-40B4-BE49-F238E27FC236}">
                <a16:creationId xmlns:a16="http://schemas.microsoft.com/office/drawing/2014/main" id="{890ECE95-F316-4D63-BC93-BFA0E4F179AF}"/>
              </a:ext>
            </a:extLst>
          </p:cNvPr>
          <p:cNvSpPr txBox="1"/>
          <p:nvPr/>
        </p:nvSpPr>
        <p:spPr>
          <a:xfrm>
            <a:off x="8591874" y="2422530"/>
            <a:ext cx="1212220" cy="307777"/>
          </a:xfrm>
          <a:prstGeom prst="rect">
            <a:avLst/>
          </a:prstGeom>
          <a:noFill/>
        </p:spPr>
        <p:txBody>
          <a:bodyPr wrap="square" rtlCol="0">
            <a:spAutoFit/>
          </a:bodyPr>
          <a:lstStyle/>
          <a:p>
            <a:r>
              <a:rPr lang="en-US" sz="1400" dirty="0"/>
              <a:t>Association</a:t>
            </a:r>
          </a:p>
        </p:txBody>
      </p:sp>
      <p:sp>
        <p:nvSpPr>
          <p:cNvPr id="23" name="TextBox 22">
            <a:extLst>
              <a:ext uri="{FF2B5EF4-FFF2-40B4-BE49-F238E27FC236}">
                <a16:creationId xmlns:a16="http://schemas.microsoft.com/office/drawing/2014/main" id="{4D0732C2-7554-4F12-8316-5A735D318F92}"/>
              </a:ext>
            </a:extLst>
          </p:cNvPr>
          <p:cNvSpPr txBox="1"/>
          <p:nvPr/>
        </p:nvSpPr>
        <p:spPr>
          <a:xfrm>
            <a:off x="5023786" y="2438395"/>
            <a:ext cx="1066800" cy="307777"/>
          </a:xfrm>
          <a:prstGeom prst="rect">
            <a:avLst/>
          </a:prstGeom>
          <a:noFill/>
        </p:spPr>
        <p:txBody>
          <a:bodyPr wrap="square" rtlCol="0">
            <a:spAutoFit/>
          </a:bodyPr>
          <a:lstStyle/>
          <a:p>
            <a:r>
              <a:rPr lang="en-US" sz="1400" dirty="0"/>
              <a:t>Treatment </a:t>
            </a:r>
          </a:p>
        </p:txBody>
      </p:sp>
      <p:cxnSp>
        <p:nvCxnSpPr>
          <p:cNvPr id="25" name="Connector: Elbow 24">
            <a:extLst>
              <a:ext uri="{FF2B5EF4-FFF2-40B4-BE49-F238E27FC236}">
                <a16:creationId xmlns:a16="http://schemas.microsoft.com/office/drawing/2014/main" id="{7F7E7B3E-9815-4887-A543-DC2E96388E1A}"/>
              </a:ext>
            </a:extLst>
          </p:cNvPr>
          <p:cNvCxnSpPr>
            <a:cxnSpLocks/>
          </p:cNvCxnSpPr>
          <p:nvPr/>
        </p:nvCxnSpPr>
        <p:spPr>
          <a:xfrm rot="5400000" flipH="1" flipV="1">
            <a:off x="6581541" y="-2141203"/>
            <a:ext cx="229393" cy="8820474"/>
          </a:xfrm>
          <a:prstGeom prst="bentConnector3">
            <a:avLst>
              <a:gd name="adj1" fmla="val 46438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D8627E43-035F-4206-B56B-1E265748AD1B}"/>
              </a:ext>
            </a:extLst>
          </p:cNvPr>
          <p:cNvCxnSpPr>
            <a:cxnSpLocks/>
            <a:stCxn id="23" idx="0"/>
            <a:endCxn id="14" idx="0"/>
          </p:cNvCxnSpPr>
          <p:nvPr/>
        </p:nvCxnSpPr>
        <p:spPr>
          <a:xfrm rot="5400000" flipH="1" flipV="1">
            <a:off x="8098081" y="-379498"/>
            <a:ext cx="276998" cy="5358788"/>
          </a:xfrm>
          <a:prstGeom prst="bentConnector3">
            <a:avLst>
              <a:gd name="adj1" fmla="val 258126"/>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4EDA986B-7B63-4192-82B3-0EFC0CBBC1F0}"/>
              </a:ext>
            </a:extLst>
          </p:cNvPr>
          <p:cNvGrpSpPr/>
          <p:nvPr/>
        </p:nvGrpSpPr>
        <p:grpSpPr>
          <a:xfrm>
            <a:off x="1905000" y="3719282"/>
            <a:ext cx="2209800" cy="914400"/>
            <a:chOff x="2286000" y="3430745"/>
            <a:chExt cx="2209800" cy="914400"/>
          </a:xfrm>
        </p:grpSpPr>
        <p:sp>
          <p:nvSpPr>
            <p:cNvPr id="37" name="TextBox 36">
              <a:extLst>
                <a:ext uri="{FF2B5EF4-FFF2-40B4-BE49-F238E27FC236}">
                  <a16:creationId xmlns:a16="http://schemas.microsoft.com/office/drawing/2014/main" id="{FD5E66B4-E40A-47FD-8CE8-F44B2524F0F6}"/>
                </a:ext>
              </a:extLst>
            </p:cNvPr>
            <p:cNvSpPr txBox="1"/>
            <p:nvPr/>
          </p:nvSpPr>
          <p:spPr>
            <a:xfrm>
              <a:off x="2514600" y="3571363"/>
              <a:ext cx="1981200" cy="646331"/>
            </a:xfrm>
            <a:prstGeom prst="rect">
              <a:avLst/>
            </a:prstGeom>
            <a:noFill/>
          </p:spPr>
          <p:txBody>
            <a:bodyPr wrap="square" rtlCol="0">
              <a:spAutoFit/>
            </a:bodyPr>
            <a:lstStyle/>
            <a:p>
              <a:r>
                <a:rPr lang="en-US" dirty="0"/>
                <a:t>Adverse Effects </a:t>
              </a:r>
            </a:p>
            <a:p>
              <a:r>
                <a:rPr lang="en-US" dirty="0"/>
                <a:t>Of Screening</a:t>
              </a:r>
            </a:p>
          </p:txBody>
        </p:sp>
        <p:sp>
          <p:nvSpPr>
            <p:cNvPr id="38" name="Oval 37">
              <a:extLst>
                <a:ext uri="{FF2B5EF4-FFF2-40B4-BE49-F238E27FC236}">
                  <a16:creationId xmlns:a16="http://schemas.microsoft.com/office/drawing/2014/main" id="{F337D413-7A34-4AE7-9A54-9E7774FBFEBF}"/>
                </a:ext>
              </a:extLst>
            </p:cNvPr>
            <p:cNvSpPr/>
            <p:nvPr/>
          </p:nvSpPr>
          <p:spPr>
            <a:xfrm>
              <a:off x="2286000" y="3430745"/>
              <a:ext cx="2057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1C66E3C7-AD88-4F4F-AEAD-FE0D5B1118F6}"/>
              </a:ext>
            </a:extLst>
          </p:cNvPr>
          <p:cNvGrpSpPr/>
          <p:nvPr/>
        </p:nvGrpSpPr>
        <p:grpSpPr>
          <a:xfrm>
            <a:off x="6313548" y="3773270"/>
            <a:ext cx="2209800" cy="914400"/>
            <a:chOff x="5943600" y="3401997"/>
            <a:chExt cx="2209800" cy="914400"/>
          </a:xfrm>
        </p:grpSpPr>
        <p:sp>
          <p:nvSpPr>
            <p:cNvPr id="39" name="TextBox 38">
              <a:extLst>
                <a:ext uri="{FF2B5EF4-FFF2-40B4-BE49-F238E27FC236}">
                  <a16:creationId xmlns:a16="http://schemas.microsoft.com/office/drawing/2014/main" id="{A720FA4C-4BD5-460B-85AE-0BB6EAD4E259}"/>
                </a:ext>
              </a:extLst>
            </p:cNvPr>
            <p:cNvSpPr txBox="1"/>
            <p:nvPr/>
          </p:nvSpPr>
          <p:spPr>
            <a:xfrm>
              <a:off x="6172200" y="3544360"/>
              <a:ext cx="1981200" cy="646331"/>
            </a:xfrm>
            <a:prstGeom prst="rect">
              <a:avLst/>
            </a:prstGeom>
            <a:noFill/>
          </p:spPr>
          <p:txBody>
            <a:bodyPr wrap="square" rtlCol="0">
              <a:spAutoFit/>
            </a:bodyPr>
            <a:lstStyle/>
            <a:p>
              <a:r>
                <a:rPr lang="en-US" dirty="0"/>
                <a:t>Adverse Effects </a:t>
              </a:r>
            </a:p>
            <a:p>
              <a:r>
                <a:rPr lang="en-US" dirty="0"/>
                <a:t>Of Treatment</a:t>
              </a:r>
            </a:p>
          </p:txBody>
        </p:sp>
        <p:sp>
          <p:nvSpPr>
            <p:cNvPr id="40" name="Oval 39">
              <a:extLst>
                <a:ext uri="{FF2B5EF4-FFF2-40B4-BE49-F238E27FC236}">
                  <a16:creationId xmlns:a16="http://schemas.microsoft.com/office/drawing/2014/main" id="{94D1EF30-0A8F-4F99-A8DE-2CFD30AFC5BC}"/>
                </a:ext>
              </a:extLst>
            </p:cNvPr>
            <p:cNvSpPr/>
            <p:nvPr/>
          </p:nvSpPr>
          <p:spPr>
            <a:xfrm>
              <a:off x="5943600" y="3401997"/>
              <a:ext cx="2057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6" name="Connector: Curved 45">
            <a:extLst>
              <a:ext uri="{FF2B5EF4-FFF2-40B4-BE49-F238E27FC236}">
                <a16:creationId xmlns:a16="http://schemas.microsoft.com/office/drawing/2014/main" id="{B93DF0F6-9AEC-40FE-86F6-137A60BE3D42}"/>
              </a:ext>
            </a:extLst>
          </p:cNvPr>
          <p:cNvCxnSpPr>
            <a:cxnSpLocks/>
            <a:endCxn id="38" idx="0"/>
          </p:cNvCxnSpPr>
          <p:nvPr/>
        </p:nvCxnSpPr>
        <p:spPr>
          <a:xfrm rot="16200000" flipH="1">
            <a:off x="2072989" y="2858571"/>
            <a:ext cx="921324" cy="800098"/>
          </a:xfrm>
          <a:prstGeom prst="curvedConnector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5D6A8743-6E44-4A7F-9CA5-F452EE8F08B4}"/>
              </a:ext>
            </a:extLst>
          </p:cNvPr>
          <p:cNvCxnSpPr>
            <a:cxnSpLocks/>
          </p:cNvCxnSpPr>
          <p:nvPr/>
        </p:nvCxnSpPr>
        <p:spPr>
          <a:xfrm>
            <a:off x="5539602" y="2844574"/>
            <a:ext cx="1394598" cy="928696"/>
          </a:xfrm>
          <a:prstGeom prst="curvedConnector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B21954E-85CD-4D38-9988-97097C217CF6}"/>
              </a:ext>
            </a:extLst>
          </p:cNvPr>
          <p:cNvSpPr txBox="1"/>
          <p:nvPr/>
        </p:nvSpPr>
        <p:spPr>
          <a:xfrm>
            <a:off x="539798" y="4774300"/>
            <a:ext cx="4572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Invasiveness of prostate biopsy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Complications associated with prostate biopsy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Limited diagnostic value of prostate biopsy</a:t>
            </a:r>
          </a:p>
        </p:txBody>
      </p:sp>
      <p:sp>
        <p:nvSpPr>
          <p:cNvPr id="52" name="TextBox 51">
            <a:extLst>
              <a:ext uri="{FF2B5EF4-FFF2-40B4-BE49-F238E27FC236}">
                <a16:creationId xmlns:a16="http://schemas.microsoft.com/office/drawing/2014/main" id="{1F1793C4-0CDD-4021-BC77-B747E135AB1F}"/>
              </a:ext>
            </a:extLst>
          </p:cNvPr>
          <p:cNvSpPr txBox="1"/>
          <p:nvPr/>
        </p:nvSpPr>
        <p:spPr>
          <a:xfrm>
            <a:off x="6090586" y="4929120"/>
            <a:ext cx="4800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Treatment related QoL side effects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Aggressive treatment of indolent disease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Poor risk stratification of treatment options </a:t>
            </a:r>
          </a:p>
        </p:txBody>
      </p:sp>
    </p:spTree>
    <p:extLst>
      <p:ext uri="{BB962C8B-B14F-4D97-AF65-F5344CB8AC3E}">
        <p14:creationId xmlns:p14="http://schemas.microsoft.com/office/powerpoint/2010/main" val="207828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1">
                                            <p:txEl>
                                              <p:pRg st="4" end="4"/>
                                            </p:txEl>
                                          </p:spTgt>
                                        </p:tgtEl>
                                        <p:attrNameLst>
                                          <p:attrName>style.color</p:attrName>
                                        </p:attrNameLst>
                                      </p:cBhvr>
                                      <p:to>
                                        <a:schemeClr val="accent2"/>
                                      </p:to>
                                    </p:animClr>
                                    <p:animClr clrSpc="rgb" dir="cw">
                                      <p:cBhvr>
                                        <p:cTn id="7" dur="500" fill="hold"/>
                                        <p:tgtEl>
                                          <p:spTgt spid="51">
                                            <p:txEl>
                                              <p:pRg st="4" end="4"/>
                                            </p:txEl>
                                          </p:spTgt>
                                        </p:tgtEl>
                                        <p:attrNameLst>
                                          <p:attrName>fillcolor</p:attrName>
                                        </p:attrNameLst>
                                      </p:cBhvr>
                                      <p:to>
                                        <a:schemeClr val="accent2"/>
                                      </p:to>
                                    </p:animClr>
                                    <p:set>
                                      <p:cBhvr>
                                        <p:cTn id="8" dur="500" fill="hold"/>
                                        <p:tgtEl>
                                          <p:spTgt spid="51">
                                            <p:txEl>
                                              <p:pRg st="4" end="4"/>
                                            </p:txEl>
                                          </p:spTgt>
                                        </p:tgtEl>
                                        <p:attrNameLst>
                                          <p:attrName>fill.type</p:attrName>
                                        </p:attrNameLst>
                                      </p:cBhvr>
                                      <p:to>
                                        <p:strVal val="solid"/>
                                      </p:to>
                                    </p:set>
                                    <p:set>
                                      <p:cBhvr>
                                        <p:cTn id="9" dur="500" fill="hold"/>
                                        <p:tgtEl>
                                          <p:spTgt spid="51">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10" name="TextBox 9">
            <a:extLst>
              <a:ext uri="{FF2B5EF4-FFF2-40B4-BE49-F238E27FC236}">
                <a16:creationId xmlns:a16="http://schemas.microsoft.com/office/drawing/2014/main" id="{95536C00-8887-48C4-B3EE-C9CFA25F27E6}"/>
              </a:ext>
            </a:extLst>
          </p:cNvPr>
          <p:cNvSpPr txBox="1"/>
          <p:nvPr/>
        </p:nvSpPr>
        <p:spPr>
          <a:xfrm>
            <a:off x="76200" y="370745"/>
            <a:ext cx="7543800" cy="461665"/>
          </a:xfrm>
          <a:prstGeom prst="rect">
            <a:avLst/>
          </a:prstGeom>
          <a:noFill/>
        </p:spPr>
        <p:txBody>
          <a:bodyPr wrap="square" rtlCol="0">
            <a:spAutoFit/>
          </a:bodyPr>
          <a:lstStyle/>
          <a:p>
            <a:r>
              <a:rPr lang="en-US" sz="2400" b="1" dirty="0" smtClean="0">
                <a:solidFill>
                  <a:schemeClr val="bg1"/>
                </a:solidFill>
              </a:rPr>
              <a:t>The Peters Come to the Rescue </a:t>
            </a:r>
            <a:endParaRPr lang="en-US" sz="2400" b="1" dirty="0">
              <a:solidFill>
                <a:schemeClr val="bg1"/>
              </a:solidFill>
            </a:endParaRPr>
          </a:p>
        </p:txBody>
      </p:sp>
      <p:pic>
        <p:nvPicPr>
          <p:cNvPr id="7" name="Picture 6"/>
          <p:cNvPicPr>
            <a:picLocks noChangeAspect="1"/>
          </p:cNvPicPr>
          <p:nvPr/>
        </p:nvPicPr>
        <p:blipFill rotWithShape="1">
          <a:blip r:embed="rId4"/>
          <a:srcRect l="27501" t="17242" r="20934" b="24138"/>
          <a:stretch/>
        </p:blipFill>
        <p:spPr>
          <a:xfrm>
            <a:off x="7467600" y="1295400"/>
            <a:ext cx="2619376" cy="2968626"/>
          </a:xfrm>
          <a:prstGeom prst="rect">
            <a:avLst/>
          </a:prstGeom>
        </p:spPr>
      </p:pic>
      <p:pic>
        <p:nvPicPr>
          <p:cNvPr id="1036" name="Picture 12" descr="Peter Pinto, M.D., and Peter Choyke, M.D., use UroNav to improve accuracy of prostate cancer imag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5137785" cy="472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342900" y="6112042"/>
            <a:ext cx="3829050" cy="390525"/>
          </a:xfrm>
          <a:prstGeom prst="rect">
            <a:avLst/>
          </a:prstGeom>
        </p:spPr>
      </p:pic>
      <p:pic>
        <p:nvPicPr>
          <p:cNvPr id="9" name="Picture 8"/>
          <p:cNvPicPr>
            <a:picLocks noChangeAspect="1"/>
          </p:cNvPicPr>
          <p:nvPr/>
        </p:nvPicPr>
        <p:blipFill>
          <a:blip r:embed="rId7"/>
          <a:stretch>
            <a:fillRect/>
          </a:stretch>
        </p:blipFill>
        <p:spPr>
          <a:xfrm>
            <a:off x="6781800" y="4356268"/>
            <a:ext cx="4305300" cy="2466975"/>
          </a:xfrm>
          <a:prstGeom prst="rect">
            <a:avLst/>
          </a:prstGeom>
        </p:spPr>
      </p:pic>
    </p:spTree>
    <p:extLst>
      <p:ext uri="{BB962C8B-B14F-4D97-AF65-F5344CB8AC3E}">
        <p14:creationId xmlns:p14="http://schemas.microsoft.com/office/powerpoint/2010/main" val="41104910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pic>
        <p:nvPicPr>
          <p:cNvPr id="7" name="Picture 6">
            <a:extLst>
              <a:ext uri="{FF2B5EF4-FFF2-40B4-BE49-F238E27FC236}">
                <a16:creationId xmlns:a16="http://schemas.microsoft.com/office/drawing/2014/main" id="{97E83811-918E-429D-8622-FD84DAD62BF6}"/>
              </a:ext>
            </a:extLst>
          </p:cNvPr>
          <p:cNvPicPr>
            <a:picLocks noChangeAspect="1"/>
          </p:cNvPicPr>
          <p:nvPr/>
        </p:nvPicPr>
        <p:blipFill>
          <a:blip r:embed="rId4"/>
          <a:stretch>
            <a:fillRect/>
          </a:stretch>
        </p:blipFill>
        <p:spPr>
          <a:xfrm>
            <a:off x="381000" y="0"/>
            <a:ext cx="9144000" cy="1549657"/>
          </a:xfrm>
          <a:prstGeom prst="rect">
            <a:avLst/>
          </a:prstGeom>
        </p:spPr>
      </p:pic>
      <p:pic>
        <p:nvPicPr>
          <p:cNvPr id="11" name="Picture 10">
            <a:extLst>
              <a:ext uri="{FF2B5EF4-FFF2-40B4-BE49-F238E27FC236}">
                <a16:creationId xmlns:a16="http://schemas.microsoft.com/office/drawing/2014/main" id="{B21B49AD-39F8-4202-9F33-B9837A7135AC}"/>
              </a:ext>
            </a:extLst>
          </p:cNvPr>
          <p:cNvPicPr>
            <a:picLocks noChangeAspect="1"/>
          </p:cNvPicPr>
          <p:nvPr/>
        </p:nvPicPr>
        <p:blipFill>
          <a:blip r:embed="rId5"/>
          <a:stretch>
            <a:fillRect/>
          </a:stretch>
        </p:blipFill>
        <p:spPr>
          <a:xfrm>
            <a:off x="9260840" y="2794471"/>
            <a:ext cx="2962973" cy="3609975"/>
          </a:xfrm>
          <a:prstGeom prst="rect">
            <a:avLst/>
          </a:prstGeom>
        </p:spPr>
      </p:pic>
      <p:sp>
        <p:nvSpPr>
          <p:cNvPr id="4" name="TextBox 3"/>
          <p:cNvSpPr txBox="1"/>
          <p:nvPr/>
        </p:nvSpPr>
        <p:spPr>
          <a:xfrm>
            <a:off x="2286000" y="1688774"/>
            <a:ext cx="2667000" cy="877163"/>
          </a:xfrm>
          <a:prstGeom prst="rect">
            <a:avLst/>
          </a:prstGeom>
          <a:noFill/>
        </p:spPr>
        <p:txBody>
          <a:bodyPr wrap="square" rtlCol="0">
            <a:spAutoFit/>
          </a:bodyPr>
          <a:lstStyle/>
          <a:p>
            <a:pPr algn="ctr"/>
            <a:r>
              <a:rPr lang="en-US" dirty="0" smtClean="0"/>
              <a:t>Precision Population</a:t>
            </a:r>
            <a:endParaRPr lang="en-US" dirty="0"/>
          </a:p>
          <a:p>
            <a:pPr algn="ctr"/>
            <a:r>
              <a:rPr lang="en-US" sz="1050" dirty="0" smtClean="0"/>
              <a:t>Mean age 64y</a:t>
            </a:r>
          </a:p>
          <a:p>
            <a:pPr algn="ctr"/>
            <a:r>
              <a:rPr lang="en-US" sz="1050" dirty="0" smtClean="0"/>
              <a:t>Median PSA 6.7</a:t>
            </a:r>
          </a:p>
          <a:p>
            <a:pPr algn="ctr"/>
            <a:r>
              <a:rPr lang="en-US" sz="1050" dirty="0" smtClean="0"/>
              <a:t>15% Abnormal DRE</a:t>
            </a:r>
          </a:p>
        </p:txBody>
      </p:sp>
      <p:sp>
        <p:nvSpPr>
          <p:cNvPr id="8" name="TextBox 7"/>
          <p:cNvSpPr txBox="1"/>
          <p:nvPr/>
        </p:nvSpPr>
        <p:spPr>
          <a:xfrm>
            <a:off x="762000" y="2502875"/>
            <a:ext cx="1828800" cy="369332"/>
          </a:xfrm>
          <a:prstGeom prst="rect">
            <a:avLst/>
          </a:prstGeom>
          <a:noFill/>
        </p:spPr>
        <p:txBody>
          <a:bodyPr wrap="square" rtlCol="0">
            <a:spAutoFit/>
          </a:bodyPr>
          <a:lstStyle/>
          <a:p>
            <a:r>
              <a:rPr lang="en-US" dirty="0" smtClean="0"/>
              <a:t>Control Arm </a:t>
            </a:r>
            <a:endParaRPr lang="en-US" dirty="0"/>
          </a:p>
        </p:txBody>
      </p:sp>
      <p:sp>
        <p:nvSpPr>
          <p:cNvPr id="12" name="TextBox 11"/>
          <p:cNvSpPr txBox="1"/>
          <p:nvPr/>
        </p:nvSpPr>
        <p:spPr>
          <a:xfrm>
            <a:off x="5172075" y="2502875"/>
            <a:ext cx="1828800" cy="369332"/>
          </a:xfrm>
          <a:prstGeom prst="rect">
            <a:avLst/>
          </a:prstGeom>
          <a:noFill/>
        </p:spPr>
        <p:txBody>
          <a:bodyPr wrap="square" rtlCol="0">
            <a:spAutoFit/>
          </a:bodyPr>
          <a:lstStyle/>
          <a:p>
            <a:r>
              <a:rPr lang="en-US" dirty="0" smtClean="0"/>
              <a:t>Intervention Arm</a:t>
            </a:r>
            <a:endParaRPr lang="en-US" dirty="0"/>
          </a:p>
        </p:txBody>
      </p:sp>
      <p:pic>
        <p:nvPicPr>
          <p:cNvPr id="2050" name="Picture 2" descr="Transrectal Ultrasound-Directed Prostate Biopsy | Abdominal Key"/>
          <p:cNvPicPr>
            <a:picLocks noChangeAspect="1" noChangeArrowheads="1"/>
          </p:cNvPicPr>
          <p:nvPr/>
        </p:nvPicPr>
        <p:blipFill rotWithShape="1">
          <a:blip r:embed="rId6">
            <a:extLst>
              <a:ext uri="{28A0092B-C50C-407E-A947-70E740481C1C}">
                <a14:useLocalDpi xmlns:a14="http://schemas.microsoft.com/office/drawing/2010/main" val="0"/>
              </a:ext>
            </a:extLst>
          </a:blip>
          <a:srcRect b="51011"/>
          <a:stretch/>
        </p:blipFill>
        <p:spPr bwMode="auto">
          <a:xfrm>
            <a:off x="938212" y="3082929"/>
            <a:ext cx="1476375" cy="15165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81000" y="6132731"/>
            <a:ext cx="3352800" cy="646331"/>
          </a:xfrm>
          <a:prstGeom prst="rect">
            <a:avLst/>
          </a:prstGeom>
          <a:noFill/>
        </p:spPr>
        <p:txBody>
          <a:bodyPr wrap="square" rtlCol="0">
            <a:spAutoFit/>
          </a:bodyPr>
          <a:lstStyle/>
          <a:p>
            <a:r>
              <a:rPr lang="en-US" dirty="0" smtClean="0"/>
              <a:t>Gleason ≥3+4 =7 (GG 2) =  26%</a:t>
            </a:r>
          </a:p>
          <a:p>
            <a:r>
              <a:rPr lang="en-US" dirty="0" smtClean="0"/>
              <a:t>Gleason 6 ( GG 1)            =  22%  </a:t>
            </a:r>
            <a:endParaRPr lang="en-US" dirty="0"/>
          </a:p>
        </p:txBody>
      </p:sp>
      <p:pic>
        <p:nvPicPr>
          <p:cNvPr id="2052" name="Picture 4" descr="Clinical Challenges: Can MRI and Biomarkers Replace Biopsy for AS in  Prostate Cancer? | MedPage Tod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9571" y="3066187"/>
            <a:ext cx="1799876" cy="11977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962401" y="4667226"/>
            <a:ext cx="2209800" cy="369332"/>
          </a:xfrm>
          <a:prstGeom prst="rect">
            <a:avLst/>
          </a:prstGeom>
          <a:noFill/>
        </p:spPr>
        <p:txBody>
          <a:bodyPr wrap="square" rtlCol="0">
            <a:spAutoFit/>
          </a:bodyPr>
          <a:lstStyle/>
          <a:p>
            <a:pPr algn="ctr"/>
            <a:r>
              <a:rPr lang="en-US" dirty="0" smtClean="0"/>
              <a:t>Abnormal</a:t>
            </a:r>
            <a:endParaRPr lang="en-US" dirty="0"/>
          </a:p>
        </p:txBody>
      </p:sp>
      <p:sp>
        <p:nvSpPr>
          <p:cNvPr id="17" name="TextBox 16"/>
          <p:cNvSpPr txBox="1"/>
          <p:nvPr/>
        </p:nvSpPr>
        <p:spPr>
          <a:xfrm>
            <a:off x="7008930" y="4658146"/>
            <a:ext cx="2209800" cy="369332"/>
          </a:xfrm>
          <a:prstGeom prst="rect">
            <a:avLst/>
          </a:prstGeom>
          <a:noFill/>
        </p:spPr>
        <p:txBody>
          <a:bodyPr wrap="square" rtlCol="0">
            <a:spAutoFit/>
          </a:bodyPr>
          <a:lstStyle/>
          <a:p>
            <a:pPr algn="ctr"/>
            <a:r>
              <a:rPr lang="en-US" dirty="0" smtClean="0"/>
              <a:t>Normal </a:t>
            </a:r>
            <a:endParaRPr lang="en-US" dirty="0"/>
          </a:p>
        </p:txBody>
      </p:sp>
      <p:pic>
        <p:nvPicPr>
          <p:cNvPr id="13" name="Picture 12"/>
          <p:cNvPicPr>
            <a:picLocks noChangeAspect="1"/>
          </p:cNvPicPr>
          <p:nvPr/>
        </p:nvPicPr>
        <p:blipFill>
          <a:blip r:embed="rId8"/>
          <a:stretch>
            <a:fillRect/>
          </a:stretch>
        </p:blipFill>
        <p:spPr>
          <a:xfrm>
            <a:off x="4649470" y="5224245"/>
            <a:ext cx="828675" cy="609600"/>
          </a:xfrm>
          <a:prstGeom prst="rect">
            <a:avLst/>
          </a:prstGeom>
        </p:spPr>
      </p:pic>
      <p:sp>
        <p:nvSpPr>
          <p:cNvPr id="19" name="TextBox 18"/>
          <p:cNvSpPr txBox="1"/>
          <p:nvPr/>
        </p:nvSpPr>
        <p:spPr>
          <a:xfrm>
            <a:off x="5191740" y="6132730"/>
            <a:ext cx="3352800" cy="646331"/>
          </a:xfrm>
          <a:prstGeom prst="rect">
            <a:avLst/>
          </a:prstGeom>
          <a:noFill/>
        </p:spPr>
        <p:txBody>
          <a:bodyPr wrap="square" rtlCol="0">
            <a:spAutoFit/>
          </a:bodyPr>
          <a:lstStyle/>
          <a:p>
            <a:r>
              <a:rPr lang="en-US" dirty="0" smtClean="0"/>
              <a:t>Gleason ≥3+4 =7 (GG 2) =  38%</a:t>
            </a:r>
          </a:p>
          <a:p>
            <a:r>
              <a:rPr lang="en-US" dirty="0" smtClean="0"/>
              <a:t>Gleason 6 ( GG 1)            =  9%  </a:t>
            </a:r>
            <a:endParaRPr lang="en-US" dirty="0"/>
          </a:p>
        </p:txBody>
      </p:sp>
      <p:cxnSp>
        <p:nvCxnSpPr>
          <p:cNvPr id="18" name="Straight Arrow Connector 17"/>
          <p:cNvCxnSpPr>
            <a:stCxn id="8" idx="2"/>
            <a:endCxn id="2050" idx="0"/>
          </p:cNvCxnSpPr>
          <p:nvPr/>
        </p:nvCxnSpPr>
        <p:spPr>
          <a:xfrm>
            <a:off x="1676400" y="2872207"/>
            <a:ext cx="0" cy="2107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676399" y="4863430"/>
            <a:ext cx="1" cy="11563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172200" y="2813885"/>
            <a:ext cx="0" cy="2107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2052" idx="2"/>
            <a:endCxn id="17" idx="0"/>
          </p:cNvCxnSpPr>
          <p:nvPr/>
        </p:nvCxnSpPr>
        <p:spPr>
          <a:xfrm rot="16200000" flipH="1">
            <a:off x="7034558" y="3578873"/>
            <a:ext cx="394223" cy="1764321"/>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052" idx="2"/>
            <a:endCxn id="16" idx="0"/>
          </p:cNvCxnSpPr>
          <p:nvPr/>
        </p:nvCxnSpPr>
        <p:spPr>
          <a:xfrm rot="5400000">
            <a:off x="5506754" y="3824470"/>
            <a:ext cx="403303" cy="1282208"/>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063807" y="4955288"/>
            <a:ext cx="0" cy="2107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148385" y="5360095"/>
            <a:ext cx="2209800" cy="369332"/>
          </a:xfrm>
          <a:prstGeom prst="rect">
            <a:avLst/>
          </a:prstGeom>
          <a:noFill/>
        </p:spPr>
        <p:txBody>
          <a:bodyPr wrap="square" rtlCol="0">
            <a:spAutoFit/>
          </a:bodyPr>
          <a:lstStyle/>
          <a:p>
            <a:pPr algn="ctr"/>
            <a:r>
              <a:rPr lang="en-US" dirty="0" smtClean="0"/>
              <a:t>PSA Screening</a:t>
            </a:r>
            <a:endParaRPr lang="en-US" dirty="0"/>
          </a:p>
        </p:txBody>
      </p:sp>
      <p:cxnSp>
        <p:nvCxnSpPr>
          <p:cNvPr id="34" name="Straight Arrow Connector 33"/>
          <p:cNvCxnSpPr/>
          <p:nvPr/>
        </p:nvCxnSpPr>
        <p:spPr>
          <a:xfrm>
            <a:off x="8129387" y="5107688"/>
            <a:ext cx="0" cy="2107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33" idx="2"/>
            <a:endCxn id="19" idx="0"/>
          </p:cNvCxnSpPr>
          <p:nvPr/>
        </p:nvCxnSpPr>
        <p:spPr>
          <a:xfrm rot="5400000">
            <a:off x="7359062" y="5238506"/>
            <a:ext cx="403303" cy="1385145"/>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3" idx="2"/>
            <a:endCxn id="19" idx="0"/>
          </p:cNvCxnSpPr>
          <p:nvPr/>
        </p:nvCxnSpPr>
        <p:spPr>
          <a:xfrm rot="16200000" flipH="1">
            <a:off x="5816532" y="5081121"/>
            <a:ext cx="298885" cy="1804332"/>
          </a:xfrm>
          <a:prstGeom prst="bentConnector3">
            <a:avLst>
              <a:gd name="adj1" fmla="val 3725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00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76200" y="216857"/>
            <a:ext cx="7543800" cy="769441"/>
          </a:xfrm>
          <a:prstGeom prst="rect">
            <a:avLst/>
          </a:prstGeom>
          <a:noFill/>
        </p:spPr>
        <p:txBody>
          <a:bodyPr wrap="square" rtlCol="0">
            <a:spAutoFit/>
          </a:bodyPr>
          <a:lstStyle/>
          <a:p>
            <a:r>
              <a:rPr lang="en-US" sz="4400" b="1" dirty="0">
                <a:solidFill>
                  <a:schemeClr val="bg1"/>
                </a:solidFill>
              </a:rPr>
              <a:t>Disclosures</a:t>
            </a:r>
          </a:p>
        </p:txBody>
      </p:sp>
      <p:pic>
        <p:nvPicPr>
          <p:cNvPr id="1026" name="Picture 2" descr="Re the FTC and Bloggers: It's a Brave New World But Old Rules of Disclosure  Still Apply - Debbie Weil">
            <a:extLst>
              <a:ext uri="{FF2B5EF4-FFF2-40B4-BE49-F238E27FC236}">
                <a16:creationId xmlns:a16="http://schemas.microsoft.com/office/drawing/2014/main" id="{BA4DB7C2-0CD2-44D4-A90F-4148EA977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7658"/>
            <a:ext cx="5060950" cy="4262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4000A0-72B7-46BA-9554-389A6CF58B4D}"/>
              </a:ext>
            </a:extLst>
          </p:cNvPr>
          <p:cNvSpPr txBox="1"/>
          <p:nvPr/>
        </p:nvSpPr>
        <p:spPr>
          <a:xfrm>
            <a:off x="6858000" y="5410200"/>
            <a:ext cx="4419600" cy="646331"/>
          </a:xfrm>
          <a:prstGeom prst="rect">
            <a:avLst/>
          </a:prstGeom>
          <a:noFill/>
        </p:spPr>
        <p:txBody>
          <a:bodyPr wrap="square" rtlCol="0">
            <a:spAutoFit/>
          </a:bodyPr>
          <a:lstStyle/>
          <a:p>
            <a:r>
              <a:rPr lang="en-US" sz="3600" dirty="0"/>
              <a:t>I have no disclosures </a:t>
            </a:r>
          </a:p>
        </p:txBody>
      </p:sp>
    </p:spTree>
    <p:extLst>
      <p:ext uri="{BB962C8B-B14F-4D97-AF65-F5344CB8AC3E}">
        <p14:creationId xmlns:p14="http://schemas.microsoft.com/office/powerpoint/2010/main" val="394984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105284" y="370745"/>
            <a:ext cx="8001000" cy="584775"/>
          </a:xfrm>
          <a:prstGeom prst="rect">
            <a:avLst/>
          </a:prstGeom>
          <a:noFill/>
        </p:spPr>
        <p:txBody>
          <a:bodyPr wrap="square" rtlCol="0">
            <a:spAutoFit/>
          </a:bodyPr>
          <a:lstStyle/>
          <a:p>
            <a:r>
              <a:rPr lang="en-US" sz="3200" b="1" dirty="0">
                <a:solidFill>
                  <a:schemeClr val="bg1"/>
                </a:solidFill>
              </a:rPr>
              <a:t>Imaging to Improve Cancer Detection </a:t>
            </a:r>
          </a:p>
        </p:txBody>
      </p:sp>
      <p:pic>
        <p:nvPicPr>
          <p:cNvPr id="8194" name="Picture 2" descr="The AUA Now Recommends Prostate MRI Before Biopsy">
            <a:extLst>
              <a:ext uri="{FF2B5EF4-FFF2-40B4-BE49-F238E27FC236}">
                <a16:creationId xmlns:a16="http://schemas.microsoft.com/office/drawing/2014/main" id="{FCB34F17-670D-4B02-80DE-19C2369B4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676400"/>
            <a:ext cx="5943600" cy="3343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067E0BF-97E9-4BC2-A2D4-92B1B048D178}"/>
              </a:ext>
            </a:extLst>
          </p:cNvPr>
          <p:cNvPicPr>
            <a:picLocks noChangeAspect="1"/>
          </p:cNvPicPr>
          <p:nvPr/>
        </p:nvPicPr>
        <p:blipFill>
          <a:blip r:embed="rId5"/>
          <a:stretch>
            <a:fillRect/>
          </a:stretch>
        </p:blipFill>
        <p:spPr>
          <a:xfrm>
            <a:off x="304800" y="5460380"/>
            <a:ext cx="11734800" cy="1350575"/>
          </a:xfrm>
          <a:prstGeom prst="rect">
            <a:avLst/>
          </a:prstGeom>
        </p:spPr>
      </p:pic>
    </p:spTree>
    <p:extLst>
      <p:ext uri="{BB962C8B-B14F-4D97-AF65-F5344CB8AC3E}">
        <p14:creationId xmlns:p14="http://schemas.microsoft.com/office/powerpoint/2010/main" val="3255119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105284" y="370745"/>
            <a:ext cx="8001000" cy="584775"/>
          </a:xfrm>
          <a:prstGeom prst="rect">
            <a:avLst/>
          </a:prstGeom>
          <a:noFill/>
        </p:spPr>
        <p:txBody>
          <a:bodyPr wrap="square" rtlCol="0">
            <a:spAutoFit/>
          </a:bodyPr>
          <a:lstStyle/>
          <a:p>
            <a:r>
              <a:rPr lang="en-US" sz="3200" b="1" dirty="0" smtClean="0">
                <a:solidFill>
                  <a:schemeClr val="bg1"/>
                </a:solidFill>
              </a:rPr>
              <a:t>MRI is NOT 100% </a:t>
            </a:r>
            <a:endParaRPr lang="en-US" sz="3200" b="1" dirty="0">
              <a:solidFill>
                <a:schemeClr val="bg1"/>
              </a:solidFill>
            </a:endParaRPr>
          </a:p>
        </p:txBody>
      </p:sp>
      <p:grpSp>
        <p:nvGrpSpPr>
          <p:cNvPr id="10" name="Group 9"/>
          <p:cNvGrpSpPr/>
          <p:nvPr/>
        </p:nvGrpSpPr>
        <p:grpSpPr>
          <a:xfrm>
            <a:off x="459044" y="3955269"/>
            <a:ext cx="3981450" cy="1238250"/>
            <a:chOff x="161925" y="3352800"/>
            <a:chExt cx="3981450" cy="1238250"/>
          </a:xfrm>
        </p:grpSpPr>
        <p:pic>
          <p:nvPicPr>
            <p:cNvPr id="4" name="Picture 3"/>
            <p:cNvPicPr>
              <a:picLocks noChangeAspect="1"/>
            </p:cNvPicPr>
            <p:nvPr/>
          </p:nvPicPr>
          <p:blipFill>
            <a:blip r:embed="rId4"/>
            <a:stretch>
              <a:fillRect/>
            </a:stretch>
          </p:blipFill>
          <p:spPr>
            <a:xfrm>
              <a:off x="209550" y="3352800"/>
              <a:ext cx="3924300" cy="400050"/>
            </a:xfrm>
            <a:prstGeom prst="rect">
              <a:avLst/>
            </a:prstGeom>
          </p:spPr>
        </p:pic>
        <p:pic>
          <p:nvPicPr>
            <p:cNvPr id="9" name="Picture 8"/>
            <p:cNvPicPr>
              <a:picLocks noChangeAspect="1"/>
            </p:cNvPicPr>
            <p:nvPr/>
          </p:nvPicPr>
          <p:blipFill>
            <a:blip r:embed="rId5"/>
            <a:stretch>
              <a:fillRect/>
            </a:stretch>
          </p:blipFill>
          <p:spPr>
            <a:xfrm>
              <a:off x="161925" y="3752850"/>
              <a:ext cx="3981450" cy="838200"/>
            </a:xfrm>
            <a:prstGeom prst="rect">
              <a:avLst/>
            </a:prstGeom>
          </p:spPr>
        </p:pic>
      </p:grpSp>
      <p:pic>
        <p:nvPicPr>
          <p:cNvPr id="11" name="Picture 10"/>
          <p:cNvPicPr>
            <a:picLocks noChangeAspect="1"/>
          </p:cNvPicPr>
          <p:nvPr/>
        </p:nvPicPr>
        <p:blipFill>
          <a:blip r:embed="rId6"/>
          <a:stretch>
            <a:fillRect/>
          </a:stretch>
        </p:blipFill>
        <p:spPr>
          <a:xfrm>
            <a:off x="0" y="1752612"/>
            <a:ext cx="5581650" cy="1295400"/>
          </a:xfrm>
          <a:prstGeom prst="rect">
            <a:avLst/>
          </a:prstGeom>
        </p:spPr>
      </p:pic>
      <p:pic>
        <p:nvPicPr>
          <p:cNvPr id="12" name="Picture 11"/>
          <p:cNvPicPr>
            <a:picLocks noChangeAspect="1"/>
          </p:cNvPicPr>
          <p:nvPr/>
        </p:nvPicPr>
        <p:blipFill>
          <a:blip r:embed="rId7"/>
          <a:stretch>
            <a:fillRect/>
          </a:stretch>
        </p:blipFill>
        <p:spPr>
          <a:xfrm>
            <a:off x="6713999" y="3581400"/>
            <a:ext cx="5125576" cy="1985988"/>
          </a:xfrm>
          <a:prstGeom prst="rect">
            <a:avLst/>
          </a:prstGeom>
        </p:spPr>
      </p:pic>
      <p:pic>
        <p:nvPicPr>
          <p:cNvPr id="13" name="Picture 12"/>
          <p:cNvPicPr>
            <a:picLocks noChangeAspect="1"/>
          </p:cNvPicPr>
          <p:nvPr/>
        </p:nvPicPr>
        <p:blipFill>
          <a:blip r:embed="rId8"/>
          <a:stretch>
            <a:fillRect/>
          </a:stretch>
        </p:blipFill>
        <p:spPr>
          <a:xfrm>
            <a:off x="5652337" y="2179859"/>
            <a:ext cx="6539663" cy="929605"/>
          </a:xfrm>
          <a:prstGeom prst="rect">
            <a:avLst/>
          </a:prstGeom>
        </p:spPr>
      </p:pic>
      <p:sp>
        <p:nvSpPr>
          <p:cNvPr id="14" name="TextBox 13"/>
          <p:cNvSpPr txBox="1"/>
          <p:nvPr/>
        </p:nvSpPr>
        <p:spPr>
          <a:xfrm>
            <a:off x="1842678" y="5905029"/>
            <a:ext cx="8672922" cy="369332"/>
          </a:xfrm>
          <a:prstGeom prst="rect">
            <a:avLst/>
          </a:prstGeom>
          <a:noFill/>
        </p:spPr>
        <p:txBody>
          <a:bodyPr wrap="square" rtlCol="0">
            <a:spAutoFit/>
          </a:bodyPr>
          <a:lstStyle/>
          <a:p>
            <a:r>
              <a:rPr lang="en-US" b="1" dirty="0" smtClean="0">
                <a:solidFill>
                  <a:srgbClr val="A32638"/>
                </a:solidFill>
              </a:rPr>
              <a:t>MRI guided biopsy alone may miss up to 25 % of Clinically Significant Cancers </a:t>
            </a:r>
            <a:endParaRPr lang="en-US" b="1" dirty="0">
              <a:solidFill>
                <a:srgbClr val="A32638"/>
              </a:solidFill>
            </a:endParaRPr>
          </a:p>
        </p:txBody>
      </p:sp>
    </p:spTree>
    <p:extLst>
      <p:ext uri="{BB962C8B-B14F-4D97-AF65-F5344CB8AC3E}">
        <p14:creationId xmlns:p14="http://schemas.microsoft.com/office/powerpoint/2010/main" val="18991146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4" name="Picture 3">
            <a:extLst>
              <a:ext uri="{FF2B5EF4-FFF2-40B4-BE49-F238E27FC236}">
                <a16:creationId xmlns:a16="http://schemas.microsoft.com/office/drawing/2014/main" id="{525363ED-DDCE-49D2-84C7-6DB3E7781425}"/>
              </a:ext>
            </a:extLst>
          </p:cNvPr>
          <p:cNvPicPr>
            <a:picLocks noChangeAspect="1"/>
          </p:cNvPicPr>
          <p:nvPr/>
        </p:nvPicPr>
        <p:blipFill rotWithShape="1">
          <a:blip r:embed="rId3"/>
          <a:srcRect l="4813"/>
          <a:stretch/>
        </p:blipFill>
        <p:spPr>
          <a:xfrm>
            <a:off x="9134475" y="1933575"/>
            <a:ext cx="3014518" cy="4953000"/>
          </a:xfrm>
          <a:prstGeom prst="rect">
            <a:avLst/>
          </a:prstGeom>
        </p:spPr>
      </p:pic>
      <p:pic>
        <p:nvPicPr>
          <p:cNvPr id="8" name="Picture 7">
            <a:extLst>
              <a:ext uri="{FF2B5EF4-FFF2-40B4-BE49-F238E27FC236}">
                <a16:creationId xmlns:a16="http://schemas.microsoft.com/office/drawing/2014/main" id="{1096B2A6-57B9-45E7-85D2-4B483BE277BA}"/>
              </a:ext>
            </a:extLst>
          </p:cNvPr>
          <p:cNvPicPr>
            <a:picLocks noChangeAspect="1"/>
          </p:cNvPicPr>
          <p:nvPr/>
        </p:nvPicPr>
        <p:blipFill>
          <a:blip r:embed="rId4"/>
          <a:stretch>
            <a:fillRect/>
          </a:stretch>
        </p:blipFill>
        <p:spPr>
          <a:xfrm>
            <a:off x="4797857" y="1314450"/>
            <a:ext cx="4336618" cy="2080941"/>
          </a:xfrm>
          <a:prstGeom prst="rect">
            <a:avLst/>
          </a:prstGeom>
        </p:spPr>
      </p:pic>
      <p:sp>
        <p:nvSpPr>
          <p:cNvPr id="7" name="TextBox 6">
            <a:extLst>
              <a:ext uri="{FF2B5EF4-FFF2-40B4-BE49-F238E27FC236}">
                <a16:creationId xmlns:a16="http://schemas.microsoft.com/office/drawing/2014/main" id="{95536C00-8887-48C4-B3EE-C9CFA25F27E6}"/>
              </a:ext>
            </a:extLst>
          </p:cNvPr>
          <p:cNvSpPr txBox="1"/>
          <p:nvPr/>
        </p:nvSpPr>
        <p:spPr>
          <a:xfrm>
            <a:off x="105284" y="280076"/>
            <a:ext cx="9038716" cy="584775"/>
          </a:xfrm>
          <a:prstGeom prst="rect">
            <a:avLst/>
          </a:prstGeom>
          <a:noFill/>
        </p:spPr>
        <p:txBody>
          <a:bodyPr wrap="square" rtlCol="0">
            <a:spAutoFit/>
          </a:bodyPr>
          <a:lstStyle/>
          <a:p>
            <a:r>
              <a:rPr lang="en-US" sz="3200" b="1" dirty="0" smtClean="0">
                <a:solidFill>
                  <a:schemeClr val="bg1"/>
                </a:solidFill>
              </a:rPr>
              <a:t>What is in the Horizon: ExactVU Micro-Ultrasound  </a:t>
            </a:r>
            <a:endParaRPr lang="en-US" sz="3200" b="1" dirty="0">
              <a:solidFill>
                <a:schemeClr val="bg1"/>
              </a:solidFill>
            </a:endParaRPr>
          </a:p>
        </p:txBody>
      </p:sp>
      <p:sp>
        <p:nvSpPr>
          <p:cNvPr id="2" name="TextBox 1"/>
          <p:cNvSpPr txBox="1"/>
          <p:nvPr/>
        </p:nvSpPr>
        <p:spPr>
          <a:xfrm>
            <a:off x="228600" y="1676400"/>
            <a:ext cx="4569257"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Micro-ultrasound 300% improved resolution over the standard transrectal probe (6-12 MHz)</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Point of Care Examination </a:t>
            </a:r>
          </a:p>
          <a:p>
            <a:pPr marL="742950" lvl="1" indent="-285750">
              <a:buFont typeface="Arial" panose="020B0604020202020204" pitchFamily="34" charset="0"/>
              <a:buChar char="•"/>
            </a:pPr>
            <a:r>
              <a:rPr lang="en-US" dirty="0" smtClean="0"/>
              <a:t>No need for an added MRI visit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Able to perform biopsy at the time of evaluation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There are no limitation in regards to: </a:t>
            </a:r>
          </a:p>
          <a:p>
            <a:pPr marL="742950" lvl="1" indent="-285750">
              <a:buFont typeface="Arial" panose="020B0604020202020204" pitchFamily="34" charset="0"/>
              <a:buChar char="•"/>
            </a:pPr>
            <a:r>
              <a:rPr lang="en-US" dirty="0" smtClean="0"/>
              <a:t>Pacemakers</a:t>
            </a:r>
          </a:p>
          <a:p>
            <a:pPr marL="742950" lvl="1" indent="-285750">
              <a:buFont typeface="Arial" panose="020B0604020202020204" pitchFamily="34" charset="0"/>
              <a:buChar char="•"/>
            </a:pPr>
            <a:r>
              <a:rPr lang="en-US" dirty="0" smtClean="0"/>
              <a:t>Contrast Allergies</a:t>
            </a:r>
          </a:p>
          <a:p>
            <a:pPr marL="742950" lvl="1" indent="-285750">
              <a:buFont typeface="Arial" panose="020B0604020202020204" pitchFamily="34" charset="0"/>
              <a:buChar char="•"/>
            </a:pPr>
            <a:r>
              <a:rPr lang="en-US" dirty="0" smtClean="0"/>
              <a:t>Prosthetics </a:t>
            </a:r>
          </a:p>
          <a:p>
            <a:pPr marL="742950" lvl="1" indent="-285750">
              <a:buFont typeface="Arial" panose="020B0604020202020204" pitchFamily="34" charset="0"/>
              <a:buChar char="•"/>
            </a:pPr>
            <a:r>
              <a:rPr lang="en-US" dirty="0" smtClean="0"/>
              <a:t>Metal </a:t>
            </a:r>
          </a:p>
          <a:p>
            <a:pPr marL="742950" lvl="1" indent="-285750">
              <a:buFont typeface="Arial" panose="020B0604020202020204" pitchFamily="34" charset="0"/>
              <a:buChar char="•"/>
            </a:pPr>
            <a:r>
              <a:rPr lang="en-US" dirty="0" smtClean="0"/>
              <a:t>Claustrophobia </a:t>
            </a:r>
            <a:endParaRPr lang="en-US" dirty="0"/>
          </a:p>
        </p:txBody>
      </p:sp>
    </p:spTree>
    <p:extLst>
      <p:ext uri="{BB962C8B-B14F-4D97-AF65-F5344CB8AC3E}">
        <p14:creationId xmlns:p14="http://schemas.microsoft.com/office/powerpoint/2010/main" val="737688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pic>
        <p:nvPicPr>
          <p:cNvPr id="4" name="Picture 3">
            <a:extLst>
              <a:ext uri="{FF2B5EF4-FFF2-40B4-BE49-F238E27FC236}">
                <a16:creationId xmlns:a16="http://schemas.microsoft.com/office/drawing/2014/main" id="{DB2C3BFD-2CD3-4D2F-855F-74DC650E1A4B}"/>
              </a:ext>
            </a:extLst>
          </p:cNvPr>
          <p:cNvPicPr>
            <a:picLocks noChangeAspect="1"/>
          </p:cNvPicPr>
          <p:nvPr/>
        </p:nvPicPr>
        <p:blipFill>
          <a:blip r:embed="rId4"/>
          <a:stretch>
            <a:fillRect/>
          </a:stretch>
        </p:blipFill>
        <p:spPr>
          <a:xfrm>
            <a:off x="1264571" y="1287135"/>
            <a:ext cx="8763000" cy="5308011"/>
          </a:xfrm>
          <a:prstGeom prst="rect">
            <a:avLst/>
          </a:prstGeom>
        </p:spPr>
      </p:pic>
      <p:sp>
        <p:nvSpPr>
          <p:cNvPr id="7" name="TextBox 6">
            <a:extLst>
              <a:ext uri="{FF2B5EF4-FFF2-40B4-BE49-F238E27FC236}">
                <a16:creationId xmlns:a16="http://schemas.microsoft.com/office/drawing/2014/main" id="{95536C00-8887-48C4-B3EE-C9CFA25F27E6}"/>
              </a:ext>
            </a:extLst>
          </p:cNvPr>
          <p:cNvSpPr txBox="1"/>
          <p:nvPr/>
        </p:nvSpPr>
        <p:spPr>
          <a:xfrm>
            <a:off x="76708" y="152400"/>
            <a:ext cx="9524491" cy="584775"/>
          </a:xfrm>
          <a:prstGeom prst="rect">
            <a:avLst/>
          </a:prstGeom>
          <a:noFill/>
        </p:spPr>
        <p:txBody>
          <a:bodyPr wrap="square" rtlCol="0">
            <a:spAutoFit/>
          </a:bodyPr>
          <a:lstStyle/>
          <a:p>
            <a:r>
              <a:rPr lang="en-US" sz="3200" b="1" dirty="0" smtClean="0">
                <a:solidFill>
                  <a:schemeClr val="bg1"/>
                </a:solidFill>
              </a:rPr>
              <a:t>ExactVU Micro-Ultrasound: What are we Looking For ?  </a:t>
            </a:r>
            <a:endParaRPr lang="en-US" sz="3200" b="1" dirty="0">
              <a:solidFill>
                <a:schemeClr val="bg1"/>
              </a:solidFill>
            </a:endParaRPr>
          </a:p>
        </p:txBody>
      </p:sp>
    </p:spTree>
    <p:extLst>
      <p:ext uri="{BB962C8B-B14F-4D97-AF65-F5344CB8AC3E}">
        <p14:creationId xmlns:p14="http://schemas.microsoft.com/office/powerpoint/2010/main" val="20154681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7" name="TextBox 6">
            <a:extLst>
              <a:ext uri="{FF2B5EF4-FFF2-40B4-BE49-F238E27FC236}">
                <a16:creationId xmlns:a16="http://schemas.microsoft.com/office/drawing/2014/main" id="{95536C00-8887-48C4-B3EE-C9CFA25F27E6}"/>
              </a:ext>
            </a:extLst>
          </p:cNvPr>
          <p:cNvSpPr txBox="1"/>
          <p:nvPr/>
        </p:nvSpPr>
        <p:spPr>
          <a:xfrm>
            <a:off x="76708" y="152400"/>
            <a:ext cx="9524491" cy="584775"/>
          </a:xfrm>
          <a:prstGeom prst="rect">
            <a:avLst/>
          </a:prstGeom>
          <a:noFill/>
        </p:spPr>
        <p:txBody>
          <a:bodyPr wrap="square" rtlCol="0">
            <a:spAutoFit/>
          </a:bodyPr>
          <a:lstStyle/>
          <a:p>
            <a:r>
              <a:rPr lang="en-US" sz="3200" b="1" dirty="0" smtClean="0">
                <a:solidFill>
                  <a:schemeClr val="bg1"/>
                </a:solidFill>
              </a:rPr>
              <a:t>ExactVU Micro-Ultrasound: Cases</a:t>
            </a:r>
            <a:endParaRPr lang="en-US" sz="3200" b="1" dirty="0">
              <a:solidFill>
                <a:schemeClr val="bg1"/>
              </a:solidFill>
            </a:endParaRPr>
          </a:p>
        </p:txBody>
      </p:sp>
      <p:grpSp>
        <p:nvGrpSpPr>
          <p:cNvPr id="8" name="Group 7"/>
          <p:cNvGrpSpPr/>
          <p:nvPr/>
        </p:nvGrpSpPr>
        <p:grpSpPr>
          <a:xfrm>
            <a:off x="76708" y="1355558"/>
            <a:ext cx="4505324" cy="1964340"/>
            <a:chOff x="142876" y="847939"/>
            <a:chExt cx="4505324" cy="1964340"/>
          </a:xfrm>
        </p:grpSpPr>
        <p:pic>
          <p:nvPicPr>
            <p:cNvPr id="9" name="Picture 8">
              <a:extLst>
                <a:ext uri="{FF2B5EF4-FFF2-40B4-BE49-F238E27FC236}">
                  <a16:creationId xmlns:a16="http://schemas.microsoft.com/office/drawing/2014/main" id="{D6979CFD-3F6D-4019-BE7F-063E926633EA}"/>
                </a:ext>
              </a:extLst>
            </p:cNvPr>
            <p:cNvPicPr>
              <a:picLocks noChangeAspect="1"/>
            </p:cNvPicPr>
            <p:nvPr/>
          </p:nvPicPr>
          <p:blipFill>
            <a:blip r:embed="rId4"/>
            <a:stretch>
              <a:fillRect/>
            </a:stretch>
          </p:blipFill>
          <p:spPr>
            <a:xfrm>
              <a:off x="142876" y="847939"/>
              <a:ext cx="3236976" cy="1964340"/>
            </a:xfrm>
            <a:prstGeom prst="rect">
              <a:avLst/>
            </a:prstGeom>
          </p:spPr>
        </p:pic>
        <p:sp>
          <p:nvSpPr>
            <p:cNvPr id="10" name="TextBox 9">
              <a:extLst>
                <a:ext uri="{FF2B5EF4-FFF2-40B4-BE49-F238E27FC236}">
                  <a16:creationId xmlns:a16="http://schemas.microsoft.com/office/drawing/2014/main" id="{C34148EF-7CB2-4227-81B6-3183A25E7DF7}"/>
                </a:ext>
              </a:extLst>
            </p:cNvPr>
            <p:cNvSpPr txBox="1"/>
            <p:nvPr/>
          </p:nvSpPr>
          <p:spPr>
            <a:xfrm>
              <a:off x="838200" y="847939"/>
              <a:ext cx="3810000" cy="307777"/>
            </a:xfrm>
            <a:prstGeom prst="rect">
              <a:avLst/>
            </a:prstGeom>
            <a:noFill/>
          </p:spPr>
          <p:txBody>
            <a:bodyPr wrap="square" rtlCol="0">
              <a:spAutoFit/>
            </a:bodyPr>
            <a:lstStyle/>
            <a:p>
              <a:r>
                <a:rPr lang="en-US" sz="1400" dirty="0">
                  <a:solidFill>
                    <a:srgbClr val="FF0000"/>
                  </a:solidFill>
                </a:rPr>
                <a:t>PRIMUS 1 lesion “Swiss Cheese” </a:t>
              </a:r>
            </a:p>
          </p:txBody>
        </p:sp>
      </p:grpSp>
      <p:grpSp>
        <p:nvGrpSpPr>
          <p:cNvPr id="11" name="Group 10"/>
          <p:cNvGrpSpPr/>
          <p:nvPr/>
        </p:nvGrpSpPr>
        <p:grpSpPr>
          <a:xfrm>
            <a:off x="8236641" y="1333880"/>
            <a:ext cx="3688659" cy="2263732"/>
            <a:chOff x="6553200" y="541853"/>
            <a:chExt cx="3648075" cy="2576513"/>
          </a:xfrm>
        </p:grpSpPr>
        <p:pic>
          <p:nvPicPr>
            <p:cNvPr id="12" name="Picture 11">
              <a:extLst>
                <a:ext uri="{FF2B5EF4-FFF2-40B4-BE49-F238E27FC236}">
                  <a16:creationId xmlns:a16="http://schemas.microsoft.com/office/drawing/2014/main" id="{FAA96B09-56FE-4FB5-BF29-AB93B9D8298D}"/>
                </a:ext>
              </a:extLst>
            </p:cNvPr>
            <p:cNvPicPr>
              <a:picLocks noChangeAspect="1"/>
            </p:cNvPicPr>
            <p:nvPr/>
          </p:nvPicPr>
          <p:blipFill>
            <a:blip r:embed="rId5"/>
            <a:stretch>
              <a:fillRect/>
            </a:stretch>
          </p:blipFill>
          <p:spPr>
            <a:xfrm>
              <a:off x="6553200" y="541853"/>
              <a:ext cx="3236564" cy="2576513"/>
            </a:xfrm>
            <a:prstGeom prst="rect">
              <a:avLst/>
            </a:prstGeom>
          </p:spPr>
        </p:pic>
        <p:sp>
          <p:nvSpPr>
            <p:cNvPr id="13" name="TextBox 12">
              <a:extLst>
                <a:ext uri="{FF2B5EF4-FFF2-40B4-BE49-F238E27FC236}">
                  <a16:creationId xmlns:a16="http://schemas.microsoft.com/office/drawing/2014/main" id="{1B186E14-2B3C-439F-BF44-266F212AC352}"/>
                </a:ext>
              </a:extLst>
            </p:cNvPr>
            <p:cNvSpPr txBox="1"/>
            <p:nvPr/>
          </p:nvSpPr>
          <p:spPr>
            <a:xfrm>
              <a:off x="8448675" y="541853"/>
              <a:ext cx="1752600" cy="307777"/>
            </a:xfrm>
            <a:prstGeom prst="rect">
              <a:avLst/>
            </a:prstGeom>
            <a:noFill/>
          </p:spPr>
          <p:txBody>
            <a:bodyPr wrap="square" rtlCol="0">
              <a:spAutoFit/>
            </a:bodyPr>
            <a:lstStyle/>
            <a:p>
              <a:r>
                <a:rPr lang="en-US" sz="1400" dirty="0">
                  <a:solidFill>
                    <a:srgbClr val="FF0000"/>
                  </a:solidFill>
                </a:rPr>
                <a:t>PRIMUS 5 lesion </a:t>
              </a:r>
            </a:p>
          </p:txBody>
        </p:sp>
      </p:grpSp>
      <p:pic>
        <p:nvPicPr>
          <p:cNvPr id="2" name="Picture 1"/>
          <p:cNvPicPr>
            <a:picLocks noChangeAspect="1"/>
          </p:cNvPicPr>
          <p:nvPr/>
        </p:nvPicPr>
        <p:blipFill>
          <a:blip r:embed="rId6"/>
          <a:stretch>
            <a:fillRect/>
          </a:stretch>
        </p:blipFill>
        <p:spPr>
          <a:xfrm>
            <a:off x="8188048" y="3930324"/>
            <a:ext cx="3394352" cy="2366505"/>
          </a:xfrm>
          <a:prstGeom prst="rect">
            <a:avLst/>
          </a:prstGeom>
        </p:spPr>
      </p:pic>
      <p:pic>
        <p:nvPicPr>
          <p:cNvPr id="15" name="Picture 14"/>
          <p:cNvPicPr>
            <a:picLocks noChangeAspect="1"/>
          </p:cNvPicPr>
          <p:nvPr/>
        </p:nvPicPr>
        <p:blipFill>
          <a:blip r:embed="rId7"/>
          <a:stretch>
            <a:fillRect/>
          </a:stretch>
        </p:blipFill>
        <p:spPr>
          <a:xfrm>
            <a:off x="18540" y="3920572"/>
            <a:ext cx="3540216" cy="2150131"/>
          </a:xfrm>
          <a:prstGeom prst="rect">
            <a:avLst/>
          </a:prstGeom>
        </p:spPr>
      </p:pic>
      <p:sp>
        <p:nvSpPr>
          <p:cNvPr id="16" name="TextBox 15">
            <a:extLst>
              <a:ext uri="{FF2B5EF4-FFF2-40B4-BE49-F238E27FC236}">
                <a16:creationId xmlns:a16="http://schemas.microsoft.com/office/drawing/2014/main" id="{C34148EF-7CB2-4227-81B6-3183A25E7DF7}"/>
              </a:ext>
            </a:extLst>
          </p:cNvPr>
          <p:cNvSpPr txBox="1"/>
          <p:nvPr/>
        </p:nvSpPr>
        <p:spPr>
          <a:xfrm>
            <a:off x="2163597" y="3930324"/>
            <a:ext cx="1395159" cy="307777"/>
          </a:xfrm>
          <a:prstGeom prst="rect">
            <a:avLst/>
          </a:prstGeom>
          <a:noFill/>
        </p:spPr>
        <p:txBody>
          <a:bodyPr wrap="square" rtlCol="0">
            <a:spAutoFit/>
          </a:bodyPr>
          <a:lstStyle/>
          <a:p>
            <a:r>
              <a:rPr lang="en-US" sz="1400" dirty="0">
                <a:solidFill>
                  <a:srgbClr val="FF0000"/>
                </a:solidFill>
              </a:rPr>
              <a:t>PRIMUS </a:t>
            </a:r>
            <a:r>
              <a:rPr lang="en-US" sz="1400" dirty="0" smtClean="0">
                <a:solidFill>
                  <a:srgbClr val="FF0000"/>
                </a:solidFill>
              </a:rPr>
              <a:t>2 </a:t>
            </a:r>
            <a:r>
              <a:rPr lang="en-US" sz="1400" dirty="0">
                <a:solidFill>
                  <a:srgbClr val="FF0000"/>
                </a:solidFill>
              </a:rPr>
              <a:t>lesion </a:t>
            </a:r>
            <a:r>
              <a:rPr lang="en-US" sz="1400" dirty="0" smtClean="0">
                <a:solidFill>
                  <a:srgbClr val="FF0000"/>
                </a:solidFill>
              </a:rPr>
              <a:t> </a:t>
            </a:r>
            <a:endParaRPr lang="en-US" sz="1400" dirty="0">
              <a:solidFill>
                <a:srgbClr val="FF0000"/>
              </a:solidFill>
            </a:endParaRPr>
          </a:p>
        </p:txBody>
      </p:sp>
      <p:sp>
        <p:nvSpPr>
          <p:cNvPr id="17" name="Oval 16"/>
          <p:cNvSpPr/>
          <p:nvPr/>
        </p:nvSpPr>
        <p:spPr>
          <a:xfrm>
            <a:off x="2516049" y="4638698"/>
            <a:ext cx="951485" cy="9144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8"/>
          <a:stretch>
            <a:fillRect/>
          </a:stretch>
        </p:blipFill>
        <p:spPr>
          <a:xfrm>
            <a:off x="3726759" y="1311611"/>
            <a:ext cx="3762145" cy="2286000"/>
          </a:xfrm>
          <a:prstGeom prst="rect">
            <a:avLst/>
          </a:prstGeom>
        </p:spPr>
      </p:pic>
      <p:sp>
        <p:nvSpPr>
          <p:cNvPr id="19" name="TextBox 18">
            <a:extLst>
              <a:ext uri="{FF2B5EF4-FFF2-40B4-BE49-F238E27FC236}">
                <a16:creationId xmlns:a16="http://schemas.microsoft.com/office/drawing/2014/main" id="{C34148EF-7CB2-4227-81B6-3183A25E7DF7}"/>
              </a:ext>
            </a:extLst>
          </p:cNvPr>
          <p:cNvSpPr txBox="1"/>
          <p:nvPr/>
        </p:nvSpPr>
        <p:spPr>
          <a:xfrm>
            <a:off x="3665832" y="1333879"/>
            <a:ext cx="3810000" cy="307777"/>
          </a:xfrm>
          <a:prstGeom prst="rect">
            <a:avLst/>
          </a:prstGeom>
          <a:noFill/>
        </p:spPr>
        <p:txBody>
          <a:bodyPr wrap="square" rtlCol="0">
            <a:spAutoFit/>
          </a:bodyPr>
          <a:lstStyle/>
          <a:p>
            <a:r>
              <a:rPr lang="en-US" sz="1400" dirty="0">
                <a:solidFill>
                  <a:srgbClr val="FF0000"/>
                </a:solidFill>
              </a:rPr>
              <a:t>PRIMUS </a:t>
            </a:r>
            <a:r>
              <a:rPr lang="en-US" sz="1400" dirty="0" smtClean="0">
                <a:solidFill>
                  <a:srgbClr val="FF0000"/>
                </a:solidFill>
              </a:rPr>
              <a:t>4 </a:t>
            </a:r>
            <a:r>
              <a:rPr lang="en-US" sz="1400" dirty="0">
                <a:solidFill>
                  <a:srgbClr val="FF0000"/>
                </a:solidFill>
              </a:rPr>
              <a:t>lesion </a:t>
            </a:r>
            <a:r>
              <a:rPr lang="en-US" sz="1400" dirty="0" smtClean="0">
                <a:solidFill>
                  <a:srgbClr val="FF0000"/>
                </a:solidFill>
              </a:rPr>
              <a:t>“Cauliflower” </a:t>
            </a:r>
            <a:endParaRPr lang="en-US" sz="1400" dirty="0">
              <a:solidFill>
                <a:srgbClr val="FF0000"/>
              </a:solidFill>
            </a:endParaRPr>
          </a:p>
        </p:txBody>
      </p:sp>
      <p:cxnSp>
        <p:nvCxnSpPr>
          <p:cNvPr id="21" name="Straight Arrow Connector 20"/>
          <p:cNvCxnSpPr/>
          <p:nvPr/>
        </p:nvCxnSpPr>
        <p:spPr>
          <a:xfrm flipV="1">
            <a:off x="6438900" y="3124200"/>
            <a:ext cx="0" cy="21737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867400" y="2876792"/>
            <a:ext cx="228600" cy="1"/>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791325" y="2876792"/>
            <a:ext cx="285750" cy="1"/>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477000" y="2230052"/>
            <a:ext cx="0" cy="215352"/>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019800" y="1976236"/>
            <a:ext cx="1447800" cy="246221"/>
          </a:xfrm>
          <a:prstGeom prst="rect">
            <a:avLst/>
          </a:prstGeom>
          <a:noFill/>
        </p:spPr>
        <p:txBody>
          <a:bodyPr wrap="square" rtlCol="0">
            <a:spAutoFit/>
          </a:bodyPr>
          <a:lstStyle/>
          <a:p>
            <a:r>
              <a:rPr lang="en-US" sz="1000" dirty="0" smtClean="0">
                <a:solidFill>
                  <a:schemeClr val="bg1"/>
                </a:solidFill>
              </a:rPr>
              <a:t>GS 7 0.7 x 0.65 cm </a:t>
            </a:r>
            <a:endParaRPr lang="en-US" sz="1000" dirty="0">
              <a:solidFill>
                <a:schemeClr val="bg1"/>
              </a:solidFill>
            </a:endParaRPr>
          </a:p>
        </p:txBody>
      </p:sp>
      <p:pic>
        <p:nvPicPr>
          <p:cNvPr id="29" name="Picture 28"/>
          <p:cNvPicPr>
            <a:picLocks noChangeAspect="1"/>
          </p:cNvPicPr>
          <p:nvPr/>
        </p:nvPicPr>
        <p:blipFill>
          <a:blip r:embed="rId9"/>
          <a:stretch>
            <a:fillRect/>
          </a:stretch>
        </p:blipFill>
        <p:spPr>
          <a:xfrm>
            <a:off x="3882679" y="3896091"/>
            <a:ext cx="3740841" cy="2297555"/>
          </a:xfrm>
          <a:prstGeom prst="rect">
            <a:avLst/>
          </a:prstGeom>
        </p:spPr>
      </p:pic>
      <p:cxnSp>
        <p:nvCxnSpPr>
          <p:cNvPr id="30" name="Straight Arrow Connector 29"/>
          <p:cNvCxnSpPr/>
          <p:nvPr/>
        </p:nvCxnSpPr>
        <p:spPr>
          <a:xfrm flipV="1">
            <a:off x="7077075" y="5962014"/>
            <a:ext cx="0" cy="21737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936468" y="5418384"/>
            <a:ext cx="228600" cy="1"/>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7475832" y="5418386"/>
            <a:ext cx="147688"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875757" y="4704586"/>
            <a:ext cx="0" cy="215352"/>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B186E14-2B3C-439F-BF44-266F212AC352}"/>
              </a:ext>
            </a:extLst>
          </p:cNvPr>
          <p:cNvSpPr txBox="1"/>
          <p:nvPr/>
        </p:nvSpPr>
        <p:spPr>
          <a:xfrm>
            <a:off x="6333901" y="3863804"/>
            <a:ext cx="1772097" cy="270414"/>
          </a:xfrm>
          <a:prstGeom prst="rect">
            <a:avLst/>
          </a:prstGeom>
          <a:noFill/>
        </p:spPr>
        <p:txBody>
          <a:bodyPr wrap="square" rtlCol="0">
            <a:spAutoFit/>
          </a:bodyPr>
          <a:lstStyle/>
          <a:p>
            <a:r>
              <a:rPr lang="en-US" sz="1400" dirty="0">
                <a:solidFill>
                  <a:srgbClr val="FF0000"/>
                </a:solidFill>
              </a:rPr>
              <a:t>PRIMUS 5 lesion </a:t>
            </a:r>
          </a:p>
        </p:txBody>
      </p:sp>
      <p:sp>
        <p:nvSpPr>
          <p:cNvPr id="36" name="TextBox 35"/>
          <p:cNvSpPr txBox="1"/>
          <p:nvPr/>
        </p:nvSpPr>
        <p:spPr>
          <a:xfrm>
            <a:off x="6416959" y="4395609"/>
            <a:ext cx="1447800" cy="246221"/>
          </a:xfrm>
          <a:prstGeom prst="rect">
            <a:avLst/>
          </a:prstGeom>
          <a:noFill/>
        </p:spPr>
        <p:txBody>
          <a:bodyPr wrap="square" rtlCol="0">
            <a:spAutoFit/>
          </a:bodyPr>
          <a:lstStyle/>
          <a:p>
            <a:r>
              <a:rPr lang="en-US" sz="1000" dirty="0" smtClean="0">
                <a:solidFill>
                  <a:schemeClr val="bg1"/>
                </a:solidFill>
              </a:rPr>
              <a:t>GS 8 1.2 x 1.1 cm </a:t>
            </a:r>
            <a:endParaRPr lang="en-US" sz="1000" dirty="0">
              <a:solidFill>
                <a:schemeClr val="bg1"/>
              </a:solidFill>
            </a:endParaRPr>
          </a:p>
        </p:txBody>
      </p:sp>
    </p:spTree>
    <p:extLst>
      <p:ext uri="{BB962C8B-B14F-4D97-AF65-F5344CB8AC3E}">
        <p14:creationId xmlns:p14="http://schemas.microsoft.com/office/powerpoint/2010/main" val="608381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7" name="TextBox 6">
            <a:extLst>
              <a:ext uri="{FF2B5EF4-FFF2-40B4-BE49-F238E27FC236}">
                <a16:creationId xmlns:a16="http://schemas.microsoft.com/office/drawing/2014/main" id="{95536C00-8887-48C4-B3EE-C9CFA25F27E6}"/>
              </a:ext>
            </a:extLst>
          </p:cNvPr>
          <p:cNvSpPr txBox="1"/>
          <p:nvPr/>
        </p:nvSpPr>
        <p:spPr>
          <a:xfrm>
            <a:off x="76708" y="152400"/>
            <a:ext cx="9524491" cy="584775"/>
          </a:xfrm>
          <a:prstGeom prst="rect">
            <a:avLst/>
          </a:prstGeom>
          <a:noFill/>
        </p:spPr>
        <p:txBody>
          <a:bodyPr wrap="square" rtlCol="0">
            <a:spAutoFit/>
          </a:bodyPr>
          <a:lstStyle/>
          <a:p>
            <a:r>
              <a:rPr lang="en-US" sz="3200" b="1" dirty="0" smtClean="0">
                <a:solidFill>
                  <a:schemeClr val="bg1"/>
                </a:solidFill>
              </a:rPr>
              <a:t>ExactVU Micro-Ultrasound: The Data </a:t>
            </a:r>
            <a:endParaRPr lang="en-US" sz="3200" b="1" dirty="0">
              <a:solidFill>
                <a:schemeClr val="bg1"/>
              </a:solidFill>
            </a:endParaRPr>
          </a:p>
        </p:txBody>
      </p:sp>
      <p:pic>
        <p:nvPicPr>
          <p:cNvPr id="4" name="Picture 3"/>
          <p:cNvPicPr>
            <a:picLocks noChangeAspect="1"/>
          </p:cNvPicPr>
          <p:nvPr/>
        </p:nvPicPr>
        <p:blipFill>
          <a:blip r:embed="rId5"/>
          <a:stretch>
            <a:fillRect/>
          </a:stretch>
        </p:blipFill>
        <p:spPr>
          <a:xfrm>
            <a:off x="3397726" y="1473561"/>
            <a:ext cx="4710748" cy="938213"/>
          </a:xfrm>
          <a:prstGeom prst="rect">
            <a:avLst/>
          </a:prstGeom>
        </p:spPr>
      </p:pic>
      <p:pic>
        <p:nvPicPr>
          <p:cNvPr id="14" name="Picture 13"/>
          <p:cNvPicPr>
            <a:picLocks noChangeAspect="1"/>
          </p:cNvPicPr>
          <p:nvPr/>
        </p:nvPicPr>
        <p:blipFill>
          <a:blip r:embed="rId6"/>
          <a:stretch>
            <a:fillRect/>
          </a:stretch>
        </p:blipFill>
        <p:spPr>
          <a:xfrm>
            <a:off x="839487" y="2592554"/>
            <a:ext cx="9827225" cy="3351046"/>
          </a:xfrm>
          <a:prstGeom prst="rect">
            <a:avLst/>
          </a:prstGeom>
        </p:spPr>
      </p:pic>
    </p:spTree>
    <p:extLst>
      <p:ext uri="{BB962C8B-B14F-4D97-AF65-F5344CB8AC3E}">
        <p14:creationId xmlns:p14="http://schemas.microsoft.com/office/powerpoint/2010/main" val="250638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7" name="TextBox 6">
            <a:extLst>
              <a:ext uri="{FF2B5EF4-FFF2-40B4-BE49-F238E27FC236}">
                <a16:creationId xmlns:a16="http://schemas.microsoft.com/office/drawing/2014/main" id="{95536C00-8887-48C4-B3EE-C9CFA25F27E6}"/>
              </a:ext>
            </a:extLst>
          </p:cNvPr>
          <p:cNvSpPr txBox="1"/>
          <p:nvPr/>
        </p:nvSpPr>
        <p:spPr>
          <a:xfrm>
            <a:off x="76708" y="152400"/>
            <a:ext cx="9524491" cy="584775"/>
          </a:xfrm>
          <a:prstGeom prst="rect">
            <a:avLst/>
          </a:prstGeom>
          <a:noFill/>
        </p:spPr>
        <p:txBody>
          <a:bodyPr wrap="square" rtlCol="0">
            <a:spAutoFit/>
          </a:bodyPr>
          <a:lstStyle/>
          <a:p>
            <a:r>
              <a:rPr lang="en-US" sz="3200" b="1" dirty="0" smtClean="0">
                <a:solidFill>
                  <a:schemeClr val="bg1"/>
                </a:solidFill>
              </a:rPr>
              <a:t>ExactVU Micro-Ultrasound: The Data </a:t>
            </a:r>
            <a:endParaRPr lang="en-US" sz="3200" b="1" dirty="0">
              <a:solidFill>
                <a:schemeClr val="bg1"/>
              </a:solidFill>
            </a:endParaRPr>
          </a:p>
        </p:txBody>
      </p:sp>
      <p:pic>
        <p:nvPicPr>
          <p:cNvPr id="2" name="Picture 1"/>
          <p:cNvPicPr>
            <a:picLocks noChangeAspect="1"/>
          </p:cNvPicPr>
          <p:nvPr/>
        </p:nvPicPr>
        <p:blipFill>
          <a:blip r:embed="rId5"/>
          <a:stretch>
            <a:fillRect/>
          </a:stretch>
        </p:blipFill>
        <p:spPr>
          <a:xfrm>
            <a:off x="2209800" y="1203158"/>
            <a:ext cx="6400800" cy="1124857"/>
          </a:xfrm>
          <a:prstGeom prst="rect">
            <a:avLst/>
          </a:prstGeom>
        </p:spPr>
      </p:pic>
      <p:pic>
        <p:nvPicPr>
          <p:cNvPr id="8" name="Picture 7"/>
          <p:cNvPicPr>
            <a:picLocks noChangeAspect="1"/>
          </p:cNvPicPr>
          <p:nvPr/>
        </p:nvPicPr>
        <p:blipFill>
          <a:blip r:embed="rId6"/>
          <a:stretch>
            <a:fillRect/>
          </a:stretch>
        </p:blipFill>
        <p:spPr>
          <a:xfrm>
            <a:off x="1676400" y="2209800"/>
            <a:ext cx="8505825" cy="3771900"/>
          </a:xfrm>
          <a:prstGeom prst="rect">
            <a:avLst/>
          </a:prstGeom>
        </p:spPr>
      </p:pic>
      <p:sp>
        <p:nvSpPr>
          <p:cNvPr id="10" name="Rounded Rectangle 9"/>
          <p:cNvSpPr/>
          <p:nvPr/>
        </p:nvSpPr>
        <p:spPr>
          <a:xfrm>
            <a:off x="4748212" y="2679914"/>
            <a:ext cx="1181100" cy="977685"/>
          </a:xfrm>
          <a:prstGeom prst="roundRect">
            <a:avLst/>
          </a:prstGeom>
          <a:noFill/>
          <a:ln w="28575">
            <a:solidFill>
              <a:srgbClr val="A32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8839200" y="2679913"/>
            <a:ext cx="1181100" cy="977685"/>
          </a:xfrm>
          <a:prstGeom prst="roundRect">
            <a:avLst/>
          </a:prstGeom>
          <a:noFill/>
          <a:ln w="28575">
            <a:solidFill>
              <a:srgbClr val="A32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3567112" y="5029199"/>
            <a:ext cx="6453188" cy="609601"/>
          </a:xfrm>
          <a:prstGeom prst="roundRect">
            <a:avLst/>
          </a:prstGeom>
          <a:noFill/>
          <a:ln w="28575">
            <a:solidFill>
              <a:srgbClr val="A32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444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7" name="TextBox 6">
            <a:extLst>
              <a:ext uri="{FF2B5EF4-FFF2-40B4-BE49-F238E27FC236}">
                <a16:creationId xmlns:a16="http://schemas.microsoft.com/office/drawing/2014/main" id="{95536C00-8887-48C4-B3EE-C9CFA25F27E6}"/>
              </a:ext>
            </a:extLst>
          </p:cNvPr>
          <p:cNvSpPr txBox="1"/>
          <p:nvPr/>
        </p:nvSpPr>
        <p:spPr>
          <a:xfrm>
            <a:off x="76708" y="152400"/>
            <a:ext cx="9524491" cy="584775"/>
          </a:xfrm>
          <a:prstGeom prst="rect">
            <a:avLst/>
          </a:prstGeom>
          <a:noFill/>
        </p:spPr>
        <p:txBody>
          <a:bodyPr wrap="square" rtlCol="0">
            <a:spAutoFit/>
          </a:bodyPr>
          <a:lstStyle/>
          <a:p>
            <a:r>
              <a:rPr lang="en-US" sz="3200" b="1" dirty="0" smtClean="0">
                <a:solidFill>
                  <a:schemeClr val="bg1"/>
                </a:solidFill>
              </a:rPr>
              <a:t>ExactVU Micro-Ultrasound: My 2 Cents </a:t>
            </a:r>
            <a:endParaRPr lang="en-US" sz="3200" b="1" dirty="0">
              <a:solidFill>
                <a:schemeClr val="bg1"/>
              </a:solidFill>
            </a:endParaRPr>
          </a:p>
        </p:txBody>
      </p:sp>
      <p:pic>
        <p:nvPicPr>
          <p:cNvPr id="13" name="Picture 12">
            <a:extLst>
              <a:ext uri="{FF2B5EF4-FFF2-40B4-BE49-F238E27FC236}">
                <a16:creationId xmlns:a16="http://schemas.microsoft.com/office/drawing/2014/main" id="{525363ED-DDCE-49D2-84C7-6DB3E7781425}"/>
              </a:ext>
            </a:extLst>
          </p:cNvPr>
          <p:cNvPicPr>
            <a:picLocks noChangeAspect="1"/>
          </p:cNvPicPr>
          <p:nvPr/>
        </p:nvPicPr>
        <p:blipFill rotWithShape="1">
          <a:blip r:embed="rId5"/>
          <a:srcRect l="4813"/>
          <a:stretch/>
        </p:blipFill>
        <p:spPr>
          <a:xfrm>
            <a:off x="8705850" y="1676400"/>
            <a:ext cx="3014518" cy="4953000"/>
          </a:xfrm>
          <a:prstGeom prst="rect">
            <a:avLst/>
          </a:prstGeom>
        </p:spPr>
      </p:pic>
      <p:sp>
        <p:nvSpPr>
          <p:cNvPr id="4" name="TextBox 3"/>
          <p:cNvSpPr txBox="1"/>
          <p:nvPr/>
        </p:nvSpPr>
        <p:spPr>
          <a:xfrm>
            <a:off x="228600" y="1336508"/>
            <a:ext cx="7467600" cy="492442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Micro-Ultrasound technology appears to provide comparable detection of clinically significant prostate cancer compared to MRI. </a:t>
            </a:r>
          </a:p>
          <a:p>
            <a:pPr marL="742950" lvl="1" indent="-285750">
              <a:buFont typeface="Arial" panose="020B0604020202020204" pitchFamily="34" charset="0"/>
              <a:buChar char="•"/>
            </a:pPr>
            <a:r>
              <a:rPr lang="en-US" sz="1600" dirty="0" smtClean="0"/>
              <a:t>Level 1 data comparing both modalities is needed</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Micro-Ultrasound appears to be more sensitive than MRI at detecting clinically significant prostate cancer with a higher negative predictive value </a:t>
            </a:r>
          </a:p>
          <a:p>
            <a:pPr marL="742950" lvl="1" indent="-285750">
              <a:buFont typeface="Arial" panose="020B0604020202020204" pitchFamily="34" charset="0"/>
              <a:buChar char="•"/>
            </a:pPr>
            <a:r>
              <a:rPr lang="en-US" sz="1600" dirty="0" smtClean="0"/>
              <a:t>A Negative micro-US evaluation is more informative than a negative MRI</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The technology has the added benefit of being a point of care device</a:t>
            </a:r>
          </a:p>
          <a:p>
            <a:pPr marL="742950" lvl="1" indent="-285750">
              <a:buFont typeface="Arial" panose="020B0604020202020204" pitchFamily="34" charset="0"/>
              <a:buChar char="•"/>
            </a:pPr>
            <a:r>
              <a:rPr lang="en-US" sz="1600" dirty="0" smtClean="0"/>
              <a:t>No need for an expensive imaging modality (MRI)</a:t>
            </a:r>
          </a:p>
          <a:p>
            <a:pPr marL="742950" lvl="1" indent="-285750">
              <a:buFont typeface="Arial" panose="020B0604020202020204" pitchFamily="34" charset="0"/>
              <a:buChar char="•"/>
            </a:pPr>
            <a:r>
              <a:rPr lang="en-US" sz="1600" dirty="0" smtClean="0"/>
              <a:t>May become the standard of care, given the rising cost of caring for patients on active surveillance </a:t>
            </a:r>
          </a:p>
          <a:p>
            <a:pPr marL="742950" lvl="1" indent="-285750">
              <a:buFont typeface="Arial" panose="020B0604020202020204" pitchFamily="34" charset="0"/>
              <a:buChar char="•"/>
            </a:pPr>
            <a:r>
              <a:rPr lang="en-US" sz="1600" dirty="0" smtClean="0"/>
              <a:t>Provides the ability to perform the diagnostic test and biopsy in the same setting </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It does have limitations: </a:t>
            </a:r>
          </a:p>
          <a:p>
            <a:pPr marL="742950" lvl="1" indent="-285750">
              <a:buFont typeface="Arial" panose="020B0604020202020204" pitchFamily="34" charset="0"/>
              <a:buChar char="•"/>
            </a:pPr>
            <a:r>
              <a:rPr lang="en-US" sz="1600" dirty="0" smtClean="0"/>
              <a:t>Anterior zone evaluation is challenging </a:t>
            </a:r>
          </a:p>
          <a:p>
            <a:pPr marL="742950" lvl="1" indent="-285750">
              <a:buFont typeface="Arial" panose="020B0604020202020204" pitchFamily="34" charset="0"/>
              <a:buChar char="•"/>
            </a:pPr>
            <a:r>
              <a:rPr lang="en-US" sz="1600" dirty="0" smtClean="0"/>
              <a:t>It does require significant experience in characterizing the lesion </a:t>
            </a:r>
          </a:p>
          <a:p>
            <a:pPr marL="742950" lvl="1" indent="-285750">
              <a:buFont typeface="Arial" panose="020B0604020202020204" pitchFamily="34" charset="0"/>
              <a:buChar char="•"/>
            </a:pPr>
            <a:r>
              <a:rPr lang="en-US" sz="1600" dirty="0" smtClean="0"/>
              <a:t>TP-Biopsy using the system is cumbersome </a:t>
            </a:r>
          </a:p>
        </p:txBody>
      </p:sp>
    </p:spTree>
    <p:extLst>
      <p:ext uri="{BB962C8B-B14F-4D97-AF65-F5344CB8AC3E}">
        <p14:creationId xmlns:p14="http://schemas.microsoft.com/office/powerpoint/2010/main" val="13922550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7" name="TextBox 6">
            <a:extLst>
              <a:ext uri="{FF2B5EF4-FFF2-40B4-BE49-F238E27FC236}">
                <a16:creationId xmlns:a16="http://schemas.microsoft.com/office/drawing/2014/main" id="{95536C00-8887-48C4-B3EE-C9CFA25F27E6}"/>
              </a:ext>
            </a:extLst>
          </p:cNvPr>
          <p:cNvSpPr txBox="1"/>
          <p:nvPr/>
        </p:nvSpPr>
        <p:spPr>
          <a:xfrm>
            <a:off x="76455" y="247554"/>
            <a:ext cx="9524491" cy="646331"/>
          </a:xfrm>
          <a:prstGeom prst="rect">
            <a:avLst/>
          </a:prstGeom>
          <a:noFill/>
        </p:spPr>
        <p:txBody>
          <a:bodyPr wrap="square" rtlCol="0">
            <a:spAutoFit/>
          </a:bodyPr>
          <a:lstStyle/>
          <a:p>
            <a:r>
              <a:rPr lang="en-US" sz="3600" b="1" dirty="0" smtClean="0">
                <a:solidFill>
                  <a:schemeClr val="bg1"/>
                </a:solidFill>
              </a:rPr>
              <a:t>Conclusions</a:t>
            </a:r>
            <a:endParaRPr lang="en-US" sz="3600" b="1" dirty="0">
              <a:solidFill>
                <a:schemeClr val="bg1"/>
              </a:solidFill>
            </a:endParaRPr>
          </a:p>
        </p:txBody>
      </p:sp>
      <p:sp>
        <p:nvSpPr>
          <p:cNvPr id="4" name="TextBox 3"/>
          <p:cNvSpPr txBox="1"/>
          <p:nvPr/>
        </p:nvSpPr>
        <p:spPr>
          <a:xfrm>
            <a:off x="228600" y="1336508"/>
            <a:ext cx="11430000"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Transperineal prostate biopsy should become the standard technique for prostate biopsies </a:t>
            </a:r>
          </a:p>
          <a:p>
            <a:pPr marL="742950" lvl="1" indent="-285750">
              <a:buFont typeface="Arial" panose="020B0604020202020204" pitchFamily="34" charset="0"/>
              <a:buChar char="•"/>
            </a:pPr>
            <a:r>
              <a:rPr lang="en-US" dirty="0" smtClean="0"/>
              <a:t>Decrease risk of infection </a:t>
            </a:r>
          </a:p>
          <a:p>
            <a:pPr marL="742950" lvl="1" indent="-285750">
              <a:buFont typeface="Arial" panose="020B0604020202020204" pitchFamily="34" charset="0"/>
              <a:buChar char="•"/>
            </a:pPr>
            <a:r>
              <a:rPr lang="en-US" dirty="0" smtClean="0"/>
              <a:t>No need for antibiotic prophylaxis</a:t>
            </a:r>
          </a:p>
          <a:p>
            <a:pPr marL="742950" lvl="1" indent="-285750">
              <a:buFont typeface="Arial" panose="020B0604020202020204" pitchFamily="34" charset="0"/>
              <a:buChar char="•"/>
            </a:pPr>
            <a:r>
              <a:rPr lang="en-US" dirty="0" smtClean="0"/>
              <a:t>No need for general or spinal anesthesia </a:t>
            </a:r>
          </a:p>
          <a:p>
            <a:pPr marL="742950" lvl="1" indent="-285750">
              <a:buFont typeface="Arial" panose="020B0604020202020204" pitchFamily="34" charset="0"/>
              <a:buChar char="•"/>
            </a:pPr>
            <a:r>
              <a:rPr lang="en-US" dirty="0" smtClean="0"/>
              <a:t>Better sampling of the anterior prostate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There is a lag in adoption of the Transperineal technique due to preconceived notions associated with TP procedures</a:t>
            </a:r>
          </a:p>
          <a:p>
            <a:pPr marL="742950" lvl="1" indent="-285750">
              <a:buFont typeface="Arial" panose="020B0604020202020204" pitchFamily="34" charset="0"/>
              <a:buChar char="•"/>
            </a:pPr>
            <a:r>
              <a:rPr lang="en-US" dirty="0" smtClean="0"/>
              <a:t>Need help from advocacy groups to push urologist to adopt the technique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Prostate imaging has been the most significant advancement, since the PSA screening, for the diagnosis of prostate cancer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MRI imaging is expensive, and not available to all patients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Micro-ultrasound technology has the potential to bring MRI imaging into the urologist office </a:t>
            </a:r>
          </a:p>
          <a:p>
            <a:pPr marL="742950" lvl="1" indent="-285750">
              <a:buFont typeface="Arial" panose="020B0604020202020204" pitchFamily="34" charset="0"/>
              <a:buChar char="•"/>
            </a:pPr>
            <a:r>
              <a:rPr lang="en-US" dirty="0" smtClean="0"/>
              <a:t>Emerging data shows micro-US to be comparable to MRI in the detection of clinically significant prostate cancer </a:t>
            </a:r>
          </a:p>
          <a:p>
            <a:pPr marL="742950" lvl="1" indent="-285750">
              <a:buFont typeface="Arial" panose="020B0604020202020204" pitchFamily="34" charset="0"/>
              <a:buChar char="•"/>
            </a:pPr>
            <a:r>
              <a:rPr lang="en-US" dirty="0" smtClean="0"/>
              <a:t>Wide adoption of micro-US technology may help mitigate the rising cost of active surveillance for patients with low to intermediate risk prostate cancer </a:t>
            </a:r>
          </a:p>
        </p:txBody>
      </p:sp>
    </p:spTree>
    <p:extLst>
      <p:ext uri="{BB962C8B-B14F-4D97-AF65-F5344CB8AC3E}">
        <p14:creationId xmlns:p14="http://schemas.microsoft.com/office/powerpoint/2010/main" val="26780133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3"/>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4"/>
          <a:stretch>
            <a:fillRect/>
          </a:stretch>
        </p:blipFill>
        <p:spPr>
          <a:xfrm>
            <a:off x="5753100" y="8373635"/>
            <a:ext cx="2933700" cy="990600"/>
          </a:xfrm>
          <a:prstGeom prst="rect">
            <a:avLst/>
          </a:prstGeom>
        </p:spPr>
      </p:pic>
      <p:sp>
        <p:nvSpPr>
          <p:cNvPr id="7" name="TextBox 6">
            <a:extLst>
              <a:ext uri="{FF2B5EF4-FFF2-40B4-BE49-F238E27FC236}">
                <a16:creationId xmlns:a16="http://schemas.microsoft.com/office/drawing/2014/main" id="{95536C00-8887-48C4-B3EE-C9CFA25F27E6}"/>
              </a:ext>
            </a:extLst>
          </p:cNvPr>
          <p:cNvSpPr txBox="1"/>
          <p:nvPr/>
        </p:nvSpPr>
        <p:spPr>
          <a:xfrm>
            <a:off x="76455" y="247554"/>
            <a:ext cx="9524491" cy="646331"/>
          </a:xfrm>
          <a:prstGeom prst="rect">
            <a:avLst/>
          </a:prstGeom>
          <a:noFill/>
        </p:spPr>
        <p:txBody>
          <a:bodyPr wrap="square" rtlCol="0">
            <a:spAutoFit/>
          </a:bodyPr>
          <a:lstStyle/>
          <a:p>
            <a:r>
              <a:rPr lang="en-US" sz="3600" b="1" dirty="0" smtClean="0">
                <a:solidFill>
                  <a:schemeClr val="bg1"/>
                </a:solidFill>
              </a:rPr>
              <a:t>Questions/Comments  </a:t>
            </a:r>
            <a:endParaRPr lang="en-US" sz="3600" b="1" dirty="0">
              <a:solidFill>
                <a:schemeClr val="bg1"/>
              </a:solidFill>
            </a:endParaRPr>
          </a:p>
        </p:txBody>
      </p:sp>
      <p:pic>
        <p:nvPicPr>
          <p:cNvPr id="3076" name="Picture 4" descr="What Questions Should You Ask During the Product Lifecycle? | Machine De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638300"/>
            <a:ext cx="8953195"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008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634"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51188" y="262854"/>
            <a:ext cx="7543800" cy="646331"/>
          </a:xfrm>
          <a:prstGeom prst="rect">
            <a:avLst/>
          </a:prstGeom>
          <a:noFill/>
        </p:spPr>
        <p:txBody>
          <a:bodyPr wrap="square" rtlCol="0">
            <a:spAutoFit/>
          </a:bodyPr>
          <a:lstStyle/>
          <a:p>
            <a:r>
              <a:rPr lang="en-US" sz="3600" b="1" dirty="0">
                <a:solidFill>
                  <a:schemeClr val="bg1"/>
                </a:solidFill>
              </a:rPr>
              <a:t>Urology Reckoning 2012</a:t>
            </a:r>
          </a:p>
        </p:txBody>
      </p:sp>
      <p:pic>
        <p:nvPicPr>
          <p:cNvPr id="7" name="Picture 6">
            <a:extLst>
              <a:ext uri="{FF2B5EF4-FFF2-40B4-BE49-F238E27FC236}">
                <a16:creationId xmlns:a16="http://schemas.microsoft.com/office/drawing/2014/main" id="{A0B74F8B-419C-4310-BE29-1CDD5EF59202}"/>
              </a:ext>
            </a:extLst>
          </p:cNvPr>
          <p:cNvPicPr>
            <a:picLocks noChangeAspect="1"/>
          </p:cNvPicPr>
          <p:nvPr/>
        </p:nvPicPr>
        <p:blipFill rotWithShape="1">
          <a:blip r:embed="rId4"/>
          <a:srcRect l="14081" t="5830" r="24807" b="21833"/>
          <a:stretch/>
        </p:blipFill>
        <p:spPr>
          <a:xfrm>
            <a:off x="762000" y="1339495"/>
            <a:ext cx="6324600" cy="4156955"/>
          </a:xfrm>
          <a:prstGeom prst="rect">
            <a:avLst/>
          </a:prstGeom>
        </p:spPr>
      </p:pic>
      <p:sp>
        <p:nvSpPr>
          <p:cNvPr id="4" name="TextBox 3">
            <a:extLst>
              <a:ext uri="{FF2B5EF4-FFF2-40B4-BE49-F238E27FC236}">
                <a16:creationId xmlns:a16="http://schemas.microsoft.com/office/drawing/2014/main" id="{53006BB0-9182-478A-952B-D01B880AD27D}"/>
              </a:ext>
            </a:extLst>
          </p:cNvPr>
          <p:cNvSpPr txBox="1"/>
          <p:nvPr/>
        </p:nvSpPr>
        <p:spPr>
          <a:xfrm>
            <a:off x="1676400" y="5867400"/>
            <a:ext cx="8153400" cy="646331"/>
          </a:xfrm>
          <a:prstGeom prst="rect">
            <a:avLst/>
          </a:prstGeom>
          <a:noFill/>
        </p:spPr>
        <p:txBody>
          <a:bodyPr wrap="square" rtlCol="0">
            <a:spAutoFit/>
          </a:bodyPr>
          <a:lstStyle/>
          <a:p>
            <a:r>
              <a:rPr lang="en-US" dirty="0"/>
              <a:t>“The USPSTF concludes that there is moderate certainty that the benefits of PSA-based screening for prostate cancer </a:t>
            </a:r>
            <a:r>
              <a:rPr lang="en-US" b="1" u="sng" dirty="0"/>
              <a:t>DO NOT </a:t>
            </a:r>
            <a:r>
              <a:rPr lang="en-US" dirty="0"/>
              <a:t>outweigh the risks”</a:t>
            </a:r>
          </a:p>
        </p:txBody>
      </p:sp>
      <p:pic>
        <p:nvPicPr>
          <p:cNvPr id="2050" name="Picture 2">
            <a:extLst>
              <a:ext uri="{FF2B5EF4-FFF2-40B4-BE49-F238E27FC236}">
                <a16:creationId xmlns:a16="http://schemas.microsoft.com/office/drawing/2014/main" id="{6661C6B9-1C2D-44D8-83CE-7EEF99E40D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2286000"/>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583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76200" y="370745"/>
            <a:ext cx="7543800" cy="461665"/>
          </a:xfrm>
          <a:prstGeom prst="rect">
            <a:avLst/>
          </a:prstGeom>
          <a:noFill/>
        </p:spPr>
        <p:txBody>
          <a:bodyPr wrap="square" rtlCol="0">
            <a:spAutoFit/>
          </a:bodyPr>
          <a:lstStyle/>
          <a:p>
            <a:r>
              <a:rPr lang="en-US" sz="2400" b="1" dirty="0">
                <a:solidFill>
                  <a:schemeClr val="bg1"/>
                </a:solidFill>
              </a:rPr>
              <a:t>US Preventive Task Force Review of the Evidence </a:t>
            </a:r>
          </a:p>
        </p:txBody>
      </p:sp>
      <p:sp>
        <p:nvSpPr>
          <p:cNvPr id="11" name="TextBox 10">
            <a:extLst>
              <a:ext uri="{FF2B5EF4-FFF2-40B4-BE49-F238E27FC236}">
                <a16:creationId xmlns:a16="http://schemas.microsoft.com/office/drawing/2014/main" id="{0D7CE697-1C7F-4302-9EB4-7A24AB969353}"/>
              </a:ext>
            </a:extLst>
          </p:cNvPr>
          <p:cNvSpPr txBox="1"/>
          <p:nvPr/>
        </p:nvSpPr>
        <p:spPr>
          <a:xfrm>
            <a:off x="457200" y="2438400"/>
            <a:ext cx="914400" cy="646331"/>
          </a:xfrm>
          <a:prstGeom prst="rect">
            <a:avLst/>
          </a:prstGeom>
          <a:noFill/>
        </p:spPr>
        <p:txBody>
          <a:bodyPr wrap="square" rtlCol="0">
            <a:spAutoFit/>
          </a:bodyPr>
          <a:lstStyle/>
          <a:p>
            <a:pPr algn="ctr"/>
            <a:r>
              <a:rPr lang="en-US" dirty="0"/>
              <a:t>Persons </a:t>
            </a:r>
          </a:p>
          <a:p>
            <a:pPr algn="ctr"/>
            <a:r>
              <a:rPr lang="en-US" dirty="0"/>
              <a:t>at Risk</a:t>
            </a:r>
          </a:p>
        </p:txBody>
      </p:sp>
      <p:sp>
        <p:nvSpPr>
          <p:cNvPr id="12" name="TextBox 11">
            <a:extLst>
              <a:ext uri="{FF2B5EF4-FFF2-40B4-BE49-F238E27FC236}">
                <a16:creationId xmlns:a16="http://schemas.microsoft.com/office/drawing/2014/main" id="{1CBB8FC0-ED62-4410-9159-8E1FD1AA0F3F}"/>
              </a:ext>
            </a:extLst>
          </p:cNvPr>
          <p:cNvSpPr txBox="1"/>
          <p:nvPr/>
        </p:nvSpPr>
        <p:spPr>
          <a:xfrm>
            <a:off x="2819400" y="2438399"/>
            <a:ext cx="2286000" cy="646331"/>
          </a:xfrm>
          <a:prstGeom prst="rect">
            <a:avLst/>
          </a:prstGeom>
          <a:noFill/>
        </p:spPr>
        <p:txBody>
          <a:bodyPr wrap="square" rtlCol="0">
            <a:spAutoFit/>
          </a:bodyPr>
          <a:lstStyle/>
          <a:p>
            <a:pPr algn="ctr"/>
            <a:r>
              <a:rPr lang="en-US" dirty="0"/>
              <a:t>Early Detection of Target Condition </a:t>
            </a:r>
          </a:p>
        </p:txBody>
      </p:sp>
      <p:sp>
        <p:nvSpPr>
          <p:cNvPr id="13" name="TextBox 12">
            <a:extLst>
              <a:ext uri="{FF2B5EF4-FFF2-40B4-BE49-F238E27FC236}">
                <a16:creationId xmlns:a16="http://schemas.microsoft.com/office/drawing/2014/main" id="{AFED1715-25D7-402C-9778-B74FF06DC1EF}"/>
              </a:ext>
            </a:extLst>
          </p:cNvPr>
          <p:cNvSpPr txBox="1"/>
          <p:nvPr/>
        </p:nvSpPr>
        <p:spPr>
          <a:xfrm>
            <a:off x="6255380" y="2438400"/>
            <a:ext cx="2286000" cy="646331"/>
          </a:xfrm>
          <a:prstGeom prst="rect">
            <a:avLst/>
          </a:prstGeom>
          <a:noFill/>
        </p:spPr>
        <p:txBody>
          <a:bodyPr wrap="square" rtlCol="0">
            <a:spAutoFit/>
          </a:bodyPr>
          <a:lstStyle/>
          <a:p>
            <a:pPr algn="ctr"/>
            <a:r>
              <a:rPr lang="en-US" dirty="0"/>
              <a:t>Intermediate </a:t>
            </a:r>
          </a:p>
          <a:p>
            <a:pPr algn="ctr"/>
            <a:r>
              <a:rPr lang="en-US" dirty="0"/>
              <a:t>Outcome</a:t>
            </a:r>
          </a:p>
        </p:txBody>
      </p:sp>
      <p:sp>
        <p:nvSpPr>
          <p:cNvPr id="14" name="TextBox 13">
            <a:extLst>
              <a:ext uri="{FF2B5EF4-FFF2-40B4-BE49-F238E27FC236}">
                <a16:creationId xmlns:a16="http://schemas.microsoft.com/office/drawing/2014/main" id="{89A60A11-0C06-4B25-95D7-AEED0C96133B}"/>
              </a:ext>
            </a:extLst>
          </p:cNvPr>
          <p:cNvSpPr txBox="1"/>
          <p:nvPr/>
        </p:nvSpPr>
        <p:spPr>
          <a:xfrm>
            <a:off x="9772974" y="2161397"/>
            <a:ext cx="2286000" cy="1200329"/>
          </a:xfrm>
          <a:prstGeom prst="rect">
            <a:avLst/>
          </a:prstGeom>
          <a:noFill/>
        </p:spPr>
        <p:txBody>
          <a:bodyPr wrap="square" rtlCol="0">
            <a:spAutoFit/>
          </a:bodyPr>
          <a:lstStyle/>
          <a:p>
            <a:pPr algn="ctr"/>
            <a:r>
              <a:rPr lang="en-US" dirty="0"/>
              <a:t>Reduced </a:t>
            </a:r>
          </a:p>
          <a:p>
            <a:pPr algn="ctr"/>
            <a:r>
              <a:rPr lang="en-US" dirty="0"/>
              <a:t>Morbidity</a:t>
            </a:r>
          </a:p>
          <a:p>
            <a:pPr algn="ctr"/>
            <a:r>
              <a:rPr lang="en-US" dirty="0"/>
              <a:t>and/or</a:t>
            </a:r>
          </a:p>
          <a:p>
            <a:pPr algn="ctr"/>
            <a:r>
              <a:rPr lang="en-US" dirty="0"/>
              <a:t>Mortality</a:t>
            </a:r>
          </a:p>
        </p:txBody>
      </p:sp>
      <p:cxnSp>
        <p:nvCxnSpPr>
          <p:cNvPr id="16" name="Straight Arrow Connector 15">
            <a:extLst>
              <a:ext uri="{FF2B5EF4-FFF2-40B4-BE49-F238E27FC236}">
                <a16:creationId xmlns:a16="http://schemas.microsoft.com/office/drawing/2014/main" id="{60AF542F-DDCD-406A-9224-4DAA3B4503BB}"/>
              </a:ext>
            </a:extLst>
          </p:cNvPr>
          <p:cNvCxnSpPr>
            <a:stCxn id="11" idx="3"/>
            <a:endCxn id="12" idx="1"/>
          </p:cNvCxnSpPr>
          <p:nvPr/>
        </p:nvCxnSpPr>
        <p:spPr>
          <a:xfrm flipV="1">
            <a:off x="1371600" y="2761565"/>
            <a:ext cx="14478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CD79970-AB27-432C-8765-E933B919C910}"/>
              </a:ext>
            </a:extLst>
          </p:cNvPr>
          <p:cNvCxnSpPr/>
          <p:nvPr/>
        </p:nvCxnSpPr>
        <p:spPr>
          <a:xfrm flipV="1">
            <a:off x="4800600" y="2761562"/>
            <a:ext cx="14478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947A7D9-926E-40CE-8333-6B4BE755014C}"/>
              </a:ext>
            </a:extLst>
          </p:cNvPr>
          <p:cNvCxnSpPr>
            <a:stCxn id="13" idx="3"/>
            <a:endCxn id="14" idx="1"/>
          </p:cNvCxnSpPr>
          <p:nvPr/>
        </p:nvCxnSpPr>
        <p:spPr>
          <a:xfrm flipV="1">
            <a:off x="8541380" y="2761562"/>
            <a:ext cx="1231594" cy="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EF8FD94-74E6-431B-8B94-5514CAFB3EF6}"/>
              </a:ext>
            </a:extLst>
          </p:cNvPr>
          <p:cNvSpPr txBox="1"/>
          <p:nvPr/>
        </p:nvSpPr>
        <p:spPr>
          <a:xfrm>
            <a:off x="1641935" y="2399119"/>
            <a:ext cx="914400" cy="307777"/>
          </a:xfrm>
          <a:prstGeom prst="rect">
            <a:avLst/>
          </a:prstGeom>
          <a:noFill/>
        </p:spPr>
        <p:txBody>
          <a:bodyPr wrap="square" rtlCol="0">
            <a:spAutoFit/>
          </a:bodyPr>
          <a:lstStyle/>
          <a:p>
            <a:r>
              <a:rPr lang="en-US" sz="1400" dirty="0"/>
              <a:t>Screening</a:t>
            </a:r>
          </a:p>
        </p:txBody>
      </p:sp>
      <p:sp>
        <p:nvSpPr>
          <p:cNvPr id="22" name="TextBox 21">
            <a:extLst>
              <a:ext uri="{FF2B5EF4-FFF2-40B4-BE49-F238E27FC236}">
                <a16:creationId xmlns:a16="http://schemas.microsoft.com/office/drawing/2014/main" id="{890ECE95-F316-4D63-BC93-BFA0E4F179AF}"/>
              </a:ext>
            </a:extLst>
          </p:cNvPr>
          <p:cNvSpPr txBox="1"/>
          <p:nvPr/>
        </p:nvSpPr>
        <p:spPr>
          <a:xfrm>
            <a:off x="8591874" y="2422530"/>
            <a:ext cx="1212220" cy="307777"/>
          </a:xfrm>
          <a:prstGeom prst="rect">
            <a:avLst/>
          </a:prstGeom>
          <a:noFill/>
        </p:spPr>
        <p:txBody>
          <a:bodyPr wrap="square" rtlCol="0">
            <a:spAutoFit/>
          </a:bodyPr>
          <a:lstStyle/>
          <a:p>
            <a:r>
              <a:rPr lang="en-US" sz="1400" dirty="0"/>
              <a:t>Association</a:t>
            </a:r>
          </a:p>
        </p:txBody>
      </p:sp>
      <p:sp>
        <p:nvSpPr>
          <p:cNvPr id="23" name="TextBox 22">
            <a:extLst>
              <a:ext uri="{FF2B5EF4-FFF2-40B4-BE49-F238E27FC236}">
                <a16:creationId xmlns:a16="http://schemas.microsoft.com/office/drawing/2014/main" id="{4D0732C2-7554-4F12-8316-5A735D318F92}"/>
              </a:ext>
            </a:extLst>
          </p:cNvPr>
          <p:cNvSpPr txBox="1"/>
          <p:nvPr/>
        </p:nvSpPr>
        <p:spPr>
          <a:xfrm>
            <a:off x="5023786" y="2438395"/>
            <a:ext cx="1066800" cy="307777"/>
          </a:xfrm>
          <a:prstGeom prst="rect">
            <a:avLst/>
          </a:prstGeom>
          <a:noFill/>
        </p:spPr>
        <p:txBody>
          <a:bodyPr wrap="square" rtlCol="0">
            <a:spAutoFit/>
          </a:bodyPr>
          <a:lstStyle/>
          <a:p>
            <a:r>
              <a:rPr lang="en-US" sz="1400" dirty="0"/>
              <a:t>Treatment </a:t>
            </a:r>
          </a:p>
        </p:txBody>
      </p:sp>
      <p:cxnSp>
        <p:nvCxnSpPr>
          <p:cNvPr id="25" name="Connector: Elbow 24">
            <a:extLst>
              <a:ext uri="{FF2B5EF4-FFF2-40B4-BE49-F238E27FC236}">
                <a16:creationId xmlns:a16="http://schemas.microsoft.com/office/drawing/2014/main" id="{7F7E7B3E-9815-4887-A543-DC2E96388E1A}"/>
              </a:ext>
            </a:extLst>
          </p:cNvPr>
          <p:cNvCxnSpPr>
            <a:cxnSpLocks/>
          </p:cNvCxnSpPr>
          <p:nvPr/>
        </p:nvCxnSpPr>
        <p:spPr>
          <a:xfrm rot="5400000" flipH="1" flipV="1">
            <a:off x="6581541" y="-2141203"/>
            <a:ext cx="229393" cy="8820474"/>
          </a:xfrm>
          <a:prstGeom prst="bentConnector3">
            <a:avLst>
              <a:gd name="adj1" fmla="val 46438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D8627E43-035F-4206-B56B-1E265748AD1B}"/>
              </a:ext>
            </a:extLst>
          </p:cNvPr>
          <p:cNvCxnSpPr>
            <a:cxnSpLocks/>
            <a:stCxn id="23" idx="0"/>
            <a:endCxn id="14" idx="0"/>
          </p:cNvCxnSpPr>
          <p:nvPr/>
        </p:nvCxnSpPr>
        <p:spPr>
          <a:xfrm rot="5400000" flipH="1" flipV="1">
            <a:off x="8098081" y="-379498"/>
            <a:ext cx="276998" cy="5358788"/>
          </a:xfrm>
          <a:prstGeom prst="bentConnector3">
            <a:avLst>
              <a:gd name="adj1" fmla="val 258126"/>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4EDA986B-7B63-4192-82B3-0EFC0CBBC1F0}"/>
              </a:ext>
            </a:extLst>
          </p:cNvPr>
          <p:cNvGrpSpPr/>
          <p:nvPr/>
        </p:nvGrpSpPr>
        <p:grpSpPr>
          <a:xfrm>
            <a:off x="1905000" y="3719282"/>
            <a:ext cx="2209800" cy="914400"/>
            <a:chOff x="2286000" y="3430745"/>
            <a:chExt cx="2209800" cy="914400"/>
          </a:xfrm>
        </p:grpSpPr>
        <p:sp>
          <p:nvSpPr>
            <p:cNvPr id="37" name="TextBox 36">
              <a:extLst>
                <a:ext uri="{FF2B5EF4-FFF2-40B4-BE49-F238E27FC236}">
                  <a16:creationId xmlns:a16="http://schemas.microsoft.com/office/drawing/2014/main" id="{FD5E66B4-E40A-47FD-8CE8-F44B2524F0F6}"/>
                </a:ext>
              </a:extLst>
            </p:cNvPr>
            <p:cNvSpPr txBox="1"/>
            <p:nvPr/>
          </p:nvSpPr>
          <p:spPr>
            <a:xfrm>
              <a:off x="2514600" y="3571363"/>
              <a:ext cx="1981200" cy="646331"/>
            </a:xfrm>
            <a:prstGeom prst="rect">
              <a:avLst/>
            </a:prstGeom>
            <a:noFill/>
          </p:spPr>
          <p:txBody>
            <a:bodyPr wrap="square" rtlCol="0">
              <a:spAutoFit/>
            </a:bodyPr>
            <a:lstStyle/>
            <a:p>
              <a:r>
                <a:rPr lang="en-US" dirty="0"/>
                <a:t>Adverse Effects </a:t>
              </a:r>
            </a:p>
            <a:p>
              <a:r>
                <a:rPr lang="en-US" dirty="0"/>
                <a:t>Of Screening</a:t>
              </a:r>
            </a:p>
          </p:txBody>
        </p:sp>
        <p:sp>
          <p:nvSpPr>
            <p:cNvPr id="38" name="Oval 37">
              <a:extLst>
                <a:ext uri="{FF2B5EF4-FFF2-40B4-BE49-F238E27FC236}">
                  <a16:creationId xmlns:a16="http://schemas.microsoft.com/office/drawing/2014/main" id="{F337D413-7A34-4AE7-9A54-9E7774FBFEBF}"/>
                </a:ext>
              </a:extLst>
            </p:cNvPr>
            <p:cNvSpPr/>
            <p:nvPr/>
          </p:nvSpPr>
          <p:spPr>
            <a:xfrm>
              <a:off x="2286000" y="3430745"/>
              <a:ext cx="2057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1C66E3C7-AD88-4F4F-AEAD-FE0D5B1118F6}"/>
              </a:ext>
            </a:extLst>
          </p:cNvPr>
          <p:cNvGrpSpPr/>
          <p:nvPr/>
        </p:nvGrpSpPr>
        <p:grpSpPr>
          <a:xfrm>
            <a:off x="6313548" y="3773270"/>
            <a:ext cx="2209800" cy="914400"/>
            <a:chOff x="5943600" y="3401997"/>
            <a:chExt cx="2209800" cy="914400"/>
          </a:xfrm>
        </p:grpSpPr>
        <p:sp>
          <p:nvSpPr>
            <p:cNvPr id="39" name="TextBox 38">
              <a:extLst>
                <a:ext uri="{FF2B5EF4-FFF2-40B4-BE49-F238E27FC236}">
                  <a16:creationId xmlns:a16="http://schemas.microsoft.com/office/drawing/2014/main" id="{A720FA4C-4BD5-460B-85AE-0BB6EAD4E259}"/>
                </a:ext>
              </a:extLst>
            </p:cNvPr>
            <p:cNvSpPr txBox="1"/>
            <p:nvPr/>
          </p:nvSpPr>
          <p:spPr>
            <a:xfrm>
              <a:off x="6172200" y="3544360"/>
              <a:ext cx="1981200" cy="646331"/>
            </a:xfrm>
            <a:prstGeom prst="rect">
              <a:avLst/>
            </a:prstGeom>
            <a:noFill/>
          </p:spPr>
          <p:txBody>
            <a:bodyPr wrap="square" rtlCol="0">
              <a:spAutoFit/>
            </a:bodyPr>
            <a:lstStyle/>
            <a:p>
              <a:r>
                <a:rPr lang="en-US" dirty="0"/>
                <a:t>Adverse Effects </a:t>
              </a:r>
            </a:p>
            <a:p>
              <a:r>
                <a:rPr lang="en-US" dirty="0"/>
                <a:t>Of Treatment</a:t>
              </a:r>
            </a:p>
          </p:txBody>
        </p:sp>
        <p:sp>
          <p:nvSpPr>
            <p:cNvPr id="40" name="Oval 39">
              <a:extLst>
                <a:ext uri="{FF2B5EF4-FFF2-40B4-BE49-F238E27FC236}">
                  <a16:creationId xmlns:a16="http://schemas.microsoft.com/office/drawing/2014/main" id="{94D1EF30-0A8F-4F99-A8DE-2CFD30AFC5BC}"/>
                </a:ext>
              </a:extLst>
            </p:cNvPr>
            <p:cNvSpPr/>
            <p:nvPr/>
          </p:nvSpPr>
          <p:spPr>
            <a:xfrm>
              <a:off x="5943600" y="3401997"/>
              <a:ext cx="2057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6" name="Connector: Curved 45">
            <a:extLst>
              <a:ext uri="{FF2B5EF4-FFF2-40B4-BE49-F238E27FC236}">
                <a16:creationId xmlns:a16="http://schemas.microsoft.com/office/drawing/2014/main" id="{B93DF0F6-9AEC-40FE-86F6-137A60BE3D42}"/>
              </a:ext>
            </a:extLst>
          </p:cNvPr>
          <p:cNvCxnSpPr>
            <a:cxnSpLocks/>
            <a:endCxn id="38" idx="0"/>
          </p:cNvCxnSpPr>
          <p:nvPr/>
        </p:nvCxnSpPr>
        <p:spPr>
          <a:xfrm rot="16200000" flipH="1">
            <a:off x="2072989" y="2858571"/>
            <a:ext cx="921324" cy="800098"/>
          </a:xfrm>
          <a:prstGeom prst="curvedConnector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5D6A8743-6E44-4A7F-9CA5-F452EE8F08B4}"/>
              </a:ext>
            </a:extLst>
          </p:cNvPr>
          <p:cNvCxnSpPr>
            <a:cxnSpLocks/>
          </p:cNvCxnSpPr>
          <p:nvPr/>
        </p:nvCxnSpPr>
        <p:spPr>
          <a:xfrm>
            <a:off x="5539602" y="2844574"/>
            <a:ext cx="1394598" cy="928696"/>
          </a:xfrm>
          <a:prstGeom prst="curvedConnector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B21954E-85CD-4D38-9988-97097C217CF6}"/>
              </a:ext>
            </a:extLst>
          </p:cNvPr>
          <p:cNvSpPr txBox="1"/>
          <p:nvPr/>
        </p:nvSpPr>
        <p:spPr>
          <a:xfrm>
            <a:off x="539798" y="4774300"/>
            <a:ext cx="4572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Invasiveness of prostate biopsy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Complications associated with prostate biopsy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Limited diagnostic value of prostate biopsy</a:t>
            </a:r>
          </a:p>
        </p:txBody>
      </p:sp>
      <p:sp>
        <p:nvSpPr>
          <p:cNvPr id="52" name="TextBox 51">
            <a:extLst>
              <a:ext uri="{FF2B5EF4-FFF2-40B4-BE49-F238E27FC236}">
                <a16:creationId xmlns:a16="http://schemas.microsoft.com/office/drawing/2014/main" id="{1F1793C4-0CDD-4021-BC77-B747E135AB1F}"/>
              </a:ext>
            </a:extLst>
          </p:cNvPr>
          <p:cNvSpPr txBox="1"/>
          <p:nvPr/>
        </p:nvSpPr>
        <p:spPr>
          <a:xfrm>
            <a:off x="6090586" y="4929120"/>
            <a:ext cx="4800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Treatment related QoL side effects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Aggressive treatment of indolent disease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Poor risk stratification of treatment options </a:t>
            </a:r>
          </a:p>
        </p:txBody>
      </p:sp>
    </p:spTree>
    <p:extLst>
      <p:ext uri="{BB962C8B-B14F-4D97-AF65-F5344CB8AC3E}">
        <p14:creationId xmlns:p14="http://schemas.microsoft.com/office/powerpoint/2010/main" val="362215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1">
                                            <p:txEl>
                                              <p:pRg st="2" end="2"/>
                                            </p:txEl>
                                          </p:spTgt>
                                        </p:tgtEl>
                                        <p:attrNameLst>
                                          <p:attrName>style.color</p:attrName>
                                        </p:attrNameLst>
                                      </p:cBhvr>
                                      <p:to>
                                        <a:schemeClr val="accent2"/>
                                      </p:to>
                                    </p:animClr>
                                    <p:animClr clrSpc="rgb" dir="cw">
                                      <p:cBhvr>
                                        <p:cTn id="7" dur="500" fill="hold"/>
                                        <p:tgtEl>
                                          <p:spTgt spid="51">
                                            <p:txEl>
                                              <p:pRg st="2" end="2"/>
                                            </p:txEl>
                                          </p:spTgt>
                                        </p:tgtEl>
                                        <p:attrNameLst>
                                          <p:attrName>fillcolor</p:attrName>
                                        </p:attrNameLst>
                                      </p:cBhvr>
                                      <p:to>
                                        <a:schemeClr val="accent2"/>
                                      </p:to>
                                    </p:animClr>
                                    <p:set>
                                      <p:cBhvr>
                                        <p:cTn id="8" dur="500" fill="hold"/>
                                        <p:tgtEl>
                                          <p:spTgt spid="51">
                                            <p:txEl>
                                              <p:pRg st="2" end="2"/>
                                            </p:txEl>
                                          </p:spTgt>
                                        </p:tgtEl>
                                        <p:attrNameLst>
                                          <p:attrName>fill.type</p:attrName>
                                        </p:attrNameLst>
                                      </p:cBhvr>
                                      <p:to>
                                        <p:strVal val="solid"/>
                                      </p:to>
                                    </p:set>
                                    <p:set>
                                      <p:cBhvr>
                                        <p:cTn id="9" dur="500" fill="hold"/>
                                        <p:tgtEl>
                                          <p:spTgt spid="51">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76200" y="249691"/>
            <a:ext cx="8153400" cy="646331"/>
          </a:xfrm>
          <a:prstGeom prst="rect">
            <a:avLst/>
          </a:prstGeom>
          <a:noFill/>
        </p:spPr>
        <p:txBody>
          <a:bodyPr wrap="square" rtlCol="0">
            <a:spAutoFit/>
          </a:bodyPr>
          <a:lstStyle/>
          <a:p>
            <a:r>
              <a:rPr lang="en-US" sz="3600" b="1" dirty="0">
                <a:solidFill>
                  <a:schemeClr val="bg1"/>
                </a:solidFill>
              </a:rPr>
              <a:t>Outline</a:t>
            </a:r>
            <a:r>
              <a:rPr lang="en-US" sz="2400" b="1" dirty="0">
                <a:solidFill>
                  <a:schemeClr val="bg1"/>
                </a:solidFill>
              </a:rPr>
              <a:t> </a:t>
            </a:r>
          </a:p>
        </p:txBody>
      </p:sp>
      <p:sp>
        <p:nvSpPr>
          <p:cNvPr id="4" name="TextBox 3">
            <a:extLst>
              <a:ext uri="{FF2B5EF4-FFF2-40B4-BE49-F238E27FC236}">
                <a16:creationId xmlns:a16="http://schemas.microsoft.com/office/drawing/2014/main" id="{0A821CB8-0676-4D4E-8E56-E0AADE8554DF}"/>
              </a:ext>
            </a:extLst>
          </p:cNvPr>
          <p:cNvSpPr txBox="1"/>
          <p:nvPr/>
        </p:nvSpPr>
        <p:spPr>
          <a:xfrm>
            <a:off x="571500" y="1720840"/>
            <a:ext cx="11049000" cy="3108543"/>
          </a:xfrm>
          <a:prstGeom prst="rect">
            <a:avLst/>
          </a:prstGeom>
          <a:noFill/>
        </p:spPr>
        <p:txBody>
          <a:bodyPr wrap="square" rtlCol="0">
            <a:spAutoFit/>
          </a:bodyPr>
          <a:lstStyle/>
          <a:p>
            <a:pPr marL="342900" indent="-342900">
              <a:buAutoNum type="arabicPeriod"/>
            </a:pPr>
            <a:r>
              <a:rPr lang="en-US" sz="2800" dirty="0"/>
              <a:t>Advances in Prostate Biopsy → </a:t>
            </a:r>
            <a:r>
              <a:rPr lang="en-US" sz="2800" u="sng" dirty="0">
                <a:solidFill>
                  <a:srgbClr val="FF0000"/>
                </a:solidFill>
              </a:rPr>
              <a:t>Transperineal Prostate Biopsy</a:t>
            </a:r>
          </a:p>
          <a:p>
            <a:pPr marL="342900" indent="-342900">
              <a:buAutoNum type="arabicPeriod"/>
            </a:pPr>
            <a:endParaRPr lang="en-US" sz="2800" dirty="0"/>
          </a:p>
          <a:p>
            <a:pPr marL="342900" indent="-342900">
              <a:buAutoNum type="arabicPeriod"/>
            </a:pPr>
            <a:endParaRPr lang="en-US" sz="2800" dirty="0"/>
          </a:p>
          <a:p>
            <a:pPr marL="342900" indent="-342900">
              <a:buAutoNum type="arabicPeriod"/>
            </a:pPr>
            <a:endParaRPr lang="en-US" sz="2800" dirty="0"/>
          </a:p>
          <a:p>
            <a:pPr marL="342900" indent="-342900">
              <a:buAutoNum type="arabicPeriod"/>
            </a:pPr>
            <a:endParaRPr lang="en-US" sz="2800" dirty="0"/>
          </a:p>
          <a:p>
            <a:pPr marL="342900" indent="-342900">
              <a:buAutoNum type="arabicPeriod"/>
            </a:pPr>
            <a:endParaRPr lang="en-US" sz="2800" dirty="0"/>
          </a:p>
          <a:p>
            <a:pPr marL="342900" indent="-342900">
              <a:buAutoNum type="arabicPeriod"/>
            </a:pPr>
            <a:r>
              <a:rPr lang="en-US" sz="2800" dirty="0"/>
              <a:t>Advances in Prostate Imaging → </a:t>
            </a:r>
            <a:r>
              <a:rPr lang="en-US" sz="2800" u="sng" dirty="0">
                <a:solidFill>
                  <a:srgbClr val="FF0000"/>
                </a:solidFill>
              </a:rPr>
              <a:t>Transrectal Micro-Ultrasound </a:t>
            </a:r>
          </a:p>
        </p:txBody>
      </p:sp>
    </p:spTree>
    <p:extLst>
      <p:ext uri="{BB962C8B-B14F-4D97-AF65-F5344CB8AC3E}">
        <p14:creationId xmlns:p14="http://schemas.microsoft.com/office/powerpoint/2010/main" val="1612960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76200" y="284591"/>
            <a:ext cx="7543800" cy="646331"/>
          </a:xfrm>
          <a:prstGeom prst="rect">
            <a:avLst/>
          </a:prstGeom>
          <a:noFill/>
        </p:spPr>
        <p:txBody>
          <a:bodyPr wrap="square" rtlCol="0">
            <a:spAutoFit/>
          </a:bodyPr>
          <a:lstStyle/>
          <a:p>
            <a:r>
              <a:rPr lang="en-US" sz="3600" b="1" dirty="0">
                <a:solidFill>
                  <a:schemeClr val="bg1"/>
                </a:solidFill>
              </a:rPr>
              <a:t>History of Prostate Biopsy </a:t>
            </a:r>
          </a:p>
        </p:txBody>
      </p:sp>
      <p:grpSp>
        <p:nvGrpSpPr>
          <p:cNvPr id="46" name="Group 45">
            <a:extLst>
              <a:ext uri="{FF2B5EF4-FFF2-40B4-BE49-F238E27FC236}">
                <a16:creationId xmlns:a16="http://schemas.microsoft.com/office/drawing/2014/main" id="{0FF588B8-350E-4F30-9E38-D4C5ED671E0E}"/>
              </a:ext>
            </a:extLst>
          </p:cNvPr>
          <p:cNvGrpSpPr/>
          <p:nvPr/>
        </p:nvGrpSpPr>
        <p:grpSpPr>
          <a:xfrm>
            <a:off x="2871117" y="1289036"/>
            <a:ext cx="6349083" cy="5340364"/>
            <a:chOff x="2124900" y="239147"/>
            <a:chExt cx="5361121" cy="4904353"/>
          </a:xfrm>
        </p:grpSpPr>
        <p:cxnSp>
          <p:nvCxnSpPr>
            <p:cNvPr id="47" name="Straight Connector 46">
              <a:extLst>
                <a:ext uri="{FF2B5EF4-FFF2-40B4-BE49-F238E27FC236}">
                  <a16:creationId xmlns:a16="http://schemas.microsoft.com/office/drawing/2014/main" id="{975B4503-541F-4057-99F8-F6D3DE249F35}"/>
                </a:ext>
              </a:extLst>
            </p:cNvPr>
            <p:cNvCxnSpPr>
              <a:cxnSpLocks/>
            </p:cNvCxnSpPr>
            <p:nvPr/>
          </p:nvCxnSpPr>
          <p:spPr>
            <a:xfrm>
              <a:off x="4484684" y="602553"/>
              <a:ext cx="0" cy="4540947"/>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FC62670E-02B7-4245-8677-022825CD20B2}"/>
                </a:ext>
              </a:extLst>
            </p:cNvPr>
            <p:cNvGrpSpPr/>
            <p:nvPr/>
          </p:nvGrpSpPr>
          <p:grpSpPr>
            <a:xfrm>
              <a:off x="2124900" y="239147"/>
              <a:ext cx="5361121" cy="4691989"/>
              <a:chOff x="2124900" y="239147"/>
              <a:chExt cx="5361121" cy="4691989"/>
            </a:xfrm>
          </p:grpSpPr>
          <p:sp>
            <p:nvSpPr>
              <p:cNvPr id="49" name="Rectangle 48">
                <a:extLst>
                  <a:ext uri="{FF2B5EF4-FFF2-40B4-BE49-F238E27FC236}">
                    <a16:creationId xmlns:a16="http://schemas.microsoft.com/office/drawing/2014/main" id="{B7DA8FA1-CDFE-462B-AAE1-AE1F794555E5}"/>
                  </a:ext>
                </a:extLst>
              </p:cNvPr>
              <p:cNvSpPr/>
              <p:nvPr/>
            </p:nvSpPr>
            <p:spPr>
              <a:xfrm rot="5400000">
                <a:off x="5023612" y="101919"/>
                <a:ext cx="27432" cy="1028700"/>
              </a:xfrm>
              <a:prstGeom prst="rect">
                <a:avLst/>
              </a:prstGeom>
              <a:solidFill>
                <a:srgbClr val="E75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lumMod val="85000"/>
                      <a:lumOff val="15000"/>
                    </a:schemeClr>
                  </a:solidFill>
                  <a:latin typeface="+mj-lt"/>
                </a:endParaRPr>
              </a:p>
            </p:txBody>
          </p:sp>
          <p:sp>
            <p:nvSpPr>
              <p:cNvPr id="50" name="Oval 49">
                <a:extLst>
                  <a:ext uri="{FF2B5EF4-FFF2-40B4-BE49-F238E27FC236}">
                    <a16:creationId xmlns:a16="http://schemas.microsoft.com/office/drawing/2014/main" id="{43375355-188A-49CA-BEC7-4D6FB2E92D7E}"/>
                  </a:ext>
                </a:extLst>
              </p:cNvPr>
              <p:cNvSpPr>
                <a:spLocks noChangeAspect="1"/>
              </p:cNvSpPr>
              <p:nvPr/>
            </p:nvSpPr>
            <p:spPr>
              <a:xfrm rot="5400000">
                <a:off x="4460255" y="574031"/>
                <a:ext cx="86440" cy="86462"/>
              </a:xfrm>
              <a:prstGeom prst="ellipse">
                <a:avLst/>
              </a:prstGeom>
              <a:solidFill>
                <a:srgbClr val="E75E69"/>
              </a:solidFill>
              <a:ln w="28575" cmpd="sng">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200" b="1" dirty="0">
                  <a:solidFill>
                    <a:schemeClr val="tx1">
                      <a:lumMod val="85000"/>
                      <a:lumOff val="15000"/>
                    </a:schemeClr>
                  </a:solidFill>
                  <a:latin typeface="+mj-lt"/>
                  <a:ea typeface="Lato" charset="0"/>
                  <a:cs typeface="Lato" charset="0"/>
                </a:endParaRPr>
              </a:p>
            </p:txBody>
          </p:sp>
          <p:sp>
            <p:nvSpPr>
              <p:cNvPr id="51" name="TextBox 50">
                <a:extLst>
                  <a:ext uri="{FF2B5EF4-FFF2-40B4-BE49-F238E27FC236}">
                    <a16:creationId xmlns:a16="http://schemas.microsoft.com/office/drawing/2014/main" id="{64B25D15-7E3D-4B60-95AC-11711EEB62A6}"/>
                  </a:ext>
                </a:extLst>
              </p:cNvPr>
              <p:cNvSpPr txBox="1"/>
              <p:nvPr/>
            </p:nvSpPr>
            <p:spPr>
              <a:xfrm>
                <a:off x="3998368" y="3775833"/>
                <a:ext cx="421230" cy="254384"/>
              </a:xfrm>
              <a:prstGeom prst="rect">
                <a:avLst/>
              </a:prstGeom>
              <a:noFill/>
            </p:spPr>
            <p:txBody>
              <a:bodyPr wrap="none" rtlCol="0">
                <a:spAutoFit/>
              </a:bodyPr>
              <a:lstStyle/>
              <a:p>
                <a:r>
                  <a:rPr lang="en-US" sz="1200" dirty="0">
                    <a:solidFill>
                      <a:schemeClr val="tx1">
                        <a:lumMod val="75000"/>
                        <a:lumOff val="25000"/>
                      </a:schemeClr>
                    </a:solidFill>
                    <a:latin typeface="+mj-lt"/>
                    <a:ea typeface="Lato" charset="0"/>
                    <a:cs typeface="Lato" charset="0"/>
                  </a:rPr>
                  <a:t>1996</a:t>
                </a:r>
              </a:p>
            </p:txBody>
          </p:sp>
          <p:sp>
            <p:nvSpPr>
              <p:cNvPr id="52" name="TextBox 51">
                <a:extLst>
                  <a:ext uri="{FF2B5EF4-FFF2-40B4-BE49-F238E27FC236}">
                    <a16:creationId xmlns:a16="http://schemas.microsoft.com/office/drawing/2014/main" id="{AC5E56AF-E865-40E9-AE39-876BBAC160F5}"/>
                  </a:ext>
                </a:extLst>
              </p:cNvPr>
              <p:cNvSpPr txBox="1"/>
              <p:nvPr/>
            </p:nvSpPr>
            <p:spPr>
              <a:xfrm>
                <a:off x="3998368" y="2146462"/>
                <a:ext cx="421230" cy="254384"/>
              </a:xfrm>
              <a:prstGeom prst="rect">
                <a:avLst/>
              </a:prstGeom>
              <a:noFill/>
            </p:spPr>
            <p:txBody>
              <a:bodyPr wrap="none" rtlCol="0">
                <a:spAutoFit/>
              </a:bodyPr>
              <a:lstStyle/>
              <a:p>
                <a:r>
                  <a:rPr lang="en-US" sz="1200" dirty="0">
                    <a:solidFill>
                      <a:schemeClr val="tx1">
                        <a:lumMod val="75000"/>
                        <a:lumOff val="25000"/>
                      </a:schemeClr>
                    </a:solidFill>
                    <a:latin typeface="+mj-lt"/>
                    <a:ea typeface="Lato" charset="0"/>
                    <a:cs typeface="Lato" charset="0"/>
                  </a:rPr>
                  <a:t>1974</a:t>
                </a:r>
              </a:p>
            </p:txBody>
          </p:sp>
          <p:sp>
            <p:nvSpPr>
              <p:cNvPr id="53" name="TextBox 52">
                <a:extLst>
                  <a:ext uri="{FF2B5EF4-FFF2-40B4-BE49-F238E27FC236}">
                    <a16:creationId xmlns:a16="http://schemas.microsoft.com/office/drawing/2014/main" id="{B2AA6D11-A8C8-4E65-AD47-FEF70C0E1362}"/>
                  </a:ext>
                </a:extLst>
              </p:cNvPr>
              <p:cNvSpPr txBox="1"/>
              <p:nvPr/>
            </p:nvSpPr>
            <p:spPr>
              <a:xfrm>
                <a:off x="4589799" y="1317152"/>
                <a:ext cx="421230" cy="254384"/>
              </a:xfrm>
              <a:prstGeom prst="rect">
                <a:avLst/>
              </a:prstGeom>
              <a:noFill/>
            </p:spPr>
            <p:txBody>
              <a:bodyPr wrap="none" rtlCol="0">
                <a:spAutoFit/>
              </a:bodyPr>
              <a:lstStyle/>
              <a:p>
                <a:pPr algn="r"/>
                <a:r>
                  <a:rPr lang="en-US" sz="1200" dirty="0">
                    <a:solidFill>
                      <a:schemeClr val="tx1">
                        <a:lumMod val="75000"/>
                        <a:lumOff val="25000"/>
                      </a:schemeClr>
                    </a:solidFill>
                    <a:latin typeface="+mj-lt"/>
                    <a:ea typeface="Lato" charset="0"/>
                    <a:cs typeface="Lato" charset="0"/>
                  </a:rPr>
                  <a:t>1937</a:t>
                </a:r>
              </a:p>
            </p:txBody>
          </p:sp>
          <p:sp>
            <p:nvSpPr>
              <p:cNvPr id="54" name="TextBox 53">
                <a:extLst>
                  <a:ext uri="{FF2B5EF4-FFF2-40B4-BE49-F238E27FC236}">
                    <a16:creationId xmlns:a16="http://schemas.microsoft.com/office/drawing/2014/main" id="{CAD03F6F-5054-4441-9EFF-7AEA6C0D6884}"/>
                  </a:ext>
                </a:extLst>
              </p:cNvPr>
              <p:cNvSpPr txBox="1"/>
              <p:nvPr/>
            </p:nvSpPr>
            <p:spPr>
              <a:xfrm>
                <a:off x="3998368" y="504877"/>
                <a:ext cx="421230" cy="254384"/>
              </a:xfrm>
              <a:prstGeom prst="rect">
                <a:avLst/>
              </a:prstGeom>
              <a:noFill/>
            </p:spPr>
            <p:txBody>
              <a:bodyPr wrap="none" rtlCol="0">
                <a:spAutoFit/>
              </a:bodyPr>
              <a:lstStyle/>
              <a:p>
                <a:r>
                  <a:rPr lang="en-US" sz="1200" dirty="0">
                    <a:solidFill>
                      <a:schemeClr val="tx1">
                        <a:lumMod val="75000"/>
                        <a:lumOff val="25000"/>
                      </a:schemeClr>
                    </a:solidFill>
                    <a:latin typeface="+mj-lt"/>
                    <a:ea typeface="Lato" charset="0"/>
                    <a:cs typeface="Lato" charset="0"/>
                  </a:rPr>
                  <a:t>1926</a:t>
                </a:r>
              </a:p>
            </p:txBody>
          </p:sp>
          <p:grpSp>
            <p:nvGrpSpPr>
              <p:cNvPr id="55" name="Group 54">
                <a:extLst>
                  <a:ext uri="{FF2B5EF4-FFF2-40B4-BE49-F238E27FC236}">
                    <a16:creationId xmlns:a16="http://schemas.microsoft.com/office/drawing/2014/main" id="{A161F442-33B3-4D2F-AA89-284C5F8DC8D0}"/>
                  </a:ext>
                </a:extLst>
              </p:cNvPr>
              <p:cNvGrpSpPr/>
              <p:nvPr/>
            </p:nvGrpSpPr>
            <p:grpSpPr>
              <a:xfrm>
                <a:off x="5571887" y="239147"/>
                <a:ext cx="1914134" cy="554202"/>
                <a:chOff x="5374822" y="937480"/>
                <a:chExt cx="1555434" cy="554202"/>
              </a:xfrm>
            </p:grpSpPr>
            <p:sp>
              <p:nvSpPr>
                <p:cNvPr id="85" name="Subtitle 2">
                  <a:extLst>
                    <a:ext uri="{FF2B5EF4-FFF2-40B4-BE49-F238E27FC236}">
                      <a16:creationId xmlns:a16="http://schemas.microsoft.com/office/drawing/2014/main" id="{12CDB7FE-45D8-4A48-B944-A21ECFD61CF8}"/>
                    </a:ext>
                  </a:extLst>
                </p:cNvPr>
                <p:cNvSpPr txBox="1">
                  <a:spLocks/>
                </p:cNvSpPr>
                <p:nvPr/>
              </p:nvSpPr>
              <p:spPr>
                <a:xfrm>
                  <a:off x="5374822" y="1246463"/>
                  <a:ext cx="1363760" cy="245219"/>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chemeClr val="tx1">
                          <a:lumMod val="75000"/>
                          <a:lumOff val="25000"/>
                        </a:schemeClr>
                      </a:solidFill>
                      <a:latin typeface="+mn-lt"/>
                      <a:ea typeface="Lato Light" charset="0"/>
                      <a:cs typeface="Lato Light" charset="0"/>
                    </a:rPr>
                    <a:t>Young et al </a:t>
                  </a:r>
                </a:p>
              </p:txBody>
            </p:sp>
            <p:sp>
              <p:nvSpPr>
                <p:cNvPr id="86" name="TextBox 85">
                  <a:extLst>
                    <a:ext uri="{FF2B5EF4-FFF2-40B4-BE49-F238E27FC236}">
                      <a16:creationId xmlns:a16="http://schemas.microsoft.com/office/drawing/2014/main" id="{835530D2-4B55-45AD-98C8-6F225567B692}"/>
                    </a:ext>
                  </a:extLst>
                </p:cNvPr>
                <p:cNvSpPr txBox="1"/>
                <p:nvPr/>
              </p:nvSpPr>
              <p:spPr>
                <a:xfrm>
                  <a:off x="5374822" y="937480"/>
                  <a:ext cx="1555434" cy="423972"/>
                </a:xfrm>
                <a:prstGeom prst="rect">
                  <a:avLst/>
                </a:prstGeom>
                <a:noFill/>
              </p:spPr>
              <p:txBody>
                <a:bodyPr wrap="square" rtlCol="0" anchor="ctr" anchorCtr="0">
                  <a:spAutoFit/>
                </a:bodyPr>
                <a:lstStyle/>
                <a:p>
                  <a:r>
                    <a:rPr lang="en-US" sz="1200" dirty="0">
                      <a:solidFill>
                        <a:schemeClr val="tx1">
                          <a:lumMod val="75000"/>
                          <a:lumOff val="25000"/>
                        </a:schemeClr>
                      </a:solidFill>
                      <a:latin typeface="+mj-lt"/>
                      <a:ea typeface="Lato Black" charset="0"/>
                      <a:cs typeface="Lato Black" charset="0"/>
                    </a:rPr>
                    <a:t>Open Perineal Prostate</a:t>
                  </a:r>
                </a:p>
                <a:p>
                  <a:r>
                    <a:rPr lang="en-US" sz="1200" dirty="0">
                      <a:solidFill>
                        <a:schemeClr val="tx1">
                          <a:lumMod val="75000"/>
                          <a:lumOff val="25000"/>
                        </a:schemeClr>
                      </a:solidFill>
                      <a:latin typeface="+mj-lt"/>
                      <a:ea typeface="Lato Black" charset="0"/>
                      <a:cs typeface="Lato Black" charset="0"/>
                    </a:rPr>
                    <a:t>Biopsy</a:t>
                  </a:r>
                </a:p>
              </p:txBody>
            </p:sp>
          </p:grpSp>
          <p:sp>
            <p:nvSpPr>
              <p:cNvPr id="56" name="Oval 55">
                <a:extLst>
                  <a:ext uri="{FF2B5EF4-FFF2-40B4-BE49-F238E27FC236}">
                    <a16:creationId xmlns:a16="http://schemas.microsoft.com/office/drawing/2014/main" id="{EB207C41-CB1D-46F8-89A8-ED923D6292FC}"/>
                  </a:ext>
                </a:extLst>
              </p:cNvPr>
              <p:cNvSpPr>
                <a:spLocks noChangeAspect="1"/>
              </p:cNvSpPr>
              <p:nvPr/>
            </p:nvSpPr>
            <p:spPr>
              <a:xfrm rot="5400000">
                <a:off x="4460255" y="1388608"/>
                <a:ext cx="86440" cy="86462"/>
              </a:xfrm>
              <a:prstGeom prst="ellipse">
                <a:avLst/>
              </a:prstGeom>
              <a:solidFill>
                <a:srgbClr val="E75E69"/>
              </a:solidFill>
              <a:ln w="28575" cmpd="sng">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200" b="1" dirty="0">
                  <a:solidFill>
                    <a:schemeClr val="tx1">
                      <a:lumMod val="85000"/>
                      <a:lumOff val="15000"/>
                    </a:schemeClr>
                  </a:solidFill>
                  <a:latin typeface="+mj-lt"/>
                  <a:ea typeface="Lato" charset="0"/>
                  <a:cs typeface="Lato" charset="0"/>
                </a:endParaRPr>
              </a:p>
            </p:txBody>
          </p:sp>
          <p:sp>
            <p:nvSpPr>
              <p:cNvPr id="57" name="Oval 56">
                <a:extLst>
                  <a:ext uri="{FF2B5EF4-FFF2-40B4-BE49-F238E27FC236}">
                    <a16:creationId xmlns:a16="http://schemas.microsoft.com/office/drawing/2014/main" id="{97CEF2E8-3122-4C57-B030-5C8F4ED501CC}"/>
                  </a:ext>
                </a:extLst>
              </p:cNvPr>
              <p:cNvSpPr>
                <a:spLocks noChangeAspect="1"/>
              </p:cNvSpPr>
              <p:nvPr/>
            </p:nvSpPr>
            <p:spPr>
              <a:xfrm rot="5400000">
                <a:off x="4460255" y="2203185"/>
                <a:ext cx="86440" cy="86462"/>
              </a:xfrm>
              <a:prstGeom prst="ellipse">
                <a:avLst/>
              </a:prstGeom>
              <a:solidFill>
                <a:srgbClr val="E75E69"/>
              </a:solidFill>
              <a:ln w="28575" cmpd="sng">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200" b="1" dirty="0">
                  <a:solidFill>
                    <a:schemeClr val="tx1">
                      <a:lumMod val="85000"/>
                      <a:lumOff val="15000"/>
                    </a:schemeClr>
                  </a:solidFill>
                  <a:latin typeface="+mj-lt"/>
                  <a:ea typeface="Lato" charset="0"/>
                  <a:cs typeface="Lato" charset="0"/>
                </a:endParaRPr>
              </a:p>
            </p:txBody>
          </p:sp>
          <p:sp>
            <p:nvSpPr>
              <p:cNvPr id="58" name="Oval 57">
                <a:extLst>
                  <a:ext uri="{FF2B5EF4-FFF2-40B4-BE49-F238E27FC236}">
                    <a16:creationId xmlns:a16="http://schemas.microsoft.com/office/drawing/2014/main" id="{74806DDA-9322-41F3-B1EB-ADF38870BE53}"/>
                  </a:ext>
                </a:extLst>
              </p:cNvPr>
              <p:cNvSpPr>
                <a:spLocks noChangeAspect="1"/>
              </p:cNvSpPr>
              <p:nvPr/>
            </p:nvSpPr>
            <p:spPr>
              <a:xfrm rot="5400000">
                <a:off x="4460255" y="3832339"/>
                <a:ext cx="86440" cy="86462"/>
              </a:xfrm>
              <a:prstGeom prst="ellipse">
                <a:avLst/>
              </a:prstGeom>
              <a:solidFill>
                <a:srgbClr val="E75E69"/>
              </a:solidFill>
              <a:ln w="28575" cmpd="sng">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200" b="1" dirty="0">
                  <a:solidFill>
                    <a:schemeClr val="tx1">
                      <a:lumMod val="85000"/>
                      <a:lumOff val="15000"/>
                    </a:schemeClr>
                  </a:solidFill>
                  <a:latin typeface="+mj-lt"/>
                  <a:ea typeface="Lato" charset="0"/>
                  <a:cs typeface="Lato" charset="0"/>
                </a:endParaRPr>
              </a:p>
            </p:txBody>
          </p:sp>
          <p:sp>
            <p:nvSpPr>
              <p:cNvPr id="59" name="Rectangle 58">
                <a:extLst>
                  <a:ext uri="{FF2B5EF4-FFF2-40B4-BE49-F238E27FC236}">
                    <a16:creationId xmlns:a16="http://schemas.microsoft.com/office/drawing/2014/main" id="{3A90807C-FE74-4BED-8C2B-14CD63BD8DB4}"/>
                  </a:ext>
                </a:extLst>
              </p:cNvPr>
              <p:cNvSpPr/>
              <p:nvPr/>
            </p:nvSpPr>
            <p:spPr>
              <a:xfrm rot="5400000">
                <a:off x="3951815" y="911388"/>
                <a:ext cx="27432" cy="1028700"/>
              </a:xfrm>
              <a:prstGeom prst="rect">
                <a:avLst/>
              </a:prstGeom>
              <a:solidFill>
                <a:srgbClr val="E75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lumMod val="85000"/>
                      <a:lumOff val="15000"/>
                    </a:schemeClr>
                  </a:solidFill>
                  <a:latin typeface="+mj-lt"/>
                </a:endParaRPr>
              </a:p>
            </p:txBody>
          </p:sp>
          <p:sp>
            <p:nvSpPr>
              <p:cNvPr id="60" name="Rectangle 59">
                <a:extLst>
                  <a:ext uri="{FF2B5EF4-FFF2-40B4-BE49-F238E27FC236}">
                    <a16:creationId xmlns:a16="http://schemas.microsoft.com/office/drawing/2014/main" id="{0CB09816-32AC-415A-9FE5-7796D6714EEF}"/>
                  </a:ext>
                </a:extLst>
              </p:cNvPr>
              <p:cNvSpPr/>
              <p:nvPr/>
            </p:nvSpPr>
            <p:spPr>
              <a:xfrm rot="5400000">
                <a:off x="5023612" y="1728352"/>
                <a:ext cx="27432" cy="1028700"/>
              </a:xfrm>
              <a:prstGeom prst="rect">
                <a:avLst/>
              </a:prstGeom>
              <a:solidFill>
                <a:srgbClr val="E75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lumMod val="85000"/>
                      <a:lumOff val="15000"/>
                    </a:schemeClr>
                  </a:solidFill>
                  <a:latin typeface="+mj-lt"/>
                </a:endParaRPr>
              </a:p>
            </p:txBody>
          </p:sp>
          <p:sp>
            <p:nvSpPr>
              <p:cNvPr id="61" name="Rectangle 60">
                <a:extLst>
                  <a:ext uri="{FF2B5EF4-FFF2-40B4-BE49-F238E27FC236}">
                    <a16:creationId xmlns:a16="http://schemas.microsoft.com/office/drawing/2014/main" id="{7DE80C4D-A56E-42A9-B15E-2278D0FF0224}"/>
                  </a:ext>
                </a:extLst>
              </p:cNvPr>
              <p:cNvSpPr/>
              <p:nvPr/>
            </p:nvSpPr>
            <p:spPr>
              <a:xfrm rot="5400000">
                <a:off x="5023612" y="3362280"/>
                <a:ext cx="27432" cy="1028700"/>
              </a:xfrm>
              <a:prstGeom prst="rect">
                <a:avLst/>
              </a:prstGeom>
              <a:solidFill>
                <a:srgbClr val="E75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lumMod val="85000"/>
                      <a:lumOff val="15000"/>
                    </a:schemeClr>
                  </a:solidFill>
                  <a:latin typeface="+mj-lt"/>
                </a:endParaRPr>
              </a:p>
            </p:txBody>
          </p:sp>
          <p:grpSp>
            <p:nvGrpSpPr>
              <p:cNvPr id="62" name="Group 61">
                <a:extLst>
                  <a:ext uri="{FF2B5EF4-FFF2-40B4-BE49-F238E27FC236}">
                    <a16:creationId xmlns:a16="http://schemas.microsoft.com/office/drawing/2014/main" id="{AA9BDE2A-153F-4DA7-9F47-9137779FC91B}"/>
                  </a:ext>
                </a:extLst>
              </p:cNvPr>
              <p:cNvGrpSpPr/>
              <p:nvPr/>
            </p:nvGrpSpPr>
            <p:grpSpPr>
              <a:xfrm>
                <a:off x="2124900" y="1129212"/>
                <a:ext cx="1848807" cy="469409"/>
                <a:chOff x="1912094" y="1801762"/>
                <a:chExt cx="1848807" cy="469409"/>
              </a:xfrm>
            </p:grpSpPr>
            <p:sp>
              <p:nvSpPr>
                <p:cNvPr id="83" name="Subtitle 2">
                  <a:extLst>
                    <a:ext uri="{FF2B5EF4-FFF2-40B4-BE49-F238E27FC236}">
                      <a16:creationId xmlns:a16="http://schemas.microsoft.com/office/drawing/2014/main" id="{88224299-C34B-474B-AD97-71A08401E7E9}"/>
                    </a:ext>
                  </a:extLst>
                </p:cNvPr>
                <p:cNvSpPr txBox="1">
                  <a:spLocks/>
                </p:cNvSpPr>
                <p:nvPr/>
              </p:nvSpPr>
              <p:spPr>
                <a:xfrm>
                  <a:off x="1912094" y="2025951"/>
                  <a:ext cx="1363760" cy="245220"/>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chemeClr val="tx1">
                          <a:lumMod val="75000"/>
                          <a:lumOff val="25000"/>
                        </a:schemeClr>
                      </a:solidFill>
                      <a:latin typeface="+mn-lt"/>
                      <a:ea typeface="Lato Light" charset="0"/>
                      <a:cs typeface="Lato Light" charset="0"/>
                    </a:rPr>
                    <a:t>Astradil et al</a:t>
                  </a:r>
                </a:p>
              </p:txBody>
            </p:sp>
            <p:sp>
              <p:nvSpPr>
                <p:cNvPr id="84" name="TextBox 83">
                  <a:extLst>
                    <a:ext uri="{FF2B5EF4-FFF2-40B4-BE49-F238E27FC236}">
                      <a16:creationId xmlns:a16="http://schemas.microsoft.com/office/drawing/2014/main" id="{0E7B4F5D-AC4E-409D-8453-68752E95C53E}"/>
                    </a:ext>
                  </a:extLst>
                </p:cNvPr>
                <p:cNvSpPr txBox="1"/>
                <p:nvPr/>
              </p:nvSpPr>
              <p:spPr>
                <a:xfrm>
                  <a:off x="1912094" y="1801762"/>
                  <a:ext cx="1848807" cy="254384"/>
                </a:xfrm>
                <a:prstGeom prst="rect">
                  <a:avLst/>
                </a:prstGeom>
                <a:noFill/>
              </p:spPr>
              <p:txBody>
                <a:bodyPr wrap="none" rtlCol="0" anchor="ctr" anchorCtr="0">
                  <a:spAutoFit/>
                </a:bodyPr>
                <a:lstStyle/>
                <a:p>
                  <a:r>
                    <a:rPr lang="en-US" sz="1200" dirty="0">
                      <a:solidFill>
                        <a:schemeClr val="tx1">
                          <a:lumMod val="75000"/>
                          <a:lumOff val="25000"/>
                        </a:schemeClr>
                      </a:solidFill>
                      <a:latin typeface="+mj-lt"/>
                      <a:ea typeface="Lato Black" charset="0"/>
                      <a:cs typeface="Lato Black" charset="0"/>
                    </a:rPr>
                    <a:t>Transrectal Finger Guided Biopsy</a:t>
                  </a:r>
                </a:p>
              </p:txBody>
            </p:sp>
          </p:grpSp>
          <p:grpSp>
            <p:nvGrpSpPr>
              <p:cNvPr id="63" name="Group 62">
                <a:extLst>
                  <a:ext uri="{FF2B5EF4-FFF2-40B4-BE49-F238E27FC236}">
                    <a16:creationId xmlns:a16="http://schemas.microsoft.com/office/drawing/2014/main" id="{FCBB1D90-E4B4-497C-A4EB-6E155C8106AE}"/>
                  </a:ext>
                </a:extLst>
              </p:cNvPr>
              <p:cNvGrpSpPr/>
              <p:nvPr/>
            </p:nvGrpSpPr>
            <p:grpSpPr>
              <a:xfrm>
                <a:off x="2124900" y="2755643"/>
                <a:ext cx="2886129" cy="672915"/>
                <a:chOff x="2124900" y="2755643"/>
                <a:chExt cx="2886129" cy="672915"/>
              </a:xfrm>
            </p:grpSpPr>
            <p:sp>
              <p:nvSpPr>
                <p:cNvPr id="77" name="TextBox 76">
                  <a:extLst>
                    <a:ext uri="{FF2B5EF4-FFF2-40B4-BE49-F238E27FC236}">
                      <a16:creationId xmlns:a16="http://schemas.microsoft.com/office/drawing/2014/main" id="{ED3E98BE-6684-4467-9BD0-5ED1A634854D}"/>
                    </a:ext>
                  </a:extLst>
                </p:cNvPr>
                <p:cNvSpPr txBox="1"/>
                <p:nvPr/>
              </p:nvSpPr>
              <p:spPr>
                <a:xfrm>
                  <a:off x="4589799" y="2947449"/>
                  <a:ext cx="421230" cy="254383"/>
                </a:xfrm>
                <a:prstGeom prst="rect">
                  <a:avLst/>
                </a:prstGeom>
                <a:noFill/>
              </p:spPr>
              <p:txBody>
                <a:bodyPr wrap="none" rtlCol="0">
                  <a:spAutoFit/>
                </a:bodyPr>
                <a:lstStyle/>
                <a:p>
                  <a:pPr algn="r"/>
                  <a:r>
                    <a:rPr lang="en-US" sz="1200" dirty="0">
                      <a:solidFill>
                        <a:schemeClr val="tx1">
                          <a:lumMod val="75000"/>
                          <a:lumOff val="25000"/>
                        </a:schemeClr>
                      </a:solidFill>
                      <a:latin typeface="+mj-lt"/>
                      <a:ea typeface="Lato" charset="0"/>
                      <a:cs typeface="Lato" charset="0"/>
                    </a:rPr>
                    <a:t>1989</a:t>
                  </a:r>
                </a:p>
              </p:txBody>
            </p:sp>
            <p:sp>
              <p:nvSpPr>
                <p:cNvPr id="78" name="Oval 77">
                  <a:extLst>
                    <a:ext uri="{FF2B5EF4-FFF2-40B4-BE49-F238E27FC236}">
                      <a16:creationId xmlns:a16="http://schemas.microsoft.com/office/drawing/2014/main" id="{322C9F87-73C9-4602-9079-02F5F59AFD43}"/>
                    </a:ext>
                  </a:extLst>
                </p:cNvPr>
                <p:cNvSpPr>
                  <a:spLocks noChangeAspect="1"/>
                </p:cNvSpPr>
                <p:nvPr/>
              </p:nvSpPr>
              <p:spPr>
                <a:xfrm rot="5400000">
                  <a:off x="4460255" y="3017762"/>
                  <a:ext cx="86440" cy="86462"/>
                </a:xfrm>
                <a:prstGeom prst="ellipse">
                  <a:avLst/>
                </a:prstGeom>
                <a:solidFill>
                  <a:srgbClr val="E75E69"/>
                </a:solidFill>
                <a:ln w="28575" cmpd="sng">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200" b="1" dirty="0">
                    <a:solidFill>
                      <a:schemeClr val="tx1">
                        <a:lumMod val="85000"/>
                        <a:lumOff val="15000"/>
                      </a:schemeClr>
                    </a:solidFill>
                    <a:latin typeface="+mj-lt"/>
                    <a:ea typeface="Lato" charset="0"/>
                    <a:cs typeface="Lato" charset="0"/>
                  </a:endParaRPr>
                </a:p>
              </p:txBody>
            </p:sp>
            <p:sp>
              <p:nvSpPr>
                <p:cNvPr id="79" name="Rectangle 78">
                  <a:extLst>
                    <a:ext uri="{FF2B5EF4-FFF2-40B4-BE49-F238E27FC236}">
                      <a16:creationId xmlns:a16="http://schemas.microsoft.com/office/drawing/2014/main" id="{3D2927D8-8867-466E-8FDA-4F9BA54D9CE0}"/>
                    </a:ext>
                  </a:extLst>
                </p:cNvPr>
                <p:cNvSpPr/>
                <p:nvPr/>
              </p:nvSpPr>
              <p:spPr>
                <a:xfrm rot="5400000">
                  <a:off x="3951815" y="2545316"/>
                  <a:ext cx="27432" cy="1028700"/>
                </a:xfrm>
                <a:prstGeom prst="rect">
                  <a:avLst/>
                </a:prstGeom>
                <a:solidFill>
                  <a:srgbClr val="E75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lumMod val="85000"/>
                        <a:lumOff val="15000"/>
                      </a:schemeClr>
                    </a:solidFill>
                    <a:latin typeface="+mj-lt"/>
                  </a:endParaRPr>
                </a:p>
              </p:txBody>
            </p:sp>
            <p:grpSp>
              <p:nvGrpSpPr>
                <p:cNvPr id="80" name="Group 79">
                  <a:extLst>
                    <a:ext uri="{FF2B5EF4-FFF2-40B4-BE49-F238E27FC236}">
                      <a16:creationId xmlns:a16="http://schemas.microsoft.com/office/drawing/2014/main" id="{388FBCCC-CF34-4495-9AA3-1B874D76CE6A}"/>
                    </a:ext>
                  </a:extLst>
                </p:cNvPr>
                <p:cNvGrpSpPr/>
                <p:nvPr/>
              </p:nvGrpSpPr>
              <p:grpSpPr>
                <a:xfrm>
                  <a:off x="2124900" y="2755643"/>
                  <a:ext cx="1629366" cy="672915"/>
                  <a:chOff x="1912094" y="1801763"/>
                  <a:chExt cx="1629366" cy="672915"/>
                </a:xfrm>
              </p:grpSpPr>
              <p:sp>
                <p:nvSpPr>
                  <p:cNvPr id="81" name="Subtitle 2">
                    <a:extLst>
                      <a:ext uri="{FF2B5EF4-FFF2-40B4-BE49-F238E27FC236}">
                        <a16:creationId xmlns:a16="http://schemas.microsoft.com/office/drawing/2014/main" id="{D701DE62-949C-46FF-A04E-70D446F4ABDB}"/>
                      </a:ext>
                    </a:extLst>
                  </p:cNvPr>
                  <p:cNvSpPr txBox="1">
                    <a:spLocks/>
                  </p:cNvSpPr>
                  <p:nvPr/>
                </p:nvSpPr>
                <p:spPr>
                  <a:xfrm>
                    <a:off x="1912094" y="2025951"/>
                    <a:ext cx="1363760" cy="448727"/>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chemeClr val="tx1">
                            <a:lumMod val="75000"/>
                            <a:lumOff val="25000"/>
                          </a:schemeClr>
                        </a:solidFill>
                        <a:latin typeface="+mn-lt"/>
                        <a:ea typeface="Lato Light" charset="0"/>
                        <a:cs typeface="Lato Light" charset="0"/>
                      </a:rPr>
                      <a:t>Sextant Method</a:t>
                    </a:r>
                  </a:p>
                  <a:p>
                    <a:pPr algn="l">
                      <a:lnSpc>
                        <a:spcPct val="100000"/>
                      </a:lnSpc>
                    </a:pPr>
                    <a:r>
                      <a:rPr lang="en-US" sz="1200" dirty="0">
                        <a:solidFill>
                          <a:schemeClr val="tx1">
                            <a:lumMod val="75000"/>
                            <a:lumOff val="25000"/>
                          </a:schemeClr>
                        </a:solidFill>
                        <a:latin typeface="+mn-lt"/>
                        <a:ea typeface="Lato Light" charset="0"/>
                        <a:cs typeface="Lato Light" charset="0"/>
                      </a:rPr>
                      <a:t>Hodges et al</a:t>
                    </a:r>
                  </a:p>
                </p:txBody>
              </p:sp>
              <p:sp>
                <p:nvSpPr>
                  <p:cNvPr id="82" name="TextBox 81">
                    <a:extLst>
                      <a:ext uri="{FF2B5EF4-FFF2-40B4-BE49-F238E27FC236}">
                        <a16:creationId xmlns:a16="http://schemas.microsoft.com/office/drawing/2014/main" id="{545EAC68-917F-4011-8DE7-BBE74FA82F67}"/>
                      </a:ext>
                    </a:extLst>
                  </p:cNvPr>
                  <p:cNvSpPr txBox="1"/>
                  <p:nvPr/>
                </p:nvSpPr>
                <p:spPr>
                  <a:xfrm>
                    <a:off x="1912094" y="1801763"/>
                    <a:ext cx="1629366" cy="254384"/>
                  </a:xfrm>
                  <a:prstGeom prst="rect">
                    <a:avLst/>
                  </a:prstGeom>
                  <a:noFill/>
                </p:spPr>
                <p:txBody>
                  <a:bodyPr wrap="none" rtlCol="0" anchor="ctr" anchorCtr="0">
                    <a:spAutoFit/>
                  </a:bodyPr>
                  <a:lstStyle/>
                  <a:p>
                    <a:r>
                      <a:rPr lang="en-US" sz="1200" dirty="0">
                        <a:solidFill>
                          <a:schemeClr val="tx1">
                            <a:lumMod val="75000"/>
                            <a:lumOff val="25000"/>
                          </a:schemeClr>
                        </a:solidFill>
                        <a:latin typeface="+mj-lt"/>
                        <a:ea typeface="Lato Black" charset="0"/>
                        <a:cs typeface="Lato Black" charset="0"/>
                      </a:rPr>
                      <a:t>Modern era Prostate Biopsy </a:t>
                    </a:r>
                  </a:p>
                </p:txBody>
              </p:sp>
            </p:grpSp>
          </p:grpSp>
          <p:grpSp>
            <p:nvGrpSpPr>
              <p:cNvPr id="64" name="Group 63">
                <a:extLst>
                  <a:ext uri="{FF2B5EF4-FFF2-40B4-BE49-F238E27FC236}">
                    <a16:creationId xmlns:a16="http://schemas.microsoft.com/office/drawing/2014/main" id="{08AC6EF5-718F-415B-A471-5921B824BDD5}"/>
                  </a:ext>
                </a:extLst>
              </p:cNvPr>
              <p:cNvGrpSpPr/>
              <p:nvPr/>
            </p:nvGrpSpPr>
            <p:grpSpPr>
              <a:xfrm>
                <a:off x="5571888" y="1927889"/>
                <a:ext cx="1363760" cy="469409"/>
                <a:chOff x="5374822" y="1022274"/>
                <a:chExt cx="1363760" cy="469409"/>
              </a:xfrm>
            </p:grpSpPr>
            <p:sp>
              <p:nvSpPr>
                <p:cNvPr id="75" name="Subtitle 2">
                  <a:extLst>
                    <a:ext uri="{FF2B5EF4-FFF2-40B4-BE49-F238E27FC236}">
                      <a16:creationId xmlns:a16="http://schemas.microsoft.com/office/drawing/2014/main" id="{48E28462-7AA6-4F50-92E1-B1B113A4E760}"/>
                    </a:ext>
                  </a:extLst>
                </p:cNvPr>
                <p:cNvSpPr txBox="1">
                  <a:spLocks/>
                </p:cNvSpPr>
                <p:nvPr/>
              </p:nvSpPr>
              <p:spPr>
                <a:xfrm>
                  <a:off x="5374822" y="1246463"/>
                  <a:ext cx="1363760" cy="245220"/>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chemeClr val="tx1">
                          <a:lumMod val="75000"/>
                          <a:lumOff val="25000"/>
                        </a:schemeClr>
                      </a:solidFill>
                      <a:latin typeface="+mn-lt"/>
                      <a:ea typeface="Lato Light" charset="0"/>
                      <a:cs typeface="Lato Light" charset="0"/>
                    </a:rPr>
                    <a:t>Watanabe et al</a:t>
                  </a:r>
                </a:p>
              </p:txBody>
            </p:sp>
            <p:sp>
              <p:nvSpPr>
                <p:cNvPr id="76" name="TextBox 75">
                  <a:extLst>
                    <a:ext uri="{FF2B5EF4-FFF2-40B4-BE49-F238E27FC236}">
                      <a16:creationId xmlns:a16="http://schemas.microsoft.com/office/drawing/2014/main" id="{955C2F19-7A99-4D06-B35D-5388110664BB}"/>
                    </a:ext>
                  </a:extLst>
                </p:cNvPr>
                <p:cNvSpPr txBox="1"/>
                <p:nvPr/>
              </p:nvSpPr>
              <p:spPr>
                <a:xfrm>
                  <a:off x="5374822" y="1022274"/>
                  <a:ext cx="1243114" cy="254384"/>
                </a:xfrm>
                <a:prstGeom prst="rect">
                  <a:avLst/>
                </a:prstGeom>
                <a:noFill/>
              </p:spPr>
              <p:txBody>
                <a:bodyPr wrap="none" rtlCol="0" anchor="ctr" anchorCtr="0">
                  <a:spAutoFit/>
                </a:bodyPr>
                <a:lstStyle/>
                <a:p>
                  <a:r>
                    <a:rPr lang="en-US" sz="1200" dirty="0">
                      <a:solidFill>
                        <a:schemeClr val="tx1">
                          <a:lumMod val="75000"/>
                          <a:lumOff val="25000"/>
                        </a:schemeClr>
                      </a:solidFill>
                      <a:latin typeface="+mj-lt"/>
                      <a:ea typeface="Lato Black" charset="0"/>
                      <a:cs typeface="Lato Black" charset="0"/>
                    </a:rPr>
                    <a:t>Introduction of TRUS</a:t>
                  </a:r>
                </a:p>
              </p:txBody>
            </p:sp>
          </p:grpSp>
          <p:grpSp>
            <p:nvGrpSpPr>
              <p:cNvPr id="65" name="Group 64">
                <a:extLst>
                  <a:ext uri="{FF2B5EF4-FFF2-40B4-BE49-F238E27FC236}">
                    <a16:creationId xmlns:a16="http://schemas.microsoft.com/office/drawing/2014/main" id="{BEC355CD-CD71-4455-8475-27D56C3CDB4C}"/>
                  </a:ext>
                </a:extLst>
              </p:cNvPr>
              <p:cNvGrpSpPr/>
              <p:nvPr/>
            </p:nvGrpSpPr>
            <p:grpSpPr>
              <a:xfrm>
                <a:off x="5571888" y="3569312"/>
                <a:ext cx="1726012" cy="469409"/>
                <a:chOff x="5374822" y="1022274"/>
                <a:chExt cx="1726012" cy="469409"/>
              </a:xfrm>
            </p:grpSpPr>
            <p:sp>
              <p:nvSpPr>
                <p:cNvPr id="73" name="Subtitle 2">
                  <a:extLst>
                    <a:ext uri="{FF2B5EF4-FFF2-40B4-BE49-F238E27FC236}">
                      <a16:creationId xmlns:a16="http://schemas.microsoft.com/office/drawing/2014/main" id="{DE11E9D5-6FF9-444B-B226-4A634B54C70A}"/>
                    </a:ext>
                  </a:extLst>
                </p:cNvPr>
                <p:cNvSpPr txBox="1">
                  <a:spLocks/>
                </p:cNvSpPr>
                <p:nvPr/>
              </p:nvSpPr>
              <p:spPr>
                <a:xfrm>
                  <a:off x="5374822" y="1246463"/>
                  <a:ext cx="1363760" cy="245220"/>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chemeClr val="tx1">
                          <a:lumMod val="75000"/>
                          <a:lumOff val="25000"/>
                        </a:schemeClr>
                      </a:solidFill>
                      <a:latin typeface="+mn-lt"/>
                      <a:ea typeface="Lato Light" charset="0"/>
                      <a:cs typeface="Lato Light" charset="0"/>
                    </a:rPr>
                    <a:t>Nash et al</a:t>
                  </a:r>
                </a:p>
              </p:txBody>
            </p:sp>
            <p:sp>
              <p:nvSpPr>
                <p:cNvPr id="74" name="TextBox 73">
                  <a:extLst>
                    <a:ext uri="{FF2B5EF4-FFF2-40B4-BE49-F238E27FC236}">
                      <a16:creationId xmlns:a16="http://schemas.microsoft.com/office/drawing/2014/main" id="{C3D5ED7E-407E-4DF1-B5A2-2D5C9E507C66}"/>
                    </a:ext>
                  </a:extLst>
                </p:cNvPr>
                <p:cNvSpPr txBox="1"/>
                <p:nvPr/>
              </p:nvSpPr>
              <p:spPr>
                <a:xfrm>
                  <a:off x="5374822" y="1022274"/>
                  <a:ext cx="1726012" cy="254384"/>
                </a:xfrm>
                <a:prstGeom prst="rect">
                  <a:avLst/>
                </a:prstGeom>
                <a:noFill/>
              </p:spPr>
              <p:txBody>
                <a:bodyPr wrap="none" rtlCol="0" anchor="ctr" anchorCtr="0">
                  <a:spAutoFit/>
                </a:bodyPr>
                <a:lstStyle/>
                <a:p>
                  <a:r>
                    <a:rPr lang="en-US" sz="1200" dirty="0">
                      <a:solidFill>
                        <a:schemeClr val="tx1">
                          <a:lumMod val="75000"/>
                          <a:lumOff val="25000"/>
                        </a:schemeClr>
                      </a:solidFill>
                      <a:latin typeface="+mj-lt"/>
                      <a:ea typeface="Lato Black" charset="0"/>
                      <a:cs typeface="Lato Black" charset="0"/>
                    </a:rPr>
                    <a:t>Peri-Prostatic anesthetic Block</a:t>
                  </a:r>
                </a:p>
              </p:txBody>
            </p:sp>
          </p:grpSp>
          <p:grpSp>
            <p:nvGrpSpPr>
              <p:cNvPr id="66" name="Group 65">
                <a:extLst>
                  <a:ext uri="{FF2B5EF4-FFF2-40B4-BE49-F238E27FC236}">
                    <a16:creationId xmlns:a16="http://schemas.microsoft.com/office/drawing/2014/main" id="{887B120D-8607-49F0-858E-5ADCB5759555}"/>
                  </a:ext>
                </a:extLst>
              </p:cNvPr>
              <p:cNvGrpSpPr/>
              <p:nvPr/>
            </p:nvGrpSpPr>
            <p:grpSpPr>
              <a:xfrm>
                <a:off x="2124900" y="4461727"/>
                <a:ext cx="2886129" cy="469409"/>
                <a:chOff x="2124900" y="2755642"/>
                <a:chExt cx="2886129" cy="469409"/>
              </a:xfrm>
            </p:grpSpPr>
            <p:sp>
              <p:nvSpPr>
                <p:cNvPr id="67" name="TextBox 66">
                  <a:extLst>
                    <a:ext uri="{FF2B5EF4-FFF2-40B4-BE49-F238E27FC236}">
                      <a16:creationId xmlns:a16="http://schemas.microsoft.com/office/drawing/2014/main" id="{4B3237F5-1D77-4B63-AD04-C48A12569019}"/>
                    </a:ext>
                  </a:extLst>
                </p:cNvPr>
                <p:cNvSpPr txBox="1"/>
                <p:nvPr/>
              </p:nvSpPr>
              <p:spPr>
                <a:xfrm>
                  <a:off x="4589799" y="2947449"/>
                  <a:ext cx="421230" cy="254384"/>
                </a:xfrm>
                <a:prstGeom prst="rect">
                  <a:avLst/>
                </a:prstGeom>
                <a:noFill/>
              </p:spPr>
              <p:txBody>
                <a:bodyPr wrap="none" rtlCol="0">
                  <a:spAutoFit/>
                </a:bodyPr>
                <a:lstStyle/>
                <a:p>
                  <a:pPr algn="r"/>
                  <a:r>
                    <a:rPr lang="en-US" sz="1200" dirty="0">
                      <a:solidFill>
                        <a:schemeClr val="tx1">
                          <a:lumMod val="75000"/>
                          <a:lumOff val="25000"/>
                        </a:schemeClr>
                      </a:solidFill>
                      <a:latin typeface="+mj-lt"/>
                      <a:ea typeface="Lato" charset="0"/>
                      <a:cs typeface="Lato" charset="0"/>
                    </a:rPr>
                    <a:t>2016</a:t>
                  </a:r>
                </a:p>
              </p:txBody>
            </p:sp>
            <p:sp>
              <p:nvSpPr>
                <p:cNvPr id="68" name="Oval 67">
                  <a:extLst>
                    <a:ext uri="{FF2B5EF4-FFF2-40B4-BE49-F238E27FC236}">
                      <a16:creationId xmlns:a16="http://schemas.microsoft.com/office/drawing/2014/main" id="{D8AED458-84EA-4AA0-B822-F17CC6135038}"/>
                    </a:ext>
                  </a:extLst>
                </p:cNvPr>
                <p:cNvSpPr>
                  <a:spLocks noChangeAspect="1"/>
                </p:cNvSpPr>
                <p:nvPr/>
              </p:nvSpPr>
              <p:spPr>
                <a:xfrm rot="5400000">
                  <a:off x="4460255" y="3017762"/>
                  <a:ext cx="86440" cy="86462"/>
                </a:xfrm>
                <a:prstGeom prst="ellipse">
                  <a:avLst/>
                </a:prstGeom>
                <a:solidFill>
                  <a:srgbClr val="E75E69"/>
                </a:solidFill>
                <a:ln w="28575" cmpd="sng">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200" b="1" dirty="0">
                    <a:solidFill>
                      <a:schemeClr val="tx1">
                        <a:lumMod val="85000"/>
                        <a:lumOff val="15000"/>
                      </a:schemeClr>
                    </a:solidFill>
                    <a:latin typeface="+mj-lt"/>
                    <a:ea typeface="Lato" charset="0"/>
                    <a:cs typeface="Lato" charset="0"/>
                  </a:endParaRPr>
                </a:p>
              </p:txBody>
            </p:sp>
            <p:sp>
              <p:nvSpPr>
                <p:cNvPr id="69" name="Rectangle 68">
                  <a:extLst>
                    <a:ext uri="{FF2B5EF4-FFF2-40B4-BE49-F238E27FC236}">
                      <a16:creationId xmlns:a16="http://schemas.microsoft.com/office/drawing/2014/main" id="{2898FDE2-55D3-4E3C-8F6A-A243C45934D1}"/>
                    </a:ext>
                  </a:extLst>
                </p:cNvPr>
                <p:cNvSpPr/>
                <p:nvPr/>
              </p:nvSpPr>
              <p:spPr>
                <a:xfrm rot="5400000">
                  <a:off x="3951815" y="2545316"/>
                  <a:ext cx="27432" cy="1028700"/>
                </a:xfrm>
                <a:prstGeom prst="rect">
                  <a:avLst/>
                </a:prstGeom>
                <a:solidFill>
                  <a:srgbClr val="E75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lumMod val="85000"/>
                        <a:lumOff val="15000"/>
                      </a:schemeClr>
                    </a:solidFill>
                    <a:latin typeface="+mj-lt"/>
                  </a:endParaRPr>
                </a:p>
              </p:txBody>
            </p:sp>
            <p:grpSp>
              <p:nvGrpSpPr>
                <p:cNvPr id="70" name="Group 69">
                  <a:extLst>
                    <a:ext uri="{FF2B5EF4-FFF2-40B4-BE49-F238E27FC236}">
                      <a16:creationId xmlns:a16="http://schemas.microsoft.com/office/drawing/2014/main" id="{293AFED6-3A68-4C89-81AC-155A1D88775C}"/>
                    </a:ext>
                  </a:extLst>
                </p:cNvPr>
                <p:cNvGrpSpPr/>
                <p:nvPr/>
              </p:nvGrpSpPr>
              <p:grpSpPr>
                <a:xfrm>
                  <a:off x="2124900" y="2755642"/>
                  <a:ext cx="2246647" cy="469409"/>
                  <a:chOff x="1912094" y="1801762"/>
                  <a:chExt cx="2246647" cy="469409"/>
                </a:xfrm>
              </p:grpSpPr>
              <p:sp>
                <p:nvSpPr>
                  <p:cNvPr id="71" name="Subtitle 2">
                    <a:extLst>
                      <a:ext uri="{FF2B5EF4-FFF2-40B4-BE49-F238E27FC236}">
                        <a16:creationId xmlns:a16="http://schemas.microsoft.com/office/drawing/2014/main" id="{4881222D-D904-49C6-8BF1-648EA7E055A9}"/>
                      </a:ext>
                    </a:extLst>
                  </p:cNvPr>
                  <p:cNvSpPr txBox="1">
                    <a:spLocks/>
                  </p:cNvSpPr>
                  <p:nvPr/>
                </p:nvSpPr>
                <p:spPr>
                  <a:xfrm>
                    <a:off x="1912094" y="2025951"/>
                    <a:ext cx="1363760" cy="245220"/>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chemeClr val="tx1">
                            <a:lumMod val="75000"/>
                            <a:lumOff val="25000"/>
                          </a:schemeClr>
                        </a:solidFill>
                        <a:latin typeface="+mn-lt"/>
                        <a:ea typeface="Lato Light" charset="0"/>
                        <a:cs typeface="Lato Light" charset="0"/>
                      </a:rPr>
                      <a:t>DiBianco et al </a:t>
                    </a:r>
                  </a:p>
                </p:txBody>
              </p:sp>
              <p:sp>
                <p:nvSpPr>
                  <p:cNvPr id="72" name="TextBox 71">
                    <a:extLst>
                      <a:ext uri="{FF2B5EF4-FFF2-40B4-BE49-F238E27FC236}">
                        <a16:creationId xmlns:a16="http://schemas.microsoft.com/office/drawing/2014/main" id="{F1708139-AB76-4516-A219-B25F335D8735}"/>
                      </a:ext>
                    </a:extLst>
                  </p:cNvPr>
                  <p:cNvSpPr txBox="1"/>
                  <p:nvPr/>
                </p:nvSpPr>
                <p:spPr>
                  <a:xfrm>
                    <a:off x="1912094" y="1801762"/>
                    <a:ext cx="2246647" cy="254384"/>
                  </a:xfrm>
                  <a:prstGeom prst="rect">
                    <a:avLst/>
                  </a:prstGeom>
                  <a:noFill/>
                </p:spPr>
                <p:txBody>
                  <a:bodyPr wrap="none" rtlCol="0" anchor="ctr" anchorCtr="0">
                    <a:spAutoFit/>
                  </a:bodyPr>
                  <a:lstStyle/>
                  <a:p>
                    <a:r>
                      <a:rPr lang="en-US" sz="1200" dirty="0">
                        <a:solidFill>
                          <a:schemeClr val="tx1">
                            <a:lumMod val="75000"/>
                            <a:lumOff val="25000"/>
                          </a:schemeClr>
                        </a:solidFill>
                        <a:latin typeface="+mj-lt"/>
                        <a:ea typeface="Lato Black" charset="0"/>
                        <a:cs typeface="Lato Black" charset="0"/>
                      </a:rPr>
                      <a:t>Free Hand Transperineal Prostate Biopsy</a:t>
                    </a:r>
                  </a:p>
                </p:txBody>
              </p:sp>
            </p:grpSp>
          </p:grpSp>
        </p:grpSp>
      </p:grpSp>
      <p:pic>
        <p:nvPicPr>
          <p:cNvPr id="3074" name="Picture 2" descr="Hugh H. Young - Wikipedia">
            <a:extLst>
              <a:ext uri="{FF2B5EF4-FFF2-40B4-BE49-F238E27FC236}">
                <a16:creationId xmlns:a16="http://schemas.microsoft.com/office/drawing/2014/main" id="{EFD95BF7-CDD5-4A5E-B302-FAA14B1BA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7318" y="1291626"/>
            <a:ext cx="1090411" cy="15573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Development of the Modern Prostate Biopsy">
            <a:extLst>
              <a:ext uri="{FF2B5EF4-FFF2-40B4-BE49-F238E27FC236}">
                <a16:creationId xmlns:a16="http://schemas.microsoft.com/office/drawing/2014/main" id="{77AF961F-9EF6-40A8-B191-7CE0CE38C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3409" y="1278911"/>
            <a:ext cx="1646097" cy="145935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A6699772-FA86-4BC0-8BD0-372ADB53811F}"/>
              </a:ext>
            </a:extLst>
          </p:cNvPr>
          <p:cNvPicPr>
            <a:picLocks noChangeAspect="1"/>
          </p:cNvPicPr>
          <p:nvPr/>
        </p:nvPicPr>
        <p:blipFill>
          <a:blip r:embed="rId6"/>
          <a:stretch>
            <a:fillRect/>
          </a:stretch>
        </p:blipFill>
        <p:spPr>
          <a:xfrm>
            <a:off x="450122" y="1325640"/>
            <a:ext cx="2266877" cy="1855629"/>
          </a:xfrm>
          <a:prstGeom prst="rect">
            <a:avLst/>
          </a:prstGeom>
        </p:spPr>
      </p:pic>
      <p:pic>
        <p:nvPicPr>
          <p:cNvPr id="3078" name="Picture 6" descr="Transrectal Ultrasound Wake County, North Carolina">
            <a:extLst>
              <a:ext uri="{FF2B5EF4-FFF2-40B4-BE49-F238E27FC236}">
                <a16:creationId xmlns:a16="http://schemas.microsoft.com/office/drawing/2014/main" id="{A85C17B0-560F-4CF1-A131-0C26379F44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7300" y="2936036"/>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rostate Biopsy | Perth Urology Clinic">
            <a:extLst>
              <a:ext uri="{FF2B5EF4-FFF2-40B4-BE49-F238E27FC236}">
                <a16:creationId xmlns:a16="http://schemas.microsoft.com/office/drawing/2014/main" id="{BFB51B9B-9542-4F37-AE0F-A8738ED218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21" y="3321057"/>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ain during Transrectal Ultrasound-Guided Prostate Biopsy and the Role of Periprostatic  Nerve Block: What Radiologists Should K">
            <a:extLst>
              <a:ext uri="{FF2B5EF4-FFF2-40B4-BE49-F238E27FC236}">
                <a16:creationId xmlns:a16="http://schemas.microsoft.com/office/drawing/2014/main" id="{975BC96E-8FA1-4298-B499-861535AD4D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2242" y="4739847"/>
            <a:ext cx="21526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P13-10 FREEHAND ULTRASOUND-GUIDED TRANSPERINEAL PROSTATE BIOPSY WITHOUT  ANTIBIOTICS | Journal of Urology">
            <a:extLst>
              <a:ext uri="{FF2B5EF4-FFF2-40B4-BE49-F238E27FC236}">
                <a16:creationId xmlns:a16="http://schemas.microsoft.com/office/drawing/2014/main" id="{85D0C0A0-B474-4958-8333-04E50548B1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97" y="5225414"/>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47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8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76200" y="262854"/>
            <a:ext cx="7543800" cy="646331"/>
          </a:xfrm>
          <a:prstGeom prst="rect">
            <a:avLst/>
          </a:prstGeom>
          <a:noFill/>
        </p:spPr>
        <p:txBody>
          <a:bodyPr wrap="square" rtlCol="0">
            <a:spAutoFit/>
          </a:bodyPr>
          <a:lstStyle/>
          <a:p>
            <a:r>
              <a:rPr lang="en-US" sz="3600" b="1" dirty="0">
                <a:solidFill>
                  <a:schemeClr val="bg1"/>
                </a:solidFill>
              </a:rPr>
              <a:t>Urology Reckoning 2012 </a:t>
            </a:r>
          </a:p>
        </p:txBody>
      </p:sp>
      <p:pic>
        <p:nvPicPr>
          <p:cNvPr id="7" name="Picture 6">
            <a:extLst>
              <a:ext uri="{FF2B5EF4-FFF2-40B4-BE49-F238E27FC236}">
                <a16:creationId xmlns:a16="http://schemas.microsoft.com/office/drawing/2014/main" id="{D5E89075-49D1-48DA-AA55-00457F692C9C}"/>
              </a:ext>
            </a:extLst>
          </p:cNvPr>
          <p:cNvPicPr>
            <a:picLocks noChangeAspect="1"/>
          </p:cNvPicPr>
          <p:nvPr/>
        </p:nvPicPr>
        <p:blipFill>
          <a:blip r:embed="rId4"/>
          <a:stretch>
            <a:fillRect/>
          </a:stretch>
        </p:blipFill>
        <p:spPr>
          <a:xfrm>
            <a:off x="0" y="1210317"/>
            <a:ext cx="10220325" cy="1733550"/>
          </a:xfrm>
          <a:prstGeom prst="rect">
            <a:avLst/>
          </a:prstGeom>
        </p:spPr>
      </p:pic>
      <p:pic>
        <p:nvPicPr>
          <p:cNvPr id="8" name="Picture 7">
            <a:extLst>
              <a:ext uri="{FF2B5EF4-FFF2-40B4-BE49-F238E27FC236}">
                <a16:creationId xmlns:a16="http://schemas.microsoft.com/office/drawing/2014/main" id="{95BC64CE-3A63-4339-A555-FBD5ED93DBF0}"/>
              </a:ext>
            </a:extLst>
          </p:cNvPr>
          <p:cNvPicPr>
            <a:picLocks noChangeAspect="1"/>
          </p:cNvPicPr>
          <p:nvPr/>
        </p:nvPicPr>
        <p:blipFill rotWithShape="1">
          <a:blip r:embed="rId5"/>
          <a:srcRect r="14233"/>
          <a:stretch/>
        </p:blipFill>
        <p:spPr>
          <a:xfrm>
            <a:off x="4071636" y="3914134"/>
            <a:ext cx="7867043" cy="2171700"/>
          </a:xfrm>
          <a:prstGeom prst="rect">
            <a:avLst/>
          </a:prstGeom>
        </p:spPr>
      </p:pic>
    </p:spTree>
    <p:extLst>
      <p:ext uri="{BB962C8B-B14F-4D97-AF65-F5344CB8AC3E}">
        <p14:creationId xmlns:p14="http://schemas.microsoft.com/office/powerpoint/2010/main" val="1142428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3158"/>
          </a:xfrm>
          <a:prstGeom prst="rect">
            <a:avLst/>
          </a:prstGeom>
          <a:solidFill>
            <a:srgbClr val="610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420105-F478-754B-8930-859ABA3B1931}"/>
              </a:ext>
            </a:extLst>
          </p:cNvPr>
          <p:cNvPicPr>
            <a:picLocks noChangeAspect="1"/>
          </p:cNvPicPr>
          <p:nvPr/>
        </p:nvPicPr>
        <p:blipFill>
          <a:blip r:embed="rId2"/>
          <a:stretch>
            <a:fillRect/>
          </a:stretch>
        </p:blipFill>
        <p:spPr>
          <a:xfrm>
            <a:off x="9677400" y="262854"/>
            <a:ext cx="2247900" cy="677449"/>
          </a:xfrm>
          <a:prstGeom prst="rect">
            <a:avLst/>
          </a:prstGeom>
        </p:spPr>
      </p:pic>
      <p:pic>
        <p:nvPicPr>
          <p:cNvPr id="6" name="Picture 5">
            <a:extLst>
              <a:ext uri="{FF2B5EF4-FFF2-40B4-BE49-F238E27FC236}">
                <a16:creationId xmlns:a16="http://schemas.microsoft.com/office/drawing/2014/main" id="{BD0A9D4A-67B7-0343-A270-4B34D3B62623}"/>
              </a:ext>
            </a:extLst>
          </p:cNvPr>
          <p:cNvPicPr>
            <a:picLocks noChangeAspect="1"/>
          </p:cNvPicPr>
          <p:nvPr/>
        </p:nvPicPr>
        <p:blipFill>
          <a:blip r:embed="rId3"/>
          <a:stretch>
            <a:fillRect/>
          </a:stretch>
        </p:blipFill>
        <p:spPr>
          <a:xfrm>
            <a:off x="5753100" y="8373635"/>
            <a:ext cx="2933700" cy="990600"/>
          </a:xfrm>
          <a:prstGeom prst="rect">
            <a:avLst/>
          </a:prstGeom>
        </p:spPr>
      </p:pic>
      <p:sp>
        <p:nvSpPr>
          <p:cNvPr id="2" name="TextBox 1">
            <a:extLst>
              <a:ext uri="{FF2B5EF4-FFF2-40B4-BE49-F238E27FC236}">
                <a16:creationId xmlns:a16="http://schemas.microsoft.com/office/drawing/2014/main" id="{95536C00-8887-48C4-B3EE-C9CFA25F27E6}"/>
              </a:ext>
            </a:extLst>
          </p:cNvPr>
          <p:cNvSpPr txBox="1"/>
          <p:nvPr/>
        </p:nvSpPr>
        <p:spPr>
          <a:xfrm>
            <a:off x="76200" y="262854"/>
            <a:ext cx="7543800" cy="646331"/>
          </a:xfrm>
          <a:prstGeom prst="rect">
            <a:avLst/>
          </a:prstGeom>
          <a:noFill/>
        </p:spPr>
        <p:txBody>
          <a:bodyPr wrap="square" rtlCol="0">
            <a:spAutoFit/>
          </a:bodyPr>
          <a:lstStyle/>
          <a:p>
            <a:r>
              <a:rPr lang="en-US" sz="3600" b="1" dirty="0">
                <a:solidFill>
                  <a:schemeClr val="bg1"/>
                </a:solidFill>
              </a:rPr>
              <a:t>TRUS Biopsy: Infectious Complications</a:t>
            </a:r>
          </a:p>
        </p:txBody>
      </p:sp>
      <p:pic>
        <p:nvPicPr>
          <p:cNvPr id="7" name="Picture 6">
            <a:extLst>
              <a:ext uri="{FF2B5EF4-FFF2-40B4-BE49-F238E27FC236}">
                <a16:creationId xmlns:a16="http://schemas.microsoft.com/office/drawing/2014/main" id="{AB077977-A10E-47C8-84EC-556B28A3459A}"/>
              </a:ext>
            </a:extLst>
          </p:cNvPr>
          <p:cNvPicPr>
            <a:picLocks noChangeAspect="1"/>
          </p:cNvPicPr>
          <p:nvPr/>
        </p:nvPicPr>
        <p:blipFill>
          <a:blip r:embed="rId4"/>
          <a:stretch>
            <a:fillRect/>
          </a:stretch>
        </p:blipFill>
        <p:spPr>
          <a:xfrm>
            <a:off x="76200" y="1295400"/>
            <a:ext cx="7997892" cy="5167313"/>
          </a:xfrm>
          <a:prstGeom prst="rect">
            <a:avLst/>
          </a:prstGeom>
        </p:spPr>
      </p:pic>
      <p:sp>
        <p:nvSpPr>
          <p:cNvPr id="4" name="TextBox 3"/>
          <p:cNvSpPr txBox="1"/>
          <p:nvPr/>
        </p:nvSpPr>
        <p:spPr>
          <a:xfrm>
            <a:off x="8382000" y="6457890"/>
            <a:ext cx="3810000" cy="253916"/>
          </a:xfrm>
          <a:prstGeom prst="rect">
            <a:avLst/>
          </a:prstGeom>
          <a:noFill/>
        </p:spPr>
        <p:txBody>
          <a:bodyPr wrap="square" rtlCol="0">
            <a:spAutoFit/>
          </a:bodyPr>
          <a:lstStyle/>
          <a:p>
            <a:r>
              <a:rPr lang="en-US" sz="1050" dirty="0" smtClean="0"/>
              <a:t>Nam RK et al. </a:t>
            </a:r>
            <a:r>
              <a:rPr lang="pt-BR" sz="1050" dirty="0"/>
              <a:t>J Urol. 2010 Mar;183(3):</a:t>
            </a:r>
            <a:r>
              <a:rPr lang="pt-BR" sz="1050" dirty="0" smtClean="0"/>
              <a:t>963-83</a:t>
            </a:r>
            <a:r>
              <a:rPr lang="pt-BR" sz="1050" dirty="0"/>
              <a:t>. Epub 2010 Jan 20</a:t>
            </a:r>
            <a:r>
              <a:rPr lang="pt-BR" sz="1000" dirty="0"/>
              <a:t>.</a:t>
            </a:r>
            <a:endParaRPr lang="en-US" sz="1000" dirty="0"/>
          </a:p>
        </p:txBody>
      </p:sp>
    </p:spTree>
    <p:extLst>
      <p:ext uri="{BB962C8B-B14F-4D97-AF65-F5344CB8AC3E}">
        <p14:creationId xmlns:p14="http://schemas.microsoft.com/office/powerpoint/2010/main" val="12365999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Fox_Chase" id="{5DC19383-94F8-544B-9758-3F6EA20BE2AF}" vid="{DA9B939C-0F84-394A-B8AB-A71234C838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9034</TotalTime>
  <Words>1186</Words>
  <Application>Microsoft Office PowerPoint</Application>
  <PresentationFormat>Widescreen</PresentationFormat>
  <Paragraphs>254</Paragraphs>
  <Slides>39</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Arial</vt:lpstr>
      <vt:lpstr>Calibri</vt:lpstr>
      <vt:lpstr>Calibri Light</vt:lpstr>
      <vt:lpstr>Century Gothic</vt:lpstr>
      <vt:lpstr>DIN Alternate</vt:lpstr>
      <vt:lpstr>DIN Condensed</vt:lpstr>
      <vt:lpstr>Franklin Gothic Medium Cond</vt:lpstr>
      <vt:lpstr>Futura Condensed Medium</vt:lpstr>
      <vt:lpstr>Lato</vt:lpstr>
      <vt:lpstr>Lato Black</vt:lpstr>
      <vt:lpstr>Lato Light</vt:lpstr>
      <vt:lpstr>Roboto</vt:lpstr>
      <vt:lpstr>Times New Roman</vt:lpstr>
      <vt:lpstr>Custom Design</vt:lpstr>
      <vt:lpstr>Advances in Prostate Cancer Diagnosis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Correa, Andres F</cp:lastModifiedBy>
  <cp:revision>85</cp:revision>
  <dcterms:created xsi:type="dcterms:W3CDTF">2019-12-01T20:54:16Z</dcterms:created>
  <dcterms:modified xsi:type="dcterms:W3CDTF">2021-04-06T19:58:10Z</dcterms:modified>
</cp:coreProperties>
</file>