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9" r:id="rId2"/>
  </p:sldMasterIdLst>
  <p:notesMasterIdLst>
    <p:notesMasterId r:id="rId45"/>
  </p:notesMasterIdLst>
  <p:sldIdLst>
    <p:sldId id="296" r:id="rId3"/>
    <p:sldId id="257" r:id="rId4"/>
    <p:sldId id="258" r:id="rId5"/>
    <p:sldId id="259" r:id="rId6"/>
    <p:sldId id="260" r:id="rId7"/>
    <p:sldId id="261" r:id="rId8"/>
    <p:sldId id="262" r:id="rId9"/>
    <p:sldId id="300" r:id="rId10"/>
    <p:sldId id="263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5" r:id="rId19"/>
    <p:sldId id="280" r:id="rId20"/>
    <p:sldId id="301" r:id="rId21"/>
    <p:sldId id="303" r:id="rId22"/>
    <p:sldId id="282" r:id="rId23"/>
    <p:sldId id="283" r:id="rId24"/>
    <p:sldId id="284" r:id="rId25"/>
    <p:sldId id="287" r:id="rId26"/>
    <p:sldId id="297" r:id="rId27"/>
    <p:sldId id="298" r:id="rId28"/>
    <p:sldId id="519" r:id="rId29"/>
    <p:sldId id="520" r:id="rId30"/>
    <p:sldId id="521" r:id="rId31"/>
    <p:sldId id="523" r:id="rId32"/>
    <p:sldId id="525" r:id="rId33"/>
    <p:sldId id="524" r:id="rId34"/>
    <p:sldId id="513" r:id="rId35"/>
    <p:sldId id="515" r:id="rId36"/>
    <p:sldId id="517" r:id="rId37"/>
    <p:sldId id="518" r:id="rId38"/>
    <p:sldId id="526" r:id="rId39"/>
    <p:sldId id="516" r:id="rId40"/>
    <p:sldId id="294" r:id="rId41"/>
    <p:sldId id="274" r:id="rId42"/>
    <p:sldId id="295" r:id="rId43"/>
    <p:sldId id="527" r:id="rId44"/>
  </p:sldIdLst>
  <p:sldSz cx="9144000" cy="5143500" type="screen16x9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08"/>
    <p:restoredTop sz="86997"/>
  </p:normalViewPr>
  <p:slideViewPr>
    <p:cSldViewPr snapToGrid="0" snapToObjects="1">
      <p:cViewPr varScale="1">
        <p:scale>
          <a:sx n="68" d="100"/>
          <a:sy n="68" d="100"/>
        </p:scale>
        <p:origin x="974" y="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Gallo" userId="11dc7d5771501068" providerId="LiveId" clId="{D7B49022-64A4-4CCF-AA24-BCFBCD71E70B}"/>
    <pc:docChg chg="addSld">
      <pc:chgData name="Joe Gallo" userId="11dc7d5771501068" providerId="LiveId" clId="{D7B49022-64A4-4CCF-AA24-BCFBCD71E70B}" dt="2021-05-05T15:33:37.203" v="0" actId="680"/>
      <pc:docMkLst>
        <pc:docMk/>
      </pc:docMkLst>
      <pc:sldChg chg="new">
        <pc:chgData name="Joe Gallo" userId="11dc7d5771501068" providerId="LiveId" clId="{D7B49022-64A4-4CCF-AA24-BCFBCD71E70B}" dt="2021-05-05T15:33:37.203" v="0" actId="680"/>
        <pc:sldMkLst>
          <pc:docMk/>
          <pc:sldMk cId="2366889779" sldId="52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about:blank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about:blank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about:blank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05060042539299E-2"/>
          <c:y val="0"/>
          <c:w val="0.86035913479564996"/>
          <c:h val="0.89916126328811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Sheet1!$B$28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tx1">
                  <a:lumMod val="25000"/>
                  <a:lumOff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B59-704E-AF23-864C1D8442A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B59-704E-AF23-864C1D8442A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B59-704E-AF23-864C1D8442A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B59-704E-AF23-864C1D8442A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B59-704E-AF23-864C1D8442A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B59-704E-AF23-864C1D8442A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B59-704E-AF23-864C1D8442A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B59-704E-AF23-864C1D8442A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B59-704E-AF23-864C1D8442A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B59-704E-AF23-864C1D8442A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B59-704E-AF23-864C1D8442A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4B59-704E-AF23-864C1D8442A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/>
                      <a:t>17.7%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B59-704E-AF23-864C1D8442A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/>
                      <a:t>0.14%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B59-704E-AF23-864C1D8442A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/>
                      <a:t>1.8%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B59-704E-AF23-864C1D8442A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200"/>
                      <a:t>8.2%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B59-704E-AF23-864C1D8442A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200"/>
                      <a:t>26.1%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B59-704E-AF23-864C1D8442A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200"/>
                      <a:t>18.4%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B59-704E-AF23-864C1D8442A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200"/>
                      <a:t>13.1%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B59-704E-AF23-864C1D8442A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200"/>
                      <a:t>8.3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B59-704E-AF23-864C1D8442A1}"/>
                </c:ext>
              </c:extLst>
            </c:dLbl>
            <c:dLbl>
              <c:idx val="8"/>
              <c:layout>
                <c:manualLayout>
                  <c:x val="1.40138617939023E-3"/>
                  <c:y val="1.0989010989011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3.9%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B59-704E-AF23-864C1D8442A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200"/>
                      <a:t>1.5%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B59-704E-AF23-864C1D8442A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200"/>
                      <a:t>0.5%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4B59-704E-AF23-864C1D8442A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sz="1200"/>
                      <a:t>0.4%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4B59-704E-AF23-864C1D8442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Sheet1!$A$29:$A$40</c:f>
              <c:strCache>
                <c:ptCount val="12"/>
                <c:pt idx="0">
                  <c:v>Last Bx Negative</c:v>
                </c:pt>
                <c:pt idx="1">
                  <c:v>-3</c:v>
                </c:pt>
                <c:pt idx="2">
                  <c:v>-2</c:v>
                </c:pt>
                <c:pt idx="3">
                  <c:v>-1</c:v>
                </c:pt>
                <c:pt idx="4">
                  <c:v>0</c:v>
                </c:pt>
                <c:pt idx="5">
                  <c:v>+1</c:v>
                </c:pt>
                <c:pt idx="6">
                  <c:v>+2</c:v>
                </c:pt>
                <c:pt idx="7">
                  <c:v>+3</c:v>
                </c:pt>
                <c:pt idx="8">
                  <c:v>+4</c:v>
                </c:pt>
                <c:pt idx="9">
                  <c:v>+5</c:v>
                </c:pt>
                <c:pt idx="10">
                  <c:v>+6</c:v>
                </c:pt>
                <c:pt idx="11">
                  <c:v>+7</c:v>
                </c:pt>
              </c:strCache>
            </c:strRef>
          </c:cat>
          <c:val>
            <c:numRef>
              <c:f>Sheet1!$B$29:$B$40</c:f>
              <c:numCache>
                <c:formatCode>General</c:formatCode>
                <c:ptCount val="12"/>
                <c:pt idx="0">
                  <c:v>130</c:v>
                </c:pt>
                <c:pt idx="1">
                  <c:v>1</c:v>
                </c:pt>
                <c:pt idx="2">
                  <c:v>13</c:v>
                </c:pt>
                <c:pt idx="3">
                  <c:v>60</c:v>
                </c:pt>
                <c:pt idx="4">
                  <c:v>192</c:v>
                </c:pt>
                <c:pt idx="5">
                  <c:v>135</c:v>
                </c:pt>
                <c:pt idx="6">
                  <c:v>96</c:v>
                </c:pt>
                <c:pt idx="7">
                  <c:v>61</c:v>
                </c:pt>
                <c:pt idx="8">
                  <c:v>29</c:v>
                </c:pt>
                <c:pt idx="9">
                  <c:v>11</c:v>
                </c:pt>
                <c:pt idx="10">
                  <c:v>4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B59-704E-AF23-864C1D844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-2032230248"/>
        <c:axId val="-2032227176"/>
      </c:barChart>
      <c:catAx>
        <c:axId val="-203223024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2032227176"/>
        <c:crosses val="autoZero"/>
        <c:auto val="1"/>
        <c:lblAlgn val="ctr"/>
        <c:lblOffset val="100"/>
        <c:noMultiLvlLbl val="0"/>
      </c:catAx>
      <c:valAx>
        <c:axId val="-2032227176"/>
        <c:scaling>
          <c:orientation val="minMax"/>
          <c:max val="2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3223024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/>
            </a:pPr>
            <a:r>
              <a:rPr lang="en-US" sz="1200" dirty="0"/>
              <a:t>CAPRA clinical risk by year of diagnosis
 for men who underwent RP at UCSF 1990-2018</a:t>
            </a:r>
          </a:p>
        </c:rich>
      </c:tx>
      <c:layout>
        <c:manualLayout>
          <c:xMode val="edge"/>
          <c:yMode val="edge"/>
          <c:x val="0.1418397760774328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'dxyear by caprac'!$C$3</c:f>
              <c:strCache>
                <c:ptCount val="1"/>
                <c:pt idx="0">
                  <c:v>Low (0-2)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'dxyear by caprac'!$B$4:$B$32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'dxyear by caprac'!$C$4:$C$32</c:f>
              <c:numCache>
                <c:formatCode>General</c:formatCode>
                <c:ptCount val="29"/>
                <c:pt idx="0">
                  <c:v>1</c:v>
                </c:pt>
                <c:pt idx="1">
                  <c:v>1</c:v>
                </c:pt>
                <c:pt idx="2">
                  <c:v>5</c:v>
                </c:pt>
                <c:pt idx="3">
                  <c:v>4</c:v>
                </c:pt>
                <c:pt idx="4">
                  <c:v>11</c:v>
                </c:pt>
                <c:pt idx="5">
                  <c:v>16</c:v>
                </c:pt>
                <c:pt idx="6">
                  <c:v>23</c:v>
                </c:pt>
                <c:pt idx="7">
                  <c:v>24</c:v>
                </c:pt>
                <c:pt idx="8">
                  <c:v>29</c:v>
                </c:pt>
                <c:pt idx="9">
                  <c:v>59</c:v>
                </c:pt>
                <c:pt idx="10">
                  <c:v>57</c:v>
                </c:pt>
                <c:pt idx="11">
                  <c:v>60</c:v>
                </c:pt>
                <c:pt idx="12">
                  <c:v>79</c:v>
                </c:pt>
                <c:pt idx="13">
                  <c:v>112</c:v>
                </c:pt>
                <c:pt idx="14">
                  <c:v>103</c:v>
                </c:pt>
                <c:pt idx="15">
                  <c:v>85</c:v>
                </c:pt>
                <c:pt idx="16">
                  <c:v>116</c:v>
                </c:pt>
                <c:pt idx="17">
                  <c:v>86</c:v>
                </c:pt>
                <c:pt idx="18">
                  <c:v>76</c:v>
                </c:pt>
                <c:pt idx="19">
                  <c:v>82</c:v>
                </c:pt>
                <c:pt idx="20">
                  <c:v>76</c:v>
                </c:pt>
                <c:pt idx="21">
                  <c:v>76</c:v>
                </c:pt>
                <c:pt idx="22">
                  <c:v>49</c:v>
                </c:pt>
                <c:pt idx="23">
                  <c:v>57</c:v>
                </c:pt>
                <c:pt idx="24">
                  <c:v>29</c:v>
                </c:pt>
                <c:pt idx="25">
                  <c:v>25</c:v>
                </c:pt>
                <c:pt idx="26">
                  <c:v>27</c:v>
                </c:pt>
                <c:pt idx="27">
                  <c:v>0</c:v>
                </c:pt>
                <c:pt idx="2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9A-46E9-BFAA-66E6BA13236D}"/>
            </c:ext>
          </c:extLst>
        </c:ser>
        <c:ser>
          <c:idx val="1"/>
          <c:order val="1"/>
          <c:tx>
            <c:strRef>
              <c:f>'dxyear by caprac'!$D$3</c:f>
              <c:strCache>
                <c:ptCount val="1"/>
                <c:pt idx="0">
                  <c:v>Intermediate (3-5)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'dxyear by caprac'!$B$4:$B$32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'dxyear by caprac'!$D$4:$D$32</c:f>
              <c:numCache>
                <c:formatCode>General</c:formatCode>
                <c:ptCount val="29"/>
                <c:pt idx="0">
                  <c:v>4</c:v>
                </c:pt>
                <c:pt idx="1">
                  <c:v>4</c:v>
                </c:pt>
                <c:pt idx="2">
                  <c:v>8</c:v>
                </c:pt>
                <c:pt idx="3">
                  <c:v>3</c:v>
                </c:pt>
                <c:pt idx="4">
                  <c:v>12</c:v>
                </c:pt>
                <c:pt idx="5">
                  <c:v>7</c:v>
                </c:pt>
                <c:pt idx="6">
                  <c:v>13</c:v>
                </c:pt>
                <c:pt idx="7">
                  <c:v>15</c:v>
                </c:pt>
                <c:pt idx="8">
                  <c:v>35</c:v>
                </c:pt>
                <c:pt idx="9">
                  <c:v>26</c:v>
                </c:pt>
                <c:pt idx="10">
                  <c:v>34</c:v>
                </c:pt>
                <c:pt idx="11">
                  <c:v>47</c:v>
                </c:pt>
                <c:pt idx="12">
                  <c:v>57</c:v>
                </c:pt>
                <c:pt idx="13">
                  <c:v>50</c:v>
                </c:pt>
                <c:pt idx="14">
                  <c:v>67</c:v>
                </c:pt>
                <c:pt idx="15">
                  <c:v>63</c:v>
                </c:pt>
                <c:pt idx="16">
                  <c:v>81</c:v>
                </c:pt>
                <c:pt idx="17">
                  <c:v>100</c:v>
                </c:pt>
                <c:pt idx="18">
                  <c:v>95</c:v>
                </c:pt>
                <c:pt idx="19">
                  <c:v>94</c:v>
                </c:pt>
                <c:pt idx="20">
                  <c:v>106</c:v>
                </c:pt>
                <c:pt idx="21">
                  <c:v>109</c:v>
                </c:pt>
                <c:pt idx="22">
                  <c:v>104</c:v>
                </c:pt>
                <c:pt idx="23">
                  <c:v>103</c:v>
                </c:pt>
                <c:pt idx="24">
                  <c:v>88</c:v>
                </c:pt>
                <c:pt idx="25">
                  <c:v>105</c:v>
                </c:pt>
                <c:pt idx="26">
                  <c:v>96</c:v>
                </c:pt>
                <c:pt idx="27">
                  <c:v>9</c:v>
                </c:pt>
                <c:pt idx="2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9A-46E9-BFAA-66E6BA13236D}"/>
            </c:ext>
          </c:extLst>
        </c:ser>
        <c:ser>
          <c:idx val="2"/>
          <c:order val="2"/>
          <c:tx>
            <c:strRef>
              <c:f>'dxyear by caprac'!$E$3</c:f>
              <c:strCache>
                <c:ptCount val="1"/>
                <c:pt idx="0">
                  <c:v>High (6-10)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'dxyear by caprac'!$B$4:$B$32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'dxyear by caprac'!$E$4:$E$32</c:f>
              <c:numCache>
                <c:formatCode>General</c:formatCode>
                <c:ptCount val="29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  <c:pt idx="5">
                  <c:v>3</c:v>
                </c:pt>
                <c:pt idx="6">
                  <c:v>4</c:v>
                </c:pt>
                <c:pt idx="7">
                  <c:v>1</c:v>
                </c:pt>
                <c:pt idx="8">
                  <c:v>3</c:v>
                </c:pt>
                <c:pt idx="9">
                  <c:v>4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7</c:v>
                </c:pt>
                <c:pt idx="14">
                  <c:v>14</c:v>
                </c:pt>
                <c:pt idx="15">
                  <c:v>11</c:v>
                </c:pt>
                <c:pt idx="16">
                  <c:v>24</c:v>
                </c:pt>
                <c:pt idx="17">
                  <c:v>26</c:v>
                </c:pt>
                <c:pt idx="18">
                  <c:v>24</c:v>
                </c:pt>
                <c:pt idx="19">
                  <c:v>34</c:v>
                </c:pt>
                <c:pt idx="20">
                  <c:v>45</c:v>
                </c:pt>
                <c:pt idx="21">
                  <c:v>54</c:v>
                </c:pt>
                <c:pt idx="22">
                  <c:v>38</c:v>
                </c:pt>
                <c:pt idx="23">
                  <c:v>49</c:v>
                </c:pt>
                <c:pt idx="24">
                  <c:v>50</c:v>
                </c:pt>
                <c:pt idx="25">
                  <c:v>67</c:v>
                </c:pt>
                <c:pt idx="26">
                  <c:v>62</c:v>
                </c:pt>
                <c:pt idx="27">
                  <c:v>9</c:v>
                </c:pt>
                <c:pt idx="2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9A-46E9-BFAA-66E6BA132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-2137858184"/>
        <c:axId val="2098891128"/>
      </c:barChart>
      <c:catAx>
        <c:axId val="-2137858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98891128"/>
        <c:crosses val="autoZero"/>
        <c:auto val="1"/>
        <c:lblAlgn val="ctr"/>
        <c:lblOffset val="100"/>
        <c:tickLblSkip val="1"/>
        <c:noMultiLvlLbl val="0"/>
      </c:catAx>
      <c:valAx>
        <c:axId val="2098891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137858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200"/>
            </a:pPr>
            <a:r>
              <a:rPr lang="en-US" sz="1200"/>
              <a:t>CAPRA clinical risk by year of diagnosis</a:t>
            </a:r>
          </a:p>
          <a:p>
            <a:pPr>
              <a:defRPr sz="1200"/>
            </a:pPr>
            <a:r>
              <a:rPr lang="en-US" sz="1200"/>
              <a:t> for men on AS at UCSF 1992-2018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'dxyear by caprac'!$C$3</c:f>
              <c:strCache>
                <c:ptCount val="1"/>
                <c:pt idx="0">
                  <c:v>Low (0-2)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'dxyear by caprac'!$B$4:$B$30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'dxyear by caprac'!$C$4:$C$30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5</c:v>
                </c:pt>
                <c:pt idx="4">
                  <c:v>2</c:v>
                </c:pt>
                <c:pt idx="5">
                  <c:v>6</c:v>
                </c:pt>
                <c:pt idx="6">
                  <c:v>14</c:v>
                </c:pt>
                <c:pt idx="7">
                  <c:v>13</c:v>
                </c:pt>
                <c:pt idx="8">
                  <c:v>9</c:v>
                </c:pt>
                <c:pt idx="9">
                  <c:v>15</c:v>
                </c:pt>
                <c:pt idx="10">
                  <c:v>30</c:v>
                </c:pt>
                <c:pt idx="11">
                  <c:v>53</c:v>
                </c:pt>
                <c:pt idx="12">
                  <c:v>66</c:v>
                </c:pt>
                <c:pt idx="13">
                  <c:v>77</c:v>
                </c:pt>
                <c:pt idx="14">
                  <c:v>78</c:v>
                </c:pt>
                <c:pt idx="15">
                  <c:v>81</c:v>
                </c:pt>
                <c:pt idx="16">
                  <c:v>68</c:v>
                </c:pt>
                <c:pt idx="17">
                  <c:v>109</c:v>
                </c:pt>
                <c:pt idx="18">
                  <c:v>116</c:v>
                </c:pt>
                <c:pt idx="19">
                  <c:v>110</c:v>
                </c:pt>
                <c:pt idx="20">
                  <c:v>124</c:v>
                </c:pt>
                <c:pt idx="21">
                  <c:v>120</c:v>
                </c:pt>
                <c:pt idx="22">
                  <c:v>82</c:v>
                </c:pt>
                <c:pt idx="23">
                  <c:v>58</c:v>
                </c:pt>
                <c:pt idx="24">
                  <c:v>29</c:v>
                </c:pt>
                <c:pt idx="25">
                  <c:v>13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7C-4283-9567-CA127E93AC27}"/>
            </c:ext>
          </c:extLst>
        </c:ser>
        <c:ser>
          <c:idx val="1"/>
          <c:order val="1"/>
          <c:tx>
            <c:strRef>
              <c:f>'dxyear by caprac'!$D$3</c:f>
              <c:strCache>
                <c:ptCount val="1"/>
                <c:pt idx="0">
                  <c:v>Intermediate (3-5)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'dxyear by caprac'!$B$4:$B$30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'dxyear by caprac'!$D$4:$D$30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  <c:pt idx="10">
                  <c:v>12</c:v>
                </c:pt>
                <c:pt idx="11">
                  <c:v>10</c:v>
                </c:pt>
                <c:pt idx="12">
                  <c:v>11</c:v>
                </c:pt>
                <c:pt idx="13">
                  <c:v>14</c:v>
                </c:pt>
                <c:pt idx="14">
                  <c:v>18</c:v>
                </c:pt>
                <c:pt idx="15">
                  <c:v>12</c:v>
                </c:pt>
                <c:pt idx="16">
                  <c:v>9</c:v>
                </c:pt>
                <c:pt idx="17">
                  <c:v>14</c:v>
                </c:pt>
                <c:pt idx="18">
                  <c:v>19</c:v>
                </c:pt>
                <c:pt idx="19">
                  <c:v>26</c:v>
                </c:pt>
                <c:pt idx="20">
                  <c:v>18</c:v>
                </c:pt>
                <c:pt idx="21">
                  <c:v>35</c:v>
                </c:pt>
                <c:pt idx="22">
                  <c:v>25</c:v>
                </c:pt>
                <c:pt idx="23">
                  <c:v>29</c:v>
                </c:pt>
                <c:pt idx="24">
                  <c:v>21</c:v>
                </c:pt>
                <c:pt idx="25">
                  <c:v>6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7C-4283-9567-CA127E93AC27}"/>
            </c:ext>
          </c:extLst>
        </c:ser>
        <c:ser>
          <c:idx val="2"/>
          <c:order val="2"/>
          <c:tx>
            <c:strRef>
              <c:f>'dxyear by caprac'!$E$3</c:f>
              <c:strCache>
                <c:ptCount val="1"/>
                <c:pt idx="0">
                  <c:v>High (6-10)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'dxyear by caprac'!$B$4:$B$30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'dxyear by caprac'!$E$4:$E$30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  <c:pt idx="19">
                  <c:v>1</c:v>
                </c:pt>
                <c:pt idx="20">
                  <c:v>0</c:v>
                </c:pt>
                <c:pt idx="21">
                  <c:v>1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7C-4283-9567-CA127E93A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105449048"/>
        <c:axId val="-2081666120"/>
      </c:barChart>
      <c:catAx>
        <c:axId val="2105449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081666120"/>
        <c:crosses val="autoZero"/>
        <c:auto val="1"/>
        <c:lblAlgn val="ctr"/>
        <c:lblOffset val="100"/>
        <c:tickLblSkip val="1"/>
        <c:noMultiLvlLbl val="0"/>
      </c:catAx>
      <c:valAx>
        <c:axId val="-2081666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054490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0.35423</cdr:x>
      <cdr:y>0.23112</cdr:y>
    </cdr:from>
    <cdr:to>
      <cdr:x>0.79592</cdr:x>
      <cdr:y>0.31905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4575" y="976315"/>
          <a:ext cx="28860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0.95028</cdr:x>
      <cdr:y>0.18609</cdr:y>
    </cdr:from>
    <cdr:to>
      <cdr:x>0.98204</cdr:x>
      <cdr:y>0.88436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5815F4D5-C13A-3C41-A059-A13BE4BD6176}"/>
            </a:ext>
          </a:extLst>
        </cdr:cNvPr>
        <cdr:cNvSpPr/>
      </cdr:nvSpPr>
      <cdr:spPr bwMode="auto">
        <a:xfrm xmlns:a="http://schemas.openxmlformats.org/drawingml/2006/main">
          <a:off x="5472332" y="776072"/>
          <a:ext cx="182880" cy="291201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 w="19050" algn="ctr">
          <a:noFill/>
          <a:miter lim="800000"/>
          <a:headEnd/>
          <a:tailEnd/>
        </a:ln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1</cdr:x>
      <cdr:y>0.21072</cdr:y>
    </cdr:from>
    <cdr:to>
      <cdr:x>1</cdr:x>
      <cdr:y>0.92849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E71F8CED-A97B-314C-A56A-80D33F5AEC3A}"/>
            </a:ext>
          </a:extLst>
        </cdr:cNvPr>
        <cdr:cNvSpPr/>
      </cdr:nvSpPr>
      <cdr:spPr bwMode="auto">
        <a:xfrm xmlns:a="http://schemas.openxmlformats.org/drawingml/2006/main" flipH="1">
          <a:off x="5809456" y="883142"/>
          <a:ext cx="1" cy="30081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 w="19050" algn="ctr">
          <a:noFill/>
          <a:miter lim="800000"/>
          <a:headEnd/>
          <a:tailEnd/>
        </a:ln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0.95322</cdr:x>
      <cdr:y>0.19525</cdr:y>
    </cdr:from>
    <cdr:to>
      <cdr:x>1</cdr:x>
      <cdr:y>0.88336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0826F50E-1778-9641-A5B6-3B466C8A4E19}"/>
            </a:ext>
          </a:extLst>
        </cdr:cNvPr>
        <cdr:cNvSpPr/>
      </cdr:nvSpPr>
      <cdr:spPr bwMode="auto">
        <a:xfrm xmlns:a="http://schemas.openxmlformats.org/drawingml/2006/main">
          <a:off x="5456745" y="818274"/>
          <a:ext cx="267780" cy="28838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 w="19050" algn="ctr">
          <a:noFill/>
          <a:miter lim="800000"/>
          <a:headEnd/>
          <a:tailEnd/>
        </a:ln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BABCE-1650-D34E-84F2-E0F9FD46EC58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FF84A-2E7E-8F47-8FAA-4E45806F2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2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9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Conventional</a:t>
            </a:r>
            <a:r>
              <a:rPr lang="en-US" baseline="0"/>
              <a:t> endpoints for active surveillance are well recognized, however imperfectly predict the risk of disease progression. These include changes in Gleason score, tumor volume, or PSA. </a:t>
            </a:r>
          </a:p>
          <a:p>
            <a:r>
              <a:rPr lang="en-US" baseline="0"/>
              <a:t>Indeed, escalation to treatment purely based on one of these factors may expose many patients to early treatment, or conversely may </a:t>
            </a:r>
            <a:r>
              <a:rPr lang="en-US" i="1" baseline="0"/>
              <a:t>miss</a:t>
            </a:r>
            <a:r>
              <a:rPr lang="en-US" i="0" baseline="0"/>
              <a:t> opportunities for cure.</a:t>
            </a:r>
          </a:p>
          <a:p>
            <a:r>
              <a:rPr lang="en-US" i="0" baseline="0"/>
              <a:t>We aimed to evaluate whether the magnitude of clinical risk change, apprised of all relevant clinical variables could offer an improved prediction of adverse pathology among men ultimately treated with prostatectomy. </a:t>
            </a:r>
          </a:p>
          <a:p>
            <a:r>
              <a:rPr lang="en-US" i="0" baseline="0"/>
              <a:t>As you can see, the degree of risk change (assessed with the 0-10 CAPRA score) from diagnosis to last follow among 735 men. As you can see it is actually a non-uniform distribution with many gradations of change—IN BOTH DIRECTIONS.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089B0-B607-426C-BDD4-8F2E14241A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8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Northeast SEER region used as referent group for MV regression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6F542-4939-4D42-939F-98142A31277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23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6F542-4939-4D42-939F-98142A31277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25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County-level variation in AS/WW use was substantial, ranging from 0-100%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Similar to national trends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Continued incremental increase in AS/WW over time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Increases varied by geography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6F542-4939-4D42-939F-98142A31277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e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" y="4780006"/>
            <a:ext cx="7151215" cy="268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1pPr>
            <a:lvl2pPr marL="306717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2pPr>
            <a:lvl3pPr marL="687471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3pPr>
            <a:lvl4pPr marL="1066101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4pPr>
            <a:lvl5pPr marL="1446864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02886" y="119951"/>
            <a:ext cx="8089900" cy="392407"/>
          </a:xfrm>
          <a:prstGeom prst="rect">
            <a:avLst/>
          </a:prstGeom>
        </p:spPr>
        <p:txBody>
          <a:bodyPr vert="horz" wrap="square" lIns="68544" tIns="34286" rIns="68544" bIns="34286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111159"/>
            <a:ext cx="8325548" cy="3413816"/>
          </a:xfrm>
          <a:prstGeom prst="rect">
            <a:avLst/>
          </a:prstGeom>
        </p:spPr>
        <p:txBody>
          <a:bodyPr vert="horz" wrap="square" lIns="68544" tIns="34286" rIns="68544" bIns="34286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853096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7" y="275092"/>
            <a:ext cx="6859588" cy="386476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lIns="91392" tIns="45700" rIns="91392" bIns="45700" rtlCol="0" anchor="ctr"/>
          <a:lstStyle/>
          <a:p>
            <a:pPr algn="ctr">
              <a:lnSpc>
                <a:spcPct val="90000"/>
              </a:lnSpc>
            </a:pPr>
            <a:endParaRPr lang="en-US" sz="2100" b="1" dirty="0">
              <a:solidFill>
                <a:prstClr val="white"/>
              </a:solidFill>
              <a:latin typeface="Candara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81" y="556571"/>
            <a:ext cx="1041033" cy="51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365127" y="275092"/>
            <a:ext cx="6859588" cy="386476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lIns="91392" tIns="45700" rIns="91392" bIns="45700" rtlCol="0" anchor="ctr"/>
          <a:lstStyle/>
          <a:p>
            <a:pPr algn="ctr">
              <a:lnSpc>
                <a:spcPct val="90000"/>
              </a:lnSpc>
            </a:pPr>
            <a:endParaRPr lang="en-US" sz="2100" b="1" dirty="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509910"/>
            <a:ext cx="6576108" cy="788669"/>
          </a:xfrm>
          <a:prstGeom prst="rect">
            <a:avLst/>
          </a:prstGeom>
        </p:spPr>
        <p:txBody>
          <a:bodyPr vert="horz" wrap="square" lIns="68544" tIns="34286" rIns="68544" bIns="34286" rtlCol="0" anchor="b">
            <a:spAutoFit/>
          </a:bodyPr>
          <a:lstStyle>
            <a:lvl1pPr>
              <a:lnSpc>
                <a:spcPct val="95000"/>
              </a:lnSpc>
              <a:def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12184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9" y="2249693"/>
            <a:ext cx="6550480" cy="38087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 defTabSz="1218419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5100" i="1" spc="0" baseline="0">
                <a:solidFill>
                  <a:schemeClr val="bg1"/>
                </a:solidFill>
                <a:latin typeface="+mn-lt"/>
              </a:defRPr>
            </a:lvl1pPr>
            <a:lvl2pPr marL="60920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41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6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8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2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4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36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1218419" rtl="0" eaLnBrk="1" latinLnBrk="0" hangingPunct="1">
              <a:lnSpc>
                <a:spcPct val="75000"/>
              </a:lnSpc>
              <a:spcBef>
                <a:spcPts val="1867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3680872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6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7414A5-B29A-7B44-98B8-8084267BEC9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7" y="3033615"/>
            <a:ext cx="6478588" cy="304800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24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2400" smtClean="0">
                <a:latin typeface="+mn-lt"/>
              </a:defRPr>
            </a:lvl2pPr>
            <a:lvl3pPr>
              <a:defRPr lang="en-US" sz="2400" smtClean="0">
                <a:latin typeface="+mn-lt"/>
              </a:defRPr>
            </a:lvl3pPr>
            <a:lvl4pPr>
              <a:defRPr lang="en-US" sz="2400" smtClean="0">
                <a:latin typeface="+mn-lt"/>
              </a:defRPr>
            </a:lvl4pPr>
            <a:lvl5pPr>
              <a:defRPr lang="en-US" sz="240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557219"/>
            <a:ext cx="1050990" cy="51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6861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7" y="275092"/>
            <a:ext cx="6859588" cy="386476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lIns="91392" tIns="45700" rIns="91392" bIns="45700" rtlCol="0" anchor="ctr"/>
          <a:lstStyle/>
          <a:p>
            <a:pPr algn="ctr">
              <a:lnSpc>
                <a:spcPct val="90000"/>
              </a:lnSpc>
            </a:pPr>
            <a:endParaRPr lang="en-US" sz="2100" b="1" dirty="0">
              <a:solidFill>
                <a:prstClr val="white"/>
              </a:solidFill>
              <a:latin typeface="Candara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81" y="556571"/>
            <a:ext cx="1041033" cy="51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 bwMode="ltGray">
          <a:xfrm>
            <a:off x="365127" y="275092"/>
            <a:ext cx="6859588" cy="386476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lIns="91392" tIns="45700" rIns="91392" bIns="45700" rtlCol="0" anchor="ctr"/>
          <a:lstStyle/>
          <a:p>
            <a:pPr algn="ctr">
              <a:lnSpc>
                <a:spcPct val="90000"/>
              </a:lnSpc>
            </a:pPr>
            <a:endParaRPr lang="en-US" sz="2100" b="1" dirty="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509910"/>
            <a:ext cx="6576108" cy="788669"/>
          </a:xfrm>
          <a:prstGeom prst="rect">
            <a:avLst/>
          </a:prstGeom>
        </p:spPr>
        <p:txBody>
          <a:bodyPr vert="horz" wrap="square" lIns="68544" tIns="34286" rIns="68544" bIns="34286" rtlCol="0" anchor="b">
            <a:spAutoFit/>
          </a:bodyPr>
          <a:lstStyle>
            <a:lvl1pPr>
              <a:lnSpc>
                <a:spcPct val="95000"/>
              </a:lnSpc>
              <a:def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12184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9" y="2249693"/>
            <a:ext cx="6550480" cy="38087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 defTabSz="1218419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5100" i="1" spc="0" baseline="0">
                <a:solidFill>
                  <a:schemeClr val="bg1"/>
                </a:solidFill>
                <a:latin typeface="+mn-lt"/>
              </a:defRPr>
            </a:lvl1pPr>
            <a:lvl2pPr marL="60920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41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6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8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2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4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36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1218419" rtl="0" eaLnBrk="1" latinLnBrk="0" hangingPunct="1">
              <a:lnSpc>
                <a:spcPct val="75000"/>
              </a:lnSpc>
              <a:spcBef>
                <a:spcPts val="1867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3680872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6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7414A5-B29A-7B44-98B8-8084267BEC9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2" y="3034960"/>
            <a:ext cx="6472238" cy="325634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24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2400" smtClean="0">
                <a:latin typeface="+mn-lt"/>
              </a:defRPr>
            </a:lvl2pPr>
            <a:lvl3pPr>
              <a:defRPr lang="en-US" sz="2400" smtClean="0">
                <a:latin typeface="+mn-lt"/>
              </a:defRPr>
            </a:lvl3pPr>
            <a:lvl4pPr>
              <a:defRPr lang="en-US" sz="2400" smtClean="0">
                <a:latin typeface="+mn-lt"/>
              </a:defRPr>
            </a:lvl4pPr>
            <a:lvl5pPr>
              <a:defRPr lang="en-US" sz="240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557219"/>
            <a:ext cx="1050990" cy="51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2681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614" y="94022"/>
            <a:ext cx="8080375" cy="392407"/>
          </a:xfrm>
          <a:prstGeom prst="rect">
            <a:avLst/>
          </a:prstGeom>
        </p:spPr>
        <p:txBody>
          <a:bodyPr vert="horz" wrap="square" lIns="68544" tIns="34286" rIns="68544" bIns="34286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72" y="759051"/>
            <a:ext cx="8077645" cy="287387"/>
          </a:xfrm>
          <a:prstGeom prst="rect">
            <a:avLst/>
          </a:prstGeom>
        </p:spPr>
        <p:txBody>
          <a:bodyPr vert="horz" wrap="square" lIns="68544" tIns="34286" rIns="68544" bIns="34286" rtlCol="0" anchor="t">
            <a:noAutofit/>
          </a:bodyPr>
          <a:lstStyle>
            <a:lvl1pPr marL="224216" indent="-224216">
              <a:buNone/>
              <a:defRPr lang="en-US" dirty="0" smtClean="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" y="4780006"/>
            <a:ext cx="7151215" cy="268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1pPr>
            <a:lvl2pPr marL="306717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2pPr>
            <a:lvl3pPr marL="687471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3pPr>
            <a:lvl4pPr marL="1066101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4pPr>
            <a:lvl5pPr marL="1446864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654148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" y="4780006"/>
            <a:ext cx="7151215" cy="268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1pPr>
            <a:lvl2pPr marL="306717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2pPr>
            <a:lvl3pPr marL="687471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3pPr>
            <a:lvl4pPr marL="1066101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4pPr>
            <a:lvl5pPr marL="1446864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506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" y="4780006"/>
            <a:ext cx="7151215" cy="268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1pPr>
            <a:lvl2pPr marL="306717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2pPr>
            <a:lvl3pPr marL="687471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3pPr>
            <a:lvl4pPr marL="1066101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4pPr>
            <a:lvl5pPr marL="1446864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696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" y="4780009"/>
            <a:ext cx="7151215" cy="268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230042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515616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799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085178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711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7" y="4780009"/>
            <a:ext cx="7151215" cy="268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230042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515616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799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085178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0932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65" y="329195"/>
            <a:ext cx="8089901" cy="392407"/>
          </a:xfrm>
        </p:spPr>
        <p:txBody>
          <a:bodyPr vert="horz" wrap="square" lIns="68544" tIns="34286" rIns="68544" bIns="34286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172843"/>
            <a:ext cx="8325548" cy="3008627"/>
          </a:xfrm>
        </p:spPr>
        <p:txBody>
          <a:bodyPr vert="horz" wrap="square" lIns="68544" tIns="34286" rIns="68544" bIns="34286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70" y="4839274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7414A5-B29A-7B44-98B8-8084267BEC9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73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42" y="4840157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4A79BC1-65DD-2D4C-B1A6-FFE3B92D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5540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" y="4780009"/>
            <a:ext cx="7151215" cy="268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230042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515616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799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085178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6370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0"/>
            <a:ext cx="7772400" cy="553990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41"/>
            <a:ext cx="7772400" cy="1125140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237" indent="0">
              <a:buNone/>
              <a:defRPr sz="2400"/>
            </a:lvl2pPr>
            <a:lvl3pPr marL="1218479" indent="0">
              <a:buNone/>
              <a:defRPr sz="2100"/>
            </a:lvl3pPr>
            <a:lvl4pPr marL="1827716" indent="0">
              <a:buNone/>
              <a:defRPr sz="1900"/>
            </a:lvl4pPr>
            <a:lvl5pPr marL="2436940" indent="0">
              <a:buNone/>
              <a:defRPr sz="1900"/>
            </a:lvl5pPr>
            <a:lvl6pPr marL="3046176" indent="0">
              <a:buNone/>
              <a:defRPr sz="1900"/>
            </a:lvl6pPr>
            <a:lvl7pPr marL="3655405" indent="0">
              <a:buNone/>
              <a:defRPr sz="1900"/>
            </a:lvl7pPr>
            <a:lvl8pPr marL="4264643" indent="0">
              <a:buNone/>
              <a:defRPr sz="1900"/>
            </a:lvl8pPr>
            <a:lvl9pPr marL="4873877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47" y="4960150"/>
            <a:ext cx="519113" cy="183356"/>
          </a:xfrm>
          <a:prstGeom prst="rect">
            <a:avLst/>
          </a:prstGeom>
        </p:spPr>
        <p:txBody>
          <a:bodyPr lIns="91394" tIns="45697" rIns="91394" bIns="45697"/>
          <a:lstStyle>
            <a:lvl1pPr>
              <a:defRPr/>
            </a:lvl1pPr>
          </a:lstStyle>
          <a:p>
            <a:fld id="{E4A79BC1-65DD-2D4C-B1A6-FFE3B92D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505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111159"/>
            <a:ext cx="8325548" cy="3413816"/>
          </a:xfrm>
          <a:prstGeom prst="rect">
            <a:avLst/>
          </a:prstGeom>
        </p:spPr>
        <p:txBody>
          <a:bodyPr vert="horz" wrap="square" lIns="68544" tIns="34286" rIns="68544" bIns="34286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" y="4780006"/>
            <a:ext cx="7151215" cy="268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1pPr>
            <a:lvl2pPr marL="306717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2pPr>
            <a:lvl3pPr marL="687471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3pPr>
            <a:lvl4pPr marL="1066101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4pPr>
            <a:lvl5pPr marL="1446864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02889" y="119951"/>
            <a:ext cx="8089900" cy="392407"/>
          </a:xfrm>
          <a:prstGeom prst="rect">
            <a:avLst/>
          </a:prstGeom>
        </p:spPr>
        <p:txBody>
          <a:bodyPr vert="horz" wrap="square" lIns="68544" tIns="34286" rIns="68544" bIns="34286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8585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1211" y="4889597"/>
            <a:ext cx="7241651" cy="503925"/>
          </a:xfrm>
          <a:prstGeom prst="rect">
            <a:avLst/>
          </a:prstGeom>
          <a:solidFill>
            <a:schemeClr val="tx1"/>
          </a:solidFill>
        </p:spPr>
        <p:txBody>
          <a:bodyPr wrap="square" lIns="121852" tIns="60926" rIns="121852" bIns="60926" rtlCol="0">
            <a:spAutoFit/>
          </a:bodyPr>
          <a:lstStyle/>
          <a:p>
            <a:pPr marL="0" marR="0" lvl="0" indent="0" algn="l" defTabSz="9138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2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2018 National Comprehensive Cancer Network, Inc. All rights reserved.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2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These guidelines and this illustration may not be reproduced in any form without the express written permission of NCCN</a:t>
            </a:r>
            <a:r>
              <a:rPr kumimoji="0" lang="en-US" sz="800" b="1" i="0" u="none" strike="noStrike" kern="1200" cap="none" spc="0" normalizeH="0" baseline="30000" noProof="0" dirty="0">
                <a:ln>
                  <a:noFill/>
                </a:ln>
                <a:solidFill>
                  <a:srgbClr val="002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®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2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38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2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view the most recent and complete version of the NCCN Guidelines, go online to </a:t>
            </a: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002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NCCN.org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2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24"/>
            <a:ext cx="9144000" cy="1720432"/>
            <a:chOff x="0" y="9"/>
            <a:chExt cx="12192000" cy="2293909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9"/>
              <a:ext cx="12192000" cy="1233055"/>
            </a:xfrm>
            <a:prstGeom prst="rect">
              <a:avLst/>
            </a:prstGeom>
            <a:solidFill>
              <a:srgbClr val="2A323C"/>
            </a:solidFill>
            <a:ln w="28575">
              <a:solidFill>
                <a:srgbClr val="2A32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8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2A323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3998107" y="201038"/>
              <a:ext cx="6115096" cy="209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8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NCCN Guidelines Version 1.2018</a:t>
              </a:r>
            </a:p>
            <a:p>
              <a:pPr marL="0" marR="0" lvl="0" indent="0" algn="l" defTabSz="9138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Prostate Cancer Early Detection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9616" y="209595"/>
              <a:ext cx="2058813" cy="8138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9568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63" y="329194"/>
            <a:ext cx="8089901" cy="415460"/>
          </a:xfrm>
        </p:spPr>
        <p:txBody>
          <a:bodyPr vert="horz" wrap="square" lIns="91394" tIns="45697" rIns="91394" bIns="45697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172841"/>
            <a:ext cx="8325548" cy="3008627"/>
          </a:xfrm>
        </p:spPr>
        <p:txBody>
          <a:bodyPr vert="horz" wrap="square" lIns="91394" tIns="45697" rIns="91394" bIns="45697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68" y="4839277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7414A5-B29A-7B44-98B8-8084267BEC9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73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40" y="4840156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4A79BC1-65DD-2D4C-B1A6-FFE3B92D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3390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73" y="329191"/>
            <a:ext cx="8080375" cy="415460"/>
          </a:xfrm>
        </p:spPr>
        <p:txBody>
          <a:bodyPr vert="horz" wrap="square" lIns="91394" tIns="45697" rIns="91394" bIns="45697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88" y="1171976"/>
            <a:ext cx="3989387" cy="2983512"/>
          </a:xfrm>
        </p:spPr>
        <p:txBody>
          <a:bodyPr vert="horz" wrap="square" lIns="91394" tIns="45697" rIns="91394" bIns="45697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3" y="760489"/>
            <a:ext cx="8077645" cy="287387"/>
          </a:xfrm>
        </p:spPr>
        <p:txBody>
          <a:bodyPr vert="horz" wrap="square" lIns="91394" tIns="45697" rIns="91394" bIns="45697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30" y="1167527"/>
            <a:ext cx="4013199" cy="2983512"/>
          </a:xfrm>
        </p:spPr>
        <p:txBody>
          <a:bodyPr vert="horz" wrap="square" lIns="91394" tIns="45697" rIns="91394" bIns="45697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67" y="4839274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7414A5-B29A-7B44-98B8-8084267BEC9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73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38" y="4840155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4A79BC1-65DD-2D4C-B1A6-FFE3B92D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3918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" y="4780006"/>
            <a:ext cx="7151215" cy="268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1pPr>
            <a:lvl2pPr marL="306725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2pPr>
            <a:lvl3pPr marL="687489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3pPr>
            <a:lvl4pPr marL="1066127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4pPr>
            <a:lvl5pPr marL="1446900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6218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23834" y="4922293"/>
            <a:ext cx="1601623" cy="34289"/>
          </a:xfrm>
          <a:prstGeom prst="rect">
            <a:avLst/>
          </a:prstGeom>
        </p:spPr>
        <p:txBody>
          <a:bodyPr lIns="91400" tIns="45700" rIns="91400" bIns="45700"/>
          <a:lstStyle/>
          <a:p>
            <a:fld id="{177414A5-B29A-7B44-98B8-8084267BEC9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9173" y="4852598"/>
            <a:ext cx="4310907" cy="103485"/>
          </a:xfrm>
          <a:prstGeom prst="rect">
            <a:avLst/>
          </a:prstGeom>
        </p:spPr>
        <p:txBody>
          <a:bodyPr lIns="91400" tIns="45700" rIns="91400" bIns="4570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8039" y="4840158"/>
            <a:ext cx="246061" cy="116425"/>
          </a:xfrm>
          <a:prstGeom prst="rect">
            <a:avLst/>
          </a:prstGeom>
        </p:spPr>
        <p:txBody>
          <a:bodyPr lIns="91400" tIns="45700" rIns="91400" bIns="45700"/>
          <a:lstStyle/>
          <a:p>
            <a:fld id="{E4A79BC1-65DD-2D4C-B1A6-FFE3B92D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54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62" y="329188"/>
            <a:ext cx="8089901" cy="415466"/>
          </a:xfrm>
        </p:spPr>
        <p:txBody>
          <a:bodyPr vert="horz" wrap="square" lIns="91400" tIns="45700" rIns="91400" bIns="4570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172841"/>
            <a:ext cx="8325548" cy="3008627"/>
          </a:xfrm>
        </p:spPr>
        <p:txBody>
          <a:bodyPr vert="horz" wrap="square" lIns="91400" tIns="45700" rIns="91400" bIns="4570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67" y="4839277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7414A5-B29A-7B44-98B8-8084267BEC9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73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37" y="4840155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4A79BC1-65DD-2D4C-B1A6-FFE3B92D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6934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2863808"/>
            <a:ext cx="4210268" cy="22820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2"/>
            <a:ext cx="9144004" cy="29016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909" y="1208364"/>
            <a:ext cx="4389119" cy="20436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63" y="3252048"/>
            <a:ext cx="5044967" cy="18914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 bwMode="auto">
          <a:xfrm>
            <a:off x="2723103" y="1208364"/>
            <a:ext cx="3675888" cy="2756916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lIns="91400" tIns="45700" rIns="91400" bIns="45700" rtlCol="0" anchor="ctr"/>
          <a:lstStyle/>
          <a:p>
            <a:pPr algn="ctr">
              <a:lnSpc>
                <a:spcPct val="90000"/>
              </a:lnSpc>
            </a:pPr>
            <a:endParaRPr lang="en-US" sz="160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193338"/>
            <a:ext cx="2223280" cy="67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23370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63" y="332218"/>
            <a:ext cx="7686675" cy="3924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296991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60" y="329188"/>
            <a:ext cx="8089901" cy="415466"/>
          </a:xfrm>
        </p:spPr>
        <p:txBody>
          <a:bodyPr vert="horz" wrap="square" lIns="91400" tIns="45700" rIns="91400" bIns="4570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172838"/>
            <a:ext cx="8325548" cy="3008627"/>
          </a:xfrm>
        </p:spPr>
        <p:txBody>
          <a:bodyPr vert="horz" wrap="square" lIns="91400" tIns="45700" rIns="91400" bIns="4570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66" y="4839277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7414A5-B29A-7B44-98B8-8084267BEC9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73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33" y="4840153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4A79BC1-65DD-2D4C-B1A6-FFE3B92D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4839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8" y="4780009"/>
            <a:ext cx="7151215" cy="268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1pPr>
            <a:lvl2pPr marL="306756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2pPr>
            <a:lvl3pPr marL="687558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3pPr>
            <a:lvl4pPr marL="1066235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4pPr>
            <a:lvl5pPr marL="1447044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88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539" y="113786"/>
            <a:ext cx="8080375" cy="392407"/>
          </a:xfrm>
          <a:prstGeom prst="rect">
            <a:avLst/>
          </a:prstGeom>
        </p:spPr>
        <p:txBody>
          <a:bodyPr vert="horz" wrap="square" lIns="68544" tIns="34286" rIns="68544" bIns="34286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72" y="759051"/>
            <a:ext cx="8077645" cy="287387"/>
          </a:xfrm>
          <a:prstGeom prst="rect">
            <a:avLst/>
          </a:prstGeom>
        </p:spPr>
        <p:txBody>
          <a:bodyPr vert="horz" wrap="square" lIns="68544" tIns="34286" rIns="68544" bIns="34286" rtlCol="0" anchor="t">
            <a:noAutofit/>
          </a:bodyPr>
          <a:lstStyle>
            <a:lvl1pPr marL="224216" indent="-224216">
              <a:buNone/>
              <a:defRPr lang="en-US" dirty="0" smtClean="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" y="4780006"/>
            <a:ext cx="7151215" cy="268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1pPr>
            <a:lvl2pPr marL="306717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2pPr>
            <a:lvl3pPr marL="687471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3pPr>
            <a:lvl4pPr marL="1066101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4pPr>
            <a:lvl5pPr marL="1446864" indent="0">
              <a:buNone/>
              <a:defRPr sz="21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758405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7" y="4780009"/>
            <a:ext cx="7151215" cy="268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230069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515677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7997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085311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3591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48" y="332212"/>
            <a:ext cx="7686675" cy="3924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290638" y="1028705"/>
            <a:ext cx="7688262" cy="3830241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200513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56" y="329193"/>
            <a:ext cx="8089901" cy="446230"/>
          </a:xfrm>
        </p:spPr>
        <p:txBody>
          <a:bodyPr vert="horz" wrap="square" lIns="121860" tIns="60931" rIns="121860" bIns="60931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172836"/>
            <a:ext cx="8325548" cy="3008627"/>
          </a:xfrm>
        </p:spPr>
        <p:txBody>
          <a:bodyPr vert="horz" wrap="square" lIns="121860" tIns="60931" rIns="121860" bIns="60931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61" y="4839274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7414A5-B29A-7B44-98B8-8084267BEC9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7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33" y="484015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4A79BC1-65DD-2D4C-B1A6-FFE3B92D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5915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73" y="329193"/>
            <a:ext cx="8080375" cy="446230"/>
          </a:xfrm>
        </p:spPr>
        <p:txBody>
          <a:bodyPr vert="horz" wrap="square" lIns="121860" tIns="60931" rIns="121860" bIns="60931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45" y="759018"/>
            <a:ext cx="8077645" cy="287387"/>
          </a:xfrm>
        </p:spPr>
        <p:txBody>
          <a:bodyPr vert="horz" wrap="square" lIns="121860" tIns="60931" rIns="121860" bIns="60931" rtlCol="0" anchor="t">
            <a:noAutofit/>
          </a:bodyPr>
          <a:lstStyle>
            <a:lvl1pPr marL="126147" indent="-126147">
              <a:buNone/>
              <a:defRPr lang="en-US" dirty="0" smtClean="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62" y="4839274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7414A5-B29A-7B44-98B8-8084267BEC9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70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33" y="4840152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4A79BC1-65DD-2D4C-B1A6-FFE3B92D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9144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9" y="4852598"/>
            <a:ext cx="4310907" cy="103485"/>
          </a:xfrm>
          <a:prstGeom prst="rect">
            <a:avLst/>
          </a:prstGeom>
        </p:spPr>
        <p:txBody>
          <a:bodyPr lIns="91404" tIns="45702" rIns="91404" bIns="45702"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>
          <a:xfrm>
            <a:off x="272130" y="4840150"/>
            <a:ext cx="246061" cy="116425"/>
          </a:xfrm>
          <a:prstGeom prst="rect">
            <a:avLst/>
          </a:prstGeom>
        </p:spPr>
        <p:txBody>
          <a:bodyPr lIns="91404" tIns="45702" rIns="91404" bIns="45702"/>
          <a:lstStyle/>
          <a:p>
            <a:fld id="{E4A79BC1-65DD-2D4C-B1A6-FFE3B92DF51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6" y="318772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3" y="695763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073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690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79972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337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"/>
          </p:nvPr>
        </p:nvSpPr>
        <p:spPr>
          <a:xfrm>
            <a:off x="459692" y="1401422"/>
            <a:ext cx="8137665" cy="2932045"/>
          </a:xfrm>
          <a:prstGeom prst="rect">
            <a:avLst/>
          </a:prstGeom>
        </p:spPr>
        <p:txBody>
          <a:bodyPr vert="horz" lIns="91404" tIns="45702" rIns="91404" bIns="45702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8277919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56" y="329187"/>
            <a:ext cx="8089901" cy="415470"/>
          </a:xfrm>
        </p:spPr>
        <p:txBody>
          <a:bodyPr vert="horz" wrap="square" lIns="91404" tIns="45702" rIns="91404" bIns="45702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172836"/>
            <a:ext cx="8325548" cy="3008627"/>
          </a:xfrm>
        </p:spPr>
        <p:txBody>
          <a:bodyPr vert="horz" wrap="square" lIns="91404" tIns="45702" rIns="91404" bIns="45702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61" y="4839274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7414A5-B29A-7B44-98B8-8084267BEC9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70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31" y="4840150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4A79BC1-65DD-2D4C-B1A6-FFE3B92D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9206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58" y="329187"/>
            <a:ext cx="8089901" cy="415470"/>
          </a:xfrm>
        </p:spPr>
        <p:txBody>
          <a:bodyPr vert="horz" wrap="square" lIns="91404" tIns="45702" rIns="91404" bIns="45702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16353"/>
            <a:ext cx="8325548" cy="3008627"/>
          </a:xfrm>
        </p:spPr>
        <p:txBody>
          <a:bodyPr vert="horz" wrap="square" lIns="91404" tIns="45702" rIns="91404" bIns="45702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35" y="1172764"/>
            <a:ext cx="8087171" cy="235449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69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62" y="4839274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7414A5-B29A-7B44-98B8-8084267BEC9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70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33" y="4840152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4A79BC1-65DD-2D4C-B1A6-FFE3B92D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9133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58" y="329187"/>
            <a:ext cx="8089901" cy="415470"/>
          </a:xfrm>
        </p:spPr>
        <p:txBody>
          <a:bodyPr vert="horz" wrap="square" lIns="91404" tIns="45702" rIns="91404" bIns="45702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16353"/>
            <a:ext cx="8325548" cy="3008627"/>
          </a:xfrm>
        </p:spPr>
        <p:txBody>
          <a:bodyPr vert="horz" wrap="square" lIns="91404" tIns="45702" rIns="91404" bIns="45702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35" y="1172764"/>
            <a:ext cx="8087171" cy="235449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69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62" y="4839274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7414A5-B29A-7B44-98B8-8084267BEC9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70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33" y="4840152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4A79BC1-65DD-2D4C-B1A6-FFE3B92D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5404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58" y="329187"/>
            <a:ext cx="8089901" cy="415470"/>
          </a:xfrm>
        </p:spPr>
        <p:txBody>
          <a:bodyPr vert="horz" wrap="square" lIns="91404" tIns="45702" rIns="91404" bIns="45702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16353"/>
            <a:ext cx="8325548" cy="3008627"/>
          </a:xfrm>
        </p:spPr>
        <p:txBody>
          <a:bodyPr vert="horz" wrap="square" lIns="91404" tIns="45702" rIns="91404" bIns="45702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35" y="1172764"/>
            <a:ext cx="8087171" cy="235449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69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62" y="4839274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7414A5-B29A-7B44-98B8-8084267BEC9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70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33" y="4840152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4A79BC1-65DD-2D4C-B1A6-FFE3B92D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7700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58" y="329187"/>
            <a:ext cx="8089901" cy="415470"/>
          </a:xfrm>
        </p:spPr>
        <p:txBody>
          <a:bodyPr vert="horz" wrap="square" lIns="91404" tIns="45702" rIns="91404" bIns="45702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16353"/>
            <a:ext cx="8325548" cy="3008627"/>
          </a:xfrm>
        </p:spPr>
        <p:txBody>
          <a:bodyPr vert="horz" wrap="square" lIns="91404" tIns="45702" rIns="91404" bIns="45702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35" y="1172764"/>
            <a:ext cx="8087171" cy="235449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69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62" y="4839274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7414A5-B29A-7B44-98B8-8084267BEC9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70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33" y="4840152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4A79BC1-65DD-2D4C-B1A6-FFE3B92D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860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82" y="4839274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7414A5-B29A-7B44-98B8-8084267BEC9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20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42" y="4840185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4A79BC1-65DD-2D4C-B1A6-FFE3B92D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3292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58" y="329187"/>
            <a:ext cx="8089901" cy="415470"/>
          </a:xfrm>
        </p:spPr>
        <p:txBody>
          <a:bodyPr vert="horz" wrap="square" lIns="91404" tIns="45702" rIns="91404" bIns="45702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16353"/>
            <a:ext cx="8325548" cy="3008627"/>
          </a:xfrm>
        </p:spPr>
        <p:txBody>
          <a:bodyPr vert="horz" wrap="square" lIns="91404" tIns="45702" rIns="91404" bIns="45702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35" y="1172764"/>
            <a:ext cx="8087171" cy="235449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69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62" y="4839274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7414A5-B29A-7B44-98B8-8084267BEC9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70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33" y="4840152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4A79BC1-65DD-2D4C-B1A6-FFE3B92D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130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58" y="329187"/>
            <a:ext cx="8089901" cy="415470"/>
          </a:xfrm>
        </p:spPr>
        <p:txBody>
          <a:bodyPr vert="horz" wrap="square" lIns="91404" tIns="45702" rIns="91404" bIns="45702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16353"/>
            <a:ext cx="8325548" cy="3008627"/>
          </a:xfrm>
        </p:spPr>
        <p:txBody>
          <a:bodyPr vert="horz" wrap="square" lIns="91404" tIns="45702" rIns="91404" bIns="45702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35" y="1172764"/>
            <a:ext cx="8087171" cy="235449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69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62" y="4839274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7414A5-B29A-7B44-98B8-8084267BEC9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70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33" y="4840152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4A79BC1-65DD-2D4C-B1A6-FFE3B92D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7972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58" y="329187"/>
            <a:ext cx="8089901" cy="415470"/>
          </a:xfrm>
        </p:spPr>
        <p:txBody>
          <a:bodyPr vert="horz" wrap="square" lIns="91404" tIns="45702" rIns="91404" bIns="45702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16353"/>
            <a:ext cx="8325548" cy="3008627"/>
          </a:xfrm>
        </p:spPr>
        <p:txBody>
          <a:bodyPr vert="horz" wrap="square" lIns="91404" tIns="45702" rIns="91404" bIns="45702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35" y="1172764"/>
            <a:ext cx="8087171" cy="235449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69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62" y="4839274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7414A5-B29A-7B44-98B8-8084267BEC9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70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33" y="4840152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4A79BC1-65DD-2D4C-B1A6-FFE3B92D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4447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58" y="329187"/>
            <a:ext cx="8089901" cy="415470"/>
          </a:xfrm>
        </p:spPr>
        <p:txBody>
          <a:bodyPr vert="horz" wrap="square" lIns="91404" tIns="45702" rIns="91404" bIns="45702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16353"/>
            <a:ext cx="8325548" cy="3008627"/>
          </a:xfrm>
        </p:spPr>
        <p:txBody>
          <a:bodyPr vert="horz" wrap="square" lIns="91404" tIns="45702" rIns="91404" bIns="45702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35" y="1172764"/>
            <a:ext cx="8087171" cy="235449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69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62" y="4839274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7414A5-B29A-7B44-98B8-8084267BEC9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70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33" y="4840152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4A79BC1-65DD-2D4C-B1A6-FFE3B92D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6569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58" y="329187"/>
            <a:ext cx="8089901" cy="415470"/>
          </a:xfrm>
        </p:spPr>
        <p:txBody>
          <a:bodyPr vert="horz" wrap="square" lIns="91404" tIns="45702" rIns="91404" bIns="45702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172838"/>
            <a:ext cx="8325548" cy="3008627"/>
          </a:xfrm>
        </p:spPr>
        <p:txBody>
          <a:bodyPr vert="horz" wrap="square" lIns="91404" tIns="45702" rIns="91404" bIns="45702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62" y="4839274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7414A5-B29A-7B44-98B8-8084267BEC9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70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33" y="4840152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4A79BC1-65DD-2D4C-B1A6-FFE3B92D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4671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23829" y="4922291"/>
            <a:ext cx="1601623" cy="34289"/>
          </a:xfrm>
          <a:prstGeom prst="rect">
            <a:avLst/>
          </a:prstGeom>
        </p:spPr>
        <p:txBody>
          <a:bodyPr lIns="68556" tIns="34289" rIns="68556" bIns="34289"/>
          <a:lstStyle>
            <a:lvl1pPr>
              <a:defRPr/>
            </a:lvl1pPr>
          </a:lstStyle>
          <a:p>
            <a:fld id="{177414A5-B29A-7B44-98B8-8084267BEC9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9182" y="4852601"/>
            <a:ext cx="4310907" cy="103485"/>
          </a:xfrm>
          <a:prstGeom prst="rect">
            <a:avLst/>
          </a:prstGeom>
        </p:spPr>
        <p:txBody>
          <a:bodyPr lIns="68556" tIns="34289" rIns="68556" bIns="34289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029" y="4840156"/>
            <a:ext cx="246061" cy="116425"/>
          </a:xfrm>
          <a:prstGeom prst="rect">
            <a:avLst/>
          </a:prstGeom>
        </p:spPr>
        <p:txBody>
          <a:bodyPr lIns="68556" tIns="34289" rIns="68556" bIns="34289"/>
          <a:lstStyle>
            <a:lvl1pPr>
              <a:defRPr/>
            </a:lvl1pPr>
          </a:lstStyle>
          <a:p>
            <a:fld id="{E4A79BC1-65DD-2D4C-B1A6-FFE3B92D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249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" y="4780006"/>
            <a:ext cx="7151215" cy="268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  <a:lvl2pPr marL="172580" indent="0">
              <a:buNone/>
              <a:defRPr sz="1200">
                <a:solidFill>
                  <a:srgbClr val="FFFFFF"/>
                </a:solidFill>
                <a:latin typeface="Arial"/>
                <a:cs typeface="Arial"/>
              </a:defRPr>
            </a:lvl2pPr>
            <a:lvl3pPr marL="386816" indent="0">
              <a:buNone/>
              <a:defRPr sz="1200">
                <a:solidFill>
                  <a:srgbClr val="FFFFFF"/>
                </a:solidFill>
                <a:latin typeface="Arial"/>
                <a:cs typeface="Arial"/>
              </a:defRPr>
            </a:lvl3pPr>
            <a:lvl4pPr marL="599850" indent="0">
              <a:buNone/>
              <a:defRPr sz="1200">
                <a:solidFill>
                  <a:srgbClr val="FFFFFF"/>
                </a:solidFill>
                <a:latin typeface="Arial"/>
                <a:cs typeface="Arial"/>
              </a:defRPr>
            </a:lvl4pPr>
            <a:lvl5pPr marL="814088" indent="0">
              <a:buNone/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6274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51"/>
            <a:ext cx="7886700" cy="3924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85" indent="0">
              <a:buNone/>
              <a:defRPr sz="2700" b="1"/>
            </a:lvl2pPr>
            <a:lvl3pPr marL="1218569" indent="0">
              <a:buNone/>
              <a:defRPr sz="2400" b="1"/>
            </a:lvl3pPr>
            <a:lvl4pPr marL="1827854" indent="0">
              <a:buNone/>
              <a:defRPr sz="2100" b="1"/>
            </a:lvl4pPr>
            <a:lvl5pPr marL="2437120" indent="0">
              <a:buNone/>
              <a:defRPr sz="2100" b="1"/>
            </a:lvl5pPr>
            <a:lvl6pPr marL="3046404" indent="0">
              <a:buNone/>
              <a:defRPr sz="2100" b="1"/>
            </a:lvl6pPr>
            <a:lvl7pPr marL="3655681" indent="0">
              <a:buNone/>
              <a:defRPr sz="2100" b="1"/>
            </a:lvl7pPr>
            <a:lvl8pPr marL="4264962" indent="0">
              <a:buNone/>
              <a:defRPr sz="2100" b="1"/>
            </a:lvl8pPr>
            <a:lvl9pPr marL="487424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85" indent="0">
              <a:buNone/>
              <a:defRPr sz="2700" b="1"/>
            </a:lvl2pPr>
            <a:lvl3pPr marL="1218569" indent="0">
              <a:buNone/>
              <a:defRPr sz="2400" b="1"/>
            </a:lvl3pPr>
            <a:lvl4pPr marL="1827854" indent="0">
              <a:buNone/>
              <a:defRPr sz="2100" b="1"/>
            </a:lvl4pPr>
            <a:lvl5pPr marL="2437120" indent="0">
              <a:buNone/>
              <a:defRPr sz="2100" b="1"/>
            </a:lvl5pPr>
            <a:lvl6pPr marL="3046404" indent="0">
              <a:buNone/>
              <a:defRPr sz="2100" b="1"/>
            </a:lvl6pPr>
            <a:lvl7pPr marL="3655681" indent="0">
              <a:buNone/>
              <a:defRPr sz="2100" b="1"/>
            </a:lvl7pPr>
            <a:lvl8pPr marL="4264962" indent="0">
              <a:buNone/>
              <a:defRPr sz="2100" b="1"/>
            </a:lvl8pPr>
            <a:lvl9pPr marL="487424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23831" y="4922290"/>
            <a:ext cx="1601623" cy="34289"/>
          </a:xfrm>
          <a:prstGeom prst="rect">
            <a:avLst/>
          </a:prstGeom>
        </p:spPr>
        <p:txBody>
          <a:bodyPr lIns="91400" tIns="45700" rIns="91400" bIns="45700"/>
          <a:lstStyle/>
          <a:p>
            <a:fld id="{177414A5-B29A-7B44-98B8-8084267BEC9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9173" y="4852598"/>
            <a:ext cx="4310907" cy="103485"/>
          </a:xfrm>
          <a:prstGeom prst="rect">
            <a:avLst/>
          </a:prstGeom>
        </p:spPr>
        <p:txBody>
          <a:bodyPr lIns="91400" tIns="45700" rIns="91400" bIns="4570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8037" y="4840155"/>
            <a:ext cx="246061" cy="116425"/>
          </a:xfrm>
          <a:prstGeom prst="rect">
            <a:avLst/>
          </a:prstGeom>
        </p:spPr>
        <p:txBody>
          <a:bodyPr lIns="91400" tIns="45700" rIns="91400" bIns="45700"/>
          <a:lstStyle/>
          <a:p>
            <a:fld id="{E4A79BC1-65DD-2D4C-B1A6-FFE3B92D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46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3924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23809" y="4922267"/>
            <a:ext cx="1601623" cy="34289"/>
          </a:xfrm>
          <a:prstGeom prst="rect">
            <a:avLst/>
          </a:prstGeom>
        </p:spPr>
        <p:txBody>
          <a:bodyPr lIns="68579" tIns="34289" rIns="68579" bIns="34289"/>
          <a:lstStyle>
            <a:lvl1pPr>
              <a:defRPr/>
            </a:lvl1pPr>
          </a:lstStyle>
          <a:p>
            <a:fld id="{652D4C05-A949-F54F-8C82-C83A5B26993E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9167" y="4852598"/>
            <a:ext cx="4310907" cy="103485"/>
          </a:xfrm>
          <a:prstGeom prst="rect">
            <a:avLst/>
          </a:prstGeom>
        </p:spPr>
        <p:txBody>
          <a:bodyPr lIns="68579" tIns="34289" rIns="68579" bIns="34289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011" y="4840132"/>
            <a:ext cx="246061" cy="116425"/>
          </a:xfrm>
          <a:prstGeom prst="rect">
            <a:avLst/>
          </a:prstGeom>
        </p:spPr>
        <p:txBody>
          <a:bodyPr lIns="68579" tIns="34289" rIns="68579" bIns="34289"/>
          <a:lstStyle>
            <a:lvl1pPr>
              <a:defRPr/>
            </a:lvl1pPr>
          </a:lstStyle>
          <a:p>
            <a:fld id="{2211FBDA-B364-0E49-906C-9507D88F6F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877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3" y="329185"/>
            <a:ext cx="8089901" cy="422423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172814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D1277DD-0377-7947-9DBC-22E8AF0F890A}" type="datetime1">
              <a:rPr lang="en-US" smtClean="0"/>
              <a:t>5/5/2021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1D1CC5-DEFC-C542-B95D-25B956C0A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676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57"/>
            <a:ext cx="9144000" cy="4688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82" y="4839274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7414A5-B29A-7B44-98B8-8084267BEC9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206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42" y="4840185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4A79BC1-65DD-2D4C-B1A6-FFE3B92D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12635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3" y="329185"/>
            <a:ext cx="8089901" cy="422423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172814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D1277DD-0377-7947-9DBC-22E8AF0F890A}" type="datetime1">
              <a:rPr lang="en-US" smtClean="0"/>
              <a:t>5/5/2021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1D1CC5-DEFC-C542-B95D-25B956C0A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30043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3" y="329185"/>
            <a:ext cx="8089901" cy="422423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172814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D1277DD-0377-7947-9DBC-22E8AF0F890A}" type="datetime1">
              <a:rPr lang="en-US" smtClean="0"/>
              <a:t>5/5/2021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1D1CC5-DEFC-C542-B95D-25B956C0A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44461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3" y="329185"/>
            <a:ext cx="8089901" cy="422423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172814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D1277DD-0377-7947-9DBC-22E8AF0F890A}" type="datetime1">
              <a:rPr lang="en-US" smtClean="0"/>
              <a:t>5/5/2021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1D1CC5-DEFC-C542-B95D-25B956C0A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1049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3" y="329185"/>
            <a:ext cx="8089901" cy="422423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172814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D1277DD-0377-7947-9DBC-22E8AF0F890A}" type="datetime1">
              <a:rPr lang="en-US" smtClean="0"/>
              <a:t>5/5/2021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1D1CC5-DEFC-C542-B95D-25B956C0A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291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3" y="329185"/>
            <a:ext cx="8089901" cy="422423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172814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D1277DD-0377-7947-9DBC-22E8AF0F890A}" type="datetime1">
              <a:rPr lang="en-US" smtClean="0"/>
              <a:t>5/5/2021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1D1CC5-DEFC-C542-B95D-25B956C0A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3809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3" y="329185"/>
            <a:ext cx="8089901" cy="422423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172814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D1277DD-0377-7947-9DBC-22E8AF0F890A}" type="datetime1">
              <a:rPr lang="en-US" smtClean="0"/>
              <a:t>5/5/2021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1D1CC5-DEFC-C542-B95D-25B956C0A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1223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3" y="329185"/>
            <a:ext cx="8089901" cy="422423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172814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D1277DD-0377-7947-9DBC-22E8AF0F890A}" type="datetime1">
              <a:rPr lang="en-US" smtClean="0"/>
              <a:t>5/5/2021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1D1CC5-DEFC-C542-B95D-25B956C0A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7397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3" y="329185"/>
            <a:ext cx="8089901" cy="422423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172814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D1277DD-0377-7947-9DBC-22E8AF0F890A}" type="datetime1">
              <a:rPr lang="en-US" smtClean="0"/>
              <a:t>5/5/2021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1D1CC5-DEFC-C542-B95D-25B956C0A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4597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3" y="329185"/>
            <a:ext cx="8089901" cy="422423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172814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D1277DD-0377-7947-9DBC-22E8AF0F890A}" type="datetime1">
              <a:rPr lang="en-US" smtClean="0"/>
              <a:t>5/5/2021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1D1CC5-DEFC-C542-B95D-25B956C0A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7321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3" y="329185"/>
            <a:ext cx="8089901" cy="422423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172814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D1277DD-0377-7947-9DBC-22E8AF0F890A}" type="datetime1">
              <a:rPr lang="en-US" smtClean="0"/>
              <a:t>5/5/2021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1D1CC5-DEFC-C542-B95D-25B956C0A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5052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7" y="275092"/>
            <a:ext cx="68595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lIns="91392" tIns="45700" rIns="91392" bIns="45700" rtlCol="0" anchor="ctr"/>
          <a:lstStyle/>
          <a:p>
            <a:pPr algn="ctr">
              <a:lnSpc>
                <a:spcPct val="90000"/>
              </a:lnSpc>
            </a:pPr>
            <a:endParaRPr lang="en-US" sz="2100" b="1" dirty="0">
              <a:solidFill>
                <a:prstClr val="white"/>
              </a:solidFill>
              <a:latin typeface="Candar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invGray">
          <a:xfrm>
            <a:off x="365127" y="289168"/>
            <a:ext cx="68595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lIns="91392" tIns="45700" rIns="91392" bIns="45700" rtlCol="0" anchor="ctr"/>
          <a:lstStyle/>
          <a:p>
            <a:pPr algn="ctr">
              <a:lnSpc>
                <a:spcPct val="90000"/>
              </a:lnSpc>
            </a:pPr>
            <a:endParaRPr lang="en-US" sz="2100" b="1" dirty="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509910"/>
            <a:ext cx="6576108" cy="788669"/>
          </a:xfrm>
          <a:prstGeom prst="rect">
            <a:avLst/>
          </a:prstGeom>
        </p:spPr>
        <p:txBody>
          <a:bodyPr vert="horz" wrap="square" lIns="68544" tIns="34286" rIns="68544" bIns="34286" rtlCol="0" anchor="b">
            <a:spAutoFit/>
          </a:bodyPr>
          <a:lstStyle>
            <a:lvl1pPr>
              <a:lnSpc>
                <a:spcPct val="95000"/>
              </a:lnSpc>
              <a:def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12184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740" y="2249693"/>
            <a:ext cx="6550481" cy="38087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 defTabSz="1218419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5100" i="1" spc="0" baseline="0">
                <a:solidFill>
                  <a:schemeClr val="bg1"/>
                </a:solidFill>
                <a:latin typeface="+mn-lt"/>
              </a:defRPr>
            </a:lvl1pPr>
            <a:lvl2pPr marL="60920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41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6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8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2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4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36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1218419" rtl="0" eaLnBrk="1" latinLnBrk="0" hangingPunct="1">
              <a:lnSpc>
                <a:spcPct val="75000"/>
              </a:lnSpc>
              <a:spcBef>
                <a:spcPts val="1867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3680872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6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7414A5-B29A-7B44-98B8-8084267BEC9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7" y="3034170"/>
            <a:ext cx="6478588" cy="273844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2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4" name="Picture 13" descr="UCSF_sig_white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557219"/>
            <a:ext cx="1050990" cy="51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41888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3" y="329185"/>
            <a:ext cx="8089901" cy="422423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172814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D1277DD-0377-7947-9DBC-22E8AF0F890A}" type="datetime1">
              <a:rPr lang="en-US" smtClean="0"/>
              <a:t>5/5/2021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1D1CC5-DEFC-C542-B95D-25B956C0A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9933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837991"/>
            <a:ext cx="6576108" cy="788669"/>
          </a:xfrm>
        </p:spPr>
        <p:txBody>
          <a:bodyPr vert="horz" wrap="square" lIns="68541" tIns="34286" rIns="68541" bIns="34286" rtlCol="0" anchor="b">
            <a:spAutoFit/>
          </a:bodyPr>
          <a:lstStyle>
            <a:lvl1pPr>
              <a:lnSpc>
                <a:spcPct val="95000"/>
              </a:lnSpc>
              <a:def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121835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9" y="2577738"/>
            <a:ext cx="6550480" cy="380873"/>
          </a:xfrm>
        </p:spPr>
        <p:txBody>
          <a:bodyPr anchor="t" anchorCtr="0">
            <a:noAutofit/>
          </a:bodyPr>
          <a:lstStyle>
            <a:lvl1pPr marL="0" indent="0" algn="l" defTabSz="1218359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5100" i="1" spc="0" baseline="0">
                <a:solidFill>
                  <a:schemeClr val="bg1"/>
                </a:solidFill>
                <a:latin typeface="+mn-lt"/>
              </a:defRPr>
            </a:lvl1pPr>
            <a:lvl2pPr marL="60917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35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5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7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8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0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2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33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1218359" rtl="0" eaLnBrk="1" latinLnBrk="0" hangingPunct="1">
              <a:lnSpc>
                <a:spcPct val="75000"/>
              </a:lnSpc>
              <a:spcBef>
                <a:spcPts val="1867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534454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6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DCCBC-AA0F-44E9-9EDE-CB9B971EF028}" type="datetime1">
              <a:rPr lang="en-US" smtClean="0">
                <a:solidFill>
                  <a:prstClr val="white"/>
                </a:solidFill>
              </a:rPr>
              <a:pPr/>
              <a:t>5/5/2021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3262243"/>
            <a:ext cx="6477000" cy="36745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2400" i="0" smtClean="0">
                <a:cs typeface="Arial" pitchFamily="34" charset="0"/>
              </a:defRPr>
            </a:lvl1pPr>
            <a:lvl2pPr>
              <a:defRPr lang="en-US" sz="24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24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24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24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50" y="557257"/>
            <a:ext cx="1400637" cy="68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04990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7" y="275072"/>
            <a:ext cx="68595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lIns="91388" tIns="45700" rIns="91388" bIns="45700" rtlCol="0" anchor="ctr"/>
          <a:lstStyle/>
          <a:p>
            <a:pPr algn="ctr" eaLnBrk="0" hangingPunct="0">
              <a:lnSpc>
                <a:spcPct val="90000"/>
              </a:lnSpc>
            </a:pPr>
            <a:endParaRPr lang="en-US" sz="2100" b="1" err="1">
              <a:solidFill>
                <a:prstClr val="white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7" y="275072"/>
            <a:ext cx="68595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lIns="91388" tIns="45700" rIns="91388" bIns="45700" rtlCol="0" anchor="ctr"/>
          <a:lstStyle/>
          <a:p>
            <a:pPr algn="ctr" eaLnBrk="0" hangingPunct="0">
              <a:lnSpc>
                <a:spcPct val="90000"/>
              </a:lnSpc>
            </a:pPr>
            <a:endParaRPr lang="en-US" sz="2100" b="1" err="1">
              <a:solidFill>
                <a:prstClr val="white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509893"/>
            <a:ext cx="6576108" cy="788669"/>
          </a:xfrm>
        </p:spPr>
        <p:txBody>
          <a:bodyPr vert="horz" wrap="square" lIns="68541" tIns="34286" rIns="68541" bIns="34286" rtlCol="0" anchor="b">
            <a:spAutoFit/>
          </a:bodyPr>
          <a:lstStyle>
            <a:lvl1pPr>
              <a:lnSpc>
                <a:spcPct val="95000"/>
              </a:lnSpc>
              <a:def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121835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738" y="2249673"/>
            <a:ext cx="6550481" cy="380873"/>
          </a:xfrm>
        </p:spPr>
        <p:txBody>
          <a:bodyPr anchor="t" anchorCtr="0">
            <a:noAutofit/>
          </a:bodyPr>
          <a:lstStyle>
            <a:lvl1pPr marL="0" indent="0" algn="l" defTabSz="1218359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5100" i="1" spc="0" baseline="0">
                <a:solidFill>
                  <a:schemeClr val="bg1"/>
                </a:solidFill>
                <a:latin typeface="+mn-lt"/>
              </a:defRPr>
            </a:lvl1pPr>
            <a:lvl2pPr marL="60917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35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5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7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8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0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2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33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1218359" rtl="0" eaLnBrk="1" latinLnBrk="0" hangingPunct="1">
              <a:lnSpc>
                <a:spcPct val="75000"/>
              </a:lnSpc>
              <a:spcBef>
                <a:spcPts val="1867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81" y="556571"/>
            <a:ext cx="1041033" cy="51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3680852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6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>
                <a:solidFill>
                  <a:prstClr val="white"/>
                </a:solidFill>
              </a:rPr>
              <a:pPr/>
              <a:t>5/5/2021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7" y="3034173"/>
            <a:ext cx="6478588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2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557219"/>
            <a:ext cx="1050990" cy="51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11214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7" y="275072"/>
            <a:ext cx="68595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lIns="91388" tIns="45700" rIns="91388" bIns="45700" rtlCol="0" anchor="ctr"/>
          <a:lstStyle/>
          <a:p>
            <a:pPr algn="ctr" eaLnBrk="0" hangingPunct="0">
              <a:lnSpc>
                <a:spcPct val="90000"/>
              </a:lnSpc>
            </a:pPr>
            <a:endParaRPr lang="en-US" sz="2100" b="1" err="1">
              <a:solidFill>
                <a:prstClr val="white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81" y="556571"/>
            <a:ext cx="1041033" cy="51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7" y="275072"/>
            <a:ext cx="68595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lIns="91388" tIns="45700" rIns="91388" bIns="45700" rtlCol="0" anchor="ctr"/>
          <a:lstStyle/>
          <a:p>
            <a:pPr algn="ctr" eaLnBrk="0" hangingPunct="0">
              <a:lnSpc>
                <a:spcPct val="90000"/>
              </a:lnSpc>
            </a:pPr>
            <a:endParaRPr lang="en-US" sz="2100" b="1" err="1">
              <a:solidFill>
                <a:prstClr val="white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509893"/>
            <a:ext cx="6576108" cy="788669"/>
          </a:xfrm>
        </p:spPr>
        <p:txBody>
          <a:bodyPr vert="horz" wrap="square" lIns="68541" tIns="34286" rIns="68541" bIns="34286" rtlCol="0" anchor="b">
            <a:spAutoFit/>
          </a:bodyPr>
          <a:lstStyle>
            <a:lvl1pPr>
              <a:lnSpc>
                <a:spcPct val="95000"/>
              </a:lnSpc>
              <a:def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121835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9" y="2249673"/>
            <a:ext cx="6550480" cy="380873"/>
          </a:xfrm>
        </p:spPr>
        <p:txBody>
          <a:bodyPr anchor="t" anchorCtr="0">
            <a:noAutofit/>
          </a:bodyPr>
          <a:lstStyle>
            <a:lvl1pPr marL="0" indent="0" algn="l" defTabSz="1218359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5100" i="1" spc="0" baseline="0">
                <a:solidFill>
                  <a:schemeClr val="bg1"/>
                </a:solidFill>
                <a:latin typeface="+mn-lt"/>
              </a:defRPr>
            </a:lvl1pPr>
            <a:lvl2pPr marL="60917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35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5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7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8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0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2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33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1218359" rtl="0" eaLnBrk="1" latinLnBrk="0" hangingPunct="1">
              <a:lnSpc>
                <a:spcPct val="75000"/>
              </a:lnSpc>
              <a:spcBef>
                <a:spcPts val="1867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3680852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6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>
                <a:solidFill>
                  <a:prstClr val="white"/>
                </a:solidFill>
              </a:rPr>
              <a:pPr/>
              <a:t>5/5/2021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3035077"/>
            <a:ext cx="6451600" cy="24431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24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2400" smtClean="0">
                <a:latin typeface="+mn-lt"/>
              </a:defRPr>
            </a:lvl2pPr>
            <a:lvl3pPr>
              <a:defRPr lang="en-US" sz="2400" smtClean="0">
                <a:latin typeface="+mn-lt"/>
              </a:defRPr>
            </a:lvl3pPr>
            <a:lvl4pPr>
              <a:defRPr lang="en-US" sz="2400" smtClean="0">
                <a:latin typeface="+mn-lt"/>
              </a:defRPr>
            </a:lvl4pPr>
            <a:lvl5pPr>
              <a:defRPr lang="en-US" sz="240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557219"/>
            <a:ext cx="1050990" cy="51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97432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7" y="275072"/>
            <a:ext cx="6859588" cy="386476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lIns="91388" tIns="45700" rIns="91388" bIns="45700" rtlCol="0" anchor="ctr"/>
          <a:lstStyle/>
          <a:p>
            <a:pPr algn="ctr" eaLnBrk="0" hangingPunct="0">
              <a:lnSpc>
                <a:spcPct val="90000"/>
              </a:lnSpc>
            </a:pPr>
            <a:endParaRPr lang="en-US" sz="2100" b="1" err="1">
              <a:solidFill>
                <a:prstClr val="white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81" y="556571"/>
            <a:ext cx="1041033" cy="51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7" y="275072"/>
            <a:ext cx="6859588" cy="386476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lIns="91388" tIns="45700" rIns="91388" bIns="45700" rtlCol="0" anchor="ctr"/>
          <a:lstStyle/>
          <a:p>
            <a:pPr algn="ctr" eaLnBrk="0" hangingPunct="0">
              <a:lnSpc>
                <a:spcPct val="90000"/>
              </a:lnSpc>
            </a:pPr>
            <a:endParaRPr lang="en-US" sz="2100" b="1" err="1">
              <a:solidFill>
                <a:prstClr val="white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8376" y="556609"/>
            <a:ext cx="1044588" cy="51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509893"/>
            <a:ext cx="6576108" cy="788669"/>
          </a:xfrm>
        </p:spPr>
        <p:txBody>
          <a:bodyPr vert="horz" wrap="square" lIns="68541" tIns="34286" rIns="68541" bIns="34286" rtlCol="0" anchor="b">
            <a:spAutoFit/>
          </a:bodyPr>
          <a:lstStyle>
            <a:lvl1pPr>
              <a:lnSpc>
                <a:spcPct val="95000"/>
              </a:lnSpc>
              <a:def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121835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9" y="2249673"/>
            <a:ext cx="6550480" cy="380873"/>
          </a:xfrm>
        </p:spPr>
        <p:txBody>
          <a:bodyPr anchor="t" anchorCtr="0">
            <a:noAutofit/>
          </a:bodyPr>
          <a:lstStyle>
            <a:lvl1pPr marL="0" indent="0" algn="l" defTabSz="1218359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5100" i="1" spc="0" baseline="0">
                <a:solidFill>
                  <a:schemeClr val="bg1"/>
                </a:solidFill>
                <a:latin typeface="+mn-lt"/>
              </a:defRPr>
            </a:lvl1pPr>
            <a:lvl2pPr marL="60917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35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5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7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8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0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2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33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1218359" rtl="0" eaLnBrk="1" latinLnBrk="0" hangingPunct="1">
              <a:lnSpc>
                <a:spcPct val="75000"/>
              </a:lnSpc>
              <a:spcBef>
                <a:spcPts val="1867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3680852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6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>
                <a:solidFill>
                  <a:prstClr val="white"/>
                </a:solidFill>
              </a:rPr>
              <a:pPr/>
              <a:t>5/5/2021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804" y="3033859"/>
            <a:ext cx="6478043" cy="25610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2400" i="0" smtClean="0">
                <a:solidFill>
                  <a:schemeClr val="bg1"/>
                </a:solidFill>
                <a:cs typeface="Arial" pitchFamily="34" charset="0"/>
              </a:defRPr>
            </a:lvl1pPr>
            <a:lvl2pPr marL="306701" indent="0">
              <a:buNone/>
              <a:defRPr lang="en-US" sz="2400" smtClean="0">
                <a:latin typeface="+mn-lt"/>
              </a:defRPr>
            </a:lvl2pPr>
            <a:lvl3pPr marL="915875" indent="0">
              <a:buNone/>
              <a:defRPr lang="en-US" sz="2400" smtClean="0">
                <a:latin typeface="+mn-lt"/>
              </a:defRPr>
            </a:lvl3pPr>
            <a:lvl4pPr marL="1522937" indent="0">
              <a:buNone/>
              <a:defRPr lang="en-US" sz="2400" smtClean="0">
                <a:latin typeface="+mn-lt"/>
              </a:defRPr>
            </a:lvl4pPr>
            <a:lvl5pPr marL="2134225" indent="0">
              <a:buNone/>
              <a:defRPr lang="en-US" sz="240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557219"/>
            <a:ext cx="1050990" cy="51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99965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7" y="275072"/>
            <a:ext cx="6859588" cy="386476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lIns="91388" tIns="45700" rIns="91388" bIns="45700" rtlCol="0" anchor="ctr"/>
          <a:lstStyle/>
          <a:p>
            <a:pPr algn="ctr" eaLnBrk="0" hangingPunct="0">
              <a:lnSpc>
                <a:spcPct val="90000"/>
              </a:lnSpc>
            </a:pPr>
            <a:endParaRPr lang="en-US" sz="2100" b="1" err="1">
              <a:solidFill>
                <a:prstClr val="white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81" y="556571"/>
            <a:ext cx="1041033" cy="51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7" y="275072"/>
            <a:ext cx="6859588" cy="386476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lIns="91388" tIns="45700" rIns="91388" bIns="45700" rtlCol="0" anchor="ctr"/>
          <a:lstStyle/>
          <a:p>
            <a:pPr algn="ctr" eaLnBrk="0" hangingPunct="0">
              <a:lnSpc>
                <a:spcPct val="90000"/>
              </a:lnSpc>
            </a:pPr>
            <a:endParaRPr lang="en-US" sz="2100" b="1" err="1">
              <a:solidFill>
                <a:prstClr val="white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509893"/>
            <a:ext cx="6576108" cy="788669"/>
          </a:xfrm>
        </p:spPr>
        <p:txBody>
          <a:bodyPr vert="horz" wrap="square" lIns="68541" tIns="34286" rIns="68541" bIns="34286" rtlCol="0" anchor="b">
            <a:spAutoFit/>
          </a:bodyPr>
          <a:lstStyle>
            <a:lvl1pPr>
              <a:lnSpc>
                <a:spcPct val="95000"/>
              </a:lnSpc>
              <a:def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121835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9" y="2249673"/>
            <a:ext cx="6550480" cy="380873"/>
          </a:xfrm>
        </p:spPr>
        <p:txBody>
          <a:bodyPr anchor="t" anchorCtr="0">
            <a:noAutofit/>
          </a:bodyPr>
          <a:lstStyle>
            <a:lvl1pPr marL="0" indent="0" algn="l" defTabSz="1218359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5100" i="1" spc="0" baseline="0">
                <a:solidFill>
                  <a:schemeClr val="bg1"/>
                </a:solidFill>
                <a:latin typeface="+mn-lt"/>
              </a:defRPr>
            </a:lvl1pPr>
            <a:lvl2pPr marL="60917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35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5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7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8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0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2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33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1218359" rtl="0" eaLnBrk="1" latinLnBrk="0" hangingPunct="1">
              <a:lnSpc>
                <a:spcPct val="75000"/>
              </a:lnSpc>
              <a:spcBef>
                <a:spcPts val="1867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3680852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6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>
                <a:solidFill>
                  <a:prstClr val="white"/>
                </a:solidFill>
              </a:rPr>
              <a:pPr/>
              <a:t>5/5/2021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7" y="3033615"/>
            <a:ext cx="6478588" cy="3048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24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2400" smtClean="0">
                <a:latin typeface="+mn-lt"/>
              </a:defRPr>
            </a:lvl2pPr>
            <a:lvl3pPr>
              <a:defRPr lang="en-US" sz="2400" smtClean="0">
                <a:latin typeface="+mn-lt"/>
              </a:defRPr>
            </a:lvl3pPr>
            <a:lvl4pPr>
              <a:defRPr lang="en-US" sz="2400" smtClean="0">
                <a:latin typeface="+mn-lt"/>
              </a:defRPr>
            </a:lvl4pPr>
            <a:lvl5pPr>
              <a:defRPr lang="en-US" sz="240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557219"/>
            <a:ext cx="1050990" cy="51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9989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7" y="275072"/>
            <a:ext cx="6859588" cy="386476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lIns="91388" tIns="45700" rIns="91388" bIns="45700" rtlCol="0" anchor="ctr"/>
          <a:lstStyle/>
          <a:p>
            <a:pPr algn="ctr" eaLnBrk="0" hangingPunct="0">
              <a:lnSpc>
                <a:spcPct val="90000"/>
              </a:lnSpc>
            </a:pPr>
            <a:endParaRPr lang="en-US" sz="2100" b="1" err="1">
              <a:solidFill>
                <a:prstClr val="white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81" y="556571"/>
            <a:ext cx="1041033" cy="51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7" y="275072"/>
            <a:ext cx="6859588" cy="386476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lIns="91388" tIns="45700" rIns="91388" bIns="45700" rtlCol="0" anchor="ctr"/>
          <a:lstStyle/>
          <a:p>
            <a:pPr algn="ctr" eaLnBrk="0" hangingPunct="0">
              <a:lnSpc>
                <a:spcPct val="90000"/>
              </a:lnSpc>
            </a:pPr>
            <a:endParaRPr lang="en-US" sz="2100" b="1" err="1">
              <a:solidFill>
                <a:prstClr val="white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509893"/>
            <a:ext cx="6576108" cy="788669"/>
          </a:xfrm>
        </p:spPr>
        <p:txBody>
          <a:bodyPr vert="horz" wrap="square" lIns="68541" tIns="34286" rIns="68541" bIns="34286" rtlCol="0" anchor="b">
            <a:spAutoFit/>
          </a:bodyPr>
          <a:lstStyle>
            <a:lvl1pPr>
              <a:lnSpc>
                <a:spcPct val="95000"/>
              </a:lnSpc>
              <a:def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121835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9" y="2249673"/>
            <a:ext cx="6550480" cy="380873"/>
          </a:xfrm>
        </p:spPr>
        <p:txBody>
          <a:bodyPr anchor="t" anchorCtr="0">
            <a:noAutofit/>
          </a:bodyPr>
          <a:lstStyle>
            <a:lvl1pPr marL="0" indent="0" algn="l" defTabSz="1218359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5100" i="1" spc="0" baseline="0">
                <a:solidFill>
                  <a:schemeClr val="bg1"/>
                </a:solidFill>
                <a:latin typeface="+mn-lt"/>
              </a:defRPr>
            </a:lvl1pPr>
            <a:lvl2pPr marL="60917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35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5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7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8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0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2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33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1218359" rtl="0" eaLnBrk="1" latinLnBrk="0" hangingPunct="1">
              <a:lnSpc>
                <a:spcPct val="75000"/>
              </a:lnSpc>
              <a:spcBef>
                <a:spcPts val="1867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3680852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6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>
                <a:solidFill>
                  <a:prstClr val="white"/>
                </a:solidFill>
              </a:rPr>
              <a:pPr/>
              <a:t>5/5/2021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2" y="3034963"/>
            <a:ext cx="6472238" cy="32563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24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2400" smtClean="0">
                <a:latin typeface="+mn-lt"/>
              </a:defRPr>
            </a:lvl2pPr>
            <a:lvl3pPr>
              <a:defRPr lang="en-US" sz="2400" smtClean="0">
                <a:latin typeface="+mn-lt"/>
              </a:defRPr>
            </a:lvl3pPr>
            <a:lvl4pPr>
              <a:defRPr lang="en-US" sz="2400" smtClean="0">
                <a:latin typeface="+mn-lt"/>
              </a:defRPr>
            </a:lvl4pPr>
            <a:lvl5pPr>
              <a:defRPr lang="en-US" sz="240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557219"/>
            <a:ext cx="1050990" cy="51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31999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51435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lIns="91388" tIns="45700" rIns="91388" bIns="45700" rtlCol="0" anchor="ctr"/>
          <a:lstStyle/>
          <a:p>
            <a:pPr algn="ctr" eaLnBrk="0" hangingPunct="0">
              <a:lnSpc>
                <a:spcPct val="90000"/>
              </a:lnSpc>
            </a:pPr>
            <a:endParaRPr lang="en-US" sz="2100" b="1" err="1">
              <a:solidFill>
                <a:prstClr val="white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77" y="4839277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>
                <a:solidFill>
                  <a:srgbClr val="FFFFFF"/>
                </a:solidFill>
              </a:rPr>
              <a:pPr/>
              <a:t>5/5/2021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79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Presentation Title and/or Sub Brand Name Here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45" y="4840165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7" y="468756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7" y="468756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76" y="9037"/>
            <a:ext cx="8089901" cy="2744846"/>
          </a:xfrm>
        </p:spPr>
        <p:txBody>
          <a:bodyPr vert="horz" wrap="square" lIns="68541" tIns="34286" rIns="68541" bIns="34286" rtlCol="0" anchor="b" anchorCtr="0">
            <a:spAutoFit/>
          </a:bodyPr>
          <a:lstStyle>
            <a:lvl1pPr marL="374395" indent="-374395">
              <a:lnSpc>
                <a:spcPct val="90000"/>
              </a:lnSpc>
              <a:defRPr lang="en-US" sz="6400" spc="-27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3062507"/>
            <a:ext cx="8325548" cy="541425"/>
          </a:xfrm>
        </p:spPr>
        <p:txBody>
          <a:bodyPr vert="horz" wrap="square" lIns="68541" tIns="34286" rIns="68541" bIns="34286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2100" baseline="0" dirty="0" smtClean="0">
                <a:solidFill>
                  <a:schemeClr val="bg2"/>
                </a:solidFill>
              </a:defRPr>
            </a:lvl1pPr>
            <a:lvl2pPr marL="306701" indent="0">
              <a:buNone/>
              <a:defRPr lang="en-US" dirty="0" smtClean="0"/>
            </a:lvl2pPr>
            <a:lvl3pPr marL="687437" indent="0">
              <a:buNone/>
              <a:defRPr lang="en-US" dirty="0" smtClean="0"/>
            </a:lvl3pPr>
            <a:lvl4pPr marL="1066047" indent="0">
              <a:buNone/>
              <a:defRPr lang="en-US" dirty="0" smtClean="0"/>
            </a:lvl4pPr>
            <a:lvl5pPr marL="1446792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216" y="4794685"/>
            <a:ext cx="799313" cy="25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06782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76" y="-4594977"/>
            <a:ext cx="8089901" cy="8063225"/>
          </a:xfrm>
        </p:spPr>
        <p:txBody>
          <a:bodyPr vert="horz" wrap="square" lIns="68541" tIns="34286" rIns="68541" bIns="34286" rtlCol="0" anchor="b" anchorCtr="0">
            <a:spAutoFit/>
          </a:bodyPr>
          <a:lstStyle>
            <a:lvl1pPr marL="374395" indent="-374395">
              <a:lnSpc>
                <a:spcPct val="90000"/>
              </a:lnSpc>
              <a:defRPr lang="en-US" sz="6400" spc="-27" baseline="0" dirty="0"/>
            </a:lvl1pPr>
          </a:lstStyle>
          <a:p>
            <a:pPr lvl="0"/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sedo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labotre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et </a:t>
            </a:r>
            <a:r>
              <a:rPr lang="en-US" dirty="0" err="1"/>
              <a:t>venium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3691157"/>
            <a:ext cx="8325548" cy="541425"/>
          </a:xfrm>
        </p:spPr>
        <p:txBody>
          <a:bodyPr vert="horz" wrap="square" lIns="68541" tIns="34286" rIns="68541" bIns="34286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2100" baseline="0" dirty="0" smtClean="0"/>
            </a:lvl1pPr>
            <a:lvl2pPr marL="306701" indent="0">
              <a:buNone/>
              <a:defRPr lang="en-US" dirty="0" smtClean="0"/>
            </a:lvl2pPr>
            <a:lvl3pPr marL="687437" indent="0">
              <a:buNone/>
              <a:defRPr lang="en-US" dirty="0" smtClean="0"/>
            </a:lvl3pPr>
            <a:lvl4pPr marL="1066047" indent="0">
              <a:buNone/>
              <a:defRPr lang="en-US" dirty="0" smtClean="0"/>
            </a:lvl4pPr>
            <a:lvl5pPr marL="1446792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77" y="4839277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28D28A0-0B10-49E3-B98C-F13B15972263}" type="datetime1">
              <a:rPr lang="en-US" smtClean="0">
                <a:solidFill>
                  <a:prstClr val="white"/>
                </a:solidFill>
              </a:rPr>
              <a:pPr/>
              <a:t>5/5/2021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79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Presentation Title and/or Sub Brand Name Here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45" y="4840165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91967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74" y="329194"/>
            <a:ext cx="8089901" cy="715572"/>
          </a:xfrm>
        </p:spPr>
        <p:txBody>
          <a:bodyPr vert="horz" wrap="square" lIns="68541" tIns="34286" rIns="68541" bIns="34286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172851"/>
            <a:ext cx="8325548" cy="3008627"/>
          </a:xfrm>
        </p:spPr>
        <p:txBody>
          <a:bodyPr vert="horz" wrap="square" lIns="68541" tIns="34286" rIns="68541" bIns="34286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77" y="4839277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6946C-7957-4FE0-A225-75CA733E28BC}" type="datetime1">
              <a:rPr lang="en-US" smtClean="0">
                <a:solidFill>
                  <a:prstClr val="white"/>
                </a:solidFill>
              </a:rPr>
              <a:pPr/>
              <a:t>5/5/2021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79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Presentation Title and/or Sub Brand Name Here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45" y="4840165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3576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838008"/>
            <a:ext cx="6576108" cy="788669"/>
          </a:xfrm>
          <a:prstGeom prst="rect">
            <a:avLst/>
          </a:prstGeom>
        </p:spPr>
        <p:txBody>
          <a:bodyPr vert="horz" wrap="square" lIns="68544" tIns="34286" rIns="68544" bIns="34286" rtlCol="0" anchor="b">
            <a:spAutoFit/>
          </a:bodyPr>
          <a:lstStyle>
            <a:lvl1pPr>
              <a:lnSpc>
                <a:spcPct val="95000"/>
              </a:lnSpc>
              <a:def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12184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9" y="2577738"/>
            <a:ext cx="6550480" cy="38087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 defTabSz="1218419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5100" i="1" spc="0" baseline="0">
                <a:solidFill>
                  <a:schemeClr val="bg1"/>
                </a:solidFill>
                <a:latin typeface="+mn-lt"/>
              </a:defRPr>
            </a:lvl1pPr>
            <a:lvl2pPr marL="60920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41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6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8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2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4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36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1218419" rtl="0" eaLnBrk="1" latinLnBrk="0" hangingPunct="1">
              <a:lnSpc>
                <a:spcPct val="75000"/>
              </a:lnSpc>
              <a:spcBef>
                <a:spcPts val="1867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3211221"/>
            <a:ext cx="6477000" cy="34528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2400" i="0" smtClean="0">
                <a:solidFill>
                  <a:schemeClr val="bg1"/>
                </a:solidFill>
                <a:cs typeface="Arial" pitchFamily="34" charset="0"/>
              </a:defRPr>
            </a:lvl1pPr>
            <a:lvl2pPr marL="306717" indent="0">
              <a:buNone/>
              <a:defRPr lang="en-US" sz="2400" smtClean="0">
                <a:latin typeface="+mn-lt"/>
              </a:defRPr>
            </a:lvl2pPr>
            <a:lvl3pPr marL="915920" indent="0">
              <a:buNone/>
              <a:defRPr lang="en-US" sz="2400" smtClean="0">
                <a:latin typeface="+mn-lt"/>
              </a:defRPr>
            </a:lvl3pPr>
            <a:lvl4pPr marL="1523013" indent="0">
              <a:buNone/>
              <a:defRPr lang="en-US" sz="2400" smtClean="0">
                <a:latin typeface="+mn-lt"/>
              </a:defRPr>
            </a:lvl4pPr>
            <a:lvl5pPr marL="2134331" indent="0">
              <a:buNone/>
              <a:defRPr lang="en-US" sz="240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8" name="Picture 7" descr="UCSF_sig_white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3" y="119469"/>
            <a:ext cx="1094655" cy="68304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9027874" y="0"/>
            <a:ext cx="0" cy="51435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38" y="3180997"/>
            <a:ext cx="9144001" cy="26456"/>
          </a:xfrm>
          <a:prstGeom prst="line">
            <a:avLst/>
          </a:prstGeom>
          <a:ln w="28575"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0000"/>
                    <a:lumOff val="10000"/>
                  </a:schemeClr>
                </a:gs>
              </a:gsLst>
              <a:lin ang="10800000" scaled="0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631849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74" y="329194"/>
            <a:ext cx="8089901" cy="715572"/>
          </a:xfrm>
        </p:spPr>
        <p:txBody>
          <a:bodyPr vert="horz" wrap="square" lIns="68541" tIns="34286" rIns="68541" bIns="34286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16353"/>
            <a:ext cx="8325548" cy="3008627"/>
          </a:xfrm>
        </p:spPr>
        <p:txBody>
          <a:bodyPr vert="horz" wrap="square" lIns="68541" tIns="34286" rIns="68541" bIns="34286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35" y="1172764"/>
            <a:ext cx="8087171" cy="235449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60917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35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5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7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8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0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2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33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77" y="4839277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8ECEF0-CB47-4EA5-B6EB-9C58888664FE}" type="datetime1">
              <a:rPr lang="en-US" smtClean="0">
                <a:solidFill>
                  <a:prstClr val="white"/>
                </a:solidFill>
              </a:rPr>
              <a:pPr/>
              <a:t>5/5/2021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79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Presentation Title and/or Sub Brand Name Here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45" y="4840165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03531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73" y="329197"/>
            <a:ext cx="8080375" cy="715572"/>
          </a:xfrm>
        </p:spPr>
        <p:txBody>
          <a:bodyPr vert="horz" wrap="square" lIns="68541" tIns="34286" rIns="68541" bIns="34286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88" y="1171976"/>
            <a:ext cx="3989387" cy="2983512"/>
          </a:xfrm>
        </p:spPr>
        <p:txBody>
          <a:bodyPr vert="horz" wrap="square" lIns="68541" tIns="34286" rIns="68541" bIns="34286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3" y="760500"/>
            <a:ext cx="8077645" cy="287387"/>
          </a:xfrm>
        </p:spPr>
        <p:txBody>
          <a:bodyPr vert="horz" wrap="square" lIns="68541" tIns="34286" rIns="68541" bIns="34286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30" y="1167527"/>
            <a:ext cx="4013199" cy="2983512"/>
          </a:xfrm>
        </p:spPr>
        <p:txBody>
          <a:bodyPr vert="horz" wrap="square" lIns="68541" tIns="34286" rIns="68541" bIns="34286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77" y="4839277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22769-B73C-414A-8867-3CE0DE637C76}" type="datetime1">
              <a:rPr lang="en-US" smtClean="0">
                <a:solidFill>
                  <a:prstClr val="white"/>
                </a:solidFill>
              </a:rPr>
              <a:pPr/>
              <a:t>5/5/2021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79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Presentation Title and/or Sub Brand Name Here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45" y="4840165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11846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73" y="325636"/>
            <a:ext cx="8080375" cy="715572"/>
          </a:xfrm>
        </p:spPr>
        <p:txBody>
          <a:bodyPr vert="horz" wrap="square" lIns="68541" tIns="34286" rIns="68541" bIns="34286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63" y="759031"/>
            <a:ext cx="8077645" cy="287387"/>
          </a:xfrm>
        </p:spPr>
        <p:txBody>
          <a:bodyPr vert="horz" wrap="square" lIns="68541" tIns="34286" rIns="68541" bIns="34286" rtlCol="0" anchor="t">
            <a:noAutofit/>
          </a:bodyPr>
          <a:lstStyle>
            <a:lvl1pPr marL="224207" indent="-224207">
              <a:buNone/>
              <a:defRPr lang="en-US" dirty="0" smtClean="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77" y="4839277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556D52-286A-460A-8B31-C56630A107D8}" type="datetime1">
              <a:rPr lang="en-US" smtClean="0">
                <a:solidFill>
                  <a:prstClr val="white"/>
                </a:solidFill>
              </a:rPr>
              <a:pPr/>
              <a:t>5/5/2021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79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Presentation Title and/or Sub Brand Name Here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45" y="4840165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3227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77" y="4839277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768DDD-C57D-4775-A14F-6AFABE7D7161}" type="datetime1">
              <a:rPr lang="en-US" smtClean="0">
                <a:solidFill>
                  <a:prstClr val="white"/>
                </a:solidFill>
              </a:rPr>
              <a:pPr/>
              <a:t>5/5/2021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79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Presentation Title and/or Sub Brand Name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45" y="4840165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50524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37"/>
            <a:ext cx="9144000" cy="4688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77" y="4839277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01C2F7C-A299-487F-8450-8A4957FDF6BE}" type="datetime1">
              <a:rPr lang="en-US" smtClean="0">
                <a:solidFill>
                  <a:prstClr val="white"/>
                </a:solidFill>
              </a:rPr>
              <a:pPr/>
              <a:t>5/5/2021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79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Presentation Title and/or Sub Brand Name Here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45" y="4840165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75385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5321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026149"/>
            <a:ext cx="2110616" cy="103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411716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1921754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479645"/>
            <a:ext cx="6204666" cy="1084659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800"/>
              </a:spcBef>
              <a:buFontTx/>
              <a:buNone/>
              <a:defRPr sz="32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1921754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2" y="2560662"/>
            <a:ext cx="1503181" cy="7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61298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2863818"/>
            <a:ext cx="4210268" cy="22820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2"/>
            <a:ext cx="9144004" cy="29016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918" y="1208364"/>
            <a:ext cx="4389119" cy="20436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74" y="3252048"/>
            <a:ext cx="5044967" cy="189145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208364"/>
            <a:ext cx="3675888" cy="2756916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lIns="91388" tIns="45700" rIns="91388" bIns="45700" rtlCol="0" anchor="ctr"/>
          <a:lstStyle/>
          <a:p>
            <a:pPr algn="ctr" eaLnBrk="0" hangingPunct="0">
              <a:lnSpc>
                <a:spcPct val="90000"/>
              </a:lnSpc>
            </a:pPr>
            <a:endParaRPr lang="en-US" sz="2100" b="1" err="1">
              <a:solidFill>
                <a:prstClr val="white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193338"/>
            <a:ext cx="2223280" cy="67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996129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578599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7" y="275092"/>
            <a:ext cx="68595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lIns="91392" tIns="45700" rIns="91392" bIns="45700" rtlCol="0" anchor="ctr"/>
          <a:lstStyle/>
          <a:p>
            <a:pPr algn="ctr">
              <a:lnSpc>
                <a:spcPct val="90000"/>
              </a:lnSpc>
            </a:pPr>
            <a:endParaRPr lang="en-US" sz="2100" b="1" dirty="0">
              <a:solidFill>
                <a:prstClr val="white"/>
              </a:solidFill>
              <a:latin typeface="Candara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81" y="556571"/>
            <a:ext cx="1041033" cy="51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invGray">
          <a:xfrm>
            <a:off x="365127" y="275092"/>
            <a:ext cx="68595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lIns="91392" tIns="45700" rIns="91392" bIns="45700" rtlCol="0" anchor="ctr"/>
          <a:lstStyle/>
          <a:p>
            <a:pPr algn="ctr">
              <a:lnSpc>
                <a:spcPct val="90000"/>
              </a:lnSpc>
            </a:pPr>
            <a:endParaRPr lang="en-US" sz="2100" b="1" dirty="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509910"/>
            <a:ext cx="6576108" cy="788669"/>
          </a:xfrm>
          <a:prstGeom prst="rect">
            <a:avLst/>
          </a:prstGeom>
        </p:spPr>
        <p:txBody>
          <a:bodyPr vert="horz" wrap="square" lIns="68544" tIns="34286" rIns="68544" bIns="34286" rtlCol="0" anchor="b">
            <a:spAutoFit/>
          </a:bodyPr>
          <a:lstStyle>
            <a:lvl1pPr>
              <a:lnSpc>
                <a:spcPct val="95000"/>
              </a:lnSpc>
              <a:def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12184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9" y="2249693"/>
            <a:ext cx="6550480" cy="38087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 defTabSz="1218419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5100" i="1" spc="0" baseline="0">
                <a:solidFill>
                  <a:schemeClr val="bg1"/>
                </a:solidFill>
                <a:latin typeface="+mn-lt"/>
              </a:defRPr>
            </a:lvl1pPr>
            <a:lvl2pPr marL="60920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41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6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8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2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4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36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1218419" rtl="0" eaLnBrk="1" latinLnBrk="0" hangingPunct="1">
              <a:lnSpc>
                <a:spcPct val="75000"/>
              </a:lnSpc>
              <a:spcBef>
                <a:spcPts val="1867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3680872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6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7414A5-B29A-7B44-98B8-8084267BEC9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3035074"/>
            <a:ext cx="6451600" cy="244316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24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2400" smtClean="0">
                <a:latin typeface="+mn-lt"/>
              </a:defRPr>
            </a:lvl2pPr>
            <a:lvl3pPr>
              <a:defRPr lang="en-US" sz="2400" smtClean="0">
                <a:latin typeface="+mn-lt"/>
              </a:defRPr>
            </a:lvl3pPr>
            <a:lvl4pPr>
              <a:defRPr lang="en-US" sz="2400" smtClean="0">
                <a:latin typeface="+mn-lt"/>
              </a:defRPr>
            </a:lvl4pPr>
            <a:lvl5pPr>
              <a:defRPr lang="en-US" sz="240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557219"/>
            <a:ext cx="1050990" cy="51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9777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7" y="275092"/>
            <a:ext cx="6859588" cy="386476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lIns="91392" tIns="45700" rIns="91392" bIns="45700" rtlCol="0" anchor="ctr"/>
          <a:lstStyle/>
          <a:p>
            <a:pPr algn="ctr">
              <a:lnSpc>
                <a:spcPct val="90000"/>
              </a:lnSpc>
            </a:pPr>
            <a:endParaRPr lang="en-US" sz="2100" b="1" dirty="0">
              <a:solidFill>
                <a:prstClr val="white"/>
              </a:solidFill>
              <a:latin typeface="Candara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81" y="556571"/>
            <a:ext cx="1041033" cy="51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invGray">
          <a:xfrm>
            <a:off x="365127" y="275092"/>
            <a:ext cx="6859588" cy="386476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lIns="91392" tIns="45700" rIns="91392" bIns="45700" rtlCol="0" anchor="ctr"/>
          <a:lstStyle/>
          <a:p>
            <a:pPr algn="ctr">
              <a:lnSpc>
                <a:spcPct val="90000"/>
              </a:lnSpc>
            </a:pPr>
            <a:endParaRPr lang="en-US" sz="2100" b="1" dirty="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1509910"/>
            <a:ext cx="6576108" cy="788669"/>
          </a:xfrm>
          <a:prstGeom prst="rect">
            <a:avLst/>
          </a:prstGeom>
        </p:spPr>
        <p:txBody>
          <a:bodyPr vert="horz" wrap="square" lIns="68544" tIns="34286" rIns="68544" bIns="34286" rtlCol="0" anchor="b">
            <a:spAutoFit/>
          </a:bodyPr>
          <a:lstStyle>
            <a:lvl1pPr>
              <a:lnSpc>
                <a:spcPct val="95000"/>
              </a:lnSpc>
              <a:def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12184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9" y="2249693"/>
            <a:ext cx="6550480" cy="38087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 defTabSz="1218419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5100" i="1" spc="0" baseline="0">
                <a:solidFill>
                  <a:schemeClr val="bg1"/>
                </a:solidFill>
                <a:latin typeface="+mn-lt"/>
              </a:defRPr>
            </a:lvl1pPr>
            <a:lvl2pPr marL="60920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41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6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8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2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4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36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1218419" rtl="0" eaLnBrk="1" latinLnBrk="0" hangingPunct="1">
              <a:lnSpc>
                <a:spcPct val="75000"/>
              </a:lnSpc>
              <a:spcBef>
                <a:spcPts val="1867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3680872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6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7414A5-B29A-7B44-98B8-8084267BEC9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820" y="3033856"/>
            <a:ext cx="6478043" cy="256106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2400" i="0" smtClean="0">
                <a:solidFill>
                  <a:schemeClr val="bg1"/>
                </a:solidFill>
                <a:cs typeface="Arial" pitchFamily="34" charset="0"/>
              </a:defRPr>
            </a:lvl1pPr>
            <a:lvl2pPr marL="306717" indent="0">
              <a:buNone/>
              <a:defRPr lang="en-US" sz="2400" smtClean="0">
                <a:latin typeface="+mn-lt"/>
              </a:defRPr>
            </a:lvl2pPr>
            <a:lvl3pPr marL="915920" indent="0">
              <a:buNone/>
              <a:defRPr lang="en-US" sz="2400" smtClean="0">
                <a:latin typeface="+mn-lt"/>
              </a:defRPr>
            </a:lvl3pPr>
            <a:lvl4pPr marL="1523013" indent="0">
              <a:buNone/>
              <a:defRPr lang="en-US" sz="2400" smtClean="0">
                <a:latin typeface="+mn-lt"/>
              </a:defRPr>
            </a:lvl4pPr>
            <a:lvl5pPr marL="2134331" indent="0">
              <a:buNone/>
              <a:defRPr lang="en-US" sz="240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557219"/>
            <a:ext cx="1050990" cy="51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8533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0" y="4735286"/>
            <a:ext cx="9144000" cy="408213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392" tIns="45700" rIns="91392" bIns="45700" rtlCol="0" anchor="ctr"/>
          <a:lstStyle/>
          <a:p>
            <a:pPr algn="ctr">
              <a:lnSpc>
                <a:spcPct val="90000"/>
              </a:lnSpc>
            </a:pPr>
            <a:endParaRPr lang="en-US" sz="2100" b="1" dirty="0">
              <a:solidFill>
                <a:prstClr val="white"/>
              </a:solidFill>
              <a:latin typeface="Candara"/>
            </a:endParaRPr>
          </a:p>
        </p:txBody>
      </p:sp>
      <p:pic>
        <p:nvPicPr>
          <p:cNvPr id="8" name="Picture 41"/>
          <p:cNvPicPr>
            <a:picLocks noChangeAspect="1" noChangeArrowheads="1"/>
          </p:cNvPicPr>
          <p:nvPr/>
        </p:nvPicPr>
        <p:blipFill rotWithShape="1"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7964719" y="4765724"/>
            <a:ext cx="607782" cy="25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502657" y="4943417"/>
            <a:ext cx="1454163" cy="246189"/>
          </a:xfrm>
          <a:prstGeom prst="rect">
            <a:avLst/>
          </a:prstGeom>
        </p:spPr>
        <p:txBody>
          <a:bodyPr wrap="none" lIns="91392" tIns="45700" rIns="91392" bIns="4570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Department of Urology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93603" y="117692"/>
            <a:ext cx="8089900" cy="392407"/>
          </a:xfrm>
          <a:prstGeom prst="rect">
            <a:avLst/>
          </a:prstGeom>
        </p:spPr>
        <p:txBody>
          <a:bodyPr vert="horz" wrap="square" lIns="68544" tIns="34286" rIns="68544" bIns="34286" rtlCol="0" anchor="t" anchorCtr="0">
            <a:sp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57841" y="970643"/>
            <a:ext cx="8089901" cy="3619500"/>
          </a:xfrm>
          <a:prstGeom prst="rect">
            <a:avLst/>
          </a:prstGeom>
        </p:spPr>
        <p:txBody>
          <a:bodyPr vert="horz" wrap="square" lIns="68544" tIns="34286" rIns="68544" bIns="34286" rtlCol="0">
            <a:no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31058" y="759636"/>
            <a:ext cx="8803393" cy="0"/>
          </a:xfrm>
          <a:prstGeom prst="line">
            <a:avLst/>
          </a:prstGeom>
          <a:ln w="28575">
            <a:solidFill>
              <a:srgbClr val="08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28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  <p:sldLayoutId id="2147483739" r:id="rId58"/>
    <p:sldLayoutId id="2147483740" r:id="rId59"/>
    <p:sldLayoutId id="2147483741" r:id="rId60"/>
  </p:sldLayoutIdLst>
  <p:transition>
    <p:fade/>
  </p:transition>
  <p:txStyles>
    <p:titleStyle>
      <a:lvl1pPr algn="l" defTabSz="1218419" rtl="0" eaLnBrk="1" latinLnBrk="0" hangingPunct="1">
        <a:lnSpc>
          <a:spcPct val="85000"/>
        </a:lnSpc>
        <a:spcBef>
          <a:spcPct val="0"/>
        </a:spcBef>
        <a:buNone/>
        <a:defRPr lang="en-US" sz="2400" b="0" kern="1200" cap="none" spc="0" baseline="0" dirty="0" smtClean="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224216" indent="-224216" algn="l" defTabSz="1218419" rtl="0" eaLnBrk="1" latinLnBrk="0" hangingPunct="1">
        <a:lnSpc>
          <a:spcPct val="90000"/>
        </a:lnSpc>
        <a:spcBef>
          <a:spcPts val="1867"/>
        </a:spcBef>
        <a:buClr>
          <a:schemeClr val="accent1"/>
        </a:buClr>
        <a:buFont typeface="Arial"/>
        <a:buChar char="•"/>
        <a:defRPr lang="en-US" sz="2400" b="0" kern="1200" dirty="0" smtClean="0">
          <a:solidFill>
            <a:schemeClr val="tx1"/>
          </a:solidFill>
          <a:latin typeface="Calibri"/>
          <a:ea typeface="+mn-ea"/>
          <a:cs typeface="Calibri"/>
        </a:defRPr>
      </a:lvl1pPr>
      <a:lvl2pPr marL="609205" indent="-302485" algn="l" defTabSz="1218419" rtl="0" eaLnBrk="1" latinLnBrk="0" hangingPunct="1">
        <a:lnSpc>
          <a:spcPct val="90000"/>
        </a:lnSpc>
        <a:spcBef>
          <a:spcPts val="1867"/>
        </a:spcBef>
        <a:buClr>
          <a:schemeClr val="accent1"/>
        </a:buClr>
        <a:buFont typeface="Arial"/>
        <a:buChar char="•"/>
        <a:defRPr lang="en-US" sz="2000" b="0" kern="1200" dirty="0" smtClean="0">
          <a:solidFill>
            <a:schemeClr val="tx1"/>
          </a:solidFill>
          <a:latin typeface="Calibri"/>
          <a:ea typeface="+mn-ea"/>
          <a:cs typeface="Calibri"/>
        </a:defRPr>
      </a:lvl2pPr>
      <a:lvl3pPr marL="989972" indent="-302485" algn="l" defTabSz="1218419" rtl="0" eaLnBrk="1" latinLnBrk="0" hangingPunct="1">
        <a:lnSpc>
          <a:spcPct val="90000"/>
        </a:lnSpc>
        <a:spcBef>
          <a:spcPts val="1867"/>
        </a:spcBef>
        <a:buClr>
          <a:schemeClr val="accent1"/>
        </a:buClr>
        <a:buFont typeface="Arial"/>
        <a:buChar char="•"/>
        <a:defRPr lang="en-US" sz="1800" b="0" kern="1200" dirty="0" smtClean="0">
          <a:solidFill>
            <a:schemeClr val="tx1"/>
          </a:solidFill>
          <a:latin typeface="Calibri"/>
          <a:ea typeface="+mn-ea"/>
          <a:cs typeface="Calibri"/>
        </a:defRPr>
      </a:lvl3pPr>
      <a:lvl4pPr marL="1370716" indent="-304601" algn="l" defTabSz="1218419" rtl="0" eaLnBrk="1" latinLnBrk="0" hangingPunct="1">
        <a:lnSpc>
          <a:spcPct val="90000"/>
        </a:lnSpc>
        <a:spcBef>
          <a:spcPts val="1867"/>
        </a:spcBef>
        <a:buClr>
          <a:schemeClr val="accent1"/>
        </a:buClr>
        <a:buFont typeface="Arial"/>
        <a:buChar char="•"/>
        <a:defRPr lang="en-US" sz="1800" b="0" kern="1200" dirty="0" smtClean="0">
          <a:solidFill>
            <a:schemeClr val="tx1"/>
          </a:solidFill>
          <a:latin typeface="Calibri"/>
          <a:ea typeface="+mn-ea"/>
          <a:cs typeface="Calibri"/>
        </a:defRPr>
      </a:lvl4pPr>
      <a:lvl5pPr marL="1749348" indent="-302485" algn="l" defTabSz="1218419" rtl="0" eaLnBrk="1" latinLnBrk="0" hangingPunct="1">
        <a:lnSpc>
          <a:spcPct val="90000"/>
        </a:lnSpc>
        <a:spcBef>
          <a:spcPts val="1867"/>
        </a:spcBef>
        <a:buClr>
          <a:schemeClr val="accent1"/>
        </a:buClr>
        <a:buFont typeface="Arial"/>
        <a:buChar char="•"/>
        <a:defRPr lang="en-US" sz="1800" b="0" kern="1200" dirty="0">
          <a:solidFill>
            <a:schemeClr val="tx1"/>
          </a:solidFill>
          <a:latin typeface="Calibri"/>
          <a:ea typeface="+mn-ea"/>
          <a:cs typeface="Calibri"/>
        </a:defRPr>
      </a:lvl5pPr>
      <a:lvl6pPr marL="3350616" indent="-304601" algn="l" defTabSz="121841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828" indent="-304601" algn="l" defTabSz="121841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036" indent="-304601" algn="l" defTabSz="121841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8242" indent="-304601" algn="l" defTabSz="121841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4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05" algn="l" defTabSz="12184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19" algn="l" defTabSz="12184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626" algn="l" defTabSz="12184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820" algn="l" defTabSz="12184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024" algn="l" defTabSz="12184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220" algn="l" defTabSz="12184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430" algn="l" defTabSz="12184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634" algn="l" defTabSz="12184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4" y="325779"/>
            <a:ext cx="8089900" cy="715572"/>
          </a:xfrm>
          <a:prstGeom prst="rect">
            <a:avLst/>
          </a:prstGeom>
        </p:spPr>
        <p:txBody>
          <a:bodyPr vert="horz" wrap="square" lIns="68543" tIns="34286" rIns="68543" bIns="34286" rtlCol="0" anchor="t" anchorCtr="0">
            <a:sp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828" y="1166596"/>
            <a:ext cx="8089901" cy="1246495"/>
          </a:xfrm>
          <a:prstGeom prst="rect">
            <a:avLst/>
          </a:prstGeom>
        </p:spPr>
        <p:txBody>
          <a:bodyPr vert="horz" wrap="square" lIns="68543" tIns="34286" rIns="68543" bIns="34286" rtlCol="0">
            <a:no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76" y="4839274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/>
            <a:fld id="{DAB5EC3A-29DC-4460-AB8F-0DD1BAF5274D}" type="datetime1">
              <a:rPr lang="en-US" smtClean="0">
                <a:solidFill>
                  <a:prstClr val="white"/>
                </a:solidFill>
                <a:ea typeface="ＭＳ Ｐゴシック" charset="0"/>
              </a:rPr>
              <a:pPr eaLnBrk="0" hangingPunct="0"/>
              <a:t>5/5/2021</a:t>
            </a:fld>
            <a:endParaRPr lang="en-US" dirty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79" y="4852598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/>
            <a:r>
              <a:rPr lang="en-US" dirty="0">
                <a:solidFill>
                  <a:prstClr val="white"/>
                </a:solidFill>
                <a:ea typeface="ＭＳ Ｐゴシック" charset="0"/>
              </a:rPr>
              <a:t>Presentation Title and/or Sub Brand Name Here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44" y="4840162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/>
            <a:fld id="{7BCC8D0D-EAEC-449D-9161-023DFF90F2E2}" type="slidenum">
              <a:rPr lang="en-US" smtClean="0">
                <a:solidFill>
                  <a:prstClr val="white"/>
                </a:solidFill>
                <a:ea typeface="ＭＳ Ｐゴシック" charset="0"/>
              </a:rPr>
              <a:pPr eaLnBrk="0" hangingPunct="0"/>
              <a:t>‹#›</a:t>
            </a:fld>
            <a:endParaRPr lang="en-US" dirty="0">
              <a:solidFill>
                <a:prstClr val="white"/>
              </a:solidFill>
              <a:ea typeface="ＭＳ Ｐゴシック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7" y="468756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Connector 8"/>
          <p:cNvCxnSpPr/>
          <p:nvPr/>
        </p:nvCxnSpPr>
        <p:spPr>
          <a:xfrm>
            <a:off x="365127" y="468756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214" y="4794682"/>
            <a:ext cx="799313" cy="25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89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</p:sldLayoutIdLst>
  <p:transition>
    <p:fade/>
  </p:transition>
  <p:hf hdr="0"/>
  <p:txStyles>
    <p:titleStyle>
      <a:lvl1pPr algn="l" defTabSz="1218389" rtl="0" eaLnBrk="1" latinLnBrk="0" hangingPunct="1">
        <a:lnSpc>
          <a:spcPct val="85000"/>
        </a:lnSpc>
        <a:spcBef>
          <a:spcPct val="0"/>
        </a:spcBef>
        <a:buNone/>
        <a:defRPr lang="en-US" sz="48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224210" indent="-224210" algn="l" defTabSz="1218389" rtl="0" eaLnBrk="1" latinLnBrk="0" hangingPunct="1">
        <a:lnSpc>
          <a:spcPct val="90000"/>
        </a:lnSpc>
        <a:spcBef>
          <a:spcPts val="1867"/>
        </a:spcBef>
        <a:buClr>
          <a:schemeClr val="bg1"/>
        </a:buClr>
        <a:buFont typeface="Wingdings" panose="05000000000000000000" pitchFamily="2" charset="2"/>
        <a:buChar char="§"/>
        <a:defRPr lang="en-US" sz="28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609189" indent="-302477" algn="l" defTabSz="1218389" rtl="0" eaLnBrk="1" latinLnBrk="0" hangingPunct="1">
        <a:lnSpc>
          <a:spcPct val="90000"/>
        </a:lnSpc>
        <a:spcBef>
          <a:spcPts val="1867"/>
        </a:spcBef>
        <a:buClr>
          <a:schemeClr val="bg1"/>
        </a:buClr>
        <a:buFont typeface="Arial" panose="020B0604020202020204" pitchFamily="34" charset="0"/>
        <a:buChar char="•"/>
        <a:defRPr lang="en-US" sz="28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989948" indent="-302477" algn="l" defTabSz="1218389" rtl="0" eaLnBrk="1" latinLnBrk="0" hangingPunct="1">
        <a:lnSpc>
          <a:spcPct val="90000"/>
        </a:lnSpc>
        <a:spcBef>
          <a:spcPts val="1867"/>
        </a:spcBef>
        <a:buClr>
          <a:schemeClr val="bg1"/>
        </a:buClr>
        <a:buFont typeface="Arial" panose="020B0604020202020204" pitchFamily="34" charset="0"/>
        <a:buChar char="‒"/>
        <a:defRPr lang="en-US" sz="28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370682" indent="-304594" algn="l" defTabSz="1218389" rtl="0" eaLnBrk="1" latinLnBrk="0" hangingPunct="1">
        <a:lnSpc>
          <a:spcPct val="90000"/>
        </a:lnSpc>
        <a:spcBef>
          <a:spcPts val="1867"/>
        </a:spcBef>
        <a:buClr>
          <a:schemeClr val="bg1"/>
        </a:buClr>
        <a:buFont typeface="Wingdings" panose="05000000000000000000" pitchFamily="2" charset="2"/>
        <a:buChar char="§"/>
        <a:defRPr lang="en-US" sz="28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749305" indent="-302477" algn="l" defTabSz="1218389" rtl="0" eaLnBrk="1" latinLnBrk="0" hangingPunct="1">
        <a:lnSpc>
          <a:spcPct val="90000"/>
        </a:lnSpc>
        <a:spcBef>
          <a:spcPts val="1867"/>
        </a:spcBef>
        <a:buClr>
          <a:schemeClr val="bg1"/>
        </a:buClr>
        <a:buFont typeface="Arial" panose="020B0604020202020204" pitchFamily="34" charset="0"/>
        <a:buChar char="•"/>
        <a:defRPr lang="en-US" sz="28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3350532" indent="-304594" algn="l" defTabSz="12183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730" indent="-304594" algn="l" defTabSz="12183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922" indent="-304594" algn="l" defTabSz="12183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8113" indent="-304594" algn="l" defTabSz="12183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89" algn="l" defTabSz="12183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89" algn="l" defTabSz="12183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81" algn="l" defTabSz="12183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760" algn="l" defTabSz="12183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948" algn="l" defTabSz="12183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129" algn="l" defTabSz="12183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324" algn="l" defTabSz="12183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512" algn="l" defTabSz="12183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C sea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41" y="-17755"/>
            <a:ext cx="5459820" cy="516125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6262" y="2046229"/>
            <a:ext cx="8641130" cy="1004882"/>
          </a:xfrm>
        </p:spPr>
        <p:txBody>
          <a:bodyPr/>
          <a:lstStyle/>
          <a:p>
            <a:pPr algn="ctr"/>
            <a:r>
              <a:rPr lang="en-IE" sz="3200" b="1" dirty="0">
                <a:latin typeface="Arial"/>
                <a:cs typeface="Arial"/>
              </a:rPr>
              <a:t>How does where you live impact active surveillance?</a:t>
            </a:r>
            <a:endParaRPr lang="en-US" sz="3200" i="1" dirty="0">
              <a:effectLst>
                <a:outerShdw blurRad="50800" dist="38100" dir="894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06237" y="3608994"/>
            <a:ext cx="6477000" cy="1267826"/>
          </a:xfrm>
        </p:spPr>
        <p:txBody>
          <a:bodyPr/>
          <a:lstStyle/>
          <a:p>
            <a:r>
              <a:rPr lang="en-US" sz="2100" b="1" dirty="0">
                <a:effectLst>
                  <a:outerShdw blurRad="50800" dist="38100" dir="8940000" algn="tl" rotWithShape="0">
                    <a:srgbClr val="000000">
                      <a:alpha val="43000"/>
                    </a:srgbClr>
                  </a:outerShdw>
                </a:effectLst>
                <a:latin typeface="Candara"/>
                <a:cs typeface="Candara"/>
              </a:rPr>
              <a:t>Samuel L. Washington III, MD, MS</a:t>
            </a:r>
          </a:p>
          <a:p>
            <a:r>
              <a:rPr lang="en-US" sz="1600" dirty="0">
                <a:effectLst>
                  <a:outerShdw blurRad="50800" dist="38100" dir="8940000" algn="tl" rotWithShape="0">
                    <a:srgbClr val="000000">
                      <a:alpha val="43000"/>
                    </a:srgbClr>
                  </a:outerShdw>
                </a:effectLst>
                <a:cs typeface="Candara"/>
              </a:rPr>
              <a:t>Assistant Professor of Urology; Epidemiology &amp; Biostatistics</a:t>
            </a:r>
          </a:p>
          <a:p>
            <a:r>
              <a:rPr lang="en-US" sz="1600" dirty="0">
                <a:effectLst>
                  <a:outerShdw blurRad="50800" dist="38100" dir="8940000" algn="tl" rotWithShape="0">
                    <a:srgbClr val="000000">
                      <a:alpha val="43000"/>
                    </a:srgbClr>
                  </a:outerShdw>
                </a:effectLst>
                <a:cs typeface="Candara"/>
              </a:rPr>
              <a:t>Goldberg-Benioff Endowed Professorship in Cancer Biology</a:t>
            </a:r>
            <a:br>
              <a:rPr lang="en-US" sz="1600" dirty="0">
                <a:effectLst>
                  <a:outerShdw blurRad="50800" dist="38100" dir="8940000" algn="tl" rotWithShape="0">
                    <a:srgbClr val="000000">
                      <a:alpha val="43000"/>
                    </a:srgbClr>
                  </a:outerShdw>
                </a:effectLst>
                <a:cs typeface="Candara"/>
              </a:rPr>
            </a:br>
            <a:r>
              <a:rPr lang="en-US" sz="1600" dirty="0">
                <a:effectLst>
                  <a:outerShdw blurRad="50800" dist="38100" dir="8940000" algn="tl" rotWithShape="0">
                    <a:srgbClr val="000000">
                      <a:alpha val="43000"/>
                    </a:srgbClr>
                  </a:outerShdw>
                </a:effectLst>
                <a:cs typeface="Candara"/>
              </a:rPr>
              <a:t>University of California, San Francisco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694439-2161-514E-A81C-F7C5A1427859}"/>
              </a:ext>
            </a:extLst>
          </p:cNvPr>
          <p:cNvSpPr/>
          <p:nvPr/>
        </p:nvSpPr>
        <p:spPr>
          <a:xfrm>
            <a:off x="7099418" y="4654398"/>
            <a:ext cx="1838700" cy="346247"/>
          </a:xfrm>
          <a:prstGeom prst="rect">
            <a:avLst/>
          </a:prstGeom>
        </p:spPr>
        <p:txBody>
          <a:bodyPr wrap="none" lIns="68576" tIns="34289" rIns="68576" bIns="34289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dirty="0" err="1">
                <a:solidFill>
                  <a:schemeClr val="bg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SamWashUro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creen Shot 2018-01-29 at 4.43.40 AM.png">
            <a:extLst>
              <a:ext uri="{FF2B5EF4-FFF2-40B4-BE49-F238E27FC236}">
                <a16:creationId xmlns:a16="http://schemas.microsoft.com/office/drawing/2014/main" id="{F25BF99E-4B35-F148-A924-E37A6489A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193" y="4752995"/>
            <a:ext cx="27622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8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47" y="1414252"/>
            <a:ext cx="7302693" cy="36933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0013" y="3305175"/>
            <a:ext cx="8470232" cy="1024888"/>
          </a:xfrm>
          <a:prstGeom prst="rect">
            <a:avLst/>
          </a:prstGeom>
        </p:spPr>
        <p:txBody>
          <a:bodyPr lIns="91432" tIns="45716" rIns="91432" bIns="45716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Arial"/>
                <a:cs typeface="Arial"/>
              </a:rPr>
              <a:t>IMPACT OF NEW TECHNOLOGY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0012" y="2640018"/>
            <a:ext cx="7772400" cy="1125140"/>
          </a:xfrm>
          <a:prstGeom prst="rect">
            <a:avLst/>
          </a:prstGeom>
        </p:spPr>
        <p:txBody>
          <a:bodyPr lIns="91432" tIns="45716" rIns="91432" bIns="45716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Active Surveillance</a:t>
            </a:r>
          </a:p>
        </p:txBody>
      </p:sp>
    </p:spTree>
    <p:extLst>
      <p:ext uri="{BB962C8B-B14F-4D97-AF65-F5344CB8AC3E}">
        <p14:creationId xmlns:p14="http://schemas.microsoft.com/office/powerpoint/2010/main" val="70327847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47" y="1414252"/>
            <a:ext cx="7302693" cy="36933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endParaRPr lang="en-US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74113" y="23684"/>
            <a:ext cx="8607887" cy="706339"/>
          </a:xfrm>
          <a:prstGeom prst="rect">
            <a:avLst/>
          </a:prstGeom>
        </p:spPr>
        <p:txBody>
          <a:bodyPr lIns="91432" tIns="45716" rIns="91432" bIns="45716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/>
                </a:solidFill>
                <a:latin typeface="Arial"/>
                <a:cs typeface="Arial"/>
              </a:rPr>
              <a:t>2020 National Comprehensive Cancer Network Guidelines Recommendations on Genomic Testing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369634"/>
              </p:ext>
            </p:extLst>
          </p:nvPr>
        </p:nvGraphicFramePr>
        <p:xfrm>
          <a:off x="692747" y="941130"/>
          <a:ext cx="8089251" cy="3364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5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8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Category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8539" marR="185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Definition</a:t>
                      </a:r>
                    </a:p>
                  </a:txBody>
                  <a:tcPr marL="18539" marR="185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8539" marR="1853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8539" marR="185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T1c, GG1, PSA &lt;10, &lt;3 positive cores, ≤50</a:t>
                      </a:r>
                      <a:r>
                        <a:rPr lang="en-US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core involved, PSAD &lt;0.15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8539" marR="185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400" baseline="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Indicated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8539" marR="1853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8539" marR="185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T1-T2a, GG 1, and PSA &lt;10</a:t>
                      </a:r>
                    </a:p>
                  </a:txBody>
                  <a:tcPr marL="18539" marR="185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Consider if life expectancy &gt;10y</a:t>
                      </a:r>
                    </a:p>
                  </a:txBody>
                  <a:tcPr marL="18539" marR="1853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Intermediate</a:t>
                      </a:r>
                    </a:p>
                  </a:txBody>
                  <a:tcPr marL="18539" marR="185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T2b-T2c, or GG 2 or 3,</a:t>
                      </a:r>
                      <a:r>
                        <a:rPr lang="en-US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PSA 10-20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539" marR="185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Consider</a:t>
                      </a:r>
                      <a:r>
                        <a:rPr lang="en-US" sz="1400" b="1" baseline="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for favorable-intermediate-risk 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if life expectancy</a:t>
                      </a:r>
                      <a:r>
                        <a:rPr lang="en-US" sz="1400" b="1" baseline="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&gt;10y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8539" marR="1853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2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 marL="18539" marR="185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T3a</a:t>
                      </a:r>
                      <a:r>
                        <a:rPr lang="en-US" sz="1400" baseline="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or GG4 or 5, or PSA &gt;20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8539" marR="185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Consider if life expectancy &gt;10y</a:t>
                      </a:r>
                    </a:p>
                  </a:txBody>
                  <a:tcPr marL="18539" marR="1853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Very High</a:t>
                      </a:r>
                    </a:p>
                  </a:txBody>
                  <a:tcPr marL="18539" marR="185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T3b-T4,</a:t>
                      </a:r>
                      <a:r>
                        <a:rPr lang="en-US" sz="1400" baseline="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or primary Gleason pattern 5, or &gt;4 cores with GG 4 or 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8539" marR="185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Not routinely</a:t>
                      </a:r>
                      <a:r>
                        <a:rPr lang="en-US" sz="1400" baseline="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recommended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8539" marR="1853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80134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47" y="1414252"/>
            <a:ext cx="7302693" cy="36933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" y="218509"/>
            <a:ext cx="9144000" cy="738661"/>
          </a:xfrm>
          <a:prstGeom prst="rect">
            <a:avLst/>
          </a:prstGeom>
        </p:spPr>
        <p:txBody>
          <a:bodyPr lIns="91432" tIns="45716" rIns="91432" bIns="45716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52049"/>
                </a:solidFill>
                <a:latin typeface="Arial"/>
                <a:cs typeface="Arial"/>
              </a:rPr>
              <a:t>Clinically Available Genomic Tests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255295"/>
            <a:ext cx="9144001" cy="861770"/>
          </a:xfrm>
          <a:prstGeom prst="rect">
            <a:avLst/>
          </a:prstGeom>
          <a:noFill/>
        </p:spPr>
        <p:txBody>
          <a:bodyPr wrap="square" lIns="121905" tIns="60952" rIns="121905" bIns="60952" rtlCol="0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All of these assays have prognostic value</a:t>
            </a:r>
          </a:p>
          <a:p>
            <a:pPr algn="ctr"/>
            <a:r>
              <a:rPr lang="en-US" sz="2400" dirty="0">
                <a:latin typeface="Arial"/>
                <a:cs typeface="Arial"/>
              </a:rPr>
              <a:t>none are predictive biomarkers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64729" y="1725297"/>
            <a:ext cx="650470" cy="10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9742" y="1483624"/>
            <a:ext cx="1416373" cy="461665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Decipher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0382" y="924459"/>
            <a:ext cx="6657470" cy="3138235"/>
            <a:chOff x="300382" y="924459"/>
            <a:chExt cx="6657470" cy="3138235"/>
          </a:xfrm>
        </p:grpSpPr>
        <p:pic>
          <p:nvPicPr>
            <p:cNvPr id="6" name="Picture 3" descr="Screen Shot 2016-04-09 at 3.02.27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63" t="12373" r="21965" b="12465"/>
            <a:stretch/>
          </p:blipFill>
          <p:spPr bwMode="auto">
            <a:xfrm>
              <a:off x="2215199" y="924459"/>
              <a:ext cx="4742653" cy="313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1528302" y="2617647"/>
              <a:ext cx="650470" cy="103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564729" y="3132276"/>
              <a:ext cx="650470" cy="103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34227" y="2397139"/>
              <a:ext cx="834634" cy="461665"/>
            </a:xfrm>
            <a:prstGeom prst="rect">
              <a:avLst/>
            </a:prstGeom>
            <a:noFill/>
          </p:spPr>
          <p:txBody>
            <a:bodyPr wrap="none" lIns="91432" tIns="45716" rIns="91432" bIns="45716" rtlCol="0">
              <a:spAutoFit/>
            </a:bodyPr>
            <a:lstStyle/>
            <a:p>
              <a:r>
                <a:rPr lang="en-US" sz="2400" dirty="0">
                  <a:latin typeface="Arial"/>
                  <a:cs typeface="Arial"/>
                </a:rPr>
                <a:t>GPS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0382" y="2911768"/>
              <a:ext cx="1227920" cy="461665"/>
            </a:xfrm>
            <a:prstGeom prst="rect">
              <a:avLst/>
            </a:prstGeom>
            <a:noFill/>
          </p:spPr>
          <p:txBody>
            <a:bodyPr wrap="none" lIns="91432" tIns="45716" rIns="91432" bIns="45716" rtlCol="0">
              <a:spAutoFit/>
            </a:bodyPr>
            <a:lstStyle/>
            <a:p>
              <a:r>
                <a:rPr lang="en-US" sz="2400" dirty="0" err="1">
                  <a:latin typeface="Arial"/>
                  <a:cs typeface="Arial"/>
                </a:rPr>
                <a:t>Prolaris</a:t>
              </a:r>
              <a:endParaRPr lang="en-US" sz="24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558088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97835" y="284109"/>
            <a:ext cx="6480307" cy="392407"/>
          </a:xfrm>
          <a:prstGeom prst="rect">
            <a:avLst/>
          </a:prstGeom>
        </p:spPr>
        <p:txBody>
          <a:bodyPr lIns="91432" tIns="45716" rIns="91432" bIns="45716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Onco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type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DX GPS (Genomic Health)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911" y="1021169"/>
            <a:ext cx="3255531" cy="3480915"/>
          </a:xfrm>
          <a:prstGeom prst="rect">
            <a:avLst/>
          </a:prstGeom>
        </p:spPr>
        <p:txBody>
          <a:bodyPr lIns="68556" tIns="34289" rIns="68556" bIns="34289"/>
          <a:lstStyle>
            <a:lvl1pPr marL="288925" indent="-288925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640F15"/>
              </a:buClr>
              <a:buSzPct val="90000"/>
              <a:buFont typeface="Wingdings" charset="2"/>
              <a:buChar char="Ø"/>
              <a:defRPr sz="26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640F15"/>
              </a:buClr>
              <a:buFont typeface="Times" charset="0"/>
              <a:buChar char="•"/>
              <a:defRPr sz="2400">
                <a:solidFill>
                  <a:srgbClr val="000000"/>
                </a:solidFill>
                <a:latin typeface="+mn-lt"/>
                <a:ea typeface="ＭＳ Ｐゴシック" charset="-128"/>
              </a:defRPr>
            </a:lvl2pPr>
            <a:lvl3pPr marL="1087438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88BBBB"/>
              </a:buClr>
              <a:buChar char="•"/>
              <a:defRPr sz="2000">
                <a:solidFill>
                  <a:srgbClr val="0000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88BBBB"/>
              </a:buClr>
              <a:buChar char="–"/>
              <a:defRPr>
                <a:solidFill>
                  <a:srgbClr val="000000"/>
                </a:solidFill>
                <a:latin typeface="+mn-lt"/>
                <a:ea typeface="ＭＳ Ｐゴシック" charset="-128"/>
              </a:defRPr>
            </a:lvl4pPr>
            <a:lvl5pPr marL="2001838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BBBBAA"/>
              </a:buClr>
              <a:buSzPct val="105000"/>
              <a:buFont typeface="Arial" charset="0"/>
              <a:buChar char="&gt;"/>
              <a:defRPr sz="1600">
                <a:solidFill>
                  <a:srgbClr val="000000"/>
                </a:solidFill>
                <a:latin typeface="+mn-lt"/>
                <a:ea typeface="ＭＳ Ｐゴシック" charset="-128"/>
              </a:defRPr>
            </a:lvl5pPr>
            <a:lvl6pPr marL="2459038" indent="-173038" algn="l" rtl="0"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BBBBAA"/>
              </a:buClr>
              <a:buSzPct val="105000"/>
              <a:buFont typeface="Arial" charset="0"/>
              <a:buChar char="&gt;"/>
              <a:defRPr sz="1600">
                <a:solidFill>
                  <a:srgbClr val="000000"/>
                </a:solidFill>
                <a:latin typeface="+mn-lt"/>
                <a:ea typeface="ＭＳ Ｐゴシック" charset="-128"/>
              </a:defRPr>
            </a:lvl6pPr>
            <a:lvl7pPr marL="2916238" indent="-173038" algn="l" rtl="0"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BBBBAA"/>
              </a:buClr>
              <a:buSzPct val="105000"/>
              <a:buFont typeface="Arial" charset="0"/>
              <a:buChar char="&gt;"/>
              <a:defRPr sz="1600">
                <a:solidFill>
                  <a:srgbClr val="000000"/>
                </a:solidFill>
                <a:latin typeface="+mn-lt"/>
                <a:ea typeface="ＭＳ Ｐゴシック" charset="-128"/>
              </a:defRPr>
            </a:lvl7pPr>
            <a:lvl8pPr marL="3373438" indent="-173038" algn="l" rtl="0"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BBBBAA"/>
              </a:buClr>
              <a:buSzPct val="105000"/>
              <a:buFont typeface="Arial" charset="0"/>
              <a:buChar char="&gt;"/>
              <a:defRPr sz="1600">
                <a:solidFill>
                  <a:srgbClr val="000000"/>
                </a:solidFill>
                <a:latin typeface="+mn-lt"/>
                <a:ea typeface="ＭＳ Ｐゴシック" charset="-128"/>
              </a:defRPr>
            </a:lvl8pPr>
            <a:lvl9pPr marL="3830638" indent="-173038" algn="l" rtl="0"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BBBBAA"/>
              </a:buClr>
              <a:buSzPct val="105000"/>
              <a:buFont typeface="Arial" charset="0"/>
              <a:buChar char="&gt;"/>
              <a:defRPr sz="1600">
                <a:solidFill>
                  <a:srgbClr val="000000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dirty="0">
                <a:latin typeface="Arial"/>
                <a:cs typeface="Arial"/>
              </a:rPr>
              <a:t>Quantitative 17-gene RT-PCR assay on manually </a:t>
            </a:r>
            <a:r>
              <a:rPr lang="en-US" sz="1800" dirty="0" err="1">
                <a:latin typeface="Arial"/>
                <a:cs typeface="Arial"/>
              </a:rPr>
              <a:t>microdissected</a:t>
            </a:r>
            <a:r>
              <a:rPr lang="en-US" sz="1800" dirty="0">
                <a:latin typeface="Arial"/>
                <a:cs typeface="Arial"/>
              </a:rPr>
              <a:t> tumor tissue from needle biopsy</a:t>
            </a:r>
          </a:p>
          <a:p>
            <a:pPr eaLnBrk="1" hangingPunct="1"/>
            <a:r>
              <a:rPr lang="en-US" sz="1800" dirty="0">
                <a:latin typeface="Arial"/>
                <a:cs typeface="Arial"/>
              </a:rPr>
              <a:t>Genes and biological pathways predictive of multiple endpoints, with emphasis on clinical recurrence</a:t>
            </a:r>
          </a:p>
          <a:p>
            <a:pPr eaLnBrk="1" hangingPunct="1"/>
            <a:r>
              <a:rPr lang="en-US" sz="1800" dirty="0">
                <a:solidFill>
                  <a:srgbClr val="052049"/>
                </a:solidFill>
                <a:latin typeface="Arial"/>
                <a:cs typeface="Arial"/>
              </a:rPr>
              <a:t>Optimized for very small tissue input: six 5 micron sections of single needle biopsy block with as little as 1 mm tumor length</a:t>
            </a:r>
          </a:p>
          <a:p>
            <a:pPr marL="0" indent="0" eaLnBrk="1" hangingPunct="1">
              <a:buNone/>
            </a:pPr>
            <a:endParaRPr lang="en-US" sz="1800" dirty="0">
              <a:latin typeface="Arial"/>
              <a:cs typeface="Arial"/>
            </a:endParaRPr>
          </a:p>
          <a:p>
            <a:pPr marL="0" indent="0" eaLnBrk="1" hangingPunct="1">
              <a:buNone/>
            </a:pPr>
            <a:endParaRPr lang="en-US" sz="1800" dirty="0">
              <a:latin typeface="Arial"/>
              <a:cs typeface="Arial"/>
            </a:endParaRPr>
          </a:p>
          <a:p>
            <a:pPr marL="342749" lvl="1" indent="0" eaLnBrk="1" hangingPunct="1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 eaLnBrk="1" hangingPunct="1">
              <a:buNone/>
            </a:pPr>
            <a:endParaRPr lang="en-US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800" dirty="0">
              <a:latin typeface="Arial"/>
              <a:cs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39849" y="1160280"/>
            <a:ext cx="3069660" cy="3762448"/>
            <a:chOff x="4708478" y="942919"/>
            <a:chExt cx="3069660" cy="3762448"/>
          </a:xfrm>
        </p:grpSpPr>
        <p:sp>
          <p:nvSpPr>
            <p:cNvPr id="5" name="Rectangle 4"/>
            <p:cNvSpPr/>
            <p:nvPr/>
          </p:nvSpPr>
          <p:spPr bwMode="auto">
            <a:xfrm>
              <a:off x="6292930" y="942919"/>
              <a:ext cx="1456567" cy="1214954"/>
            </a:xfrm>
            <a:prstGeom prst="rect">
              <a:avLst/>
            </a:prstGeom>
            <a:solidFill>
              <a:srgbClr val="0070C0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68562" tIns="34289" rIns="68562" bIns="34289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0" hangingPunct="0"/>
              <a:r>
                <a:rPr lang="en-US" sz="1200" b="1" dirty="0">
                  <a:solidFill>
                    <a:srgbClr val="FFFFFF"/>
                  </a:solidFill>
                  <a:latin typeface="Trebuchet MS"/>
                  <a:cs typeface="Arial" pitchFamily="34" charset="0"/>
                </a:rPr>
                <a:t>Cellular Organization</a:t>
              </a:r>
            </a:p>
            <a:p>
              <a:pPr algn="ctr" eaLnBrk="0" hangingPunct="0"/>
              <a:r>
                <a:rPr lang="en-US" sz="1200" dirty="0" err="1">
                  <a:solidFill>
                    <a:srgbClr val="FFFFFF"/>
                  </a:solidFill>
                  <a:latin typeface="Trebuchet MS"/>
                  <a:cs typeface="Arial" pitchFamily="34" charset="0"/>
                </a:rPr>
                <a:t>FLNC</a:t>
              </a:r>
              <a:endParaRPr lang="en-US" sz="1200" dirty="0">
                <a:solidFill>
                  <a:srgbClr val="FFFFFF"/>
                </a:solidFill>
                <a:latin typeface="Trebuchet MS"/>
                <a:cs typeface="Arial" pitchFamily="34" charset="0"/>
              </a:endParaRPr>
            </a:p>
            <a:p>
              <a:pPr algn="ctr" eaLnBrk="0" hangingPunct="0"/>
              <a:r>
                <a:rPr lang="en-US" sz="1200" dirty="0" err="1">
                  <a:solidFill>
                    <a:srgbClr val="FFFFFF"/>
                  </a:solidFill>
                  <a:latin typeface="Trebuchet MS"/>
                  <a:cs typeface="Arial" pitchFamily="34" charset="0"/>
                </a:rPr>
                <a:t>GSN</a:t>
              </a:r>
              <a:endParaRPr lang="en-US" sz="1200" dirty="0">
                <a:solidFill>
                  <a:srgbClr val="FFFFFF"/>
                </a:solidFill>
                <a:latin typeface="Trebuchet MS"/>
                <a:cs typeface="Arial" pitchFamily="34" charset="0"/>
              </a:endParaRPr>
            </a:p>
            <a:p>
              <a:pPr algn="ctr" eaLnBrk="0" hangingPunct="0"/>
              <a:r>
                <a:rPr lang="en-US" sz="1200" dirty="0">
                  <a:solidFill>
                    <a:srgbClr val="FFFFFF"/>
                  </a:solidFill>
                  <a:latin typeface="Trebuchet MS"/>
                  <a:cs typeface="Arial" pitchFamily="34" charset="0"/>
                </a:rPr>
                <a:t>GSTM2 </a:t>
              </a:r>
            </a:p>
            <a:p>
              <a:pPr algn="ctr" eaLnBrk="0" hangingPunct="0"/>
              <a:r>
                <a:rPr lang="en-US" sz="1200" dirty="0">
                  <a:solidFill>
                    <a:srgbClr val="FFFFFF"/>
                  </a:solidFill>
                  <a:latin typeface="Trebuchet MS"/>
                  <a:cs typeface="Arial" pitchFamily="34" charset="0"/>
                </a:rPr>
                <a:t>TPM2</a:t>
              </a:r>
            </a:p>
            <a:p>
              <a:pPr algn="ctr" eaLnBrk="0" hangingPunct="0"/>
              <a:endParaRPr lang="en-US" sz="1200" dirty="0">
                <a:solidFill>
                  <a:srgbClr val="FFFFFF"/>
                </a:solidFill>
                <a:latin typeface="Trebuchet MS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708486" y="2061522"/>
              <a:ext cx="1496241" cy="780388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68562" tIns="34289" rIns="68562" bIns="34289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0" hangingPunct="0"/>
              <a:r>
                <a:rPr lang="en-US" sz="1200" b="1" dirty="0">
                  <a:solidFill>
                    <a:srgbClr val="FFFFFF"/>
                  </a:solidFill>
                  <a:latin typeface="Trebuchet MS"/>
                  <a:cs typeface="Arial" pitchFamily="34" charset="0"/>
                </a:rPr>
                <a:t>Stromal Response</a:t>
              </a:r>
            </a:p>
            <a:p>
              <a:pPr algn="ctr" eaLnBrk="0" hangingPunct="0"/>
              <a:r>
                <a:rPr lang="en-US" sz="1200" dirty="0" err="1">
                  <a:solidFill>
                    <a:srgbClr val="FFFFFF"/>
                  </a:solidFill>
                  <a:latin typeface="Trebuchet MS"/>
                  <a:cs typeface="Arial" pitchFamily="34" charset="0"/>
                </a:rPr>
                <a:t>BGN</a:t>
              </a:r>
              <a:endParaRPr lang="en-US" sz="1200" dirty="0">
                <a:solidFill>
                  <a:srgbClr val="FFFFFF"/>
                </a:solidFill>
                <a:latin typeface="Trebuchet MS"/>
                <a:cs typeface="Arial" pitchFamily="34" charset="0"/>
              </a:endParaRPr>
            </a:p>
            <a:p>
              <a:pPr algn="ctr" eaLnBrk="0" hangingPunct="0"/>
              <a:r>
                <a:rPr lang="en-US" sz="1200" dirty="0">
                  <a:solidFill>
                    <a:srgbClr val="FFFFFF"/>
                  </a:solidFill>
                  <a:latin typeface="Trebuchet MS"/>
                  <a:cs typeface="Arial" pitchFamily="34" charset="0"/>
                </a:rPr>
                <a:t>COL1A1</a:t>
              </a:r>
            </a:p>
            <a:p>
              <a:pPr algn="ctr" eaLnBrk="0" hangingPunct="0"/>
              <a:r>
                <a:rPr lang="en-US" sz="1200" dirty="0">
                  <a:solidFill>
                    <a:srgbClr val="FFFFFF"/>
                  </a:solidFill>
                  <a:latin typeface="Trebuchet MS"/>
                  <a:cs typeface="Arial" pitchFamily="34" charset="0"/>
                </a:rPr>
                <a:t>SFRP4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708486" y="2928224"/>
              <a:ext cx="1496241" cy="503223"/>
            </a:xfrm>
            <a:prstGeom prst="rect">
              <a:avLst/>
            </a:prstGeom>
            <a:solidFill>
              <a:srgbClr val="7030A0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68562" tIns="34289" rIns="68562" bIns="34289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0" hangingPunct="0"/>
              <a:r>
                <a:rPr lang="en-US" sz="1200" b="1" dirty="0">
                  <a:solidFill>
                    <a:srgbClr val="FFFFFF"/>
                  </a:solidFill>
                  <a:latin typeface="Trebuchet MS"/>
                  <a:cs typeface="Arial" pitchFamily="34" charset="0"/>
                </a:rPr>
                <a:t>Proliferation</a:t>
              </a:r>
            </a:p>
            <a:p>
              <a:pPr algn="ctr" eaLnBrk="0" hangingPunct="0"/>
              <a:r>
                <a:rPr lang="en-US" sz="1200" dirty="0" err="1">
                  <a:solidFill>
                    <a:srgbClr val="FFFFFF"/>
                  </a:solidFill>
                  <a:latin typeface="Trebuchet MS"/>
                  <a:cs typeface="Arial" pitchFamily="34" charset="0"/>
                </a:rPr>
                <a:t>TPX2</a:t>
              </a:r>
              <a:endParaRPr lang="en-US" sz="1200" dirty="0">
                <a:solidFill>
                  <a:srgbClr val="FFFFFF"/>
                </a:solidFill>
                <a:latin typeface="Trebuchet MS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708486" y="942919"/>
              <a:ext cx="1496241" cy="1044674"/>
            </a:xfrm>
            <a:prstGeom prst="rect">
              <a:avLst/>
            </a:prstGeom>
            <a:solidFill>
              <a:srgbClr val="FF6600"/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68562" tIns="34289" rIns="68562" bIns="34289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0" hangingPunct="0"/>
              <a:r>
                <a:rPr lang="en-US" sz="1200" b="1" dirty="0">
                  <a:solidFill>
                    <a:srgbClr val="FFFFFF"/>
                  </a:solidFill>
                  <a:latin typeface="Trebuchet MS"/>
                  <a:cs typeface="Arial" pitchFamily="34" charset="0"/>
                </a:rPr>
                <a:t>Androgen Signaling</a:t>
              </a:r>
            </a:p>
            <a:p>
              <a:pPr algn="ctr" eaLnBrk="0" hangingPunct="0"/>
              <a:r>
                <a:rPr lang="en-US" sz="1200" dirty="0">
                  <a:solidFill>
                    <a:srgbClr val="FFFFFF"/>
                  </a:solidFill>
                  <a:latin typeface="Trebuchet MS"/>
                  <a:cs typeface="Arial" pitchFamily="34" charset="0"/>
                </a:rPr>
                <a:t>AZGP1 </a:t>
              </a:r>
            </a:p>
            <a:p>
              <a:pPr algn="ctr" eaLnBrk="0" hangingPunct="0"/>
              <a:r>
                <a:rPr lang="en-US" sz="1200" dirty="0">
                  <a:solidFill>
                    <a:srgbClr val="FFFFFF"/>
                  </a:solidFill>
                  <a:latin typeface="Trebuchet MS"/>
                  <a:cs typeface="Arial" pitchFamily="34" charset="0"/>
                </a:rPr>
                <a:t>FAM13C</a:t>
              </a:r>
            </a:p>
            <a:p>
              <a:pPr algn="ctr" eaLnBrk="0" hangingPunct="0"/>
              <a:r>
                <a:rPr lang="en-US" sz="1200" dirty="0">
                  <a:solidFill>
                    <a:srgbClr val="FFFFFF"/>
                  </a:solidFill>
                  <a:latin typeface="Trebuchet MS"/>
                  <a:cs typeface="Arial" pitchFamily="34" charset="0"/>
                </a:rPr>
                <a:t>KLK2</a:t>
              </a:r>
            </a:p>
            <a:p>
              <a:pPr algn="ctr" eaLnBrk="0" hangingPunct="0"/>
              <a:r>
                <a:rPr lang="en-US" sz="1200" dirty="0" err="1">
                  <a:solidFill>
                    <a:srgbClr val="FFFFFF"/>
                  </a:solidFill>
                  <a:latin typeface="Trebuchet MS"/>
                  <a:cs typeface="Arial" pitchFamily="34" charset="0"/>
                </a:rPr>
                <a:t>SRD5A2</a:t>
              </a:r>
              <a:endParaRPr lang="en-US" sz="1200" dirty="0">
                <a:solidFill>
                  <a:srgbClr val="FFFFFF"/>
                </a:solidFill>
                <a:latin typeface="Trebuchet MS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292930" y="2242524"/>
              <a:ext cx="1456567" cy="11889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68562" tIns="34289" rIns="68562" bIns="34289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0" hangingPunct="0"/>
              <a:r>
                <a:rPr lang="en-US" sz="1200" b="1" dirty="0">
                  <a:solidFill>
                    <a:srgbClr val="FFFFFF"/>
                  </a:solidFill>
                  <a:latin typeface="Trebuchet MS"/>
                  <a:cs typeface="Arial" pitchFamily="34" charset="0"/>
                </a:rPr>
                <a:t>Reference</a:t>
              </a:r>
            </a:p>
            <a:p>
              <a:pPr algn="ctr" eaLnBrk="0" hangingPunct="0"/>
              <a:r>
                <a:rPr lang="en-US" sz="1200" dirty="0" err="1">
                  <a:solidFill>
                    <a:srgbClr val="FFFFFF"/>
                  </a:solidFill>
                  <a:latin typeface="Trebuchet MS"/>
                  <a:cs typeface="Arial" pitchFamily="34" charset="0"/>
                </a:rPr>
                <a:t>ARF1</a:t>
              </a:r>
              <a:endParaRPr lang="en-US" sz="1200" dirty="0">
                <a:solidFill>
                  <a:srgbClr val="FFFFFF"/>
                </a:solidFill>
                <a:latin typeface="Trebuchet MS"/>
                <a:cs typeface="Arial" pitchFamily="34" charset="0"/>
              </a:endParaRPr>
            </a:p>
            <a:p>
              <a:pPr algn="ctr" eaLnBrk="0" hangingPunct="0"/>
              <a:r>
                <a:rPr lang="en-US" sz="1200" dirty="0" err="1">
                  <a:solidFill>
                    <a:srgbClr val="FFFFFF"/>
                  </a:solidFill>
                  <a:latin typeface="Trebuchet MS"/>
                  <a:cs typeface="Arial" pitchFamily="34" charset="0"/>
                </a:rPr>
                <a:t>ATP5E</a:t>
              </a:r>
              <a:endParaRPr lang="en-US" sz="1200" dirty="0">
                <a:solidFill>
                  <a:srgbClr val="FFFFFF"/>
                </a:solidFill>
                <a:latin typeface="Trebuchet MS"/>
                <a:cs typeface="Arial" pitchFamily="34" charset="0"/>
              </a:endParaRPr>
            </a:p>
            <a:p>
              <a:pPr algn="ctr" eaLnBrk="0" hangingPunct="0"/>
              <a:r>
                <a:rPr lang="en-US" sz="1200" dirty="0" err="1">
                  <a:solidFill>
                    <a:srgbClr val="FFFFFF"/>
                  </a:solidFill>
                  <a:latin typeface="Trebuchet MS"/>
                  <a:cs typeface="Arial" pitchFamily="34" charset="0"/>
                </a:rPr>
                <a:t>CLTC</a:t>
              </a:r>
              <a:endParaRPr lang="en-US" sz="1200" dirty="0">
                <a:solidFill>
                  <a:srgbClr val="FFFFFF"/>
                </a:solidFill>
                <a:latin typeface="Trebuchet MS"/>
                <a:cs typeface="Arial" pitchFamily="34" charset="0"/>
              </a:endParaRPr>
            </a:p>
            <a:p>
              <a:pPr algn="ctr" eaLnBrk="0" hangingPunct="0"/>
              <a:r>
                <a:rPr lang="en-US" sz="1200" dirty="0" err="1">
                  <a:solidFill>
                    <a:srgbClr val="FFFFFF"/>
                  </a:solidFill>
                  <a:latin typeface="Trebuchet MS"/>
                  <a:cs typeface="Arial" pitchFamily="34" charset="0"/>
                </a:rPr>
                <a:t>GPS1</a:t>
              </a:r>
              <a:endParaRPr lang="en-US" sz="1200" dirty="0">
                <a:solidFill>
                  <a:srgbClr val="FFFFFF"/>
                </a:solidFill>
                <a:latin typeface="Trebuchet MS"/>
                <a:cs typeface="Arial" pitchFamily="34" charset="0"/>
              </a:endParaRPr>
            </a:p>
            <a:p>
              <a:pPr algn="ctr" eaLnBrk="0" hangingPunct="0"/>
              <a:r>
                <a:rPr lang="en-US" sz="1200" dirty="0" err="1">
                  <a:solidFill>
                    <a:srgbClr val="FFFFFF"/>
                  </a:solidFill>
                  <a:latin typeface="Trebuchet MS"/>
                  <a:cs typeface="Arial" pitchFamily="34" charset="0"/>
                </a:rPr>
                <a:t>PGK1</a:t>
              </a:r>
              <a:endParaRPr lang="en-US" sz="1200" dirty="0">
                <a:solidFill>
                  <a:srgbClr val="FFFFFF"/>
                </a:solidFill>
                <a:latin typeface="Trebuchet MS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08478" y="3528124"/>
              <a:ext cx="3069660" cy="1177243"/>
            </a:xfrm>
            <a:prstGeom prst="rect">
              <a:avLst/>
            </a:prstGeom>
            <a:solidFill>
              <a:srgbClr val="333333"/>
            </a:solidFill>
            <a:ln w="381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wrap="square" lIns="68562" tIns="34289" rIns="68562" bIns="34289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u="sng" dirty="0">
                  <a:solidFill>
                    <a:schemeClr val="bg1"/>
                  </a:solidFill>
                  <a:latin typeface="Arial" charset="0"/>
                </a:rPr>
                <a:t>GPS</a:t>
              </a:r>
              <a:r>
                <a:rPr lang="en-US" sz="1200" dirty="0">
                  <a:solidFill>
                    <a:schemeClr val="bg1"/>
                  </a:solidFill>
                  <a:latin typeface="Arial" charset="0"/>
                </a:rPr>
                <a:t> =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</a:rPr>
                <a:t>             0.735*Stromal  Response group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</a:rPr>
                <a:t>            -0.352*Androgen Signaling group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</a:rPr>
                <a:t>           +0.095*Proliferation group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</a:rPr>
                <a:t>            -0.368*Cellular Organization group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</a:rPr>
                <a:t>Scaled between 0 and 100</a:t>
              </a:r>
            </a:p>
          </p:txBody>
        </p:sp>
      </p:grpSp>
      <p:sp>
        <p:nvSpPr>
          <p:cNvPr id="11" name="TextBox 10"/>
          <p:cNvSpPr txBox="1"/>
          <p:nvPr/>
        </p:nvSpPr>
        <p:spPr bwMode="auto">
          <a:xfrm>
            <a:off x="330076" y="4934446"/>
            <a:ext cx="5131034" cy="17312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ro-RO" sz="1100" dirty="0">
                <a:solidFill>
                  <a:schemeClr val="bg1">
                    <a:lumMod val="50000"/>
                  </a:schemeClr>
                </a:solidFill>
              </a:rPr>
              <a:t>Eur Urol. 2014 Sep;66(3):550-60. doi: 10.1016/j.eururo.2014.05.004. Epub 2014 May 16.</a:t>
            </a:r>
            <a:endParaRPr lang="en-US" sz="1100" dirty="0" err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5454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47" y="1414252"/>
            <a:ext cx="7302693" cy="36933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43026" y="233251"/>
            <a:ext cx="6692355" cy="419154"/>
          </a:xfrm>
          <a:prstGeom prst="rect">
            <a:avLst/>
          </a:prstGeom>
        </p:spPr>
        <p:txBody>
          <a:bodyPr lIns="91432" tIns="45716" rIns="91432" bIns="45716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"/>
                <a:cs typeface="Arial"/>
              </a:rPr>
              <a:t>Weak correlation between CAPRA and GPS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453323" y="4808931"/>
            <a:ext cx="5009472" cy="260239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Eur</a:t>
            </a:r>
            <a:r>
              <a:rPr lang="en-US" dirty="0"/>
              <a:t> </a:t>
            </a:r>
            <a:r>
              <a:rPr lang="en-US" dirty="0" err="1"/>
              <a:t>Urol</a:t>
            </a:r>
            <a:r>
              <a:rPr lang="en-US" dirty="0"/>
              <a:t> 66:550, 2014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4" y="995153"/>
            <a:ext cx="5565418" cy="339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378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47" y="1414252"/>
            <a:ext cx="7302693" cy="36933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33306" y="187548"/>
            <a:ext cx="6067426" cy="392407"/>
          </a:xfrm>
          <a:prstGeom prst="rect">
            <a:avLst/>
          </a:prstGeom>
        </p:spPr>
        <p:txBody>
          <a:bodyPr lIns="91432" tIns="45716" rIns="91432" bIns="45716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/>
                <a:cs typeface="Arial"/>
              </a:rPr>
              <a:t>GPS score and upgrade </a:t>
            </a:r>
            <a:r>
              <a:rPr lang="en-US" sz="2400" dirty="0">
                <a:latin typeface="Arial"/>
                <a:cs typeface="Arial"/>
              </a:rPr>
              <a:t>on surveillance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1457096" y="2142137"/>
          <a:ext cx="6243639" cy="2068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3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0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655">
                <a:tc>
                  <a:txBody>
                    <a:bodyPr/>
                    <a:lstStyle/>
                    <a:p>
                      <a:r>
                        <a:rPr lang="en-US" sz="1500" dirty="0"/>
                        <a:t>Characteristic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HR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95% CI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655">
                <a:tc>
                  <a:txBody>
                    <a:bodyPr/>
                    <a:lstStyle/>
                    <a:p>
                      <a:pPr marL="0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Age at diagnosis (years)</a:t>
                      </a:r>
                    </a:p>
                  </a:txBody>
                  <a:tcPr marL="32629" marR="32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1.01</a:t>
                      </a:r>
                    </a:p>
                  </a:txBody>
                  <a:tcPr marL="32629" marR="326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charset="0"/>
                          <a:ea typeface="Arial" charset="0"/>
                          <a:cs typeface="Arial" charset="0"/>
                        </a:rPr>
                        <a:t>0.99-1.03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0.47</a:t>
                      </a:r>
                    </a:p>
                  </a:txBody>
                  <a:tcPr marL="32629" marR="3262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PSA density at diagnosis (log)</a:t>
                      </a:r>
                    </a:p>
                  </a:txBody>
                  <a:tcPr marL="32629" marR="32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1.33</a:t>
                      </a:r>
                    </a:p>
                  </a:txBody>
                  <a:tcPr marL="32629" marR="326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charset="0"/>
                          <a:ea typeface="Arial" charset="0"/>
                          <a:cs typeface="Arial" charset="0"/>
                        </a:rPr>
                        <a:t>0.92-1.91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0.13</a:t>
                      </a:r>
                    </a:p>
                  </a:txBody>
                  <a:tcPr marL="32629" marR="3262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Biopsy cores % positive at GPS</a:t>
                      </a:r>
                    </a:p>
                  </a:txBody>
                  <a:tcPr marL="32629" marR="32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1.01</a:t>
                      </a:r>
                    </a:p>
                  </a:txBody>
                  <a:tcPr marL="32629" marR="326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charset="0"/>
                          <a:ea typeface="Arial" charset="0"/>
                          <a:cs typeface="Arial" charset="0"/>
                        </a:rPr>
                        <a:t>1.00-1.02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0.03</a:t>
                      </a:r>
                    </a:p>
                  </a:txBody>
                  <a:tcPr marL="32629" marR="3262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655">
                <a:tc>
                  <a:txBody>
                    <a:bodyPr/>
                    <a:lstStyle/>
                    <a:p>
                      <a:pPr marL="0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GPS score (per 5 units)</a:t>
                      </a:r>
                    </a:p>
                  </a:txBody>
                  <a:tcPr marL="32629" marR="32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1.27</a:t>
                      </a:r>
                    </a:p>
                  </a:txBody>
                  <a:tcPr marL="32629" marR="326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charset="0"/>
                          <a:ea typeface="Arial" charset="0"/>
                          <a:cs typeface="Arial" charset="0"/>
                        </a:rPr>
                        <a:t>1.18-1.38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&lt;.01</a:t>
                      </a:r>
                    </a:p>
                  </a:txBody>
                  <a:tcPr marL="32629" marR="3262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1857354" y="1141348"/>
            <a:ext cx="5443151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Cox regression for risk of upgrade to Gleason ≥3+4 on subsequent biopsy for AS cohort of men diagnosed with Gleason 3+3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39496" y="4798203"/>
            <a:ext cx="6818216" cy="18466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ro-RO" sz="1200" dirty="0">
                <a:solidFill>
                  <a:srgbClr val="7F7F7F"/>
                </a:solidFill>
              </a:rPr>
              <a:t>J Urol. 2019 Feb;201(2):300-307. doi: 10.1016/j.juro.2018.08.047.</a:t>
            </a:r>
            <a:endParaRPr lang="en-US" sz="1200" dirty="0" err="1">
              <a:solidFill>
                <a:srgbClr val="7F7F7F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457093" y="3844586"/>
            <a:ext cx="6243639" cy="365589"/>
          </a:xfrm>
          <a:prstGeom prst="rect">
            <a:avLst/>
          </a:prstGeom>
          <a:noFill/>
          <a:ln w="38100" cmpd="sng" algn="ctr">
            <a:solidFill>
              <a:srgbClr val="EC1848"/>
            </a:solidFill>
            <a:miter lim="800000"/>
            <a:headEnd/>
            <a:tailEnd/>
          </a:ln>
        </p:spPr>
        <p:txBody>
          <a:bodyPr wrap="none" lIns="68556" tIns="34289" rIns="68556" bIns="34289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457008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47" y="1414252"/>
            <a:ext cx="7302693" cy="36933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ED6DE2-D8CC-A14D-9CCA-8B735E3722B7}"/>
              </a:ext>
            </a:extLst>
          </p:cNvPr>
          <p:cNvSpPr txBox="1">
            <a:spLocks/>
          </p:cNvSpPr>
          <p:nvPr/>
        </p:nvSpPr>
        <p:spPr>
          <a:xfrm>
            <a:off x="517470" y="197598"/>
            <a:ext cx="8435374" cy="392407"/>
          </a:xfrm>
          <a:prstGeom prst="rect">
            <a:avLst/>
          </a:prstGeom>
        </p:spPr>
        <p:txBody>
          <a:bodyPr lIns="91432" tIns="45716" rIns="91432" bIns="45716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rial"/>
                <a:cs typeface="Arial"/>
              </a:rPr>
              <a:t>GPS – Impact on Adverse pathology (AP) and PSA relapse after delayed RP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6DD6B97-BF28-CE4B-9AB7-66EA19D50D08}"/>
              </a:ext>
            </a:extLst>
          </p:cNvPr>
          <p:cNvSpPr txBox="1">
            <a:spLocks/>
          </p:cNvSpPr>
          <p:nvPr/>
        </p:nvSpPr>
        <p:spPr>
          <a:xfrm>
            <a:off x="911343" y="1005862"/>
            <a:ext cx="7814303" cy="287387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dirty="0">
                <a:latin typeface="Arial"/>
                <a:cs typeface="Arial"/>
              </a:rPr>
              <a:t>AP = T3, primary pattern 4 and/or N+</a:t>
            </a:r>
          </a:p>
          <a:p>
            <a:pPr algn="ctr"/>
            <a:r>
              <a:rPr lang="en-US" sz="2100" dirty="0">
                <a:latin typeface="Arial"/>
                <a:cs typeface="Arial"/>
              </a:rPr>
              <a:t>PSA relapse = PSA &gt; 0.02 and/or second treatment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377B26-7028-254D-A7D3-2D3E2A8B7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74764"/>
              </p:ext>
            </p:extLst>
          </p:nvPr>
        </p:nvGraphicFramePr>
        <p:xfrm>
          <a:off x="4818495" y="1904587"/>
          <a:ext cx="4134349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3983">
                  <a:extLst>
                    <a:ext uri="{9D8B030D-6E8A-4147-A177-3AD203B41FA5}">
                      <a16:colId xmlns:a16="http://schemas.microsoft.com/office/drawing/2014/main" val="29238299"/>
                    </a:ext>
                  </a:extLst>
                </a:gridCol>
                <a:gridCol w="521038">
                  <a:extLst>
                    <a:ext uri="{9D8B030D-6E8A-4147-A177-3AD203B41FA5}">
                      <a16:colId xmlns:a16="http://schemas.microsoft.com/office/drawing/2014/main" val="3228872560"/>
                    </a:ext>
                  </a:extLst>
                </a:gridCol>
                <a:gridCol w="463037">
                  <a:extLst>
                    <a:ext uri="{9D8B030D-6E8A-4147-A177-3AD203B41FA5}">
                      <a16:colId xmlns:a16="http://schemas.microsoft.com/office/drawing/2014/main" val="2697841910"/>
                    </a:ext>
                  </a:extLst>
                </a:gridCol>
                <a:gridCol w="1006291">
                  <a:extLst>
                    <a:ext uri="{9D8B030D-6E8A-4147-A177-3AD203B41FA5}">
                      <a16:colId xmlns:a16="http://schemas.microsoft.com/office/drawing/2014/main" val="1448210829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p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HR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95% Confidence Interval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extLst>
                  <a:ext uri="{0D108BD9-81ED-4DB2-BD59-A6C34878D82A}">
                    <a16:rowId xmlns:a16="http://schemas.microsoft.com/office/drawing/2014/main" val="23388273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>
                          <a:solidFill>
                            <a:srgbClr val="C0504D"/>
                          </a:solidFill>
                          <a:effectLst/>
                        </a:rPr>
                        <a:t>GPS (per 5 units)</a:t>
                      </a:r>
                      <a:endParaRPr lang="en-US" sz="1400" b="1">
                        <a:solidFill>
                          <a:srgbClr val="C0504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 b="1">
                          <a:solidFill>
                            <a:srgbClr val="C0504D"/>
                          </a:solidFill>
                          <a:effectLst/>
                        </a:rPr>
                        <a:t>0.04</a:t>
                      </a:r>
                      <a:endParaRPr lang="en-US" sz="1500" b="1">
                        <a:solidFill>
                          <a:srgbClr val="C0504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 b="1">
                          <a:solidFill>
                            <a:srgbClr val="C0504D"/>
                          </a:solidFill>
                          <a:effectLst/>
                        </a:rPr>
                        <a:t>1.10</a:t>
                      </a:r>
                      <a:endParaRPr lang="en-US" sz="1500" b="1">
                        <a:solidFill>
                          <a:srgbClr val="C0504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 b="1" dirty="0">
                          <a:solidFill>
                            <a:srgbClr val="C0504D"/>
                          </a:solidFill>
                          <a:effectLst/>
                        </a:rPr>
                        <a:t>(1.00, 1.21)</a:t>
                      </a:r>
                      <a:endParaRPr lang="en-US" sz="1500" b="1" dirty="0">
                        <a:solidFill>
                          <a:srgbClr val="C0504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36857842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Age at diagnosis (years)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0.41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0.98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(0.94, 1.02)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27991549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Clinical CAPRA at diagnosis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0.19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1.29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(0.88, 1.90)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201288765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PSA density at GPS (log)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0.65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0.88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 dirty="0">
                          <a:effectLst/>
                        </a:rPr>
                        <a:t>(0.49, 1.57)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316343692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F9E9A8-70FC-FE4F-8D6E-886FDDD130E4}"/>
              </a:ext>
            </a:extLst>
          </p:cNvPr>
          <p:cNvSpPr txBox="1"/>
          <p:nvPr/>
        </p:nvSpPr>
        <p:spPr bwMode="auto">
          <a:xfrm>
            <a:off x="6254694" y="1627909"/>
            <a:ext cx="1495518" cy="2308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500" dirty="0">
                <a:latin typeface="Arial"/>
                <a:cs typeface="Arial"/>
              </a:rPr>
              <a:t>PSA Relapse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B2B9929-BFD3-6847-A963-24139041B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257427"/>
              </p:ext>
            </p:extLst>
          </p:nvPr>
        </p:nvGraphicFramePr>
        <p:xfrm>
          <a:off x="143937" y="1904586"/>
          <a:ext cx="4270145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8255">
                  <a:extLst>
                    <a:ext uri="{9D8B030D-6E8A-4147-A177-3AD203B41FA5}">
                      <a16:colId xmlns:a16="http://schemas.microsoft.com/office/drawing/2014/main" val="2297170305"/>
                    </a:ext>
                  </a:extLst>
                </a:gridCol>
                <a:gridCol w="594239">
                  <a:extLst>
                    <a:ext uri="{9D8B030D-6E8A-4147-A177-3AD203B41FA5}">
                      <a16:colId xmlns:a16="http://schemas.microsoft.com/office/drawing/2014/main" val="4269900727"/>
                    </a:ext>
                  </a:extLst>
                </a:gridCol>
                <a:gridCol w="671906">
                  <a:extLst>
                    <a:ext uri="{9D8B030D-6E8A-4147-A177-3AD203B41FA5}">
                      <a16:colId xmlns:a16="http://schemas.microsoft.com/office/drawing/2014/main" val="2156078452"/>
                    </a:ext>
                  </a:extLst>
                </a:gridCol>
                <a:gridCol w="1025745">
                  <a:extLst>
                    <a:ext uri="{9D8B030D-6E8A-4147-A177-3AD203B41FA5}">
                      <a16:colId xmlns:a16="http://schemas.microsoft.com/office/drawing/2014/main" val="129205988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p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HR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 dirty="0">
                          <a:effectLst/>
                        </a:rPr>
                        <a:t>95% Confidence Interval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extLst>
                  <a:ext uri="{0D108BD9-81ED-4DB2-BD59-A6C34878D82A}">
                    <a16:rowId xmlns:a16="http://schemas.microsoft.com/office/drawing/2014/main" val="35560832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>
                          <a:solidFill>
                            <a:schemeClr val="accent2"/>
                          </a:solidFill>
                          <a:effectLst/>
                        </a:rPr>
                        <a:t>GPS (per 5 units)</a:t>
                      </a:r>
                      <a:endParaRPr lang="en-US" sz="14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 b="1">
                          <a:solidFill>
                            <a:schemeClr val="accent2"/>
                          </a:solidFill>
                          <a:effectLst/>
                        </a:rPr>
                        <a:t>&lt;.01</a:t>
                      </a:r>
                      <a:endParaRPr lang="en-US" sz="15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 b="1">
                          <a:solidFill>
                            <a:schemeClr val="accent2"/>
                          </a:solidFill>
                          <a:effectLst/>
                        </a:rPr>
                        <a:t>1.16</a:t>
                      </a:r>
                      <a:endParaRPr lang="en-US" sz="15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 b="1" dirty="0">
                          <a:solidFill>
                            <a:schemeClr val="accent2"/>
                          </a:solidFill>
                          <a:effectLst/>
                        </a:rPr>
                        <a:t>(1.06, 1.26)</a:t>
                      </a:r>
                      <a:endParaRPr lang="en-US" sz="15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32200665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Age at diagnosis (years)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&lt;.01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1.07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(1.03, 1.11)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16160933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Clinical CAPRA at diagnosis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0.60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0.92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>
                          <a:effectLst/>
                        </a:rPr>
                        <a:t>(0.66, 1.27)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171237506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PSA density at GPS (log)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 dirty="0">
                          <a:effectLst/>
                        </a:rPr>
                        <a:t>0.06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 dirty="0">
                          <a:effectLst/>
                        </a:rPr>
                        <a:t>1.70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500" dirty="0">
                          <a:effectLst/>
                        </a:rPr>
                        <a:t>(0.97,2.96)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23989172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C2892D3-C3C7-9249-B42B-26D785852107}"/>
              </a:ext>
            </a:extLst>
          </p:cNvPr>
          <p:cNvSpPr txBox="1"/>
          <p:nvPr/>
        </p:nvSpPr>
        <p:spPr bwMode="auto">
          <a:xfrm>
            <a:off x="1197705" y="1627909"/>
            <a:ext cx="1842378" cy="2308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500" dirty="0">
                <a:latin typeface="Arial"/>
                <a:cs typeface="Arial"/>
              </a:rPr>
              <a:t>Adverse pathology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5BCF415-CA1F-2C48-BA82-9C547197C1F9}"/>
              </a:ext>
            </a:extLst>
          </p:cNvPr>
          <p:cNvSpPr txBox="1">
            <a:spLocks/>
          </p:cNvSpPr>
          <p:nvPr/>
        </p:nvSpPr>
        <p:spPr>
          <a:xfrm>
            <a:off x="42" y="4874782"/>
            <a:ext cx="7151215" cy="268718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/>
              <a:t>J Urol. 2019 Apr 26:101097 [Epub ahead of print] PMID: 31026214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9945313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47" y="1414252"/>
            <a:ext cx="7302693" cy="36933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99143" y="1050620"/>
            <a:ext cx="8325548" cy="3413816"/>
          </a:xfrm>
          <a:prstGeom prst="rect">
            <a:avLst/>
          </a:prstGeom>
        </p:spPr>
        <p:txBody>
          <a:bodyPr lIns="91432" tIns="45716" rIns="91432" bIns="45716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Tumor heterogeneity</a:t>
            </a:r>
          </a:p>
          <a:p>
            <a:r>
              <a:rPr lang="en-US" dirty="0">
                <a:latin typeface="Arial"/>
                <a:cs typeface="Arial"/>
              </a:rPr>
              <a:t>Do all patients benefit?</a:t>
            </a:r>
          </a:p>
          <a:p>
            <a:pPr lvl="1"/>
            <a:r>
              <a:rPr lang="en-US" sz="2400" strike="sngStrike" dirty="0">
                <a:latin typeface="Arial"/>
                <a:cs typeface="Arial"/>
              </a:rPr>
              <a:t>Very low risk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Which low and favorable-intermediate risk?</a:t>
            </a:r>
          </a:p>
          <a:p>
            <a:r>
              <a:rPr lang="en-US" dirty="0">
                <a:latin typeface="Arial"/>
                <a:cs typeface="Arial"/>
              </a:rPr>
              <a:t>Are they cost-effective?</a:t>
            </a:r>
          </a:p>
          <a:p>
            <a:r>
              <a:rPr lang="en-US" dirty="0">
                <a:latin typeface="Arial"/>
                <a:cs typeface="Arial"/>
              </a:rPr>
              <a:t>What are the long-term outcomes?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99143" y="235313"/>
            <a:ext cx="8089900" cy="392407"/>
          </a:xfrm>
          <a:prstGeom prst="rect">
            <a:avLst/>
          </a:prstGeom>
        </p:spPr>
        <p:txBody>
          <a:bodyPr lIns="91432" tIns="45716" rIns="91432" bIns="45716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/>
                <a:cs typeface="Arial"/>
              </a:rPr>
              <a:t>Genomic Classifiers- Concerns</a:t>
            </a:r>
          </a:p>
        </p:txBody>
      </p:sp>
    </p:spTree>
    <p:extLst>
      <p:ext uri="{BB962C8B-B14F-4D97-AF65-F5344CB8AC3E}">
        <p14:creationId xmlns:p14="http://schemas.microsoft.com/office/powerpoint/2010/main" val="331672150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47" y="1414252"/>
            <a:ext cx="7302693" cy="36933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B5E0C9-6173-5947-A3D7-D9B1804395C3}"/>
              </a:ext>
            </a:extLst>
          </p:cNvPr>
          <p:cNvSpPr txBox="1">
            <a:spLocks/>
          </p:cNvSpPr>
          <p:nvPr/>
        </p:nvSpPr>
        <p:spPr>
          <a:xfrm>
            <a:off x="1390983" y="41806"/>
            <a:ext cx="6067426" cy="648611"/>
          </a:xfrm>
          <a:prstGeom prst="rect">
            <a:avLst/>
          </a:prstGeom>
        </p:spPr>
        <p:txBody>
          <a:bodyPr lIns="91432" tIns="45716" rIns="91432" bIns="45716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/>
                <a:cs typeface="Arial"/>
              </a:rPr>
              <a:t>Active Surveillance</a:t>
            </a:r>
            <a:br>
              <a:rPr lang="en-US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Current Controversies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D3C750-2ACD-9042-A7FB-8A392B393AA3}"/>
              </a:ext>
            </a:extLst>
          </p:cNvPr>
          <p:cNvSpPr txBox="1">
            <a:spLocks/>
          </p:cNvSpPr>
          <p:nvPr/>
        </p:nvSpPr>
        <p:spPr>
          <a:xfrm>
            <a:off x="692747" y="1186136"/>
            <a:ext cx="8325548" cy="2680186"/>
          </a:xfrm>
          <a:prstGeom prst="rect">
            <a:avLst/>
          </a:prstGeom>
        </p:spPr>
        <p:txBody>
          <a:bodyPr lIns="91432" tIns="45716" rIns="91432" bIns="45716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/>
                <a:cs typeface="Arial"/>
              </a:rPr>
              <a:t>What risk categories are appropriate?</a:t>
            </a:r>
          </a:p>
          <a:p>
            <a:pPr lvl="1"/>
            <a:r>
              <a:rPr lang="en-US" i="1" dirty="0">
                <a:latin typeface="Arial"/>
                <a:cs typeface="Arial"/>
              </a:rPr>
              <a:t>Very low risk, low risk / Low CAPRA scores</a:t>
            </a:r>
          </a:p>
          <a:p>
            <a:pPr lvl="1"/>
            <a:r>
              <a:rPr lang="en-US" i="1" dirty="0">
                <a:latin typeface="Arial"/>
                <a:cs typeface="Arial"/>
              </a:rPr>
              <a:t>Those with </a:t>
            </a:r>
            <a:r>
              <a:rPr lang="en-US" b="1" i="1" dirty="0">
                <a:latin typeface="Arial"/>
                <a:cs typeface="Arial"/>
              </a:rPr>
              <a:t>GS ¾ disease</a:t>
            </a:r>
          </a:p>
          <a:p>
            <a:r>
              <a:rPr lang="en-US" sz="2800" dirty="0">
                <a:latin typeface="Arial"/>
                <a:cs typeface="Arial"/>
              </a:rPr>
              <a:t>Is it safe for </a:t>
            </a:r>
            <a:r>
              <a:rPr lang="en-US" sz="2800" b="1" dirty="0">
                <a:latin typeface="Arial"/>
                <a:cs typeface="Arial"/>
              </a:rPr>
              <a:t>African American </a:t>
            </a:r>
            <a:r>
              <a:rPr lang="en-US" sz="2800" dirty="0">
                <a:latin typeface="Arial"/>
                <a:cs typeface="Arial"/>
              </a:rPr>
              <a:t>men?</a:t>
            </a:r>
            <a:br>
              <a:rPr lang="en-US" sz="2800" dirty="0">
                <a:latin typeface="Arial"/>
                <a:cs typeface="Arial"/>
              </a:rPr>
            </a:br>
            <a:endParaRPr lang="en-US" sz="2800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800" i="1" dirty="0">
                <a:solidFill>
                  <a:srgbClr val="FF0000"/>
                </a:solidFill>
                <a:latin typeface="Arial"/>
                <a:cs typeface="Arial"/>
              </a:rPr>
              <a:t>Are eligible men being initially managed with AS rather than active treatment?</a:t>
            </a:r>
          </a:p>
        </p:txBody>
      </p:sp>
    </p:spTree>
    <p:extLst>
      <p:ext uri="{BB962C8B-B14F-4D97-AF65-F5344CB8AC3E}">
        <p14:creationId xmlns:p14="http://schemas.microsoft.com/office/powerpoint/2010/main" val="359963267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652" y="109838"/>
            <a:ext cx="6734348" cy="547043"/>
          </a:xfrm>
        </p:spPr>
        <p:txBody>
          <a:bodyPr/>
          <a:lstStyle/>
          <a:p>
            <a:pPr algn="ctr"/>
            <a:r>
              <a:rPr lang="en-US" sz="1800" u="sng">
                <a:solidFill>
                  <a:srgbClr val="000000"/>
                </a:solidFill>
                <a:latin typeface="+mj-lt"/>
              </a:rPr>
              <a:t>African American Men </a:t>
            </a:r>
            <a:r>
              <a:rPr lang="en-US" sz="1800" b="1" i="1" u="sng">
                <a:solidFill>
                  <a:srgbClr val="000000"/>
                </a:solidFill>
                <a:latin typeface="+mj-lt"/>
              </a:rPr>
              <a:t>Are Not </a:t>
            </a:r>
            <a:r>
              <a:rPr lang="en-US" sz="1800" u="sng">
                <a:solidFill>
                  <a:srgbClr val="000000"/>
                </a:solidFill>
                <a:latin typeface="+mj-lt"/>
              </a:rPr>
              <a:t>at Higher Risk for Adverse Pathology</a:t>
            </a:r>
            <a:br>
              <a:rPr lang="en-US" sz="1800" u="sng">
                <a:solidFill>
                  <a:srgbClr val="000000"/>
                </a:solidFill>
              </a:rPr>
            </a:br>
            <a:endParaRPr lang="en-US" sz="1800" u="sng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134" y="1031688"/>
            <a:ext cx="6045869" cy="3922889"/>
          </a:xfrm>
        </p:spPr>
        <p:txBody>
          <a:bodyPr/>
          <a:lstStyle/>
          <a:p>
            <a:r>
              <a:rPr lang="en-US" b="1" dirty="0"/>
              <a:t>AA race </a:t>
            </a:r>
            <a:r>
              <a:rPr lang="en-US" b="1" i="1" dirty="0">
                <a:solidFill>
                  <a:srgbClr val="FF0000"/>
                </a:solidFill>
              </a:rPr>
              <a:t>not associated </a:t>
            </a:r>
            <a:r>
              <a:rPr lang="en-US" b="1" dirty="0"/>
              <a:t>with </a:t>
            </a:r>
            <a:r>
              <a:rPr lang="en-US" b="1" u="sng" dirty="0"/>
              <a:t>upgrade or upstage:</a:t>
            </a:r>
            <a:endParaRPr lang="en-US" b="1" dirty="0"/>
          </a:p>
          <a:p>
            <a:pPr lvl="1"/>
            <a:r>
              <a:rPr lang="en-US" sz="1800" dirty="0"/>
              <a:t>Upgrade (OR 1.44, 95% CI 0.96-2.16, p=0.13)</a:t>
            </a:r>
          </a:p>
          <a:p>
            <a:pPr lvl="1"/>
            <a:r>
              <a:rPr lang="en-US" sz="1800" dirty="0"/>
              <a:t>Upstage (OR 1.15, 95% CI 0.67-2.00, p=0.64)</a:t>
            </a:r>
            <a:endParaRPr lang="en-US" b="1" dirty="0"/>
          </a:p>
          <a:p>
            <a:r>
              <a:rPr lang="en-US" b="1" i="1" dirty="0"/>
              <a:t>No</a:t>
            </a:r>
            <a:r>
              <a:rPr lang="en-US" b="1" dirty="0"/>
              <a:t> significant association with AA status and pathologic upgrade, upstage or positive surgical margins </a:t>
            </a:r>
          </a:p>
          <a:p>
            <a:pPr lvl="1"/>
            <a:r>
              <a:rPr lang="en-US" sz="1800" dirty="0"/>
              <a:t>Remained upon restriction to JHU/UCSF strict AS </a:t>
            </a:r>
            <a:r>
              <a:rPr lang="en-US" sz="1800" dirty="0" err="1"/>
              <a:t>criteri</a:t>
            </a:r>
            <a:r>
              <a:rPr lang="en-US" b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not associated </a:t>
            </a:r>
            <a:r>
              <a:rPr lang="en-US" b="1" dirty="0"/>
              <a:t>with risk of BCR after RP</a:t>
            </a:r>
          </a:p>
          <a:p>
            <a:endParaRPr lang="en-US" b="1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149013" y="4881894"/>
            <a:ext cx="6269831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err="1">
                <a:solidFill>
                  <a:srgbClr val="FFFFFF"/>
                </a:solidFill>
              </a:rPr>
              <a:t>Jalloh</a:t>
            </a:r>
            <a:r>
              <a:rPr lang="en-US" sz="900" dirty="0">
                <a:solidFill>
                  <a:srgbClr val="FFFFFF"/>
                </a:solidFill>
              </a:rPr>
              <a:t> M et al. </a:t>
            </a:r>
            <a:r>
              <a:rPr lang="en-US" sz="900" dirty="0" err="1">
                <a:solidFill>
                  <a:srgbClr val="FFFFFF"/>
                </a:solidFill>
              </a:rPr>
              <a:t>Eur</a:t>
            </a:r>
            <a:r>
              <a:rPr lang="en-US" sz="900" dirty="0">
                <a:solidFill>
                  <a:srgbClr val="FFFFFF"/>
                </a:solidFill>
              </a:rPr>
              <a:t> </a:t>
            </a:r>
            <a:r>
              <a:rPr lang="en-US" sz="900" dirty="0" err="1">
                <a:solidFill>
                  <a:srgbClr val="FFFFFF"/>
                </a:solidFill>
              </a:rPr>
              <a:t>Urol</a:t>
            </a:r>
            <a:r>
              <a:rPr lang="en-US" sz="900" dirty="0">
                <a:solidFill>
                  <a:srgbClr val="FFFFFF"/>
                </a:solidFill>
              </a:rPr>
              <a:t> 67(2015): 451-457</a:t>
            </a:r>
          </a:p>
        </p:txBody>
      </p:sp>
      <p:sp>
        <p:nvSpPr>
          <p:cNvPr id="4" name="Left Brace 3"/>
          <p:cNvSpPr/>
          <p:nvPr/>
        </p:nvSpPr>
        <p:spPr>
          <a:xfrm>
            <a:off x="1567115" y="1001629"/>
            <a:ext cx="360947" cy="1423220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495930" y="1583029"/>
            <a:ext cx="1818447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200" dirty="0"/>
              <a:t>UCSF / </a:t>
            </a:r>
            <a:r>
              <a:rPr lang="en-US" sz="1200" dirty="0" err="1">
                <a:latin typeface="+mj-lt"/>
              </a:rPr>
              <a:t>CaPSURE</a:t>
            </a:r>
            <a:r>
              <a:rPr lang="en-US" sz="1200" dirty="0"/>
              <a:t> (n=4,231)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149013" y="4647356"/>
            <a:ext cx="6269831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o-RO" sz="900" dirty="0">
                <a:solidFill>
                  <a:srgbClr val="FFFFFF"/>
                </a:solidFill>
              </a:rPr>
              <a:t>J Urol. 2016 Nov;196(5):1408-1414. doi: 10.1016/j.juro.2016.06.086.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1567115" y="2927183"/>
            <a:ext cx="360947" cy="1656849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832976" y="3634912"/>
            <a:ext cx="1217746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200" dirty="0"/>
              <a:t>SEARCH (n=895)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3114" y="724630"/>
            <a:ext cx="5454495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i="1">
                <a:latin typeface="+mj-lt"/>
              </a:rPr>
              <a:t>Data from 2 large registries– </a:t>
            </a:r>
            <a:r>
              <a:rPr lang="en-US" i="1" err="1">
                <a:latin typeface="+mj-lt"/>
              </a:rPr>
              <a:t>CaPSURE</a:t>
            </a:r>
            <a:r>
              <a:rPr lang="en-US" i="1">
                <a:latin typeface="+mj-lt"/>
              </a:rPr>
              <a:t>/UCSF and SEARCH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-3837348" y="1806615"/>
            <a:ext cx="4443525" cy="923330"/>
          </a:xfrm>
          <a:prstGeom prst="rect">
            <a:avLst/>
          </a:prstGeom>
          <a:solidFill>
            <a:schemeClr val="bg2">
              <a:lumMod val="8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000" dirty="0"/>
              <a:t>Few African American Men </a:t>
            </a:r>
          </a:p>
          <a:p>
            <a:pPr algn="ctr"/>
            <a:r>
              <a:rPr lang="en-US" sz="3000" dirty="0"/>
              <a:t>in Current Cohorts</a:t>
            </a:r>
          </a:p>
        </p:txBody>
      </p:sp>
    </p:spTree>
    <p:extLst>
      <p:ext uri="{BB962C8B-B14F-4D97-AF65-F5344CB8AC3E}">
        <p14:creationId xmlns:p14="http://schemas.microsoft.com/office/powerpoint/2010/main" val="3235355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47" y="757290"/>
            <a:ext cx="7302693" cy="64633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3600" dirty="0">
                <a:latin typeface="Arial"/>
                <a:cs typeface="Arial"/>
              </a:rPr>
              <a:t>Active Surveillance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49028"/>
            <a:ext cx="8229600" cy="3394472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Active surveillance is a response to the over - detection and - treatment of prostate cancer brought about by widespread and repeated PSA screening. </a:t>
            </a:r>
          </a:p>
          <a:p>
            <a:r>
              <a:rPr lang="en-US" dirty="0">
                <a:latin typeface="Arial"/>
                <a:cs typeface="Arial"/>
              </a:rPr>
              <a:t>Its uptake by the urology community helped pave the way for an upgraded assessment by the USPTF on the early detection of prostate cancer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51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373" y="92129"/>
            <a:ext cx="8080375" cy="729384"/>
          </a:xfrm>
        </p:spPr>
        <p:txBody>
          <a:bodyPr/>
          <a:lstStyle/>
          <a:p>
            <a:pPr algn="ctr"/>
            <a:r>
              <a:rPr lang="en-US" dirty="0"/>
              <a:t>AA Race is not associated with increased risk of reclassification or treatment – Results from CANARY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t="2248" b="2248"/>
          <a:stretch>
            <a:fillRect/>
          </a:stretch>
        </p:blipFill>
        <p:spPr>
          <a:xfrm>
            <a:off x="293188" y="1324376"/>
            <a:ext cx="3989387" cy="2983512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idx="11"/>
          </p:nvPr>
        </p:nvPicPr>
        <p:blipFill>
          <a:blip r:embed="rId3"/>
          <a:srcRect t="2532" b="2532"/>
          <a:stretch>
            <a:fillRect/>
          </a:stretch>
        </p:blipFill>
        <p:spPr>
          <a:xfrm>
            <a:off x="4514330" y="1319927"/>
            <a:ext cx="4013199" cy="2983512"/>
          </a:xfrm>
        </p:spPr>
      </p:pic>
      <p:sp>
        <p:nvSpPr>
          <p:cNvPr id="11" name="TextBox 10"/>
          <p:cNvSpPr txBox="1"/>
          <p:nvPr/>
        </p:nvSpPr>
        <p:spPr bwMode="auto">
          <a:xfrm>
            <a:off x="1807538" y="835222"/>
            <a:ext cx="4950073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Reclassification and Treatment – Free Survival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293188" y="4889500"/>
            <a:ext cx="4810437" cy="18466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fr-FR" sz="1200" dirty="0">
                <a:solidFill>
                  <a:schemeClr val="bg2"/>
                </a:solidFill>
              </a:rPr>
              <a:t>https://doi.org/10.1097/JU.0000000000000621 Vol. 203, 727-733, April 2020</a:t>
            </a:r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2304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47" y="1414252"/>
            <a:ext cx="7302693" cy="36933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9EAF027-F0D7-B740-80E4-920F83A203A9}"/>
              </a:ext>
            </a:extLst>
          </p:cNvPr>
          <p:cNvSpPr txBox="1">
            <a:spLocks/>
          </p:cNvSpPr>
          <p:nvPr/>
        </p:nvSpPr>
        <p:spPr>
          <a:xfrm>
            <a:off x="418591" y="161275"/>
            <a:ext cx="8725409" cy="719581"/>
          </a:xfrm>
          <a:prstGeom prst="rect">
            <a:avLst/>
          </a:prstGeom>
        </p:spPr>
        <p:txBody>
          <a:bodyPr lIns="91432" tIns="45716" rIns="91432" bIns="45716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rgbClr val="000000"/>
                </a:solidFill>
                <a:latin typeface="Arial"/>
                <a:cs typeface="Arial"/>
              </a:rPr>
              <a:t>Should All Men with GS ¾ Undergo Immediate Radical Prostatectomy?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77F7E688-670D-F745-9932-EF7C4C1F6DAB}"/>
              </a:ext>
            </a:extLst>
          </p:cNvPr>
          <p:cNvSpPr txBox="1">
            <a:spLocks/>
          </p:cNvSpPr>
          <p:nvPr/>
        </p:nvSpPr>
        <p:spPr>
          <a:xfrm>
            <a:off x="850685" y="1034179"/>
            <a:ext cx="7454898" cy="3331919"/>
          </a:xfrm>
          <a:prstGeom prst="rect">
            <a:avLst/>
          </a:prstGeom>
        </p:spPr>
        <p:txBody>
          <a:bodyPr lIns="91432" tIns="45716" rIns="91432" bIns="45716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/>
                <a:cs typeface="Arial"/>
              </a:rPr>
              <a:t>Cancer risk is best assessed with multivariable instruments, </a:t>
            </a:r>
            <a:r>
              <a:rPr lang="en-US" sz="2000" i="1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lang="en-US" sz="2000" dirty="0">
                <a:latin typeface="Arial"/>
                <a:cs typeface="Arial"/>
              </a:rPr>
              <a:t> a single variable (J </a:t>
            </a:r>
            <a:r>
              <a:rPr lang="en-US" sz="2000" dirty="0" err="1">
                <a:latin typeface="Arial"/>
                <a:cs typeface="Arial"/>
              </a:rPr>
              <a:t>Urol</a:t>
            </a:r>
            <a:r>
              <a:rPr lang="en-US" sz="2000" dirty="0">
                <a:latin typeface="Arial"/>
                <a:cs typeface="Arial"/>
              </a:rPr>
              <a:t> 173:1938)</a:t>
            </a:r>
          </a:p>
          <a:p>
            <a:r>
              <a:rPr lang="en-US" sz="2000" dirty="0">
                <a:latin typeface="Arial"/>
                <a:cs typeface="Arial"/>
              </a:rPr>
              <a:t>RP only has a (arguably marginal) benefit in those with palpable tumors, higher – risk disease or PSA &gt; 10 ng/ml (NEJM 367:203; NEJM 370:932)</a:t>
            </a:r>
          </a:p>
          <a:p>
            <a:r>
              <a:rPr lang="en-US" sz="2000" dirty="0">
                <a:latin typeface="Arial"/>
                <a:cs typeface="Arial"/>
              </a:rPr>
              <a:t>GS ¾ alone may add little risk (1 point in CAPRA)</a:t>
            </a:r>
          </a:p>
          <a:p>
            <a:r>
              <a:rPr lang="en-US" sz="2000" dirty="0">
                <a:latin typeface="Arial"/>
                <a:cs typeface="Arial"/>
              </a:rPr>
              <a:t>Volume (rather than grade alone) predictor of adverse pathology (J </a:t>
            </a:r>
            <a:r>
              <a:rPr lang="en-US" sz="2000" dirty="0" err="1">
                <a:latin typeface="Arial"/>
                <a:cs typeface="Arial"/>
              </a:rPr>
              <a:t>Urol</a:t>
            </a:r>
            <a:r>
              <a:rPr lang="en-US" sz="2000" dirty="0">
                <a:latin typeface="Arial"/>
                <a:cs typeface="Arial"/>
              </a:rPr>
              <a:t> 194:85)</a:t>
            </a:r>
          </a:p>
          <a:p>
            <a:r>
              <a:rPr lang="en-US" sz="2000" dirty="0">
                <a:latin typeface="Arial"/>
                <a:cs typeface="Arial"/>
              </a:rPr>
              <a:t>Compare those who undergo immediate vs. delayed surgery for GS ¾ disease (</a:t>
            </a:r>
            <a:r>
              <a:rPr lang="en-US" sz="2000" dirty="0" err="1">
                <a:latin typeface="Arial"/>
                <a:cs typeface="Arial"/>
              </a:rPr>
              <a:t>Eur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Urol</a:t>
            </a:r>
            <a:r>
              <a:rPr lang="en-US" sz="2000" dirty="0">
                <a:latin typeface="Arial"/>
                <a:cs typeface="Arial"/>
              </a:rPr>
              <a:t> 68:458)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080859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47" y="1414252"/>
            <a:ext cx="7302693" cy="36933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C1553A-65C6-DC4E-916C-6F09C06E79EB}"/>
              </a:ext>
            </a:extLst>
          </p:cNvPr>
          <p:cNvSpPr txBox="1">
            <a:spLocks/>
          </p:cNvSpPr>
          <p:nvPr/>
        </p:nvSpPr>
        <p:spPr>
          <a:xfrm>
            <a:off x="682810" y="151543"/>
            <a:ext cx="7322565" cy="706339"/>
          </a:xfrm>
          <a:prstGeom prst="rect">
            <a:avLst/>
          </a:prstGeom>
        </p:spPr>
        <p:txBody>
          <a:bodyPr lIns="91432" tIns="45716" rIns="91432" bIns="45716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latin typeface="Arial"/>
                <a:cs typeface="Arial"/>
              </a:rPr>
              <a:t>Treatment-free survival 3+3 vs 3+4</a:t>
            </a:r>
            <a:endParaRPr lang="en-US" sz="2100" i="1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18BDA-E18F-A348-BD72-D9BDE0EAD6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/>
          <a:stretch/>
        </p:blipFill>
        <p:spPr>
          <a:xfrm>
            <a:off x="1155700" y="1007851"/>
            <a:ext cx="5867400" cy="351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9993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47" y="1414252"/>
            <a:ext cx="7302693" cy="36933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endParaRPr lang="en-US" dirty="0"/>
          </a:p>
        </p:txBody>
      </p:sp>
      <p:pic>
        <p:nvPicPr>
          <p:cNvPr id="3" name="Picture 3" descr="11bKM_STD_psafail02_delayedRP_BYgtotdxRR">
            <a:extLst>
              <a:ext uri="{FF2B5EF4-FFF2-40B4-BE49-F238E27FC236}">
                <a16:creationId xmlns:a16="http://schemas.microsoft.com/office/drawing/2014/main" id="{1C25FAC1-BF65-484D-8EB1-E2CED0FEA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8"/>
          <a:stretch/>
        </p:blipFill>
        <p:spPr bwMode="auto">
          <a:xfrm>
            <a:off x="1066984" y="957051"/>
            <a:ext cx="6563225" cy="348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47ECEFA9-B7CE-2441-9997-D8B56BC2FD67}"/>
              </a:ext>
            </a:extLst>
          </p:cNvPr>
          <p:cNvSpPr txBox="1">
            <a:spLocks/>
          </p:cNvSpPr>
          <p:nvPr/>
        </p:nvSpPr>
        <p:spPr>
          <a:xfrm>
            <a:off x="299142" y="220606"/>
            <a:ext cx="8089900" cy="392407"/>
          </a:xfrm>
          <a:prstGeom prst="rect">
            <a:avLst/>
          </a:prstGeom>
        </p:spPr>
        <p:txBody>
          <a:bodyPr lIns="91432" tIns="45716" rIns="91432" bIns="45716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latin typeface="Arial"/>
                <a:cs typeface="Arial"/>
              </a:rPr>
              <a:t>Delayed Radical Prostatectomy - UCSF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9496EE9-0EBF-A24E-B3F4-EB6EA8DAAB20}"/>
              </a:ext>
            </a:extLst>
          </p:cNvPr>
          <p:cNvSpPr txBox="1">
            <a:spLocks/>
          </p:cNvSpPr>
          <p:nvPr/>
        </p:nvSpPr>
        <p:spPr>
          <a:xfrm>
            <a:off x="42" y="4780006"/>
            <a:ext cx="7151215" cy="268718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J Urol. 2019 Sep;202(3):506-510.</a:t>
            </a:r>
          </a:p>
        </p:txBody>
      </p:sp>
    </p:spTree>
    <p:extLst>
      <p:ext uri="{BB962C8B-B14F-4D97-AF65-F5344CB8AC3E}">
        <p14:creationId xmlns:p14="http://schemas.microsoft.com/office/powerpoint/2010/main" val="169995247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47" y="1414252"/>
            <a:ext cx="7302693" cy="36933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874F13-E83E-434E-A257-A56336DCDE79}"/>
              </a:ext>
            </a:extLst>
          </p:cNvPr>
          <p:cNvSpPr txBox="1">
            <a:spLocks/>
          </p:cNvSpPr>
          <p:nvPr/>
        </p:nvSpPr>
        <p:spPr>
          <a:xfrm>
            <a:off x="243015" y="236964"/>
            <a:ext cx="8089900" cy="392407"/>
          </a:xfrm>
          <a:prstGeom prst="rect">
            <a:avLst/>
          </a:prstGeom>
        </p:spPr>
        <p:txBody>
          <a:bodyPr lIns="91432" tIns="45716" rIns="91432" bIns="45716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/>
                <a:cs typeface="Arial"/>
              </a:rPr>
              <a:t>AS for GS ¾ - </a:t>
            </a:r>
            <a:r>
              <a:rPr lang="en-US" sz="3200" b="1" i="1" dirty="0">
                <a:latin typeface="Arial"/>
                <a:cs typeface="Arial"/>
              </a:rPr>
              <a:t>Caution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A0B9F-0348-C840-8EF3-A7A2EF340BF6}"/>
              </a:ext>
            </a:extLst>
          </p:cNvPr>
          <p:cNvSpPr txBox="1">
            <a:spLocks/>
          </p:cNvSpPr>
          <p:nvPr/>
        </p:nvSpPr>
        <p:spPr>
          <a:xfrm>
            <a:off x="614501" y="1178051"/>
            <a:ext cx="7718414" cy="3413816"/>
          </a:xfrm>
          <a:prstGeom prst="rect">
            <a:avLst/>
          </a:prstGeom>
        </p:spPr>
        <p:txBody>
          <a:bodyPr lIns="91432" tIns="45716" rIns="91432" bIns="45716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/>
                <a:cs typeface="Arial"/>
              </a:rPr>
              <a:t>High PSAD</a:t>
            </a:r>
          </a:p>
          <a:p>
            <a:r>
              <a:rPr lang="en-US" sz="2000" dirty="0">
                <a:latin typeface="Arial"/>
                <a:cs typeface="Arial"/>
              </a:rPr>
              <a:t>PIRADS 5 on </a:t>
            </a:r>
            <a:r>
              <a:rPr lang="en-US" sz="2000" dirty="0" err="1">
                <a:latin typeface="Arial"/>
                <a:cs typeface="Arial"/>
              </a:rPr>
              <a:t>mpMRI</a:t>
            </a:r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Adverse genomics (GPS)</a:t>
            </a:r>
          </a:p>
          <a:p>
            <a:r>
              <a:rPr lang="en-US" sz="2000" dirty="0">
                <a:latin typeface="Arial"/>
                <a:cs typeface="Arial"/>
              </a:rPr>
              <a:t>Cribriform (</a:t>
            </a:r>
            <a:r>
              <a:rPr lang="en-US" sz="2000" dirty="0" err="1">
                <a:latin typeface="Arial"/>
                <a:cs typeface="Arial"/>
              </a:rPr>
              <a:t>expansile</a:t>
            </a:r>
            <a:r>
              <a:rPr lang="en-US" sz="2000" dirty="0">
                <a:latin typeface="Arial"/>
                <a:cs typeface="Arial"/>
              </a:rPr>
              <a:t>) histology</a:t>
            </a:r>
          </a:p>
          <a:p>
            <a:r>
              <a:rPr lang="en-US" sz="2000" dirty="0">
                <a:latin typeface="Arial"/>
                <a:cs typeface="Arial"/>
              </a:rPr>
              <a:t>Larger number of biopsy cores positive at diagnosis (volume)</a:t>
            </a:r>
          </a:p>
        </p:txBody>
      </p:sp>
    </p:spTree>
    <p:extLst>
      <p:ext uri="{BB962C8B-B14F-4D97-AF65-F5344CB8AC3E}">
        <p14:creationId xmlns:p14="http://schemas.microsoft.com/office/powerpoint/2010/main" val="280391957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84735" y="3305177"/>
            <a:ext cx="5829300" cy="352011"/>
          </a:xfrm>
        </p:spPr>
        <p:txBody>
          <a:bodyPr/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Are practice patterns changing?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Prostate Cancer</a:t>
            </a:r>
          </a:p>
        </p:txBody>
      </p:sp>
    </p:spTree>
    <p:extLst>
      <p:ext uri="{BB962C8B-B14F-4D97-AF65-F5344CB8AC3E}">
        <p14:creationId xmlns:p14="http://schemas.microsoft.com/office/powerpoint/2010/main" val="414887411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396" y="46488"/>
            <a:ext cx="7686675" cy="706339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UCSF clinical risk over time for patients undergoing prostatectomy or surveillance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056050"/>
              </p:ext>
            </p:extLst>
          </p:nvPr>
        </p:nvGraphicFramePr>
        <p:xfrm>
          <a:off x="2" y="1191847"/>
          <a:ext cx="4318993" cy="3421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450826"/>
              </p:ext>
            </p:extLst>
          </p:nvPr>
        </p:nvGraphicFramePr>
        <p:xfrm>
          <a:off x="4606572" y="1191847"/>
          <a:ext cx="4293394" cy="3437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851366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056AA-B012-FE43-B456-F9F9BD34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39" y="108333"/>
            <a:ext cx="7287487" cy="72295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Variation in Conservative management within Veteran Affairs Healthcare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5458A-2F7F-694B-8CD0-F803E919D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39" y="1086394"/>
            <a:ext cx="6244161" cy="3008627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20,5978 veterans with low-risk prostate cancer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Diagnosed from 2010 to 2016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9.4% aged &lt;55 years and 28% Black men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PSA &lt; 10 ng/ml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Clinical stage T1/2a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Gleason Grade Group 1 on prostate biopsy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Outcome: AS/WW vs curative therapy within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4E61B-14CD-3240-8AD2-98D337325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1D1CC5-DEFC-C542-B95D-25B956C0AD23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73644C-9411-A349-96D9-14E9FEF355F9}"/>
              </a:ext>
            </a:extLst>
          </p:cNvPr>
          <p:cNvSpPr txBox="1"/>
          <p:nvPr/>
        </p:nvSpPr>
        <p:spPr bwMode="auto">
          <a:xfrm>
            <a:off x="1503779" y="4725720"/>
            <a:ext cx="5637065" cy="34624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</a:rPr>
              <a:t>Loeb S, Byrne NK, Wang B, Makarov DV, Becker D, Wise DR, et al. Exploring Variation in the Use of Conservative Management for Low-risk Prostate Cancer in the Veterans Affairs Healthcare System. </a:t>
            </a:r>
            <a:r>
              <a:rPr lang="en-US" sz="750" dirty="0" err="1">
                <a:solidFill>
                  <a:schemeClr val="bg1"/>
                </a:solidFill>
              </a:rPr>
              <a:t>Eur</a:t>
            </a:r>
            <a:r>
              <a:rPr lang="en-US" sz="750" dirty="0">
                <a:solidFill>
                  <a:schemeClr val="bg1"/>
                </a:solidFill>
              </a:rPr>
              <a:t> Urol. European Association of Urology; 2020 Jun 1;77(6):683–6. </a:t>
            </a:r>
          </a:p>
          <a:p>
            <a:endParaRPr lang="en-US" sz="75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0733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8295A8-9B75-754A-BEB5-42B02A4B4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09" y="888212"/>
            <a:ext cx="4196439" cy="37146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960C5-C8A5-1348-AF89-148AF1729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09" y="46614"/>
            <a:ext cx="6067426" cy="72295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of conservative management increasing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EE6BF-7EC8-B64C-889D-5CD431BF7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1D1CC5-DEFC-C542-B95D-25B956C0AD23}" type="slidenum">
              <a:rPr lang="en-US" smtClean="0"/>
              <a:t>28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A65724-C6EA-5D43-BEC8-7D0961A28D78}"/>
              </a:ext>
            </a:extLst>
          </p:cNvPr>
          <p:cNvSpPr txBox="1"/>
          <p:nvPr/>
        </p:nvSpPr>
        <p:spPr bwMode="auto">
          <a:xfrm>
            <a:off x="4981694" y="1976085"/>
            <a:ext cx="4003280" cy="153888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Increased from 51% in 2010 to 76% by 2016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Increases primarily seen in use of AS over same time interval</a:t>
            </a:r>
          </a:p>
        </p:txBody>
      </p:sp>
    </p:spTree>
    <p:extLst>
      <p:ext uri="{BB962C8B-B14F-4D97-AF65-F5344CB8AC3E}">
        <p14:creationId xmlns:p14="http://schemas.microsoft.com/office/powerpoint/2010/main" val="147253539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E62E2-F261-BE44-A5BA-17A312346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09" y="108157"/>
            <a:ext cx="6067426" cy="40902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Significant variation across VA facilities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C10C4-6E0A-6247-B217-BED729574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1D1CC5-DEFC-C542-B95D-25B956C0AD23}" type="slidenum">
              <a:rPr lang="en-US" smtClean="0"/>
              <a:t>29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B66B1A-FCC4-424E-8EB3-6EA569749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009" y="975162"/>
            <a:ext cx="3390225" cy="34069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0023C3-63EA-FB43-919B-F3ADC5B3F0B6}"/>
              </a:ext>
            </a:extLst>
          </p:cNvPr>
          <p:cNvSpPr txBox="1"/>
          <p:nvPr/>
        </p:nvSpPr>
        <p:spPr bwMode="auto">
          <a:xfrm>
            <a:off x="3748234" y="1141095"/>
            <a:ext cx="5077714" cy="31508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Use of conservative management ranged from 35% to 100%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Geographic region was associated with conservative management use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Northeast: OR 1.23 (1.10-1.37)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Midwest: OR 1.09 (0.99-1.20)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South: OR 1.36 (1.22-1.52)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West: OR 0.57 (0.45-0.73)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15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921" indent="-257175">
              <a:buFont typeface="Arial" panose="020B0604020202020204" pitchFamily="34" charset="0"/>
              <a:buChar char="•"/>
            </a:pPr>
            <a:r>
              <a:rPr lang="en-US" sz="1575" i="1" dirty="0">
                <a:latin typeface="Arial" panose="020B0604020202020204" pitchFamily="34" charset="0"/>
                <a:cs typeface="Arial" panose="020B0604020202020204" pitchFamily="34" charset="0"/>
              </a:rPr>
              <a:t>Where you live is independently associated with likelihood of AS utilization within VA system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88747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47" y="1414252"/>
            <a:ext cx="7302693" cy="36933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0E0EF7E-B74A-514B-AB9A-07C3D9E4E298}"/>
              </a:ext>
            </a:extLst>
          </p:cNvPr>
          <p:cNvSpPr txBox="1">
            <a:spLocks/>
          </p:cNvSpPr>
          <p:nvPr/>
        </p:nvSpPr>
        <p:spPr>
          <a:xfrm>
            <a:off x="504241" y="71875"/>
            <a:ext cx="7116122" cy="415460"/>
          </a:xfrm>
          <a:prstGeom prst="rect">
            <a:avLst/>
          </a:prstGeom>
        </p:spPr>
        <p:txBody>
          <a:bodyPr lIns="91432" tIns="45716" rIns="91432" bIns="45716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/>
                <a:cs typeface="Arial"/>
              </a:rPr>
              <a:t>Active Surveillance - Goals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B931BB7-4865-154F-9EDE-E8222B80D2A8}"/>
              </a:ext>
            </a:extLst>
          </p:cNvPr>
          <p:cNvSpPr txBox="1">
            <a:spLocks/>
          </p:cNvSpPr>
          <p:nvPr/>
        </p:nvSpPr>
        <p:spPr>
          <a:xfrm>
            <a:off x="504241" y="992411"/>
            <a:ext cx="8325548" cy="3008627"/>
          </a:xfrm>
          <a:prstGeom prst="rect">
            <a:avLst/>
          </a:prstGeom>
        </p:spPr>
        <p:txBody>
          <a:bodyPr lIns="91432" tIns="45716" rIns="91432" bIns="45716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/>
                <a:cs typeface="Arial"/>
              </a:rPr>
              <a:t>Avoid or </a:t>
            </a:r>
            <a:r>
              <a:rPr lang="en-US" sz="2000" i="1" dirty="0">
                <a:latin typeface="Arial"/>
                <a:cs typeface="Arial"/>
              </a:rPr>
              <a:t>Delay</a:t>
            </a:r>
            <a:r>
              <a:rPr lang="en-US" sz="2000" dirty="0">
                <a:latin typeface="Arial"/>
                <a:cs typeface="Arial"/>
              </a:rPr>
              <a:t> the costs (functional, monetary) of treatment without compromising cancer cure</a:t>
            </a:r>
          </a:p>
          <a:p>
            <a:r>
              <a:rPr lang="en-US" sz="2000" dirty="0">
                <a:latin typeface="Arial"/>
                <a:cs typeface="Arial"/>
              </a:rPr>
              <a:t>Compliant with screening/treatment guidelines</a:t>
            </a:r>
          </a:p>
          <a:p>
            <a:r>
              <a:rPr lang="en-US" sz="2000" dirty="0">
                <a:latin typeface="Arial"/>
                <a:cs typeface="Arial"/>
              </a:rPr>
              <a:t>Based on the rationale that 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Initial assessment is reasonably accurate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Monitoring is accurate and identifies </a:t>
            </a:r>
            <a:r>
              <a:rPr lang="en-US" sz="2000" i="1" dirty="0">
                <a:latin typeface="Arial"/>
                <a:cs typeface="Arial"/>
              </a:rPr>
              <a:t>sub – clinical </a:t>
            </a:r>
            <a:r>
              <a:rPr lang="en-US" sz="2000" dirty="0">
                <a:latin typeface="Arial"/>
                <a:cs typeface="Arial"/>
              </a:rPr>
              <a:t>progression at a time that initial treatment options are still available and curative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92588-598E-0342-B750-8C9B6133B8EE}"/>
              </a:ext>
            </a:extLst>
          </p:cNvPr>
          <p:cNvSpPr txBox="1"/>
          <p:nvPr/>
        </p:nvSpPr>
        <p:spPr bwMode="auto">
          <a:xfrm>
            <a:off x="1245198" y="3724039"/>
            <a:ext cx="6112482" cy="5539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  <a:latin typeface="Arial"/>
                <a:cs typeface="Arial"/>
              </a:rPr>
              <a:t>Active surveillance is about </a:t>
            </a:r>
            <a:r>
              <a:rPr lang="en-US" sz="2100" b="1" i="1" u="sng" dirty="0">
                <a:solidFill>
                  <a:srgbClr val="FF0000"/>
                </a:solidFill>
                <a:latin typeface="Arial"/>
                <a:cs typeface="Arial"/>
              </a:rPr>
              <a:t>timing</a:t>
            </a:r>
            <a:r>
              <a:rPr lang="en-US" sz="2100" b="1" i="1" dirty="0">
                <a:solidFill>
                  <a:srgbClr val="FF0000"/>
                </a:solidFill>
                <a:latin typeface="Arial"/>
                <a:cs typeface="Arial"/>
              </a:rPr>
              <a:t> of treatment</a:t>
            </a:r>
          </a:p>
          <a:p>
            <a:pPr algn="ctr"/>
            <a:endParaRPr lang="en-US" sz="1500" dirty="0" err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8335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20C788-7FD8-EA4F-859C-DFB2F5626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51" y="201092"/>
            <a:ext cx="8049604" cy="72295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utilization increasing but variations multifactorial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D0AD62-39BB-FB4C-90BE-8E52549E1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99" y="1152647"/>
            <a:ext cx="8427291" cy="261652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SEER-Medicare linked data for 45408 men diagnosed from 2004 to 2007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AS/WW use increased with 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advanced age, 70-74 years (OR 1.82, 95% CI 1.62-2.06) to 80+years (OR 5.12, 95% CI 4.48-5.86)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Consultation with medical oncologist (OR 1.83, 95% CI 1.51-2.22)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 likely with radiation oncologist consult (OR 0.19, 0.17-0.21)</a:t>
            </a:r>
          </a:p>
          <a:p>
            <a:pPr lvl="3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463F4-AA5A-6C4A-9B8A-C3277198C236}"/>
              </a:ext>
            </a:extLst>
          </p:cNvPr>
          <p:cNvSpPr txBox="1"/>
          <p:nvPr/>
        </p:nvSpPr>
        <p:spPr bwMode="auto">
          <a:xfrm>
            <a:off x="1247614" y="4800600"/>
            <a:ext cx="5916478" cy="34624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 err="1">
                <a:solidFill>
                  <a:schemeClr val="bg1"/>
                </a:solidFill>
              </a:rPr>
              <a:t>Chamie</a:t>
            </a:r>
            <a:r>
              <a:rPr lang="en-US" sz="750" dirty="0">
                <a:solidFill>
                  <a:schemeClr val="bg1"/>
                </a:solidFill>
              </a:rPr>
              <a:t> K, Williams SB, Hu JC. Population-Based Assessment of Determining Treatments for Prostate Cancer. JAMA Oncol [Internet]. American Medical Association; 2015 Apr 1;1(1):60–7. Available from: http://</a:t>
            </a:r>
            <a:r>
              <a:rPr lang="en-US" sz="750" dirty="0" err="1">
                <a:solidFill>
                  <a:schemeClr val="bg1"/>
                </a:solidFill>
              </a:rPr>
              <a:t>oncology.jamanetwork.com</a:t>
            </a:r>
            <a:r>
              <a:rPr lang="en-US" sz="750" dirty="0">
                <a:solidFill>
                  <a:schemeClr val="bg1"/>
                </a:solidFill>
              </a:rPr>
              <a:t>/</a:t>
            </a:r>
            <a:r>
              <a:rPr lang="en-US" sz="750" dirty="0" err="1">
                <a:solidFill>
                  <a:schemeClr val="bg1"/>
                </a:solidFill>
              </a:rPr>
              <a:t>article.aspx?doi</a:t>
            </a:r>
            <a:r>
              <a:rPr lang="en-US" sz="750" dirty="0">
                <a:solidFill>
                  <a:schemeClr val="bg1"/>
                </a:solidFill>
              </a:rPr>
              <a:t>=10.1001/jamaoncol.2014.192</a:t>
            </a:r>
          </a:p>
          <a:p>
            <a:endParaRPr lang="en-US" sz="75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8912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53F58-6F65-1C4B-B8A0-451909AA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09" y="160219"/>
            <a:ext cx="6067426" cy="367024"/>
          </a:xfrm>
        </p:spPr>
        <p:txBody>
          <a:bodyPr/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Sources of variation in AS/WW use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6A2169-BB88-1549-BE15-9785C4E0A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235" y="1155752"/>
            <a:ext cx="5734957" cy="322100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199B1-B866-D746-B410-4EB96BE8F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1D1CC5-DEFC-C542-B95D-25B956C0AD2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5097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3D20E-2884-C54F-834E-B2F66A25C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14" y="188843"/>
            <a:ext cx="8385655" cy="367024"/>
          </a:xfrm>
        </p:spPr>
        <p:txBody>
          <a:bodyPr/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Relative contribution of additional factors impacting AS/WW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9326D-40C5-5A41-ACF6-979B4F549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1D1CC5-DEFC-C542-B95D-25B956C0AD23}" type="slidenum">
              <a:rPr lang="en-US" smtClean="0"/>
              <a:t>32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4E169F-1E84-2145-8080-EAC0ED3FAC1D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358009" y="813385"/>
            <a:ext cx="7682748" cy="353943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Variation in AS/WW use affected by additional unexplained factors:</a:t>
            </a:r>
          </a:p>
          <a:p>
            <a:pPr lvl="1">
              <a:lnSpc>
                <a:spcPct val="10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Patient factors (58%)</a:t>
            </a:r>
          </a:p>
          <a:p>
            <a:pPr lvl="1">
              <a:lnSpc>
                <a:spcPct val="10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Patient demographics (12%)</a:t>
            </a:r>
          </a:p>
          <a:p>
            <a:pPr lvl="1">
              <a:lnSpc>
                <a:spcPct val="10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Other consultations (14%)</a:t>
            </a:r>
          </a:p>
          <a:p>
            <a:pPr lvl="1">
              <a:lnSpc>
                <a:spcPct val="10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Unexplained surgeon factors (12%)</a:t>
            </a:r>
          </a:p>
          <a:p>
            <a:pPr>
              <a:lnSpc>
                <a:spcPct val="10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SEER region also found to impact likelihood of AS/WW use:</a:t>
            </a:r>
          </a:p>
          <a:p>
            <a:pPr lvl="1">
              <a:lnSpc>
                <a:spcPct val="10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South: 	        OR 1.37 (95% CI 1.12-1.66)</a:t>
            </a:r>
            <a:b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Midwest:     OR 1.20 (95% CI 0.96-1.49)</a:t>
            </a:r>
            <a:b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West:	        OR 1.55 (95% CI 1.32-1.81)</a:t>
            </a:r>
          </a:p>
        </p:txBody>
      </p:sp>
    </p:spTree>
    <p:extLst>
      <p:ext uri="{BB962C8B-B14F-4D97-AF65-F5344CB8AC3E}">
        <p14:creationId xmlns:p14="http://schemas.microsoft.com/office/powerpoint/2010/main" val="1863104641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0309-503C-2048-8778-028198463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09" y="212834"/>
            <a:ext cx="6067426" cy="367024"/>
          </a:xfrm>
        </p:spPr>
        <p:txBody>
          <a:bodyPr/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Regional variations in Active Surveillance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21F34-47C7-7642-ACED-05D1A917A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573" y="889708"/>
            <a:ext cx="8420740" cy="3008627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Using validated measure of intent of AS/WW in the SEER Prostate with Watchful Waiting database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Explored variations between county and SEER regions in AS use across the US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SEER data merged with County Area Health Resource File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Patient-level data + healthcare resource measures aggregated at county level using Area Health Resource File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Multivariable logistic regression analyses to evaluate factors associated with AS/WW vs active treatment (surgery/radiation)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Clustered regression models to examine regional variation in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A5D62-A58E-B142-B1E1-D4E4A8492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1D1CC5-DEFC-C542-B95D-25B956C0AD23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1E2D6A-24A5-3D49-B58F-7E60B8308685}"/>
              </a:ext>
            </a:extLst>
          </p:cNvPr>
          <p:cNvSpPr txBox="1"/>
          <p:nvPr/>
        </p:nvSpPr>
        <p:spPr bwMode="auto">
          <a:xfrm>
            <a:off x="1596053" y="4783427"/>
            <a:ext cx="5519169" cy="2308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</a:rPr>
              <a:t>Washington SL, Jeong CW, Lonergan PE, Herlemann A, Gomez SL, Carroll PR, et al. Regional Variation in Active Surveillance for Low-Risk Prostate Cancer in the US. JAMA </a:t>
            </a:r>
            <a:r>
              <a:rPr lang="en-US" sz="750" dirty="0" err="1">
                <a:solidFill>
                  <a:schemeClr val="bg1"/>
                </a:solidFill>
              </a:rPr>
              <a:t>Netw</a:t>
            </a:r>
            <a:r>
              <a:rPr lang="en-US" sz="750" dirty="0">
                <a:solidFill>
                  <a:schemeClr val="bg1"/>
                </a:solidFill>
              </a:rPr>
              <a:t> Open. American Medical Association; 2020 Dec 1;3(12):e2031349–9. </a:t>
            </a:r>
          </a:p>
        </p:txBody>
      </p:sp>
    </p:spTree>
    <p:extLst>
      <p:ext uri="{BB962C8B-B14F-4D97-AF65-F5344CB8AC3E}">
        <p14:creationId xmlns:p14="http://schemas.microsoft.com/office/powerpoint/2010/main" val="3661813616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9304-6DDD-134A-B41E-8E4A6B99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60" y="209915"/>
            <a:ext cx="6067426" cy="367024"/>
          </a:xfrm>
        </p:spPr>
        <p:txBody>
          <a:bodyPr/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Regional variations in Active Surveillance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22950-4B4C-6F4C-BC4D-8B8366CDC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60" y="878649"/>
            <a:ext cx="8405223" cy="2455289"/>
          </a:xfrm>
        </p:spPr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79,825 with clinically localized low-risk prostate cancer across 17 SEER regions from 2010-2015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14.1% Black, 9.4% Hispanic, 4% Asian/Pacific Islander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93.9% privately ensured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83.6% cT1c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Median follow-up of 40 months (IQR, 22-56)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1C513-99FB-7945-9AC1-2994AF12D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1D1CC5-DEFC-C542-B95D-25B956C0AD23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0FD938-12B6-3D4A-9885-FBDDD342FDB2}"/>
              </a:ext>
            </a:extLst>
          </p:cNvPr>
          <p:cNvSpPr txBox="1"/>
          <p:nvPr/>
        </p:nvSpPr>
        <p:spPr bwMode="auto">
          <a:xfrm>
            <a:off x="1493839" y="3521493"/>
            <a:ext cx="6244161" cy="113107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5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AS/WW was 22.1% with broad variation by geographic region</a:t>
            </a:r>
            <a:endParaRPr lang="en-US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San Francisco-Oakland 42.4% and San Jose—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Monterery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339%  </a:t>
            </a:r>
          </a:p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Rural Georgia (4.1%) and New Mexico (9.3%)</a:t>
            </a:r>
          </a:p>
        </p:txBody>
      </p:sp>
    </p:spTree>
    <p:extLst>
      <p:ext uri="{BB962C8B-B14F-4D97-AF65-F5344CB8AC3E}">
        <p14:creationId xmlns:p14="http://schemas.microsoft.com/office/powerpoint/2010/main" val="2738135634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9304-6DDD-134A-B41E-8E4A6B99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21" y="197027"/>
            <a:ext cx="6067426" cy="367024"/>
          </a:xfrm>
        </p:spPr>
        <p:txBody>
          <a:bodyPr/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Overall increasing use of AS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1C513-99FB-7945-9AC1-2994AF12D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1D1CC5-DEFC-C542-B95D-25B956C0AD23}" type="slidenum">
              <a:rPr lang="en-US" smtClean="0"/>
              <a:t>35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E7F2FF-5259-5443-B62D-A10C86E0EC3F}"/>
              </a:ext>
            </a:extLst>
          </p:cNvPr>
          <p:cNvSpPr txBox="1"/>
          <p:nvPr/>
        </p:nvSpPr>
        <p:spPr bwMode="auto">
          <a:xfrm>
            <a:off x="4362450" y="1750551"/>
            <a:ext cx="3471625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13" name="그림 11" descr="C:\Users\정창욱\Documents\학술\논문\2018\UCSF\SEER AS DB\Urologist density and Observation\Manuscript\New\eFig_State-Year_Intitial-Tx.gif">
            <a:extLst>
              <a:ext uri="{FF2B5EF4-FFF2-40B4-BE49-F238E27FC236}">
                <a16:creationId xmlns:a16="http://schemas.microsoft.com/office/drawing/2014/main" id="{ABC2224E-C35E-5D46-A59A-0BE0CFD8246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0" y="1001400"/>
            <a:ext cx="5889320" cy="34013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3FC302-6759-8F49-8759-9738E80065AC}"/>
              </a:ext>
            </a:extLst>
          </p:cNvPr>
          <p:cNvSpPr txBox="1"/>
          <p:nvPr/>
        </p:nvSpPr>
        <p:spPr bwMode="auto">
          <a:xfrm>
            <a:off x="5786734" y="1981383"/>
            <a:ext cx="3193981" cy="221599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Nationally, AS/WW use increased from 13/1% in 2010 to 32.5% by 2015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Mean annualized percentage increase ranged from 6.3% (New Mexico) to 81% (New Jersey)</a:t>
            </a:r>
          </a:p>
        </p:txBody>
      </p:sp>
    </p:spTree>
    <p:extLst>
      <p:ext uri="{BB962C8B-B14F-4D97-AF65-F5344CB8AC3E}">
        <p14:creationId xmlns:p14="http://schemas.microsoft.com/office/powerpoint/2010/main" val="2526634497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9304-6DDD-134A-B41E-8E4A6B99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09" y="262621"/>
            <a:ext cx="7941165" cy="367024"/>
          </a:xfrm>
        </p:spPr>
        <p:txBody>
          <a:bodyPr/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Substantial variation across counties persists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1C513-99FB-7945-9AC1-2994AF12D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1D1CC5-DEFC-C542-B95D-25B956C0AD23}" type="slidenum">
              <a:rPr lang="en-US" smtClean="0"/>
              <a:t>36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E7F2FF-5259-5443-B62D-A10C86E0EC3F}"/>
              </a:ext>
            </a:extLst>
          </p:cNvPr>
          <p:cNvSpPr txBox="1"/>
          <p:nvPr/>
        </p:nvSpPr>
        <p:spPr bwMode="auto">
          <a:xfrm>
            <a:off x="4362450" y="1750551"/>
            <a:ext cx="3471625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10" name="그림 12" descr="C:\Users\정창욱\Documents\학술\논문\2018\UCSF\SEER AS DB\Urologist density and Observation\Manuscript\New\eFig_State-county_Initial-Tx.gif">
            <a:extLst>
              <a:ext uri="{FF2B5EF4-FFF2-40B4-BE49-F238E27FC236}">
                <a16:creationId xmlns:a16="http://schemas.microsoft.com/office/drawing/2014/main" id="{EF2E291B-65BF-9147-B007-436328BE88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2" y="963098"/>
            <a:ext cx="6422567" cy="35435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DA1100-3BFF-5640-A04B-F6098DC427EC}"/>
              </a:ext>
            </a:extLst>
          </p:cNvPr>
          <p:cNvSpPr txBox="1"/>
          <p:nvPr/>
        </p:nvSpPr>
        <p:spPr bwMode="auto">
          <a:xfrm>
            <a:off x="6204857" y="1472526"/>
            <a:ext cx="2939143" cy="36933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County-level variation in AS/WW use was substantial, ranging from 0-100%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Similar to national trends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46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Continued incremental increase in AS/WW over time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46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Increases varied by geography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4014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BD69-A7D2-3347-97F0-7D122C184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09" y="180097"/>
            <a:ext cx="6067426" cy="367024"/>
          </a:xfrm>
        </p:spPr>
        <p:txBody>
          <a:bodyPr/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AS use increasing at local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E84E3-2A92-9444-B180-48A8186A1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1D1CC5-DEFC-C542-B95D-25B956C0AD23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F42513D-C5A7-F944-90CE-D3B363BFB431}"/>
              </a:ext>
            </a:extLst>
          </p:cNvPr>
          <p:cNvGraphicFramePr>
            <a:graphicFrameLocks noGrp="1"/>
          </p:cNvGraphicFramePr>
          <p:nvPr/>
        </p:nvGraphicFramePr>
        <p:xfrm>
          <a:off x="1633299" y="934523"/>
          <a:ext cx="5925251" cy="3619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4983">
                  <a:extLst>
                    <a:ext uri="{9D8B030D-6E8A-4147-A177-3AD203B41FA5}">
                      <a16:colId xmlns:a16="http://schemas.microsoft.com/office/drawing/2014/main" val="3291409760"/>
                    </a:ext>
                  </a:extLst>
                </a:gridCol>
                <a:gridCol w="940375">
                  <a:extLst>
                    <a:ext uri="{9D8B030D-6E8A-4147-A177-3AD203B41FA5}">
                      <a16:colId xmlns:a16="http://schemas.microsoft.com/office/drawing/2014/main" val="3809403345"/>
                    </a:ext>
                  </a:extLst>
                </a:gridCol>
                <a:gridCol w="952631">
                  <a:extLst>
                    <a:ext uri="{9D8B030D-6E8A-4147-A177-3AD203B41FA5}">
                      <a16:colId xmlns:a16="http://schemas.microsoft.com/office/drawing/2014/main" val="2093761720"/>
                    </a:ext>
                  </a:extLst>
                </a:gridCol>
                <a:gridCol w="1052907">
                  <a:extLst>
                    <a:ext uri="{9D8B030D-6E8A-4147-A177-3AD203B41FA5}">
                      <a16:colId xmlns:a16="http://schemas.microsoft.com/office/drawing/2014/main" val="2862710152"/>
                    </a:ext>
                  </a:extLst>
                </a:gridCol>
                <a:gridCol w="1174355">
                  <a:extLst>
                    <a:ext uri="{9D8B030D-6E8A-4147-A177-3AD203B41FA5}">
                      <a16:colId xmlns:a16="http://schemas.microsoft.com/office/drawing/2014/main" val="4119395677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Registry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b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rate in 2010</a:t>
                      </a:r>
                      <a:endParaRPr lang="en-US" sz="9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rate in 2015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annual increase in AS rate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annual % increase in AS rate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extLst>
                  <a:ext uri="{0D108BD9-81ED-4DB2-BD59-A6C34878D82A}">
                    <a16:rowId xmlns:a16="http://schemas.microsoft.com/office/drawing/2014/main" val="2044215811"/>
                  </a:ext>
                </a:extLst>
              </a:tr>
              <a:tr h="188330">
                <a:tc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Atlanta (Metropolitan)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b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6.65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29.3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4.53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68%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extLst>
                  <a:ext uri="{0D108BD9-81ED-4DB2-BD59-A6C34878D82A}">
                    <a16:rowId xmlns:a16="http://schemas.microsoft.com/office/drawing/2014/main" val="2346305222"/>
                  </a:ext>
                </a:extLst>
              </a:tr>
              <a:tr h="188330">
                <a:tc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 excluding SF/SJM/LA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b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13.65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33.66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extLst>
                  <a:ext uri="{0D108BD9-81ED-4DB2-BD59-A6C34878D82A}">
                    <a16:rowId xmlns:a16="http://schemas.microsoft.com/office/drawing/2014/main" val="2846770590"/>
                  </a:ext>
                </a:extLst>
              </a:tr>
              <a:tr h="188330">
                <a:tc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Connecticut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b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18.26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50.71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6.49</a:t>
                      </a:r>
                      <a:endParaRPr lang="en-US" sz="9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extLst>
                  <a:ext uri="{0D108BD9-81ED-4DB2-BD59-A6C34878D82A}">
                    <a16:rowId xmlns:a16="http://schemas.microsoft.com/office/drawing/2014/main" val="1589083826"/>
                  </a:ext>
                </a:extLst>
              </a:tr>
              <a:tr h="188330">
                <a:tc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Detroit (Metropolitan)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b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27.68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2.74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extLst>
                  <a:ext uri="{0D108BD9-81ED-4DB2-BD59-A6C34878D82A}">
                    <a16:rowId xmlns:a16="http://schemas.microsoft.com/office/drawing/2014/main" val="1875012387"/>
                  </a:ext>
                </a:extLst>
              </a:tr>
              <a:tr h="188330">
                <a:tc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Greater Georgia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b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5.47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14.21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1.75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extLst>
                  <a:ext uri="{0D108BD9-81ED-4DB2-BD59-A6C34878D82A}">
                    <a16:rowId xmlns:a16="http://schemas.microsoft.com/office/drawing/2014/main" val="4058325902"/>
                  </a:ext>
                </a:extLst>
              </a:tr>
              <a:tr h="188330">
                <a:tc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Hawaii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b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5.36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15.28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1.98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extLst>
                  <a:ext uri="{0D108BD9-81ED-4DB2-BD59-A6C34878D82A}">
                    <a16:rowId xmlns:a16="http://schemas.microsoft.com/office/drawing/2014/main" val="2146102295"/>
                  </a:ext>
                </a:extLst>
              </a:tr>
              <a:tr h="188330">
                <a:tc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Iowa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b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10.77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41.25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  <a:endParaRPr lang="en-US" sz="9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extLst>
                  <a:ext uri="{0D108BD9-81ED-4DB2-BD59-A6C34878D82A}">
                    <a16:rowId xmlns:a16="http://schemas.microsoft.com/office/drawing/2014/main" val="398301563"/>
                  </a:ext>
                </a:extLst>
              </a:tr>
              <a:tr h="188330">
                <a:tc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Kentucky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b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23.86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3.65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extLst>
                  <a:ext uri="{0D108BD9-81ED-4DB2-BD59-A6C34878D82A}">
                    <a16:rowId xmlns:a16="http://schemas.microsoft.com/office/drawing/2014/main" val="424149564"/>
                  </a:ext>
                </a:extLst>
              </a:tr>
              <a:tr h="188330">
                <a:tc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Angeles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b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10.95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37.76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5.36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extLst>
                  <a:ext uri="{0D108BD9-81ED-4DB2-BD59-A6C34878D82A}">
                    <a16:rowId xmlns:a16="http://schemas.microsoft.com/office/drawing/2014/main" val="4106506716"/>
                  </a:ext>
                </a:extLst>
              </a:tr>
              <a:tr h="188330">
                <a:tc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Louisiana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b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12.42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30.82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3.68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n-US" sz="9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extLst>
                  <a:ext uri="{0D108BD9-81ED-4DB2-BD59-A6C34878D82A}">
                    <a16:rowId xmlns:a16="http://schemas.microsoft.com/office/drawing/2014/main" val="557106430"/>
                  </a:ext>
                </a:extLst>
              </a:tr>
              <a:tr h="188330">
                <a:tc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Jersey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b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6.23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29.58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4.67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en-US" sz="9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extLst>
                  <a:ext uri="{0D108BD9-81ED-4DB2-BD59-A6C34878D82A}">
                    <a16:rowId xmlns:a16="http://schemas.microsoft.com/office/drawing/2014/main" val="3160691094"/>
                  </a:ext>
                </a:extLst>
              </a:tr>
              <a:tr h="188330">
                <a:tc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Mexico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b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9.33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12.68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n-US" sz="9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extLst>
                  <a:ext uri="{0D108BD9-81ED-4DB2-BD59-A6C34878D82A}">
                    <a16:rowId xmlns:a16="http://schemas.microsoft.com/office/drawing/2014/main" val="1573443717"/>
                  </a:ext>
                </a:extLst>
              </a:tr>
              <a:tr h="188330">
                <a:tc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Rural Georgia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b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3.85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5.88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n-US" sz="9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extLst>
                  <a:ext uri="{0D108BD9-81ED-4DB2-BD59-A6C34878D82A}">
                    <a16:rowId xmlns:a16="http://schemas.microsoft.com/office/drawing/2014/main" val="2973244297"/>
                  </a:ext>
                </a:extLst>
              </a:tr>
              <a:tr h="188330">
                <a:tc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Francisco-Oakland SMSA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b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32.37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44.35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n-US" sz="9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extLst>
                  <a:ext uri="{0D108BD9-81ED-4DB2-BD59-A6C34878D82A}">
                    <a16:rowId xmlns:a16="http://schemas.microsoft.com/office/drawing/2014/main" val="3988285683"/>
                  </a:ext>
                </a:extLst>
              </a:tr>
              <a:tr h="188330">
                <a:tc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Jose-Monterey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b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43.7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  <a:endParaRPr lang="en-US" sz="9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extLst>
                  <a:ext uri="{0D108BD9-81ED-4DB2-BD59-A6C34878D82A}">
                    <a16:rowId xmlns:a16="http://schemas.microsoft.com/office/drawing/2014/main" val="3462308930"/>
                  </a:ext>
                </a:extLst>
              </a:tr>
              <a:tr h="188330">
                <a:tc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Seattle (Puget Sound)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b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18.53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42.66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4.83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  <a:endParaRPr lang="en-US" sz="9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extLst>
                  <a:ext uri="{0D108BD9-81ED-4DB2-BD59-A6C34878D82A}">
                    <a16:rowId xmlns:a16="http://schemas.microsoft.com/office/drawing/2014/main" val="2030538773"/>
                  </a:ext>
                </a:extLst>
              </a:tr>
              <a:tr h="194823">
                <a:tc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Utah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b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23.72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38.96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3.05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en-US" sz="9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9259" marR="19259" marT="0" marB="0" anchor="ctr"/>
                </a:tc>
                <a:extLst>
                  <a:ext uri="{0D108BD9-81ED-4DB2-BD59-A6C34878D82A}">
                    <a16:rowId xmlns:a16="http://schemas.microsoft.com/office/drawing/2014/main" val="1348854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69754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A4B0A-AF00-9D41-A43A-99225BA8A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09" y="167766"/>
            <a:ext cx="7911348" cy="641714"/>
          </a:xfrm>
        </p:spPr>
        <p:txBody>
          <a:bodyPr/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Factors associated with AS/WW use across the U.S.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67127-1885-DB4F-873E-DF55113F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683" y="1014514"/>
            <a:ext cx="4685886" cy="3519241"/>
          </a:xfrm>
        </p:spPr>
        <p:txBody>
          <a:bodyPr/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Differences across SEER regions accounted for 18% of total regional variation</a:t>
            </a:r>
          </a:p>
          <a:p>
            <a:pPr lvl="1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Reduced to 17% with inclusion of county-level factors</a:t>
            </a:r>
          </a:p>
          <a:p>
            <a:pPr lvl="1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Patient-level data such as age and year of diagnosis associated with AS/WW use</a:t>
            </a:r>
          </a:p>
          <a:p>
            <a:pPr lvl="1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County-level factors like median household income, education, and provider density (urologist, primary care providers) not associated with AS/WW use</a:t>
            </a:r>
          </a:p>
          <a:p>
            <a:pPr lvl="2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No Black-White disparity in AS use after accounting for county level factors</a:t>
            </a:r>
          </a:p>
          <a:p>
            <a:pPr lvl="2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Hispanic men 25% lower odds of AS compared to White men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84FD2-8694-0F47-8379-35EEE2BFB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1D1CC5-DEFC-C542-B95D-25B956C0AD23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99227E-A158-8F41-BB3B-D7E96C20B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39" y="787114"/>
            <a:ext cx="3227414" cy="395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58981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47" y="1348939"/>
            <a:ext cx="7302693" cy="36933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E6F3DCB-53A1-E245-9113-DA74AEA9E8D7}"/>
              </a:ext>
            </a:extLst>
          </p:cNvPr>
          <p:cNvSpPr txBox="1">
            <a:spLocks/>
          </p:cNvSpPr>
          <p:nvPr/>
        </p:nvSpPr>
        <p:spPr>
          <a:xfrm>
            <a:off x="489857" y="211931"/>
            <a:ext cx="8229600" cy="857250"/>
          </a:xfrm>
          <a:prstGeom prst="rect">
            <a:avLst/>
          </a:prstGeom>
        </p:spPr>
        <p:txBody>
          <a:bodyPr lIns="91432" tIns="45716" rIns="91432" bIns="45716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Active Surveillance - 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Summary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F50A06-30FF-9B47-A6E2-A4CF85688AAC}"/>
              </a:ext>
            </a:extLst>
          </p:cNvPr>
          <p:cNvSpPr txBox="1">
            <a:spLocks/>
          </p:cNvSpPr>
          <p:nvPr/>
        </p:nvSpPr>
        <p:spPr>
          <a:xfrm>
            <a:off x="489857" y="1069181"/>
            <a:ext cx="8229600" cy="3394472"/>
          </a:xfrm>
          <a:prstGeom prst="rect">
            <a:avLst/>
          </a:prstGeom>
        </p:spPr>
        <p:txBody>
          <a:bodyPr lIns="91432" tIns="45716" rIns="91432" bIns="45716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Arial"/>
                <a:cs typeface="Arial"/>
              </a:rPr>
              <a:t>Active surveillance is the </a:t>
            </a:r>
            <a:r>
              <a:rPr lang="en-US" sz="2100" i="1" dirty="0">
                <a:latin typeface="Arial"/>
                <a:cs typeface="Arial"/>
              </a:rPr>
              <a:t>preferred</a:t>
            </a:r>
            <a:r>
              <a:rPr lang="en-US" sz="2100" dirty="0">
                <a:latin typeface="Arial"/>
                <a:cs typeface="Arial"/>
              </a:rPr>
              <a:t> form of treatment for men with very low, low - risk and selected patients with favorable intermediate - risk disease</a:t>
            </a:r>
            <a:br>
              <a:rPr lang="en-US" sz="2100" dirty="0">
                <a:latin typeface="Arial"/>
                <a:cs typeface="Arial"/>
              </a:rPr>
            </a:br>
            <a:endParaRPr lang="en-US" sz="2100" dirty="0">
              <a:latin typeface="Arial"/>
              <a:cs typeface="Arial"/>
            </a:endParaRPr>
          </a:p>
          <a:p>
            <a:r>
              <a:rPr lang="en-US" sz="2100" i="1" dirty="0">
                <a:latin typeface="Arial"/>
                <a:cs typeface="Arial"/>
              </a:rPr>
              <a:t>New technology </a:t>
            </a:r>
            <a:r>
              <a:rPr lang="en-US" sz="2100" dirty="0">
                <a:latin typeface="Arial"/>
                <a:cs typeface="Arial"/>
              </a:rPr>
              <a:t>(MRI, genomics) appears to make it safer</a:t>
            </a:r>
            <a:br>
              <a:rPr lang="en-US" sz="2100" dirty="0">
                <a:latin typeface="Arial"/>
                <a:cs typeface="Arial"/>
              </a:rPr>
            </a:br>
            <a:endParaRPr lang="en-US" sz="2100" dirty="0">
              <a:latin typeface="Arial"/>
              <a:cs typeface="Arial"/>
            </a:endParaRPr>
          </a:p>
          <a:p>
            <a:r>
              <a:rPr lang="en-US" sz="2100" dirty="0">
                <a:latin typeface="Arial"/>
                <a:cs typeface="Arial"/>
              </a:rPr>
              <a:t>Its use remains highly </a:t>
            </a:r>
            <a:r>
              <a:rPr lang="en-US" sz="2100" i="1" dirty="0">
                <a:latin typeface="Arial"/>
                <a:cs typeface="Arial"/>
              </a:rPr>
              <a:t>variable </a:t>
            </a:r>
            <a:r>
              <a:rPr lang="en-US" sz="2100" dirty="0">
                <a:latin typeface="Arial"/>
                <a:cs typeface="Arial"/>
              </a:rPr>
              <a:t>across the U.S.</a:t>
            </a:r>
          </a:p>
          <a:p>
            <a:pPr lvl="1"/>
            <a:r>
              <a:rPr lang="en-US" sz="1700" dirty="0">
                <a:latin typeface="Arial"/>
                <a:cs typeface="Arial"/>
              </a:rPr>
              <a:t>Multifactorial but geographic remains a factor that impacts utilization</a:t>
            </a:r>
          </a:p>
        </p:txBody>
      </p:sp>
    </p:spTree>
    <p:extLst>
      <p:ext uri="{BB962C8B-B14F-4D97-AF65-F5344CB8AC3E}">
        <p14:creationId xmlns:p14="http://schemas.microsoft.com/office/powerpoint/2010/main" val="302170471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47" y="110959"/>
            <a:ext cx="7302693" cy="64633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3600" dirty="0">
                <a:latin typeface="Arial"/>
                <a:cs typeface="Arial"/>
              </a:rPr>
              <a:t>UCSF active surveillance cohort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1405" y="997078"/>
            <a:ext cx="8229600" cy="3394472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2113 enrolled</a:t>
            </a:r>
          </a:p>
          <a:p>
            <a:r>
              <a:rPr lang="en-US" dirty="0">
                <a:latin typeface="Arial"/>
                <a:cs typeface="Arial"/>
              </a:rPr>
              <a:t>Year of diagnosis: median 2010 (range 1990, 2019)</a:t>
            </a:r>
          </a:p>
          <a:p>
            <a:r>
              <a:rPr lang="en-US" dirty="0">
                <a:latin typeface="Arial"/>
                <a:cs typeface="Arial"/>
              </a:rPr>
              <a:t>Age at diagnosis: mean 62.5 years (SD 7.68)</a:t>
            </a:r>
          </a:p>
          <a:p>
            <a:r>
              <a:rPr lang="en-US" dirty="0">
                <a:latin typeface="Arial"/>
                <a:cs typeface="Arial"/>
              </a:rPr>
              <a:t>PSA at diagnosis: median 5.5 (IQR 4.2, 7.5)</a:t>
            </a:r>
          </a:p>
          <a:p>
            <a:r>
              <a:rPr lang="en-US" dirty="0">
                <a:latin typeface="Arial"/>
                <a:cs typeface="Arial"/>
              </a:rPr>
              <a:t>Duration of follow up: median 73 months (IQR 43, 112</a:t>
            </a:r>
          </a:p>
          <a:p>
            <a:r>
              <a:rPr lang="en-US" dirty="0">
                <a:latin typeface="Arial"/>
                <a:cs typeface="Arial"/>
              </a:rPr>
              <a:t>85% low risk, 15% intermediate risk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81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563A5D-D497-5D44-BB42-FB190FB22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607" y="1406983"/>
            <a:ext cx="4038600" cy="254453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Peter R. Carroll MD MPH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Matt Cooperberg MD, MPH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Janet Cowan MS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Peter Lonergan MD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Michael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Leapman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MD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40A09-BA7F-8946-804C-FD47288EE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9085" y="1406983"/>
            <a:ext cx="4038600" cy="208733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Hao Nguyen MD, PhD</a:t>
            </a: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Katsuto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Shinohara MD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Scott Greenberg MD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Claire de la Calle MD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C7BB18-5203-7040-A808-B0541082D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197054"/>
            <a:ext cx="8089900" cy="343932"/>
          </a:xfrm>
        </p:spPr>
        <p:txBody>
          <a:bodyPr/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31510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65788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88977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47" y="1414252"/>
            <a:ext cx="7302693" cy="36933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87399"/>
            <a:ext cx="9144000" cy="812496"/>
          </a:xfrm>
          <a:prstGeom prst="rect">
            <a:avLst/>
          </a:prstGeom>
        </p:spPr>
        <p:txBody>
          <a:bodyPr lIns="91432" tIns="45716" rIns="91432" bIns="45716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Upgrade Free Survival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858681" y="-1074537"/>
            <a:ext cx="9667214" cy="440993"/>
          </a:xfrm>
          <a:prstGeom prst="rect">
            <a:avLst/>
          </a:prstGeom>
        </p:spPr>
        <p:txBody>
          <a:bodyPr lIns="91432" tIns="45716" rIns="91432" bIns="45716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Biopsy upgrade-free survival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14" y="878117"/>
            <a:ext cx="5350934" cy="35987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39818" y="2677480"/>
            <a:ext cx="2768715" cy="923330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41% at 7 years. N=689 upgraded at median 25 months (IQR 13, 52)</a:t>
            </a:r>
          </a:p>
        </p:txBody>
      </p:sp>
    </p:spTree>
    <p:extLst>
      <p:ext uri="{BB962C8B-B14F-4D97-AF65-F5344CB8AC3E}">
        <p14:creationId xmlns:p14="http://schemas.microsoft.com/office/powerpoint/2010/main" val="77597353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47" y="1414252"/>
            <a:ext cx="7302693" cy="36933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812496"/>
          </a:xfrm>
          <a:prstGeom prst="rect">
            <a:avLst/>
          </a:prstGeom>
        </p:spPr>
        <p:txBody>
          <a:bodyPr lIns="91432" tIns="45716" rIns="91432" bIns="45716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Progression Based on GG 1vs 2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(p = 0.22)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82" y="996462"/>
            <a:ext cx="5981115" cy="358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2661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47" y="1414252"/>
            <a:ext cx="7302693" cy="36933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52046"/>
            <a:ext cx="9144000" cy="812496"/>
          </a:xfrm>
          <a:prstGeom prst="rect">
            <a:avLst/>
          </a:prstGeom>
        </p:spPr>
        <p:txBody>
          <a:bodyPr lIns="91432" tIns="45716" rIns="91432" bIns="45716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Treatment Free Survival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3"/>
          <a:stretch/>
        </p:blipFill>
        <p:spPr>
          <a:xfrm>
            <a:off x="108544" y="1027377"/>
            <a:ext cx="5962055" cy="36243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8612" y="2526635"/>
            <a:ext cx="2623176" cy="923330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en-US" dirty="0"/>
              <a:t>59% at 7 years. N=682 upgraded at median 27 months (IQR 15, 50)</a:t>
            </a:r>
          </a:p>
        </p:txBody>
      </p:sp>
    </p:spTree>
    <p:extLst>
      <p:ext uri="{BB962C8B-B14F-4D97-AF65-F5344CB8AC3E}">
        <p14:creationId xmlns:p14="http://schemas.microsoft.com/office/powerpoint/2010/main" val="15219564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1600" y="171450"/>
            <a:ext cx="6172200" cy="857250"/>
          </a:xfrm>
          <a:prstGeom prst="rect">
            <a:avLst/>
          </a:prstGeom>
        </p:spPr>
        <p:txBody>
          <a:bodyPr vert="horz" wrap="square" lIns="68579" tIns="34289" rIns="68579" bIns="34289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600" b="0" kern="1200" cap="none" spc="0" baseline="0" dirty="0" smtClean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sz="2100">
                <a:solidFill>
                  <a:srgbClr val="C00000"/>
                </a:solidFill>
                <a:latin typeface="Arial" panose="020B0604020202020204" pitchFamily="34" charset="0"/>
              </a:rPr>
              <a:t>Can we identify better triggers for treatment</a:t>
            </a:r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1485905" y="725207"/>
            <a:ext cx="6057899" cy="1085850"/>
          </a:xfrm>
          <a:prstGeom prst="rect">
            <a:avLst/>
          </a:prstGeom>
        </p:spPr>
        <p:txBody>
          <a:bodyPr vert="horz" wrap="square" lIns="68579" tIns="34289" rIns="68579" bIns="34289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lang="en-US" sz="2100" b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100" b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100" b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lang="en-US" sz="2100" b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2100" b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203" indent="-126203" algn="l">
              <a:buClr>
                <a:srgbClr val="052049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52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 of current AS endpoints</a:t>
            </a:r>
          </a:p>
          <a:p>
            <a:pPr marL="126203" indent="-126203" algn="l">
              <a:buClr>
                <a:srgbClr val="052049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52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Reclassification of Gleason score, tumor volume, PSA (density, kinetics), anxiety</a:t>
            </a:r>
          </a:p>
          <a:p>
            <a:pPr marL="126203" indent="-126203" algn="l">
              <a:buClr>
                <a:srgbClr val="052049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52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dynamics of clinical risk change over time during surveillance?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3" y="4840224"/>
            <a:ext cx="4075951" cy="346249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r>
              <a:rPr lang="en-US"/>
              <a:t>Leapman M et al. AUA 2015 New Orleans</a:t>
            </a:r>
          </a:p>
        </p:txBody>
      </p:sp>
      <p:graphicFrame>
        <p:nvGraphicFramePr>
          <p:cNvPr id="7" name="Chart 6" title="Magnitude of CAPRA Score Change During Active Surveillance"/>
          <p:cNvGraphicFramePr/>
          <p:nvPr/>
        </p:nvGraphicFramePr>
        <p:xfrm>
          <a:off x="1485902" y="2389537"/>
          <a:ext cx="6286500" cy="226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ular Callout 5"/>
          <p:cNvSpPr/>
          <p:nvPr/>
        </p:nvSpPr>
        <p:spPr bwMode="auto">
          <a:xfrm>
            <a:off x="6858002" y="1382431"/>
            <a:ext cx="1828800" cy="1007105"/>
          </a:xfrm>
          <a:prstGeom prst="wedgeRectCallout">
            <a:avLst>
              <a:gd name="adj1" fmla="val -73763"/>
              <a:gd name="adj2" fmla="val 72824"/>
            </a:avLst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lIns="68579" tIns="34289" rIns="68579" bIns="34289" rtlCol="0" anchor="ctr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latin typeface="+mj-lt"/>
              </a:rPr>
              <a:t>Change in 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latin typeface="+mj-lt"/>
              </a:rPr>
              <a:t>CAPRA score </a:t>
            </a:r>
            <a:br>
              <a:rPr lang="en-US" sz="1200" b="1" dirty="0">
                <a:solidFill>
                  <a:schemeClr val="bg1"/>
                </a:solidFill>
                <a:latin typeface="+mj-lt"/>
              </a:rPr>
            </a:br>
            <a:r>
              <a:rPr lang="en-US" sz="1200" b="1" dirty="0">
                <a:solidFill>
                  <a:schemeClr val="bg1"/>
                </a:solidFill>
                <a:latin typeface="+mj-lt"/>
              </a:rPr>
              <a:t>diagnosis to last </a:t>
            </a:r>
            <a:r>
              <a:rPr lang="en-US" sz="1200" b="1" dirty="0" err="1">
                <a:solidFill>
                  <a:schemeClr val="bg1"/>
                </a:solidFill>
                <a:latin typeface="+mj-lt"/>
              </a:rPr>
              <a:t>Bx</a:t>
            </a:r>
            <a:br>
              <a:rPr lang="en-US" sz="1200" b="1" dirty="0">
                <a:solidFill>
                  <a:schemeClr val="bg1"/>
                </a:solidFill>
                <a:latin typeface="+mj-lt"/>
              </a:rPr>
            </a:br>
            <a:r>
              <a:rPr lang="en-US" sz="1200" b="1" dirty="0">
                <a:solidFill>
                  <a:schemeClr val="bg1"/>
                </a:solidFill>
                <a:latin typeface="+mj-lt"/>
              </a:rPr>
              <a:t> (0-10)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218954" y="2700690"/>
            <a:ext cx="2372652" cy="999420"/>
          </a:xfrm>
          <a:prstGeom prst="rect">
            <a:avLst/>
          </a:prstGeom>
          <a:noFill/>
          <a:ln w="38100" cmpd="sng" algn="ctr">
            <a:solidFill>
              <a:schemeClr val="accent5"/>
            </a:solidFill>
            <a:miter lim="800000"/>
            <a:headEnd/>
            <a:tailEnd/>
          </a:ln>
        </p:spPr>
        <p:txBody>
          <a:bodyPr wrap="none" lIns="68579" tIns="34289" rIns="68579" bIns="34289" rtlCol="0" anchor="ctr"/>
          <a:lstStyle/>
          <a:p>
            <a:pPr algn="ctr">
              <a:lnSpc>
                <a:spcPct val="90000"/>
              </a:lnSpc>
            </a:pPr>
            <a:endParaRPr lang="en-US" sz="12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E835C-F605-1D42-8438-9F36C6960C92}"/>
              </a:ext>
            </a:extLst>
          </p:cNvPr>
          <p:cNvSpPr txBox="1"/>
          <p:nvPr/>
        </p:nvSpPr>
        <p:spPr bwMode="auto">
          <a:xfrm>
            <a:off x="38141" y="4830152"/>
            <a:ext cx="1401025" cy="12311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Eur</a:t>
            </a:r>
            <a:r>
              <a:rPr lang="en-US" sz="800" dirty="0">
                <a:solidFill>
                  <a:schemeClr val="bg1"/>
                </a:solidFill>
              </a:rPr>
              <a:t> Urol. 2017 Sep;72(3):329-332.</a:t>
            </a:r>
          </a:p>
        </p:txBody>
      </p:sp>
    </p:spTree>
    <p:extLst>
      <p:ext uri="{BB962C8B-B14F-4D97-AF65-F5344CB8AC3E}">
        <p14:creationId xmlns:p14="http://schemas.microsoft.com/office/powerpoint/2010/main" val="327508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47" y="1414252"/>
            <a:ext cx="7302693" cy="36933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60855"/>
            <a:ext cx="9144000" cy="812496"/>
          </a:xfrm>
          <a:prstGeom prst="rect">
            <a:avLst/>
          </a:prstGeom>
        </p:spPr>
        <p:txBody>
          <a:bodyPr lIns="91432" tIns="45716" rIns="91432" bIns="45716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Treatment Free Survival by GG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6"/>
          <a:stretch/>
        </p:blipFill>
        <p:spPr>
          <a:xfrm>
            <a:off x="1733402" y="873351"/>
            <a:ext cx="5501224" cy="3461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8523" y="1395924"/>
            <a:ext cx="4203887" cy="13234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2000" dirty="0"/>
              <a:t>Overall Survival 96%</a:t>
            </a:r>
          </a:p>
          <a:p>
            <a:pPr algn="ctr"/>
            <a:r>
              <a:rPr lang="en-US" sz="2000" dirty="0"/>
              <a:t>Prostate Cancer Specific Survival 99%</a:t>
            </a:r>
          </a:p>
          <a:p>
            <a:pPr algn="ctr"/>
            <a:r>
              <a:rPr lang="en-US" sz="2000" dirty="0"/>
              <a:t>Metastases – free Survival 99%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6186569" y="-5624837"/>
            <a:ext cx="184666" cy="369332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06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PRC.RadOncol.3.30.20.pptx</Template>
  <TotalTime>4767</TotalTime>
  <Words>2719</Words>
  <Application>Microsoft Office PowerPoint</Application>
  <PresentationFormat>On-screen Show (16:9)</PresentationFormat>
  <Paragraphs>441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Candara</vt:lpstr>
      <vt:lpstr>Garamond</vt:lpstr>
      <vt:lpstr>Times</vt:lpstr>
      <vt:lpstr>Times New Roman</vt:lpstr>
      <vt:lpstr>Trebuchet MS</vt:lpstr>
      <vt:lpstr>Wingdings</vt:lpstr>
      <vt:lpstr>UCSF PPT Template-Blue Bar</vt:lpstr>
      <vt:lpstr>UCSF PPT Template-Blue</vt:lpstr>
      <vt:lpstr>How does where you live impact active surveillance?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African American Men Are Not at Higher Risk for Adverse Pathology </vt:lpstr>
      <vt:lpstr>AA Race is not associated with increased risk of reclassification or treatment – Results from CANARY</vt:lpstr>
      <vt:lpstr>PowerPoint Presentation</vt:lpstr>
      <vt:lpstr>PowerPoint Presentation</vt:lpstr>
      <vt:lpstr>PowerPoint Presentation</vt:lpstr>
      <vt:lpstr>PowerPoint Presentation</vt:lpstr>
      <vt:lpstr>Are practice patterns changing?</vt:lpstr>
      <vt:lpstr>UCSF clinical risk over time for patients undergoing prostatectomy or surveillance</vt:lpstr>
      <vt:lpstr>Variation in Conservative management within Veteran Affairs Healthcare System</vt:lpstr>
      <vt:lpstr>Use of conservative management increasing over time</vt:lpstr>
      <vt:lpstr>Significant variation across VA facilities</vt:lpstr>
      <vt:lpstr>AS utilization increasing but variations multifactorial</vt:lpstr>
      <vt:lpstr>Sources of variation in AS/WW use </vt:lpstr>
      <vt:lpstr>Relative contribution of additional factors impacting AS/WW use</vt:lpstr>
      <vt:lpstr>Regional variations in Active Surveillance</vt:lpstr>
      <vt:lpstr>Regional variations in Active Surveillance</vt:lpstr>
      <vt:lpstr>Overall increasing use of AS over time</vt:lpstr>
      <vt:lpstr>Substantial variation across counties persists</vt:lpstr>
      <vt:lpstr>AS use increasing at local level</vt:lpstr>
      <vt:lpstr>Factors associated with AS/WW use across the U.S.</vt:lpstr>
      <vt:lpstr>PowerPoint Presentation</vt:lpstr>
      <vt:lpstr>Thank You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Carroll</dc:creator>
  <cp:lastModifiedBy>Joe Gallo</cp:lastModifiedBy>
  <cp:revision>39</cp:revision>
  <dcterms:created xsi:type="dcterms:W3CDTF">2020-05-23T13:16:20Z</dcterms:created>
  <dcterms:modified xsi:type="dcterms:W3CDTF">2021-05-05T15:34:04Z</dcterms:modified>
</cp:coreProperties>
</file>