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9" r:id="rId4"/>
    <p:sldId id="338" r:id="rId5"/>
    <p:sldId id="337" r:id="rId6"/>
    <p:sldId id="336" r:id="rId7"/>
    <p:sldId id="333" r:id="rId8"/>
    <p:sldId id="340" r:id="rId9"/>
    <p:sldId id="334" r:id="rId10"/>
    <p:sldId id="3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75664-94C5-435F-8720-E67C59194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62346-3BA8-46D4-A3A5-D98B7314C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AC550-FDD1-4A93-8B60-FE625827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9AEE2-710B-44CF-AE6D-CE494899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639C0-9769-4468-97A7-10167074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51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6E21-6FBB-4B19-82DE-C97BA5310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13B5D3-2CAA-4CE6-ADC7-0CFDBE408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F51BD-0B08-4E92-BBD2-C94F11CF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EE8D7-CA42-48FE-B369-8D1FB11A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AA8EF-6CC2-43E9-B332-B2B54EB1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51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AC0EC4-97C2-48F9-B91A-5DE074C4D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35445-CBAE-4FF4-993A-7670499D6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E2DF9-F165-460A-B719-F37D467E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5AEA1-F548-4604-AF1E-06A3D3E1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EB146-FE48-404B-9D8E-06B83EEF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54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BE3B-7448-4DCA-88E8-F31915F6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4FB0-F953-46E8-AFD9-D7AF89DD4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C3848-609B-4E55-B3DC-25F92F37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F5A3-5A90-4E91-8FDF-D18DCC77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4294E-4096-44B3-9C40-D07D8896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629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BA98A-4448-4B58-AB66-BC27C826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476A7-2EBF-4657-889F-BA742978E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4DD63-0335-4ABB-96C1-F0317EB8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51071-5E27-43B1-AE0A-5B74FA0B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4FD69-D82D-4C5C-8579-0A0AFB30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C7D7F-CAEA-49AE-917D-ED563862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6FB02-7795-4258-9B06-6A6EBCB6E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E46E8-4EC9-49E0-B331-DD0BE5EDF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836EC-EEA5-4803-85E9-9FF3EE3A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587DD-049E-44A9-9AB8-FF682ED0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60095-AE34-41C6-BA06-042A7B50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86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8EF0-CB85-4017-93B4-F156BFB4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76CA7-3FD3-4DF4-BD7D-D17101C65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DBD1B-5EE8-411B-980C-DC5049951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2AE4A-C05A-4EE3-AFE0-2C8EDEAA6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6BA6F-24F6-4D8E-9EA9-831475F3C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BE2C82-C89A-4FEE-99C0-4BFE2476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2A88D-AACE-4930-8C64-E1B418E9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0A5670-8C32-4E97-842C-E69B0510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16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13EB-1E84-449D-B1BA-4D167B3A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7B6E7-61A2-4129-A0A8-491E8191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D1492-22E8-4436-A6F7-B76428A96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AA7406-EDE6-4DA6-A09B-4EB580F9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756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C8177-4223-4AEC-A99D-3E10018D0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CAAE9-C453-4985-860C-DFCAFA90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363CF-F2BF-4B10-BCED-78F9BA4D7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36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56F91-FF2A-49C5-9175-1EB3D30B8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6F1CF-AF8A-42D7-9AA2-909F49167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4CB24-618D-4684-92A4-45EB6B37C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5E6D5-9BFC-4A67-8B7B-7F493B38B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430A6-02C6-42D7-9B59-996FBD48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6079D-EEA0-4F81-8D4B-7851816D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1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5617-1A49-40FC-8468-DB110BF1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653A8F-EE02-4FF6-8A30-EF7BCED01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CB959-F1D6-4467-BA77-6753D813F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98CB1-E5BE-46F5-9F42-C24C589E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D84BD-C164-4E62-BD3C-0F7CCDE3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96778-3293-4DD8-9362-01B85B6C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7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87953C-898D-4F1A-9AC7-095E6B36A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A36E0-5206-4082-AA26-582B8CAB1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5FBDD-15B6-45CF-B612-73655F64C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82DF-E2CE-48F6-BE0A-3FFA9291209D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B4393-0C3D-4388-8086-2FF3DA49F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2BA97-A121-4DC0-99D9-573A10E83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ADCB-6F44-495F-943A-9538684F4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999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>
            <a:extLst>
              <a:ext uri="{FF2B5EF4-FFF2-40B4-BE49-F238E27FC236}">
                <a16:creationId xmlns:a16="http://schemas.microsoft.com/office/drawing/2014/main" id="{03420C7F-E425-4A8D-BD94-C3427E4EB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BCA01-B7AA-41A1-AFE6-F71695EFA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0DA33721-B967-4E79-9908-B8C778694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C5921433-6AB0-4CEF-8562-019D56273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FB0895-4E66-4C0A-9323-68D07EA616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28938" y="1379538"/>
            <a:ext cx="8574087" cy="2616200"/>
          </a:xfrm>
        </p:spPr>
        <p:txBody>
          <a:bodyPr/>
          <a:lstStyle/>
          <a:p>
            <a:r>
              <a:rPr lang="en-CA" altLang="en-US" dirty="0">
                <a:ln>
                  <a:noFill/>
                </a:ln>
              </a:rPr>
              <a:t>Anthony Henry 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0360AD0-C354-4E3A-ACDC-1FB45E9278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14850" y="3995738"/>
            <a:ext cx="6988175" cy="1389062"/>
          </a:xfrm>
        </p:spPr>
        <p:txBody>
          <a:bodyPr/>
          <a:lstStyle/>
          <a:p>
            <a:r>
              <a:rPr lang="en-CA" altLang="en-US" sz="4000" dirty="0"/>
              <a:t>- My Story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79694B1-68E9-428D-8660-9DF185400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491" y="541968"/>
            <a:ext cx="9125308" cy="208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090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90F83D26-8C8D-4AE6-8127-B290A95A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7B5EC3-3C03-4F6E-B982-1F9B505E2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CB1FA45D-29D3-444F-84E9-064215BB9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4A4DBCCC-4889-467E-82BE-421EB1649A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69662AEF-0C93-4C87-B1E9-87ABFDE9F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7F068-605D-4F5B-9B7B-F20422FA4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id="{531EC1DB-A9AA-407C-87CC-A4BD8FCC4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B377F258-682D-4490-A708-ECBE7EC4B742}"/>
              </a:ext>
            </a:extLst>
          </p:cNvPr>
          <p:cNvSpPr txBox="1">
            <a:spLocks noChangeArrowheads="1"/>
          </p:cNvSpPr>
          <p:nvPr/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Passion Compassion Action         https://thewalnutfoundation.com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4A3D545-CE99-4058-B688-D2C5FD25FB00}"/>
              </a:ext>
            </a:extLst>
          </p:cNvPr>
          <p:cNvSpPr txBox="1">
            <a:spLocks noChangeArrowheads="1"/>
          </p:cNvSpPr>
          <p:nvPr/>
        </p:nvSpPr>
        <p:spPr>
          <a:xfrm>
            <a:off x="1140197" y="625809"/>
            <a:ext cx="10945390" cy="800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altLang="en-US" sz="3600" b="1" dirty="0"/>
              <a:t>Active Surveillance and Black Men - Some Questions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F622FA-E69B-49F2-A629-9FD609C046A0}"/>
              </a:ext>
            </a:extLst>
          </p:cNvPr>
          <p:cNvSpPr txBox="1">
            <a:spLocks/>
          </p:cNvSpPr>
          <p:nvPr/>
        </p:nvSpPr>
        <p:spPr>
          <a:xfrm>
            <a:off x="671051" y="1281115"/>
            <a:ext cx="11173287" cy="543401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200" dirty="0"/>
              <a:t>                      We are told </a:t>
            </a:r>
            <a:r>
              <a:rPr lang="en-US" sz="3200" dirty="0" err="1"/>
              <a:t>Pca</a:t>
            </a:r>
            <a:r>
              <a:rPr lang="en-US" sz="3200" dirty="0"/>
              <a:t> is very aggressive in Black men.</a:t>
            </a:r>
            <a:endParaRPr lang="en-CA" sz="32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 Is this true? </a:t>
            </a:r>
            <a:br>
              <a:rPr lang="en-US" sz="2800" dirty="0"/>
            </a:br>
            <a:endParaRPr lang="en-CA" sz="28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Is it that that we present too late in the process and so we are deemed at higher risk ?</a:t>
            </a:r>
            <a:br>
              <a:rPr lang="en-US" sz="2800" dirty="0"/>
            </a:br>
            <a:endParaRPr lang="en-CA" sz="28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Who gets referred to Active surveillance ?</a:t>
            </a:r>
            <a:br>
              <a:rPr lang="en-US" sz="2800" dirty="0"/>
            </a:br>
            <a:endParaRPr lang="en-CA" sz="28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Is there differential access to active surveillance based on race? Based on economic/social status ?</a:t>
            </a:r>
            <a:br>
              <a:rPr lang="en-US" sz="2800" dirty="0"/>
            </a:br>
            <a:endParaRPr lang="en-CA" sz="28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Is it even a consideration for most Black men? </a:t>
            </a:r>
            <a:br>
              <a:rPr lang="en-US" sz="2800" dirty="0"/>
            </a:br>
            <a:endParaRPr lang="en-CA" sz="28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800" dirty="0"/>
              <a:t>Are they aware this might be an option for the short term/  medium term/long term ? </a:t>
            </a:r>
            <a:endParaRPr lang="en-CA" sz="28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291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DC1835E5-8655-4069-8CCE-79FBC2AAC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E06676-A81E-45E4-A94C-6829AF12E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47C2CA29-1DDD-469A-9762-CE086767F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82AB15B0-031F-4880-A0DD-E272CF2241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6682EEB-0D33-4C72-8CD3-D122F299C083}"/>
              </a:ext>
            </a:extLst>
          </p:cNvPr>
          <p:cNvSpPr txBox="1">
            <a:spLocks noChangeArrowheads="1"/>
          </p:cNvSpPr>
          <p:nvPr/>
        </p:nvSpPr>
        <p:spPr>
          <a:xfrm>
            <a:off x="1219200" y="528638"/>
            <a:ext cx="9753600" cy="1119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/>
              <a:t>My Story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29192ED-416B-4D2A-8C1B-6867394C0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970" y="1934043"/>
            <a:ext cx="98044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55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5C511E27-A73C-4BBE-973D-629FD1DF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F3A44F-531F-4E4E-B3E3-CB1E8D07A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FB890582-60E7-4140-B48E-66C4E0D72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25ED33B7-25BC-409F-923C-661951202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3374041F-80AF-432D-A8E9-0192AFF773B0}"/>
              </a:ext>
            </a:extLst>
          </p:cNvPr>
          <p:cNvSpPr txBox="1">
            <a:spLocks/>
          </p:cNvSpPr>
          <p:nvPr/>
        </p:nvSpPr>
        <p:spPr>
          <a:xfrm>
            <a:off x="931653" y="714375"/>
            <a:ext cx="10571372" cy="1000125"/>
          </a:xfrm>
          <a:prstGeom prst="rect">
            <a:avLst/>
          </a:prstGeom>
        </p:spPr>
        <p:txBody>
          <a:bodyPr rtlCol="0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/>
              <a:t>FAMILY EXPERIENCE WITH PROSTATE CANCER (</a:t>
            </a:r>
            <a:r>
              <a:rPr lang="en-US" b="1" dirty="0" err="1"/>
              <a:t>Pca</a:t>
            </a:r>
            <a:r>
              <a:rPr lang="en-US" b="1" dirty="0"/>
              <a:t>)</a:t>
            </a:r>
            <a:br>
              <a:rPr lang="en-US" dirty="0"/>
            </a:br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F6605ED-5E08-47D1-8CBD-F553DC3D6CC3}"/>
              </a:ext>
            </a:extLst>
          </p:cNvPr>
          <p:cNvSpPr txBox="1">
            <a:spLocks/>
          </p:cNvSpPr>
          <p:nvPr/>
        </p:nvSpPr>
        <p:spPr>
          <a:xfrm>
            <a:off x="839638" y="1541254"/>
            <a:ext cx="10663387" cy="4411872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200" dirty="0"/>
              <a:t>Father diagnosed stage 4 metastasized at 64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200" dirty="0"/>
              <a:t> Father had family doctor/country offered universal healthcare/compliant patient.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200" dirty="0"/>
              <a:t>How was this possible? 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1400" dirty="0"/>
              <a:t> </a:t>
            </a:r>
            <a:r>
              <a:rPr lang="en-US" sz="2400" dirty="0"/>
              <a:t>MD did not believe in the PSA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400" dirty="0"/>
              <a:t> Never had a biopsy until 11th hour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400" dirty="0"/>
              <a:t> MD FELT THE PSA TEST WAS TOO EXPENSIVE (AT $15!!!) AT THE TIME.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200" dirty="0"/>
              <a:t>Outcome: Father died at 68 from </a:t>
            </a:r>
            <a:r>
              <a:rPr lang="en-US" sz="2200" dirty="0" err="1"/>
              <a:t>pca</a:t>
            </a:r>
            <a:r>
              <a:rPr lang="en-US" sz="2200" dirty="0"/>
              <a:t>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b="1" u="sng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032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E3C4D127-0F41-4649-BBFD-4B25678C9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CEBA09-431D-42F9-BF93-17EF8CA8B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74298FEA-44EA-4DA2-9400-EDFBC5450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FD6474F2-32CE-429E-9553-E1C5A4821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BA863F86-9733-4381-9CE5-551C48614A4C}"/>
              </a:ext>
            </a:extLst>
          </p:cNvPr>
          <p:cNvSpPr txBox="1">
            <a:spLocks noChangeArrowheads="1"/>
          </p:cNvSpPr>
          <p:nvPr/>
        </p:nvSpPr>
        <p:spPr>
          <a:xfrm>
            <a:off x="1484313" y="685800"/>
            <a:ext cx="10018712" cy="1752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/>
              <a:t>TRUST FACTOR IN MY FAMILY = LOW</a:t>
            </a:r>
            <a:br>
              <a:rPr lang="en-US" altLang="en-US" b="1"/>
            </a:br>
            <a:endParaRPr lang="en-CA" alt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FE2B52-AA6D-441B-9AA0-B598F45EE4D7}"/>
              </a:ext>
            </a:extLst>
          </p:cNvPr>
          <p:cNvSpPr txBox="1">
            <a:spLocks/>
          </p:cNvSpPr>
          <p:nvPr/>
        </p:nvSpPr>
        <p:spPr>
          <a:xfrm>
            <a:off x="1167442" y="1385977"/>
            <a:ext cx="10581735" cy="4405223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b="1" u="sng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5100" b="1" u="sng" dirty="0"/>
              <a:t>Lesson: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Brother &amp; I started regular monitoring PSA/Digital exams. </a:t>
            </a:r>
            <a:br>
              <a:rPr lang="en-US" sz="3500" dirty="0"/>
            </a:br>
            <a:endParaRPr lang="en-US" sz="35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Began screening at age 40.</a:t>
            </a:r>
            <a:br>
              <a:rPr lang="en-US" sz="3500" dirty="0"/>
            </a:br>
            <a:endParaRPr lang="en-US" sz="35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Subsequently my brother was diagnosed at 57 years old and had surgery</a:t>
            </a:r>
            <a:br>
              <a:rPr lang="en-US" sz="3500" dirty="0"/>
            </a:br>
            <a:endParaRPr lang="en-US" sz="35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Anthony diagnosed at 54 years old.</a:t>
            </a:r>
            <a:br>
              <a:rPr lang="en-US" sz="3500" dirty="0"/>
            </a:br>
            <a:endParaRPr lang="en-US" sz="35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 Uncle advised of my diagnosis. His response: </a:t>
            </a:r>
            <a:br>
              <a:rPr lang="en-US" sz="3500" dirty="0"/>
            </a:br>
            <a:endParaRPr lang="en-US" sz="35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500" dirty="0"/>
              <a:t>He shared that he was also diagnosed after Dad passed and took care of it.   *(Secrecy)*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775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B780CF0B-4672-4B49-90A4-7D5637F94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76" y="22872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70345A-73C6-4290-BFE5-78091DE5E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32A20267-AD3E-475E-A170-5526A4854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24D9C34A-A42E-43DC-B226-CF7EEF08F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28294C-3934-4AA7-A55F-0A0C0282DEA7}"/>
              </a:ext>
            </a:extLst>
          </p:cNvPr>
          <p:cNvSpPr txBox="1">
            <a:spLocks/>
          </p:cNvSpPr>
          <p:nvPr/>
        </p:nvSpPr>
        <p:spPr>
          <a:xfrm>
            <a:off x="1046672" y="595435"/>
            <a:ext cx="10446828" cy="5405316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u="sng" dirty="0"/>
              <a:t>MY DIAGNOSIS</a:t>
            </a:r>
            <a:r>
              <a:rPr lang="en-US" dirty="0"/>
              <a:t>: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Deemed a GLEASON 6 with low Grade Prostate Cancer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2600" dirty="0"/>
              <a:t>2 0F 12 CORES POSITIVE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dirty="0"/>
              <a:t>Immediate inclination was to opt for surgery given FAMILY HISTORY and our EXPERIENCE WITH DAD + EXPERIENCE OF MOST EVERYONE I KNOW WHO HAD BEEN AFFLICTED with </a:t>
            </a:r>
            <a:r>
              <a:rPr lang="en-US" dirty="0" err="1"/>
              <a:t>Pca</a:t>
            </a:r>
            <a:r>
              <a:rPr lang="en-US" dirty="0"/>
              <a:t>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dirty="0"/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dirty="0"/>
              <a:t>had the luxury of drawing on experience of the men in my men’s health group…The Walnut Foundation.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dirty="0"/>
              <a:t>Most had opted for proactive treatment (Surgery/brachy/radiation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dirty="0"/>
              <a:t>only knew of person who was active surveillance at the time.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898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56BB6988-5C75-4405-B2E7-3842D3207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2596F1-59F4-448C-B5DD-DB5A5788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C5C6C0B4-4F60-495C-9CD2-3ACF3C0CA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723DB79-2C08-4CC3-AFB6-C5E3E98B51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F1D26AE-FA26-4C91-B0FD-32327011C626}"/>
              </a:ext>
            </a:extLst>
          </p:cNvPr>
          <p:cNvSpPr txBox="1">
            <a:spLocks/>
          </p:cNvSpPr>
          <p:nvPr/>
        </p:nvSpPr>
        <p:spPr>
          <a:xfrm>
            <a:off x="609600" y="1685026"/>
            <a:ext cx="6342632" cy="3784121"/>
          </a:xfrm>
          <a:prstGeom prst="rect">
            <a:avLst/>
          </a:prstGeom>
        </p:spPr>
        <p:txBody>
          <a:bodyPr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4400" dirty="0"/>
              <a:t>In fact, there was a bit of a blur after that: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4400" dirty="0"/>
              <a:t>All well intentioned from friends, family, clients, well-wishers 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4400" dirty="0"/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HIFU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 Cost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Prayers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Herbal remedies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 See my surgeon/he is the best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4400" dirty="0"/>
              <a:t>Nerve sparing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214476E-DC73-43FD-945B-CBE69F2908EA}"/>
              </a:ext>
            </a:extLst>
          </p:cNvPr>
          <p:cNvSpPr txBox="1">
            <a:spLocks/>
          </p:cNvSpPr>
          <p:nvPr/>
        </p:nvSpPr>
        <p:spPr>
          <a:xfrm>
            <a:off x="7038496" y="1993900"/>
            <a:ext cx="4895850" cy="31242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400" dirty="0"/>
          </a:p>
          <a:p>
            <a:pPr marL="0" indent="0" algn="ctr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2400" dirty="0"/>
              <a:t>“</a:t>
            </a:r>
            <a:r>
              <a:rPr lang="en-US" sz="2400" i="1" dirty="0"/>
              <a:t>You don’t need your prostate/get rid of it!”</a:t>
            </a:r>
          </a:p>
          <a:p>
            <a:pPr marL="0" indent="0" algn="ctr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400" i="1" dirty="0"/>
          </a:p>
          <a:p>
            <a:pPr marL="0" indent="0" algn="ctr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2400" dirty="0"/>
              <a:t>“</a:t>
            </a:r>
            <a:r>
              <a:rPr lang="en-US" sz="2400" i="1" dirty="0"/>
              <a:t>You are not your dad….his cancer is his cancer/your cancer is yours</a:t>
            </a:r>
            <a:r>
              <a:rPr lang="en-US" sz="2400" dirty="0"/>
              <a:t>”</a:t>
            </a:r>
          </a:p>
          <a:p>
            <a:pPr marL="0" indent="0" algn="ctr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400" dirty="0"/>
          </a:p>
          <a:p>
            <a:pPr marL="0" indent="0" algn="ctr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2400" dirty="0"/>
              <a:t>“</a:t>
            </a:r>
            <a:r>
              <a:rPr lang="en-US" sz="2400" i="1" dirty="0"/>
              <a:t>You are making a mistake AS not for black men/our cancer too aggressive</a:t>
            </a:r>
            <a:r>
              <a:rPr lang="en-US" sz="2400" dirty="0"/>
              <a:t>.”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5DAD0EA-DBCC-4BC5-92FB-FD6BEDDA7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66" y="654651"/>
            <a:ext cx="103632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4574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146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3718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290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600" b="1" dirty="0"/>
              <a:t>Disappointment/recalibration after AS recommendation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CA" altLang="en-US" sz="1800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AAF4737-EEFB-48AF-AD28-77ABBF65B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6210300"/>
            <a:ext cx="76803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4574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146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3718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290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/>
          </a:p>
          <a:p>
            <a:pPr eaLnBrk="1" hangingPunct="1">
              <a:buFont typeface="Arial" panose="020B0604020202020204" pitchFamily="34" charset="0"/>
              <a:buNone/>
            </a:pPr>
            <a:endParaRPr lang="en-CA" altLang="en-US" sz="180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DD33DED-6937-45DD-AD56-63B54DE57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13" y="5734050"/>
            <a:ext cx="76803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4574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146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3718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29050" indent="-171450" defTabSz="457200" fontAlgn="base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b="1" dirty="0"/>
              <a:t>Active Surveillance = Madness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CA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8341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8026B81C-CFFD-48B5-B32B-95AF22BC1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7ABB64-5DF2-415E-A828-D7B0E3F30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45454664-59DE-48FD-8CAE-CE7D1B243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9FBA8527-758B-4EAD-B588-B942ABE70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A67D94-6467-471C-A0FF-5B351A87B757}"/>
              </a:ext>
            </a:extLst>
          </p:cNvPr>
          <p:cNvSpPr txBox="1">
            <a:spLocks/>
          </p:cNvSpPr>
          <p:nvPr/>
        </p:nvSpPr>
        <p:spPr>
          <a:xfrm>
            <a:off x="1493838" y="542925"/>
            <a:ext cx="10555287" cy="6048375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600" b="1" u="sng" dirty="0"/>
              <a:t>MY Decision</a:t>
            </a:r>
            <a:r>
              <a:rPr lang="en-US" sz="3600" dirty="0"/>
              <a:t>: 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3100" dirty="0"/>
              <a:t>Defer immediate treatment </a:t>
            </a:r>
          </a:p>
          <a:p>
            <a:pPr lvl="1">
              <a:buClr>
                <a:schemeClr val="accent1">
                  <a:lumMod val="75000"/>
                </a:schemeClr>
              </a:buClr>
              <a:defRPr/>
            </a:pPr>
            <a:r>
              <a:rPr lang="en-US" sz="3100" dirty="0"/>
              <a:t>participate in a two-year </a:t>
            </a:r>
            <a:r>
              <a:rPr lang="en-US" sz="3100" b="1" i="1" dirty="0"/>
              <a:t>Active Surveillance </a:t>
            </a:r>
            <a:r>
              <a:rPr lang="en-US" sz="3100" b="1" dirty="0"/>
              <a:t>Study </a:t>
            </a:r>
            <a:r>
              <a:rPr lang="en-US" sz="3100" dirty="0"/>
              <a:t>at one of the top teaching hospitals in Toronto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9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600" b="1" u="sng" dirty="0"/>
              <a:t>AS Study: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900" dirty="0"/>
              <a:t>To see if MRI’s could be a substitute for Biopsies and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900" dirty="0"/>
              <a:t>Investigate how MRI’s cold be better utilized in assisting with low grade prostate cancer management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900" dirty="0"/>
              <a:t>Involved more frequent PSA &amp; Digital exams/Biopsies when necessary/MRI guided biopsies as well as regular updates with urological oncologist.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2900" dirty="0"/>
              <a:t>Participation of 2 years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900" dirty="0"/>
              <a:t>Result:  </a:t>
            </a:r>
            <a:r>
              <a:rPr lang="en-US" sz="2900" b="1" i="1" dirty="0"/>
              <a:t>AS</a:t>
            </a:r>
            <a:r>
              <a:rPr lang="en-US" sz="2900" dirty="0"/>
              <a:t> still recommended as preferred path but option to do more intervention if/when necessary.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9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372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A2ED2C93-1E2F-43B8-AC37-518F6435F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380DF1-22CC-42FB-A343-C2B5E8FE4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C70B92DD-C312-4089-BB84-F093578F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F56DBD33-4AE8-46AE-B88E-F4A400DB75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656C96A-D8AF-48C1-B41F-1E1055CBA8E4}"/>
              </a:ext>
            </a:extLst>
          </p:cNvPr>
          <p:cNvSpPr txBox="1">
            <a:spLocks/>
          </p:cNvSpPr>
          <p:nvPr/>
        </p:nvSpPr>
        <p:spPr>
          <a:xfrm>
            <a:off x="1493838" y="542925"/>
            <a:ext cx="10555287" cy="60483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600" b="1" u="sng" dirty="0"/>
              <a:t>My Current Situation</a:t>
            </a:r>
            <a:r>
              <a:rPr lang="en-US" sz="3600" dirty="0"/>
              <a:t>: 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29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2900" b="1" dirty="0"/>
              <a:t>Still</a:t>
            </a:r>
            <a:r>
              <a:rPr lang="en-US" sz="2900" dirty="0"/>
              <a:t> on ACTIVE SURVEILLANCE:  </a:t>
            </a:r>
            <a:br>
              <a:rPr lang="en-US" sz="2900" dirty="0"/>
            </a:br>
            <a:r>
              <a:rPr lang="en-US" sz="2900" dirty="0"/>
              <a:t>     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sz="2900" dirty="0"/>
              <a:t> 6 YEARS and counting </a:t>
            </a:r>
            <a:br>
              <a:rPr lang="en-US" sz="2900" dirty="0"/>
            </a:br>
            <a:endParaRPr lang="en-US" sz="2900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sz="2900" dirty="0"/>
              <a:t>Regular monitoring every 6 months; PSA/Digital exam/Specialist visits.</a:t>
            </a:r>
            <a:br>
              <a:rPr lang="en-US" sz="2900" dirty="0"/>
            </a:br>
            <a:endParaRPr lang="en-US" sz="2900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sz="2900" dirty="0"/>
              <a:t>Constant learning in forums like these + opportunities to Sharing experiences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007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>
            <a:extLst>
              <a:ext uri="{FF2B5EF4-FFF2-40B4-BE49-F238E27FC236}">
                <a16:creationId xmlns:a16="http://schemas.microsoft.com/office/drawing/2014/main" id="{63999EC3-750A-4454-9CB3-1A8871540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457201"/>
            <a:ext cx="101600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3830B5-83E4-44E5-99A1-6D90C1DF2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D9C5A538-73BE-4B27-AA35-BE5BB5F17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5791201"/>
            <a:ext cx="104256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96F505EC-0F9B-406B-8E83-3BCD37711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Passion Compassion Action         https://thewalnutfoundation.com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278491F-0536-48CD-8308-657D80431FEC}"/>
              </a:ext>
            </a:extLst>
          </p:cNvPr>
          <p:cNvSpPr txBox="1">
            <a:spLocks noChangeArrowheads="1"/>
          </p:cNvSpPr>
          <p:nvPr/>
        </p:nvSpPr>
        <p:spPr>
          <a:xfrm>
            <a:off x="1881802" y="633183"/>
            <a:ext cx="9488487" cy="800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altLang="en-US" b="1" dirty="0"/>
              <a:t>My Thoughts on Active Surveillance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F8E8C6-88DF-4F88-AD42-EDE6FD1E140D}"/>
              </a:ext>
            </a:extLst>
          </p:cNvPr>
          <p:cNvSpPr txBox="1">
            <a:spLocks/>
          </p:cNvSpPr>
          <p:nvPr/>
        </p:nvSpPr>
        <p:spPr>
          <a:xfrm>
            <a:off x="781665" y="1696065"/>
            <a:ext cx="11062674" cy="5019060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600" dirty="0"/>
              <a:t>AS still seen to be on the fringes of prostate cancer management.</a:t>
            </a:r>
            <a:br>
              <a:rPr lang="en-US" sz="3600" dirty="0"/>
            </a:br>
            <a:endParaRPr lang="en-CA" sz="36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200" dirty="0"/>
              <a:t>Less than 5 members of my organization on AS.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CA" sz="3200" dirty="0"/>
          </a:p>
          <a:p>
            <a:pPr lvl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3200" dirty="0"/>
              <a:t>Very few in my community seem to be on AS or if they are they don’t talk about it.</a:t>
            </a:r>
            <a:endParaRPr lang="en-CA" sz="32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3600" dirty="0"/>
          </a:p>
          <a:p>
            <a:pPr marL="0" indent="0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11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737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Wingdings</vt:lpstr>
      <vt:lpstr>Office Theme</vt:lpstr>
      <vt:lpstr>Anthony Henry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Anthony Henry</dc:title>
  <dc:creator>Admin</dc:creator>
  <cp:lastModifiedBy>Anthony Henry</cp:lastModifiedBy>
  <cp:revision>4</cp:revision>
  <dcterms:created xsi:type="dcterms:W3CDTF">2021-06-24T00:20:18Z</dcterms:created>
  <dcterms:modified xsi:type="dcterms:W3CDTF">2021-06-24T01:10:10Z</dcterms:modified>
</cp:coreProperties>
</file>