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notesSlides/notesSlide8.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9.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94" r:id="rId3"/>
    <p:sldId id="295" r:id="rId4"/>
    <p:sldId id="296" r:id="rId5"/>
    <p:sldId id="297" r:id="rId6"/>
    <p:sldId id="298" r:id="rId7"/>
    <p:sldId id="299" r:id="rId8"/>
    <p:sldId id="830" r:id="rId9"/>
    <p:sldId id="356" r:id="rId10"/>
    <p:sldId id="828" r:id="rId11"/>
    <p:sldId id="289" r:id="rId12"/>
    <p:sldId id="833" r:id="rId13"/>
    <p:sldId id="831" r:id="rId14"/>
    <p:sldId id="832" r:id="rId15"/>
    <p:sldId id="834" r:id="rId16"/>
    <p:sldId id="314" r:id="rId17"/>
    <p:sldId id="315" r:id="rId18"/>
    <p:sldId id="316" r:id="rId19"/>
    <p:sldId id="317" r:id="rId20"/>
    <p:sldId id="318" r:id="rId21"/>
    <p:sldId id="319" r:id="rId22"/>
    <p:sldId id="779" r:id="rId23"/>
    <p:sldId id="365" r:id="rId24"/>
    <p:sldId id="780" r:id="rId25"/>
    <p:sldId id="366" r:id="rId26"/>
    <p:sldId id="257" r:id="rId27"/>
    <p:sldId id="258" r:id="rId28"/>
    <p:sldId id="260" r:id="rId29"/>
    <p:sldId id="261" r:id="rId30"/>
    <p:sldId id="262" r:id="rId31"/>
    <p:sldId id="836" r:id="rId32"/>
    <p:sldId id="837" r:id="rId33"/>
    <p:sldId id="36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6971F0-890E-40BB-96B6-703E0F70855A}" v="1" dt="2021-06-29T21:27:28.9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3" d="100"/>
          <a:sy n="83" d="100"/>
        </p:scale>
        <p:origin x="45" y="67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e Underwood" userId="f32d61a26a6a49fd" providerId="LiveId" clId="{6A6971F0-890E-40BB-96B6-703E0F70855A}"/>
    <pc:docChg chg="addSld delSld modSld">
      <pc:chgData name="Willie Underwood" userId="f32d61a26a6a49fd" providerId="LiveId" clId="{6A6971F0-890E-40BB-96B6-703E0F70855A}" dt="2021-06-30T02:14:54.566" v="7" actId="47"/>
      <pc:docMkLst>
        <pc:docMk/>
      </pc:docMkLst>
      <pc:sldChg chg="modSp mod">
        <pc:chgData name="Willie Underwood" userId="f32d61a26a6a49fd" providerId="LiveId" clId="{6A6971F0-890E-40BB-96B6-703E0F70855A}" dt="2021-06-29T21:08:42.447" v="0" actId="1076"/>
        <pc:sldMkLst>
          <pc:docMk/>
          <pc:sldMk cId="0" sldId="356"/>
        </pc:sldMkLst>
        <pc:spChg chg="mod">
          <ac:chgData name="Willie Underwood" userId="f32d61a26a6a49fd" providerId="LiveId" clId="{6A6971F0-890E-40BB-96B6-703E0F70855A}" dt="2021-06-29T21:08:42.447" v="0" actId="1076"/>
          <ac:spMkLst>
            <pc:docMk/>
            <pc:sldMk cId="0" sldId="356"/>
            <ac:spMk id="5" creationId="{5AF4D847-9C76-458B-8CE9-814299F097EB}"/>
          </ac:spMkLst>
        </pc:spChg>
      </pc:sldChg>
      <pc:sldChg chg="modSp mod">
        <pc:chgData name="Willie Underwood" userId="f32d61a26a6a49fd" providerId="LiveId" clId="{6A6971F0-890E-40BB-96B6-703E0F70855A}" dt="2021-06-29T23:27:30.097" v="6" actId="20577"/>
        <pc:sldMkLst>
          <pc:docMk/>
          <pc:sldMk cId="2135051036" sldId="832"/>
        </pc:sldMkLst>
        <pc:spChg chg="mod">
          <ac:chgData name="Willie Underwood" userId="f32d61a26a6a49fd" providerId="LiveId" clId="{6A6971F0-890E-40BB-96B6-703E0F70855A}" dt="2021-06-29T23:27:30.097" v="6" actId="20577"/>
          <ac:spMkLst>
            <pc:docMk/>
            <pc:sldMk cId="2135051036" sldId="832"/>
            <ac:spMk id="6" creationId="{3682EF87-3163-4A59-90C6-B807C723BE96}"/>
          </ac:spMkLst>
        </pc:spChg>
      </pc:sldChg>
      <pc:sldChg chg="del">
        <pc:chgData name="Willie Underwood" userId="f32d61a26a6a49fd" providerId="LiveId" clId="{6A6971F0-890E-40BB-96B6-703E0F70855A}" dt="2021-06-30T02:14:54.566" v="7" actId="47"/>
        <pc:sldMkLst>
          <pc:docMk/>
          <pc:sldMk cId="3634367229" sldId="835"/>
        </pc:sldMkLst>
      </pc:sldChg>
      <pc:sldChg chg="add">
        <pc:chgData name="Willie Underwood" userId="f32d61a26a6a49fd" providerId="LiveId" clId="{6A6971F0-890E-40BB-96B6-703E0F70855A}" dt="2021-06-29T21:27:28.972" v="1"/>
        <pc:sldMkLst>
          <pc:docMk/>
          <pc:sldMk cId="2497761648" sldId="836"/>
        </pc:sldMkLst>
      </pc:sldChg>
      <pc:sldChg chg="add">
        <pc:chgData name="Willie Underwood" userId="f32d61a26a6a49fd" providerId="LiveId" clId="{6A6971F0-890E-40BB-96B6-703E0F70855A}" dt="2021-06-29T21:27:28.972" v="1"/>
        <pc:sldMkLst>
          <pc:docMk/>
          <pc:sldMk cId="2707670426" sldId="837"/>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9-23T09:50:16.680"/>
    </inkml:context>
    <inkml:brush xml:id="br0">
      <inkml:brushProperty name="width" value="0.15" units="cm"/>
      <inkml:brushProperty name="height" value="0.3" units="cm"/>
      <inkml:brushProperty name="color" value="#FFFC00"/>
      <inkml:brushProperty name="tip" value="rectangle"/>
      <inkml:brushProperty name="rasterOp" value="maskPen"/>
      <inkml:brushProperty name="ignorePressure" value="1"/>
    </inkml:brush>
  </inkml:definitions>
  <inkml:trace contextRef="#ctx0" brushRef="#br0">15534 16746,'2'2,"3"1,1 2,1 3,2-1,-1 3,1 0,3-1,1-3,1-3,1-1,-1-1,4-1,3 0,5 0,6-1,7 1,3 0,1 2,-2 0,-3 1,-2-1,-1 0,-3-1,-3 2,-4 0,-3 0,-3-1,-1-1,-1 0,1-1,1 1,1-1,-2-1,-2 1,2 0,1 0,4 0,3 0,-2 0,-1 0,-2 0,1 0,1 0,0-2,-1-3,0-1,-1 1,-3-3,3 0,-1 1,-1 1,-2 3,-1 1,1 1,-1 1,-1-2,0 0,-1-1,0-1,-1 0,2 0,0 2,0 0,0-1,-1-1,0 1,-1 1,0-1,2-1,1-1,-1 0,-2-2,-2 1,0 1,0 2,1-1,2 0,1 1,0 1,0 0,1 2,3-1,0 1,-1 0,-1 1,-2-1,-1 0,-1 0,3 0,-1 0,0 0,0 0,-1 0,2 0,4 0,2 0,-2 0,3 0,0 0,-3 0,1 0,0 0,-1 0,-1 0,-2 0,-2 0,-2 0,0 0,2 0,1 0,-1 0,-1 0,0 0,0 0,-1 0,2 0,1 0,-1 0,0 0,-1 0,0 0,-1 0,0 0,2 0,1 0,-1 0,0 0,-1 0,0 0,-1 0,2 0,1 0,-1 0,0 0,-1 0,0 0,-1 0,2 0,1 0,2 0,4 0,0 0,0 0,-1 0,4 0,0 0,2 2,-2 1,-1 0,-3-1,-2 2,0 0,-2-1,0 0,-2-2,-1 2,-1 0,-3 2,0 1,2-2,1-1,1-1,0-1,-1-1,1 0,-1 0,2 0,1 0,2 0,0-1,-1 1,-1 0,1 0,0 0,-1 0,-1 0,-1 0,-1 0,1 0,0 0,2 0,-1 0,0 0,-1 0,0 0,-1 0,2 0,1 0,-1 0,0 0,-1 0,0 0,-1 0,2 0,1 0,-1 0,0 0,0 0,-2 0,0 0,0 0,2 0,1 0,-1 0,0 0,2 0,1 0,1 0,-1 0,-1 0,-2 0,-1 0,4 0,0 0,0 0,-1 0,-1 0,3 0,3 0,-1 0,-1 0,0 0,-1 0,-2 0,-1 0,-2 0,0 0,-1 0,2 0,0 0,0 0,2 0,0 0,2 0,1 0,0 0,-1 0,2 0,0 0,-1 0,-2 0,-2 0,-2 0,0 0,1 0,0 0,0 0,0 0,1 0,3 0,-1 0,0 0,-1 0,-2 0,-1 0,0 0,1 0,2 0,6 0,0 0,-1 0,-2 0,-3 0,3 0,-1 0,0 0,-2 0,-2 0,0 0,-2 0,0 0,2 0,0 0,0 0,0 0,-1 0,0 0,-1 0,2 0,1 0,-1 0,0 0,-1 0,0 0,-1 0,2 0,3 0,0 0,0 0,-2 0,2 0,-1 0,-1 0,-1 0,0 0,-2 0,0 0,0 0,2 0,0 0,-2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30T15:46:30.078"/>
    </inkml:context>
    <inkml:brush xml:id="br0">
      <inkml:brushProperty name="width" value="0.15" units="cm"/>
      <inkml:brushProperty name="height" value="0.3" units="cm"/>
      <inkml:brushProperty name="color" value="#FFFC00"/>
      <inkml:brushProperty name="tip" value="rectangle"/>
      <inkml:brushProperty name="rasterOp" value="maskPen"/>
      <inkml:brushProperty name="ignorePressure" value="1"/>
    </inkml:brush>
  </inkml:definitions>
  <inkml:trace contextRef="#ctx0" brushRef="#br0">16296 10304,'0'7,"0"6,0 8,0 2,0 3,0 0,0-2,0-2,0-4,0-1,0-3,0 0,0 1,0 0,0 3,0-1,0 5,0 2,0 0,0 2,0-1,0-3,0-3,0-2,-5-1,0-1,-1 1,1 0,2-1,1-1,-2-1,1 1,0 3,-1 2,0-1,0 4,2 0,0-1,1-3,0-1,1 0,0 2,1 0,-1 1,1 4,-1 2,0-1,-2 2,-2 3,2 1,0-3,0 1,0-3,2-3,0-4,0-2,0-2,0-2,0 2,0 0,0 1,0-2,0 0,0 0,0 0,0 1,0 1,0 0,0 1,-2 1,0 1,-2-1,2 0,0 0,2 5,-1 2,1 4,0 1,0 2,0 3,0-1,1-4,-1 0,0 0,0 0,0 0,0 2,0-1,0 2,0 1,0 0,0-4,0 0,0-2,0 3,0-3,0-4,0 1,0 0,0-1,0-3,0-1,0 1,0 2,0 2,0 5,0 1,0 3,0-4,0-1,0-4,0 1,0 0,0 0,0-2,0-1,0 3,0-2,0-1,0-4,0-2,0-2,0-1,0 1,0 0,0 1,0-2,0 1,0-2,0 1,0 1,0 1,0 0,0-1,0-1,0 0,0 0,0 1,0 1,0 0,0-1,0 0,0-1,0-1,0 3,0 0,0-1,0 0,0 0,0-1,0-1,0 1,0 1,0 1,0-1,0 1,0-2,0 0,0 0,2 1,0 1,2-2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30T15:46:31.944"/>
    </inkml:context>
    <inkml:brush xml:id="br0">
      <inkml:brushProperty name="width" value="0.15" units="cm"/>
      <inkml:brushProperty name="height" value="0.3" units="cm"/>
      <inkml:brushProperty name="color" value="#FFFC00"/>
      <inkml:brushProperty name="tip" value="rectangle"/>
      <inkml:brushProperty name="rasterOp" value="maskPen"/>
      <inkml:brushProperty name="ignorePressure" value="1"/>
    </inkml:brush>
  </inkml:definitions>
  <inkml:trace contextRef="#ctx0" brushRef="#br0">20867 14720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30T15:46:47.995"/>
    </inkml:context>
    <inkml:brush xml:id="br0">
      <inkml:brushProperty name="width" value="0.15" units="cm"/>
      <inkml:brushProperty name="height" value="0.3" units="cm"/>
      <inkml:brushProperty name="color" value="#FFFC00"/>
      <inkml:brushProperty name="tip" value="rectangle"/>
      <inkml:brushProperty name="rasterOp" value="maskPen"/>
      <inkml:brushProperty name="ignorePressure" value="1"/>
    </inkml:brush>
  </inkml:definitions>
  <inkml:trace contextRef="#ctx0" brushRef="#br0">11932 10995,'5'0,"5"0,8 0,3 0,1 0,-2-2,-2-1,-2-2,1 0,0 1,-1 0,1 2,5-1,0-6,-1 1,3 0,-1 2,-2 2,-2 1,-3 2,-1 1,1 0,0 1,-1-1,0 0,0 0,-2 3,0 2,1 1,1-1,1-1,-1-1,0-2,0 0,-1-1,0 0,1 0,1-1,-3 3,0 1,-2 0,1 2,0-1,0 0,3-1,0-1,1-1,-1-1,0 0,-1 0,0 0,1 0,-1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30T15:46:51.310"/>
    </inkml:context>
    <inkml:brush xml:id="br0">
      <inkml:brushProperty name="width" value="0.15" units="cm"/>
      <inkml:brushProperty name="height" value="0.3" units="cm"/>
      <inkml:brushProperty name="color" value="#FFFC00"/>
      <inkml:brushProperty name="tip" value="rectangle"/>
      <inkml:brushProperty name="rasterOp" value="maskPen"/>
      <inkml:brushProperty name="ignorePressure" value="1"/>
    </inkml:brush>
  </inkml:definitions>
  <inkml:trace contextRef="#ctx0" brushRef="#br0">11945 12675,'5'0,"3"0,2 0,3 0,0 0,5 0,2 0,0 0,-2 0,-2 0,0 5,-2 1,-3 1,4 0,1 2,0-2,0-1,-2-3,3 2,0-1,-1 1,-1 0,0-1,-1 1,-3 2,-1 0,0-2,3-1,1 3,-2 2,0 1,0-3,0-2,0-1,0-2,3 0,0 4,1-1,0 0,-2-2,0 0,0-3,2 1,0 0,0-2,-2 1,1 0,-1-1,-1 1,3 0,0 0,-2-2,-2-1,0-2,-1 0,1-4,0-3,-1 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9T20:02:34.25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1 113,'366'0,"-337"-1,32-6,29-1,-84 8,0 0,0 0,1 0,-1-1,0 0,0 0,0-1,0 0,0 0,8-4,-4 0,1 1,-1 1,1 0,0 0,0 1,0 0,0 1,0 0,1 1,-1 0,15 2,862 1,-503-3,-364 0,35-6,-34 4,26-2,273 5,-153 1,-146-3,-1 0,1-1,24-7,-24 5,1 0,37-2,-46 7</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9T20:02:38.28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1,'126'8,"-4"0,-115-7,0 0,-1 0,1 0,0 1,-1 0,1 1,-1-1,0 1,6 4,-4-3,-1 0,1 0,0-1,17 4,7-4,0 0,56-5,-23 1,265 1,-314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9T20:02:42.5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2,'61'-1,"71"3,-114 0,33 10,-34-7,0-1,22 2,64-5,3 0,-86 1,37 11,-40-8,0-1,0 0,19 0,39 4,16 0,17-9,-91 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9T20:02:47.19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9T20:25:57.00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65,'82'1,"89"-2,-154-1,0-1,0 0,-1-1,19-8,-15 6,-1 0,26-3,61 0,-39 5,271-3,-208 8,1091-1,-1207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9T20:26:04.68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1 115,'18'-1,"0"-1,0-1,27-7,-22 4,32-4,145 8,-107 3,1192-1,-1234-3,1-1,51-13,-51 7,97-4,-126 13,5 2,0-2,0-1,31-7,-15 1,1 2,54-2,91 11,-133 2,60 14,-69-10,1-2,57 1,1185-8,-1103-8,16 0,543 9,-399-2,-326 2,33 6,11 0,276-5,-174-3,-107 2,64 10,129 8,2-17,-172-3,372 23,-365-15,70 9,-6 0,89 15,-205-24,69 4,38-9,-112-2,1023-1,-1012 4,65 10,16 2,-106-14,1 1,-2 1,1 1,33 10,158 52,-204-65,0 0,0 0,0 0,0-1,0 0,0 0,0-1,0 0,0 0,7-3,10-4,34-15,-35 13,76-30,2 4,2 5,0 4,2 4,139-11,76 20,117 14,-421 1,0 1,18 3,-16-1,25 0,-30-3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9-23T09:50:20.276"/>
    </inkml:context>
    <inkml:brush xml:id="br0">
      <inkml:brushProperty name="width" value="0.15" units="cm"/>
      <inkml:brushProperty name="height" value="0.3" units="cm"/>
      <inkml:brushProperty name="color" value="#FFFC00"/>
      <inkml:brushProperty name="tip" value="rectangle"/>
      <inkml:brushProperty name="rasterOp" value="maskPen"/>
      <inkml:brushProperty name="ignorePressure" value="1"/>
    </inkml:brush>
  </inkml:definitions>
  <inkml:trace contextRef="#ctx0" brushRef="#br0">20895 16951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9T20:26:14.05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82,'123'-6,"-33"0,297 2,57-2,554-6,-671 14,-285-2,0 3,82 15,-18-2,-54-10,4-2,86-2,-73-3,-50 2,1 1,-1 1,27 7,-23-4,39 4,122-8,-97-4,5-5,-20-1,59 4,60-3,5 2,-33 3,-88-5,25-1,231 7,-155 2,-116-4,103-18,-99 10,80-3,54 14,25 0,-152-3,79-15,-86 11,0 2,90 6,-55 0,398-1,-484 1,-1-1,14 3,-22-2,1 0,-1 0,0 0,0 0,-1 1,1 0,0 0,0 0,6 5,-6-4,1 0,-1 0,1-1,-1 1,1-1,0 0,0-1,0 1,0-1,0 0,10 1,6 0,36-4,-24 1,6 0,68 2,-78 5,-18-2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9T20:26:27.42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83,'2501'0,"-2480"1,0 1,1 1,22 7,-21-5,0 0,30 1,210-5,-119-3,46-14,-36 1,92 15,-188 8,-33-5,28 2,383-4,-209-2,-223 1,0 0,0 1,0 0,0 0,0 0,0 0,-1 1,1 0,5 3,-4-3,-1 1,1-1,0 0,0 0,7 1,17 0,54 0,-16-2,297 25,-308-18,-1 2,62 19,-74-15,-30-9,1-1,-1 0,1-1,0 0,15 1,-16-3,-1 0,1 1,24 8,-24-6,14 1,0-1,0-1,0-1,52-3,-23 0,2-3,102-18,-142 19,-11 1,30-4,1 0,50 1,-66 4,38-7,-37 5,35-2,102-3,7 0,248 9,-275 7,-12 0,30-9,72 2,-211 1,0 2,0 0,0 1,27 10,18 6,118 20,-136-26,-35-10,0-1,1-1,-1 0,0 0,20 1,-11-3,0 1,0 1,27 8,-40-10,0 1,-1-2,1 1,0-1,0 0,0 0,0-1,0 0,8-2,11-4,26-11,-22 7,144-42,-103 35,-32 7,0 1,73-7,85 17,9-1,-176-2,37-9,-42 6,0 2,37-3,-52 7,0 0,-1-1,1 0,-1 0,1-1,-1-1,1 1,-1-2,14-6,-6 3,0 0,0 2,1 0,0 1,31-4,11-2,41-9,-85 17,1 0,-1 1,32 2,-35 0,0-1,1 0,-1-1,0 0,0-1,23-6,5-5,-21 6,1 0,28-15,-40 18,-1 0,1 1,1 0,-1 0,0 1,1 0,16-1,70 4,-47 1,47-3,67 3,-154-1,-1 0,0 1,0 1,14 5,-14-5,0 0,0 0,0-1,12 2,159-2,-93-4,217 3,-279 0,42 7,-29-2,-9-2,11 2,57 1,-50-7,-19 1,0-1,36-5,-46 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9T20:26:31.38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0,'779'0,"-751"2,36 5,-36-3,33 1,284-6,-329 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9T20:27:04.86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2,'8'44,"-6"-30,0 0,1 0,0 0,2-1,10 26,-13-37,-1 0,1 1,0-1,0 0,0 0,0 0,0 0,1-1,-1 1,1-1,-1 1,1-1,-1 0,1 0,0 0,-1 0,1 0,6 0,4 0,-1 0,1-1,13-1,-4 0,282 11,-133-1,1024 14,-1187-23,337-13,-182-9,107-10,464 18,-697 16,51 9,-54-6,-1-1,41 0,379-50,-393 38,168-30,108-13,34 26,444 23,-422 3,1224-1,-1511 8,-23-1,375-5,-251-3,1123 1,-1302 0,0 1,0 1,0 1,0 2,44 12,-52-11,1-1,1-1,-1-1,1-1,-1 0,30-3,-34 2,-1 0,26 6,-5-1,-5 1,-18-4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9T20:27:10.76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0 115,'206'1,"214"-3,-190-24,-170 17,114-20,180-20,-118 49,-107 2,357-3,-463 3,0 0,0 2,0 0,26 9,-6-2,-35-8,1 0,-1 0,15 10,-16-10,-1 1,1-1,0 0,0 0,0-1,14 4,161 9,-166-14,44 6,15 0,108-7,34 1,-102 15,-80-10,63 4,540-10,-285-1,478 1,-812 0,0 1,0 0,0 2,22 4,765 168,-711-159,-1-4,157-1,103-12,-328 2,-1 2,0 1,39 10,-32-6,39 5,88-3,-47-5,8 0,36 2,176 3,-254-10,-33-2,1-2,-1-1,0-3,59-17,13 0,-35 9,-57 11,1 2,52 0,-17 1,-45 0,1-1,-1-1,0 0,0-1,18-8,-15 5,0 1,33-7,-43 12,0-1,0 0,0 0,-1-1,14-8,19-9,20 0,19-8,-54 18,0 2,1 0,31-4,83-9,-134 21,78-13,-46 7,79-4,-27 12,62-1,-92-7,14-1,91 6,78-3,313-6,-383 11,-150 2,-1 0,0 1,23 7,-23-4,1-2,39 3,242-7,-133-1,-156 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9T20:27:16.85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1 241,'6'0,"0"-1,0 0,0 0,11-4,2-1,492-110,-466 107,174-29,-85 16,12 0,417 3,253 19,-790 1,-1 2,0 1,0 1,33 11,-31-9,-7-2,1-1,0-1,23 0,66-4,-40-1,2238 2,-2285 1,0 2,37 8,15 1,0-4,150 17,-95-12,139-6,-134-6,17 6,15 1,-118-5,61 10,39 4,-103-16,110 7,155-1,-194-8,-52 1,345 9,-275-2,65 6,64 5,1-17,-207-1,-3-2,89-17,-21 1,-55 12,109-14,-100 7,1 3,117 0,320 12,-306-2,-185-2,0-1,0 0,46-14,17-3,25-4,-91 19,-6 2,0 1,1 1,24 1,-28 1,0-1,0 0,0-1,0-1,0 0,-1 0,13-5,-10 3,1-1,-1 2,1-1,-1 2,20-1,77 4,-46 0,9-2,74 3,-138 0,0 0,1 0,-1 1,0 1,18 9,20 6,-38-15,1 0,-1 1,0 0,-1 1,14 10,-16-11,0 0,1 0,-1 0,1-1,0 0,1 0,-1-1,1 0,9 1,28 1,-35-2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9T20:27:29.57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64,'173'1,"177"-2,-221-7,57 0,4-8,-29 1,6 14,79-4,247-6,-327 12,-77-1,-75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9T20:27:35.45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66,'1275'0,"-1172"-4,122-22,5-1,46 19,-195 11,111 17,-158-14,15 2,72 4,60-12,28 0,-194 1,0 0,0 1,0 0,0 2,0 0,19 7,-12-2,1-2,0 0,0-2,1-1,0 0,36 0,-27-4,8-1,-1 2,45 8,-38-4,1-1,72-5,-43-1,494 2,-544-1,0-2,41-10,-11 2,47-7,58-8,-113 20,67 2,-7 4,60 2,-144 1,30 6,6 1,156 24,-141-22,77 3,-124-12,-1 1,32 10,22 4,4-2,-47-8,70 6,-13-11,140-15,-182 7,-26 4,50-11,64-10,-34 7,116-31,-92 18,-82 19,76-3,51 10,466 4,-327-3,-292-1,0 0,42-10,-38 6,47-4,248 8,-157 4,2111-2,-2152 8,2 1,33-10,-144 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9T20:27:41.64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1 242,'4'0,"0"-1,-1 0,1 0,0 0,0 0,6-3,7-2,41-7,79-8,-52 9,329-46,6-11,-196 36,-158 23,87 0,68 10,-85 2,1113-2,-1225 1,1 2,34 7,24 3,-20-6,80 17,-100-16,2-1,-1-2,80-2,63 8,-42-1,-44-1,106-6,66 5,-201-4,-35-2,61 11,-51-5,-1-2,1-3,54-1,427-3,-296 1,-215 1,0 1,16 3,25 3,260-7,-162-2,-34 2,146-3,-76-21,-126 12,95-2,683 13,-365 1,-449 0,31 6,11 0,-47-5,1 1,33 8,-53-9,0 0,0 1,9 4,-10-4,0 0,1-1,-1 1,0-1,8 1,10 0,0-1,-1-2,28-2,-33 1,0 0,1 1,-1 0,0 2,0 0,32 8,-32-4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30T15:44:43.758"/>
    </inkml:context>
    <inkml:brush xml:id="br0">
      <inkml:brushProperty name="width" value="0.15" units="cm"/>
      <inkml:brushProperty name="height" value="0.3" units="cm"/>
      <inkml:brushProperty name="color" value="#FFFC00"/>
      <inkml:brushProperty name="tip" value="rectangle"/>
      <inkml:brushProperty name="rasterOp" value="maskPen"/>
      <inkml:brushProperty name="ignorePressure" value="1"/>
    </inkml:brush>
  </inkml:definitions>
  <inkml:trace contextRef="#ctx0" brushRef="#br0">18627 9158,'-16'0,"-29"2,-38 6,-40 0,-24 0,-7-8,15-5,16-3,19-5,18-2,11-4,2-4,0-4,-11 0,-12 1,-3 1,7 5,8 2,9 2,11 2,12 4,12 4,9 3,5 2,5 0,4 2,-3-3,1 0,1-2,0-1,-5 0,0 3,2 0,1 0,1 2,1 0,1 0,2 0,0 0,2 0,-1-2,2 0,-3-2,-1 2,0 0,1 2,5 4,6 4,9 4,5 6,1 6,6 1,-1 3,0 1,-3-2,-2 1,-3-3,-2-1,-2-5,-3-2,0-1,-1 1,-1-2,3 0,3-1,4-3,4-1,2-2,0 0,0-2,-3 4,-1-2,0-1,3-2,0-1,1-2,2-2,5 0,3 0,8 0,7-1,5 0,-3 1,0 0,-6 0,-7 0,-6 0,-4 0,-4 0,-2 0,1 0,1 0,0 0,-1 0,2 0,5 0,1 0,-1 2,-2 2,1 0,-2 2,-1-2,1 0,-1-2,2-1,2 0,-1-1,-1 0,2-1,1 1,-2-1,0 1,4 0,2 0,3 0,-1 0,1 0,-2 0,-1 0,-3 0,-3 0,2 0,-1 0,-2 2,-1 4,-2 0,-2-2,2 2,0 0,-1-2,0 0,-1 0,0 0,-1-2,3 1,0-2,-1 0,1 0,-2-1,0-1,0 1,1 0,1-1,0 1,-1 0,-1 5,0 1,0-1,1 0,1-2,2-1,0-1,4 0,2-1,4 0,2-1,2 1,0 0,-1-1,-1 1,-3 0,-5 0,-3 0,-1 0,-1 0,-1 0,0 0,6 0,0 0,-1 0,-2 0,-2 0,-2 0,1 0,3 0,-1-2,0 0,3-2,0 2,-1 0,3 0,-1-2,-2 1,-1 0,-3 2,-1 0,-1 1,-1 0,2 0,0 0,1 0,-1 0,-1 0,-2-2,-2 0,-1-4,-2-1,0-2,-3-5,-1-2,-2 0,-2 3,-2 1,-2 3,-3 2,-2 1,-2 1,2-1,-2 2,-2 0,2-2,1 2,0 0,-1 2,1-4,-2-3,1 0,-3-1,-1 0,2-1,2 1,2 0,1 3,2-1,2-2,2-2,-1-2,1 0,-2-1,0 0,1 1,-1 2,-4 4,-1 1,0-4,-2 1,0 2,0 1,-1-2,0 1,-3 2,0 2,0 0,1-2,-2 0,-5-4,-4-1,-8 0,-8 0,-3 2,-1 3,0 2,6 2,5 0,4 2,5 0,2 1,0 0,-2-1,2 0,1 0,1 0,3 0,2 0,2 0,-3 0,-1 0,1 0,1 0,1 0,-1 0,-2 0,-2 0,-4 0,-1 0,1 0,-3 0,-1 0,-2 0,-2 2,-1 2,0-2,1 0,-1 0,3 0,3 0,1 1,2 0,1-1,4 0,-1 3,-1 2,3-2,1 0,3-3,0 3,-1-2,0 1,1-2,0 0,1-2,0 0,1 0,-3 0,5 2,5 4,7-1,7 6,9 2,9-2,1-1,-1 2,-1-4,-2-1,-3-2,-1-3,0-2,0 1,-1-2,3-1,3-2,8 2,3-6,3-2,0 1,0-4,-4-1,-4 2,-8 1,-7 0,-7-1,-9 0,-8 2,-10-2,-10-1,-9 2,-10-3,-5 0,0 3,5 2,3 3,5 2,5 3,7 0,2 2,5 0,3-1,-2 0,0 1,2-1,1 1,1-1,-2 0,-2 0,2 0,-2 0,-3 0,-5 0,0 0,3 0,4 0,2 0,3 0,2 0,-2 0,1 2,0 2,0 7,3 2,1 1,1 0,1 0,1 0,1 2,-3-4,1 0,2 2,0-2,-2-3,2-2,1 2,2 0,-1 2,-1 0,0 4,1 1,2-1,0 1,7-4,5-2,7-4,7-4,4 0,4-2,1 0,2-1,4 0,4 3,2 0,7 6,8 0,7-2,3 2,-1 4,-7-2,-4 0,-6-4,-6-2,-6-2,-3-1,-5 0,-2 0,0 2,0-1,1 0,1-1,0 0,1-1,3 0,-2 0,2 0,-2 0,1 0,-2 0,2 0,-2 0,1 0,1 0,0 0,-4 0,-1 0,0 0,-2 0,1 0,0 0,-1 0,-3 0,1 2,-2 2,-2-2,-3 0,-2 4,-4 4,1-2,4 0,6-2,2-3,-2-1,-2-1,-2-1,-3 0,-2 0,2-1,0 0,-1 1,0 0,-1 0,0 0,-1-4,3-2,-3-2,0 0,-1 0,3 1,0 2,0 1,3 2,-1 1,0-2,-1 1,-2-1,0 1,0-1,1-1,-1-2,-4-1,-2-5,-4-2,-2-1,-1 0,-2 0,1 1,-1 0,0 0,-1-4,-4 2,0-2,-1-2,-2 0,-2 0,0 2,0-2,-1 2,-1 3,1 1,1 1,0 0,-1 0,1 1,-2-3,-2 2,4 2,6 4,5 3,6 4,6 2,7 2,8 4,3 0,1 2,-2 2,-5 0,-3-3,-8-2,-13-3,-10-1,-11-2,-6-1,-9 0,-8-1,-1 0,2 1,0 0,3 0,3 0,4 0,6 0,4 0,0 0,3 0,2 0,2 0,1 0,2 0,2 2,4 3,4 0,6 1,8-2,12 0,8 1,4-2,2 0,-1-2,-4 0,-3 0,-9-1,-9-1,-10 1,-7 0,-4-1,-3 1,-6-2,-4-3,-3 0,1-5,1-2,-3 0,1 2,3 0,1 4,-3 0,1 0,3 2,-3 2,-1 0,0 0,1-1,0 0,-2 1,-1-4,-3 0,-2 0,-1 1,-4 2,-1 1,-2 1,2 1,5 0,2 0,1 1,4-1,4 0,-1 0,-1 0,-3 0,1 0,3 0,-2 0,-1 0,2 0,1 0,-1 0,2 0,3 0,-3 0,-2 0,2 0,-3 0,1 0,0 0,-3 0,2 0,2 0,-1 0,0 0,4 0,-1 0,-2 0,-1 0,3 0,-3 0,2 0,1 0,3 0,1 0,3 0,0 0,1 0,-2 0,0 0,-1 0,6 2,8 2,7-2,7 5,3 0,7 0,3-2,0-1,2-2,-1-2,-3 1,-7-2,-9 1,-8 0,-8 0,-5-5,-4-1,-6 1,-1 0,2 2,0 1,-1 0,2 2,0 0,2 0,2 0,2 1,-1-1,0 0,1 0,1 1,1-1,-4 0,-2 0,2 0,-2 0,-3 0,-1 0,0 2,-1 0,2 1,3 0,2-2,2 0,2-1,1 1,-2-1,1 2,2 1,0-1,0 0,2 2,3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30T15:44:59.309"/>
    </inkml:context>
    <inkml:brush xml:id="br0">
      <inkml:brushProperty name="width" value="0.15" units="cm"/>
      <inkml:brushProperty name="height" value="0.3" units="cm"/>
      <inkml:brushProperty name="color" value="#FFFC00"/>
      <inkml:brushProperty name="tip" value="rectangle"/>
      <inkml:brushProperty name="rasterOp" value="maskPen"/>
      <inkml:brushProperty name="ignorePressure" value="1"/>
    </inkml:brush>
  </inkml:definitions>
  <inkml:trace contextRef="#ctx0" brushRef="#br0">6474 8728,'7'0,"10"0,17 0,15 0,13 0,9 0,9 0,18 0,8 0,-1 0,-4 0,-11 0,-9 0,-14 4,-8 2,-5 2,0 4,3 7,7 1,15 3,22 6,17 3,3 0,-14-6,-15-6,-14-8,-10-5,-8-4,-9-2,-2-4,-1-4,-2 0,0 1,1 1,4-2,2-1,10 1,2 2,4 2,-3 2,1 0,-5 5,-4 4,-3 6,-4 2,-4-2,-1 2,2-1,-2-1,0-5,2-3,-1-2,-7-3,-8 0,-5-2,-5 1,-4-1,-3 0,0 1,3 0,2-1,5 1,2 0,-1 0,1 0,-1 0,-3 1,-3-1,-4 0,0 0,-5-3,-4-2,-1-5,-4-3,-2-2,0 0,-3 0,-3 3,-1 1,-3-3,-4 3,-2-1,-4 1,1-1,-2 0,-1 2,-4-2,-6-2,-6 3,-4-4,-2-2,1-2,3 0,1 0,-1 5,0 3,0 0,2 2,-4 2,1 0,-6 2,-5 1,-6 1,-10 2,-18 0,-6 1,0 0,6 0,6 1,8-1,4 5,4 1,-4 2,-22 4,-37 6,-29 3,-11 2,8 2,23-4,24-3,21 0,19-3,13-2,9 1,1-2,1 0,-3 2,-6-2,-7 0,-1 2,2-1,-3-1,0 2,2-1,6-3,7-4,6 1,5-2,4-2,6-1,6-1,4 0,2-1,2 0,0-1,7 1,8 0,9 0,6 0,4 0,6-5,6-3,4-3,5-4,10-5,11-7,10-3,2 1,0 6,-7 3,-12 1,-11 5,-10 5,-8 3,-10 8,-11 6,-7 3,-5 0,-2 0,0 1,1 0,2 1,3 4,-2 2,-3 0,1 1,2 1,2 0,2-2,1-2,2-1,0-1,-2-4,-3-1,0 2,0 1,-1 1,-1 0,-1 0,2 0,2-1,0-2,0 2,0 0,0-2,-1 0,2 0,-4 0,-3-1,-1-3,-3-3,1-1,0-2,-1-1,-2 0,2-3,3-2,1-1,3-2,-1-4,0-1,-1-2,-2 0,-1 3,2 1,-2-1,-1 3,2 1,1 3,4 5,4 5,0 3,6 3,2 4,0 2,-1 0,-2-1,0 0,0-2,1 4,-1 2,-1-1,-1 0,3 0,-2 1,2 2,-2-2,-1-1,0 3,-1-1,0-1,0 1,2 0,4-1,0 1,-2 4,0-1,-2-2,0-3,-1-1,-1-3,0-1,0 1,-1 1,1-1,0 0,0-1,0 0,0-1,0 3,0 0,0-1,0 0,0 0,0-1,0-1,2 3,1 0,0 2,3 4,2 4,-1 3,-2 4,-1 0,-2 2,-2-4,0-4,0-2,0-4,0 0,0-3,0-1,-1-1,1-2,0 0,0-2,0 3,0 1,0 2,0 4,0 1,0-1,0-2,0-3,0 3,0 3,0 3,0 0,0-2,0-1,0 0,0-2,0-2,0-2,0-1,0-2,0 3,0 2,0-1,0-1,0-1,0 3,0 3,0 5,0-1,0-2,0 1,0-1,0-2,0-4,0-1,0 0,0 3,0 2,0 3,0-1,0-1,0-1,0 2,0 0,0-2,0 2,0-1,0-3,0 1,0-2,0 1,0 1,0 1,0 2,0 1,0-1,0 1,0 1,0 3,0 1,0 2,0-2,0-4,0 0,0-2,0-3,0-3,0-2,0-2,0 0,0 3,0 1,0 0,0-1,0-1,0-1,0 1,0 0,0 0,0-1,0 0,0-1,0-1,0 2,0 1,0 0,0-1,0-1,0 0,0 0,0 1,0 4,0-1,0 0,0-1,0-2,0 2,0 0,0-1,0-1,0 0,0-2,0 1,0 3,-2 6,-1 2,0 0,1 3,0 1,1 2,1 1,0 1,0 1,0-2,0-4,0-4,0-2,0-4,0 0,0 0,0-2,0-1,0 1,0 5,0 0,0 0,0 2,0 3,0 2,0 1,0 1,0-1,0-3,0 1,0-2,0-4,0-2,0-3,0-1,0-2,0 0,0 2,0 0,0 1,0-2,0 1,0-1,0-1,0 3,0 0,0-1,0 1,0-2,6-2,6-4,2-3,4-2,4-2,0-1,4 0,7-1,6 1,5-1,2 1,3-1,-2 1,-3 0,-3 0,-2 0,-3 0,-1 0,-4 0,-3 0,0 0,0 0,2 0,0 0,6 0,6 0,10 0,8 0,3 0,4 0,3 0,-4 0,-6 0,-8 0,-7 0,-6-4,-2-2,-4 0,-1 2,-3-2,-5 1,1-1,-3 1,-2 0,0 2,4 1,3 1,0 1,-1 0,4 0,-2 1,4-1,-1 0,2 0,-3 0,-4 0,-5 0,1 0,1 0,-1 0,1 0,-2 0,-3 0,-1 0,-2 0,3 0,1 0,0 0,0 0,0 0,1 0,1 0,0 0,-3 0,4 0,0 0,-2 0,0 0,8 0,4 0,4 0,8 0,6 0,2 0,4 0,-3 0,-4 0,-7 0,-2 0,-4 0,-3 0,-3 0,-5 0,-5 0,-4 0,2 0,-3 0,0 0,-1 0,2 0,6 0,-1 0,0 0,2 0,2 0,4 0,-2 0,0 0,-3 0,1 0,-1 0,0 0,-1 0,2 0,-3 0,-2 0,-2 0,0-2,1-1,0-2,3 0,1 0,0 2,3 1,2 1,2 0,0 1,4 0,-2 0,6 1,4-1,4 0,0 0,-1 0,-7 0,-5 0,-7 0,-4 0,-10-4,-10-4,-6-3,-6-2,-2-5,-6-1,2-1,-3-3,3 1,1 1,0 2,2 0,1-4,0 1,2-4,1 2,0-1,1-2,2-3,-3 1,-2 1,2 3,0-1,-2 3,2 1,2-1,-2-1,1-3,1-2,0-2,1-3,2 0,0-5,3-5,0-4,1-2,0-4,-2-2,0 2,0 6,-5 5,0 6,0 9,2 1,-1 2,1 2,2 1,0 2,2 2,-1 0,2 0,0 0,0-3,1 1,-1 1,1-2,-1 0,0 1,-2-1,-2 0,2 0,0 0,0-3,0-2,2 1,0 2,-4-1,-2-3,0-1,2-4,0 1,3-2,0 0,1 0,-3-2,0 1,1 4,0 5,0 2,2 3,-1 0,1 2,0 1,0-3,0 0,0 1,1-3,-1-2,0-4,0-1,0 1,0 0,0 2,0 1,0-2,0-1,0-2,0 2,0-1,0 2,0 1,0 3,0-1,0 1,0 2,0 3,0 2,0 1,0 0,0-1,0-2,0 0,0 1,0-3,0-1,0 1,0 0,0-4,0 1,0 1,0-2,0 1,0 2,0 3,0 2,0 1,0-1,0 0,0 1,0 0,0 1,0-5,0 0,0 0,0 0,0 0,0 1,0-3,0 0,0 2,0 1,0 2,0-1,0 0,0 1,0-1,0 0,0-2,0 0,0 2,0 1,0 1,2-4,0-2,2-1,-2 2,0-3,-2 1,1 1,-1 3,0 2,0-4,0 1,2 0,1 2,-1 1,0-3,0-3,0 0,-2 0,0 1,0 2,0 1,0 3,0 1,0 1,0-2,0-1,0 0,0 2,0-1,0 1,0 1,0-2,-2-1,-2 0,2 1,-3 2,0 2,1 1,2-1,0-3,1-1,0 0,1 0,0 1,-2-1,0-3,-1-1,1 0,1 2,-3 1,1 1,0 1,1-2,0 0,1 1,1 0,-3 2,1 3,-1-1,1 0,1-3,-3 2,1 0,0-1,-4 3,0 1,-2 1,1 1,0 0,-1 3,-2-1,2-2,-1 0,2-2,0-3,-2 1,-3 3,-1 2,2 0,1 1,1-1,2 1,-6 1,-1 1,-2 1,-1 1,-1 1,-1 0,-1 0,-1 1,3-1,2 0,-1 0,0 0,2 0,1 0,0 0,2 0,0 0,-1 0,0 0,-2 0,0 0,1 0,3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30T15:45:24.669"/>
    </inkml:context>
    <inkml:brush xml:id="br0">
      <inkml:brushProperty name="width" value="0.15" units="cm"/>
      <inkml:brushProperty name="height" value="0.3" units="cm"/>
      <inkml:brushProperty name="color" value="#FFFC00"/>
      <inkml:brushProperty name="tip" value="rectangle"/>
      <inkml:brushProperty name="rasterOp" value="maskPen"/>
      <inkml:brushProperty name="ignorePressure" value="1"/>
    </inkml:brush>
  </inkml:definitions>
  <inkml:trace contextRef="#ctx0" brushRef="#br0">6996 9302,'2'0,"12"2,12 2,6 2,5 0,2-2,-1-2,0 0,2-2,4 0,6 0,21 4,26 6,17 2,1 2,-4 2,-13-2,-12 0,-16 0,-8-2,-8-4,-4 4,-8-2,-3-2,0-4,7 0,8 0,14-1,6 0,2-1,0-2,-11 1,-8 0,-9-1,-7 0,-4-1,-7 1,-4 0,-4 2,-2 1,0-1,0 1,-2 0,4 6,6 0,6-1,14 1,8 2,12 1,6-2,-1 4,-4 0,-7-4,-8-2,-8 0,-6-3,-4-2,-3-1,-4-2,-5 0,-2 0,2-1,3 0,2 1,7-4,6-4,2-1,4-3,-1 1,-4 1,-6 2,-4 0,-5 4,-4 0,-5 2,-3 2,2 0,1 0,-1-2,2-2,4-2,3 2,0-2,-3 0,-3 2,-5-2,-5-2,-5-4,-4-2,0 0,-3 0,0-5,-2-3,-6 2,-2-2,-7-4,-7-3,-3-1,-8-2,-6 4,2-2,-9 2,-5 2,-1-1,-9 0,0 3,-4-3,-10 0,-11 1,-16-2,-13 4,-18 5,0 6,13 5,16-1,17 2,16 1,8 1,12 0,8 1,10 2,8 0,8 2,4 0,0 0,2 0,2 2,10 2,15 0,18 6,30 10,36 4,31 5,12 2,4 2,-4-2,-12 2,-12-1,-8-3,-10-3,-10-4,-10-4,-12-6,-4-6,-10-2,-14-4,-11 4,-16 4,-18-1,-17-1,-13-1,-12 0,-1 0,-4 3,-1 0,1 0,2-1,1 4,2-1,-3-1,-4 0,0-3,-2 4,1-1,8-2,7-1,10-3,7-2,12 0,23 0,22-2,14 0,9 1,4 0,-3 0,-6 0,-12 0,-9 0,-12-3,-17-2,-18-3,-30-4,-25-6,-20 0,-7 2,4 4,8-1,6 0,6 2,10 3,2-1,6-3,2 2,0-2,6 0,6 0,8 3,9 3,6 3,16 1,22-5,23-6,30-10,29-10,34-3,29 0,11 6,-14 8,-24 7,-32 7,-41 5,-43 3,-52 0,-39 2,-19 0,-8 1,-1 1,4-1,4 0,6-2,-6 1,-11-2,-12 0,3 0,12 0,8 0,16 0,8 0,16 0,11 0,10 0,9 0,6 0,16-2,28-4,45-4,41-6,15-3,-7 0,-16 5,-25 3,-46 4,-63 4,-60 4,-34 11,-15 10,-6 10,-2 8,-3 7,-1-1,5-5,18-6,20-6,18-9,18-7,20-6,14-4,12-3,8-1,4-1,9 1,18 0,37-5,42-4,24-7,16 1,4 3,-20 3,-6 0,-12 0,-18 3,-18 4,-21 3,-26 2,-19 0,-16 0,-10-1,-7 0,-4 0,1-3,0-3,-1-1,-2-1,-3-4,-1-1,-1 2,-5 4,3 1,7 2,8 3,8 0,4 0,2 0,18-6,35-6,34-5,22-7,9-2,8-1,-7 4,-12 4,-18 5,-22 4,-30 6,-37 8,-46 13,-55 24,-33 13,-5 5,11-4,23-9,24-8,24-7,20-10,17-7,14-2,9-4,2-3,3 2,1 2,1 2,4 1,2 2,-1 2,0 3,1 0,1-1,1 0,1 5,0 2,0 2,0 0,0 3,0 0,0-2,0-5,0 2,-2 2,-1 2,0 1,-3 2,-4 0,0 3,-2-1,-2 1,2 1,2-2,4 0,0-4,2-5,0-3,0-1,0-3,0-1,0-4,-2-4,-6-4,0-7,-4-16,0-19,-7-18,2-22,0-14,2 1,3 1,4 8,6 14,2 16,2 17,2 18,1 12,0 11,-3 4,-4-1,-4-2,-1-4,9-10,29-10,23-11,22-4,20-5,30-5,42 0,40 2,10 8,-8 9,-14 9,-19 14,-14 13,-13 10,-13 6,-28-2,-19 2,-16-5,-18-3,-18-3,-22-1,-22-2,-26-6,-25-3,-22-1,-11-2,-10 3,-14 1,-34 3,-33 4,-15-1,14 3,25 0,25 1,26 0,23 2,16-1,9 4,11 1,6 0,7-5,10-3,6-3,4-2,5 2,4 3,6-1,10 5,19 5,20 5,24-2,40 2,46-3,45-7,24-2,-1 1,-20-4,-26 0,-30 1,-33-4,-32-2,-27-4,-24 1,-17 2,-14 0,-8-2,-10-3,-7 0,-8-3,-10-2,-10-5,-22 0,-33-8,-34-2,-23 2,-10 3,8 4,8 7,11 8,10 8,20 2,18 3,25-2,22-4,20-2,14-3,17 0,12-4,25-3,22-1,22-1,22-1,42-4,48 1,28 0,7-4,-23-1,-29 1,-29 2,-30 2,-30 1,-22 0,-20 2,-25 0,-22-6,-23-9,-28-11,-24-7,-24-3,-36 0,-26 2,-2 8,18 6,22 8,30 6,27 4,22 2,17 0,18 2,32-4,62-12,53-12,30-5,11-2,-7 3,-1 4,11 6,11 6,3 8,-18 5,-24 4,-32 7,-30 2,-25-2,-23 0,-20 0,-14 0,-16-2,-10 0,-17 2,-31-2,-34 0,-25-2,-2-1,12 0,18 3,18 0,21-2,18 0,15-3,10 1,6 0,6 1,7 3,10 3,25 0,30-1,28-2,15-4,10 0,-5 5,-10 0,-14-1,-18-2,-15-1,-13 0,-7 3,-11 3,-10 2,-10-1,-7 2,-10-2,-5-2,-6 3,-5-1,0-3,-2 0,-2-2,2-3,2 0,5-3,9 0,14-1,14 0,20-10,13-2,8-2,3-2,1 0,-5 4,-9 4,-14 3,-16 2,-14 3,-11 0,-6 0,-8 1,-2 0,1-1,-2 0,0 0,2 0,0 1,2 1,2 1,-2-1,7 1,9-2,7 1,7-2,2 0,4 0,-2 0,-7 0,-8 0,-18 0,-38 0,-63 4,-40 6,-20 6,13 2,26 4,29-4,32-2,28-4,20-2,11-6,14-4,21-2,26-8,37-6,30-4,17-5,0 0,-10 6,-21 4,-26 6,-29 4,-48 5,-48 3,-44 5,-22 1,-16 4,2 2,2-3,-1-2,-8-3,3-3,14-2,12-1,16-6,14-2,11 1,6 1,9 0,2-1,-1-2,2-1,-3 2,1 1,10 3,9 1,11 1,8 1,9 0,13 0,12 1,9-1,4 1,-1-1,-8-2,-19-6,-22 0,-16-2,-12 0,-2 3,2 2,4 3,10 0,8 2,3 0,4 0,1 0,-2-2,-4 0,-2 0,-2 0,2 0,4 1,0 0,2-1,3-1,0 0,3 1,-2 0,2 2,0-1,5-4,2-1,-1 1,4-2,0-1,-2 0,2 0,0-1,-2-2,-2-1,4-2,1-2,1 2,1 0,-1 1,0-3,2-1,2-1,0 0,-1 1,0-2,0 0,-1 3,-1 2,2 5,0 7,1 11,6 12,2 9,-1 8,0 8,-2 1,0 0,-3-3,1-4,-1-3,0-2,-3 1,1-2,-4-1,1 0,0 4,2 6,1 1,1 2,5 3,4-1,4 5,9 5,1 0,5-2,-1-2,2-4,-4-2,1-10,-4-2,-3-6,-2-6,-1-3,1 0,1-1,-1 0,-3-2,0 2,-3-2,2 0,1-4,-2-2,-1-2,0 0,0-2,-2-2,2 2,0-2,4 2,0 4,2-2,-1-2,2-3,3-2,1-1,3-1,7-1,4-1,9 1,9 0,5-3,3-2,2-1,-1 0,5-2,3-2,14 0,17 2,27 2,28 2,10 2,-4 2,-12 0,-20 0,-16 0,-12 1,-4 0,-6-1,-6 0,-6 0,-8 0,-10 0,-12 0,-6 0,-10 2,-12 4,-14-1,-16 0,-26-1,-38-4,-34-1,-27-10,-22-7,-13-6,-26-6,-16-4,1 0,22 6,31 6,32 1,30 5,18 5,14 5,14 2,15 3,10 1,3 1,12 0,12-2,20-6,22-1,36-4,49-5,46 2,19 2,10-1,-7 3,-2 2,1 3,-8 4,-28 2,-31 2,-32 2,-32 1,-27 2,-29 1,-33-2,-32-2,-20-2,-10 0,0-2,3 3,12 0,9-1,10 0,10 0,10-2,8 0,6 1,7-1,17-1,19-1,27-5,24-2,28-3,18-5,2 2,-6 2,-20 4,-16 3,-14 3,-13 2,-13 1,-11 0,-9 1,-12 0,-10-1,-12 1,-10-1,-11 0,-8 0,-5 0,-4 0,-2 0,0 3,6-1,2 1,2 0,3-2,6 0,6-1,3 0,3 0,9 3,10 0,24-1,20 0,14 0,6-1,2 0,-6-1,-8 0,-13 0,-12 2,-11 2,-8 4,-5 3,-6-2,-2 1,-2 3,-5-1,0 0,-3 0,0-2,-1-1,-4-1,-2-2,-6-1,-2 0,-1-1,4-2,5-1,2 0,8-1,18 4,15 2,9-1,7-1,2-1,0-1,-4-1,-9 2,-9 2,-8 2,-10 1,-9 4,-7 0,-2 0,2-1,2 0,1-1,8-4,10-1,10-2,10-2,6-1,3-5,2-1,-1-2,-2-2,-2 0,-6 3,-6 0,-6-1,-5-4,-4-2,-2-3,-2 0,0-1,0 2,-1-2,2-2,0 1,-1 0,1-2,0 0,0 1,0 0,0-2,0 2,0-2,0 2,0 2,0 0,0 0,0-2,-2 2,-1 0,0 3,-2-2,-3-3,-2 2,-3-2,-4-2,-1 2,-2 0,-8-1,-9 0,-4 3,-5 2,4 4,6 4,8 4,4 2,8 0,11-1,16-6,17-1,12-4,10-2,6 3,3-2,2 0,-6 2,-9 4,-11 3,-12 3,-16 1,-19 2,-18 0,-11 6,-22 0,-30 9,-27 4,-10 3,1 2,15 0,16-5,12-6,8 1,4-4,-10 0,-14-2,-2-3,0 2,8 1,12 0,20 0,15-2,15-2,9-2,14-2,36 1,41-4,37-4,24-4,13-5,8-4,4-2,16 2,2 4,-15 6,-26 3,-32 4,-30 2,-31 1,-36 1,-40 0,-28 0,-20 1,-10 4,0 4,4 4,2 3,-2 1,-18 2,-26 2,-20 1,-3 3,6-5,19-1,20-1,20-5,14 0,15-2,13-2,13-3,9 0,8-3,12-2,14-1,18-3,31-5,30-7,42-4,42 0,5 1,-13-1,-28 3,-31 3,-45 4,-54 2,-57 1,-38 2,-17 1,-4 1,5 1,6 5,9 3,-10 1,-24 8,-22 4,-10 4,2 3,15-2,22-6,20-1,20-2,18-3,12-1,14-2,10-3,4-2,6-3,8-4,15-1,13-6,16-10,15-4,20-6,12-2,17-4,2-2,-10 5,-21 6,-24 9,-28 6,-29 6,-21 8,-15 2,-6 2,0 6,6-2,6-2,4-2,4-3,8-2,0-2,2-1,0-1,2 1,-3 0,1-1,2 1,-1-1,0 1,-2 0,-3 0,-2 0,-2 0,-2 0,4 0,-1 0,3 0,3 0,3 0,4 0,2 0,-2 0,0 0,1-4,0-2,1 0,3 0,0 0,1-2,-2 0,-3 0,2 0,2 1,0 2,-1 1,0 2,0 1,-2 0,0 2,0 2,4 2,2 4,4 5,1 4,4 0,7 5,8 4,10 5,16 2,22 4,24-1,9-2,-4-1,-9-4,-13-4,-11-1,-14-4,-13-3,-9-1,-9 0,-7-3,-5 1,-3-1,-4-3,-4-3,-10-4,-4-1,-6-2,-3-1,-2 0,-3-1,4 0,3 1,6 0,4 0,3 0,5 2,3 2,8 2,15 0,14-2,7-2,2 0,-1-2,-14 0,-25-2,-20-1,-16 0,-14 1,-10 0,-3 0,0 2,6 0,8 0,5 0,9 0,8 0,7 0,6 0,2 0,6 0,10 0,10 0,8 0,6 0,7 0,-1 0,-3 0,-9 0,-13 2,-9 2,-7-2,-3 0,-4 0,1 0,0-2,-3 0,1 0,0 0,1 0,2 0,0 0,0 0,-2 0,0 0,1 0,0 0,1 0,0 0,0-2,-2-6,3-3,0 0,1-2,2-2,0-4,-2-6,2-3,-2-6,3-4,2-1,3 0,2 2,1 1,1 5,0 2,1 2,-1 3,2 0,2 2,-1 1,4-4,1 2,0-1,2-1,0 1,-1-4,-2 2,-1 2,2 4,0 2,-1 3,-2-1,-3 1,0-1,-2-1,1 0,-2-3,1-4,0-4,0-4,2-4,0-2,4-1,-2 0,1 2,-2 5,-1 3,0 3,-2 4,0 2,0-1,0 0,0 2,0 2,4 1,4 4,0 2,4-3,2 2,4 0,8 0,2 1,6 4,10 1,20 2,36 3,31 0,12 0,-4 4,-13 3,-19 1,-17 5,-18 1,-9 3,-4 6,1 5,18 6,18 8,10 2,2 0,-4 2,-14-2,-14-5,-14-6,-16-9,-13-7,-12-4,-12-3,-14-4,-11-4,-16 0,-17-3,-24 0,-23 1,-8-1,-5 2,4 2,3 2,6 5,2 0,-4 0,-2 5,-4-2,2 2,10-2,13-3,16-3,17-3,14-2,7-1,6-1,14-6,31-11,35-13,35-9,14-6,4-1,-14 7,-16 11,-16 8,-24 10,-27 10,-33 11,-45 14,-33 5,-12 2,-1 0,6 1,13-4,12-7,12-4,14-2,12-3,6-4,7-3,5-3,-1-2,-1-1,1 0,2-4,-3 1,0 0,2 0,2 1,2 1,0 1,-1-6,4-2,1 0,0 1,0 0,1-2,1-1,1-1,-1-1,2-3,-4-1,2 0,0-2,2 0,0-1,-2-2,2 0,0 2,-4-3,2 1,-2 1,0 2,3 1,0-2,-1 1,1 3,0 0,-2 1,0 0,0-2,0 0,1 2,0 1,0 2,2 1,0 1,-2 0,2 1,-2 0,0-3,0 1,0 0,4-1,0 0,-2 1,2 1,0-1,0 1,0 2,-2 1,1-4,-4 0,-3 0,2-1,1 2,2-1,1 0,2 0,1-2,2-2,-3 0,2 2,2-1,-1 0,2 1,0-1,-2 0,1-2,-4 2,2-1,0 2,-2 2,-4 0,0 0,0 2,-2 2,3 4,2 6,-1 2,2 7,2 2,2 1,-2 0,0 0,2-2,0 0,-2 2,-2 0,0 0,2 0,-5-2,-2 4,1 4,2 0,3-2,2 1,-1-2,0-1,1-2,1-1,1-1,1-1,0 2,0 0,0 3,0 5,0 0,0-1,0 0,0 0,0 0,0-4,0 0,0-2,0-2,0-1,0 0,0 1,0 2,0 0,0-2,0 4,0 0,0 2,0 0,2 0,1-2,0 2,-1-2,0-2,-1 0,0-2,-1 0,0 0,0 1,2-2,0 0,1 0,4 1,3-1,-1-1,-1 3,0-1,-1 2,-1-4,0 0,-1-2,-2 2,-1 0,-2 2,3 1,0 0,-1 1,2-4,0 0,0-2,-1 2,-2 1,1 2,-2 0,0 0,0-1,0 1,0-2,0 1,0 1,0 1,0 0,0-1,0-1,0 0,0 0,0 2,4 0,4 2,0 0,0-1,-3 4,-1-1,-2 0,-1 2,-1 1,0-2,0-3,-1-2,1-1,-1-1,1 1,0 1,0 2,0 4,0 1,0-2,0 1,0 1,0-2,0 1,0-2,0-2,0 3,0 0,0-2,0 1,0 1,0-1,0 0,0-4,0 0,0-2,0 4,0 1,0-1,0-1,0-1,0-1,0 2,0 1,0 0,0 0,0-1,0 0,0 1,0-2,-4-2,-2-3,0 0,2 0,0 0,2 1,2 3,-1 0,1 1,1 0,-1-2,-2 0,-1 0,-2 2,0 0,0 0,3-2,-1 1,0-1,-1-1,2 3,-1 0,0 0,-1-2,0 4,2 0,-2 2,1 0,0 0,1-2,0-1,-2 0,2 1,-2-2,2-1,1 0,0 3,1 3,0 0,0 0,0 0,-2-3,-1 0,0-2,1 0,0-3,2 0,-1 3,0-1,1 0,0 1,1-2,-1 0,0 0,0-2,0 4,0 0,0 0,-4-2,-2 2,-2-5,-1 0,-1-1,4 3,0 1,4 1,0 2,1 0,1 5,1 1,3 5,2 4,0-1,0-3,-4-2,1 0,-2-1,-1-4,0-2,0-3,0 1,2-1,0 2,1 0,0-2,-2 2,0 0,-1-1,0-2,0 0,0-1,0-1,0 3,0 0,0-1,0 0,0-1,0 0,0 0,2 4,2 0,-2 1,0 3,2 0,2-1,0-1,0 0,-2-2,-2 0,0 0,-2-2,5 0,0-2,3 0,0 0,-3 0,0 2,-1 0,0-1,0 0,0-4,0 0,0-1,0 3,1 2,1-3,-1 0,0-1,0-2,1 1,-3-1,2-1,4-1,2-3,3-2,0-2,0 1,0-2,0 1,2 0,0 0,0-1,0 1,-2 0,0 0,4 0,2 0,-2 0,0 0,-2 0,-2 0,3 0,-1 0,0 0,-1 0,-1 0,2 0,3 0,0 0,1 0,0 0,-2 0,1 0,-1 0,-1 0,-1 0,-2 0,0 0,0 0,0 0,2 0,0 0,8 0,13 0,10 0,7 0,0 0,-4 0,-5 0,-4 0,-7 0,-6 0,-2 0,-1 0,-2 0,-3 0,-1 0,2 0,3 0,2 0,6 0,8 0,2 0,0 0,-4 0,-8 0,-2 0,-4 0,-2 0,-4 0,-2 0,1 0,4 0,5-3,2 1,4-1,-2-2,-4-3,0-2,-1 2,-4 1,0 3,-2-1,-1 1,-1 1,0 1,2-1,-1-1,3 1,3 0,9 3,2-4,9 1,4 0,2 1,0 0,-5 2,-3-1,-7 1,-4 0,-1 1,1-1,-1 0,-2 0,-5 0,1 0,3 0,1 0,5 0,4 0,-1 0,0 2,2 1,-2 0,-6-1,0 0,2 3,-2 2,2-1,0-2,-4 1,-1 0,-2-1,2-2,-2 0,1 1,0 0,2 0,2-1,4 3,3 3,3 0,7-1,11-1,2 1,6 3,-1 0,0 0,-1-1,-6 2,-4-1,-4 1,-8 0,-8-2,-6-2,-4-3,-6 1,-9-1,-8-1,1-1,2-2,2-3,8-2,2-3,2 1,-2-4,-3 1,0 1,-1 3,0 2,-2-1,4 2,2 0,0 1,4-2,4-1,4-1,-2 1,-1 1,-4 2,-3 0,-4 0,-4-8,-6-4,-1-2,-2 0,-2 0,0-3,1-2,-2 2,2 1,0 1,-1-2,1 0,0-1,0 1,0-2,0 0,0 2,0 2,1 0,-1-3,0 1,0 1,0 1,0 2,0 0,0-3,0 0,0 0,0-2,-3-2,0 0,1-4,-1-2,2-4,-1 4,2 0,0-2,0 2,0-4,0 2,0-8,-2 1,-1-6,0 0,-3 1,-2 5,2 7,0 2,3 1,1 4,1-1,1 4,0 2,0 0,0 0,0 0,1-3,-1 1,0 1,0-2,0 0,0-1,0 0,0-1,0-2,0-3,-2-4,-1-1,-2-1,0-4,1-4,0-1,2-1,0 2,2 8,0 6,0 2,0 2,0 4,1-1,-1 0,0 1,0 1,0-6,0-11,0-2,0-2,0 2,0 0,0 0,0 5,0 2,0 2,0 0,0-2,-5 3,-3 1,0-1,0-2,3-2,2 0,1 0,0-2,2 4,0 4,1 4,-1 4,1 3,-3 0,-1-3,-2-4,-1-4,2 2,1-2,1 4,1 2,0 0,1-2,0-4,1-6,-1-8,0-4,0 2,0 1,0-2,0 3,0 1,0 1,0 4,0 4,0 0,0 1,0-1,0 2,0 4,0 2,0 6,0-2,0 2,0 0,0 2,0-3,0-4,0-1,-2 2,-1 1,-4 2,-1-1,0-1,2-4,3-1,0 2,3 0,0 1,0-2,-2-3,-1-1,-2 1,1 2,-1 3,2 1,1 0,0 0,2-3,0 0,0 3,0 1,0 2,0-1,0-2,1 1,-1 2,0 1,0 1,0 2,0-3,0 0,0-2,0 0,0 2,0-1,0 0,0-3,0 2,0-1,0-2,0-1,-3 5,1 0,-1 0,0 0,2-1,0 2,-1 2,-2 2,2 2,-1-2,2 1,0-4,0 1,1-2,0 1,0 0,0 1,0 0,-4 1,-2-2,1-1,0 0,2 1,1 0,1 1,1 1,0-2,0-1,0 0,0 0,-2 2,0 0,-1 1,-2-2,1-1,0 0,1 0,2 2,-1 0,2 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30T15:46:05.273"/>
    </inkml:context>
    <inkml:brush xml:id="br0">
      <inkml:brushProperty name="width" value="0.15" units="cm"/>
      <inkml:brushProperty name="height" value="0.3" units="cm"/>
      <inkml:brushProperty name="color" value="#FFFC00"/>
      <inkml:brushProperty name="tip" value="rectangle"/>
      <inkml:brushProperty name="rasterOp" value="maskPen"/>
      <inkml:brushProperty name="ignorePressure" value="1"/>
    </inkml:brush>
  </inkml:definitions>
  <inkml:trace contextRef="#ctx0" brushRef="#br0">10773 10382,'0'13,"0"22,0 41,0 43,0 36,-4 23,-2 6,0-11,1-17,2-11,1-12,1-9,3-1,1-8,0-11,-1-13,0-15,-1-12,0-15,-1-15,1-5,-2-6,-1-4,-1-4,0-2,-1-5,-1-11,1-9,1-27,1-29,-3-23,-4-16,1-3,1 4,1 11,3 13,1 14,-3 5,-1-1,0-1,0-9,0-8,2-11,1-12,1-12,1 1,0 1,2 2,-1-6,4 6,3 7,-2 18,0 17,-2 19,-1 16,0 15,0 17,6 24,0 22,2 13,3 15,0 13,-3 12,-3 19,-2 21,-3 5,-1-3,-1-7,0-15,-3-18,0-12,0-12,0-7,1-2,1 11,3 6,0 2,1 9,0-2,-2-3,0-7,0-12,-1-9,0-11,0-12,0-9,0-5,0-4,0-3,0-1,0-7,0-11,0-25,-2-37,-1-36,0-26,1-15,0 8,1 15,1 20,-1 23,1 19,0 18,3 19,4 24,9 23,7 27,9 26,4 22,-2 9,-8-5,-7-10,-7-18,-6-14,-3-12,-3-12,-2-11,0-8,1-5,0-2,0-2,0 2,1 0,-2-1,-1-7,-2-12,0-17,-4-21,0-10,1-2,2 5,3 10,1 15,1 18,0 20,2 19,-1 16,-2 10,0 4,-5 7,-1 10,-2 1,-3 0,1-6,0-9,-1-10,3-9,2-8,4-9,1-6,2-12,1-16,0-24,0-21,1-14,-1-3,1 4,-1 8,0 8,0 14,0 15,0 15,0 18,2 13,1 9,0 1,-1-4,0-5,-1-5,-1-15,1-26,-1-24,0-35,-1-51,-1-56,-1-47,0-11,-4 0,0-13,0-10,2 3,-3 19,-4 30,0 39,1 26,3 15,4 5,1 1,2-3,0 4,2 5,1 15,2 8,1 9,1 3,-1 7,-2 8,4 6,0 9,-1 8,-2 9,0 11,-3 7,0 12,-3 20,-1 23,0 19,0 17,-1 18,-4 14,-2 18,2 25,-2 19,-5 1,1-18,3-25,1-22,-3-24,2-13,0-13,-3-3,2-1,-5 2,-1 8,-2 11,3 15,1 7,4 1,4-5,3-8,3-10,1-15,1-11,1-8,0-7,-1-6,1-15,-1-34,0-37,1-38,1-30,1-16,-1 4,1 16,-2 17,0 15,2 14,0 21,0 14,-1 13,-3 13,-3 18,-6 11,-3 14,-6 15,-6 11,-2 10,0 8,2 1,1-3,5-10,2-11,6-11,3-7,4-17,5-18,1-16,4-22,0-21,-1-11,-1-1,-1 8,-2 12,0 13,-1 19,0 22,4 21,4 18,5 17,7 17,4 10,0 6,-3 2,-1-6,-2-7,-4-15,-5-12,-1-15,1-13,-3-20,4-27,3-20,0-19,-2-22,2-32,2-30,8-19,0-4,-4 19,-5 29,-5 34,-4 30,-3 28,-2 24,0 22,-1 20,0 19,0 19,0 12,3 7,1-3,0-7,-1-13,-1-13,0-11,0-16,4-20,1-28,-1-26,0-19,-2-13,-1 1,-1 8,-1 13,-2 15,-4 13,-2 14,-2 5,-2 6,-1 3,-5 2,-4 2,-5 3,-1 0,-4 1,2 1,3-1,5 1,4-1,4 5,5 3,7 5,2 12,5 9,5 9,1 10,2 9,-3 8,-2-2,-3-6,-2-8,-4-12,-4-9,-3-7,-3-6,1-4,2-3,-2-3,-2-4,2-12,0-10,-3-22,1-21,2-14,4-2,2 4,1 11,3 14,-3 15,-1 16,-1 30,-9 55,-1 35,-3 23,-3 25,3 29,3 26,5 12,5-2,2-20,4-17,4-16,2 5,3 4,5-3,0-18,-3-27,-3-30,-3-28,-3-23,-2-18,-3-13,-4-15,-5-35,-5-53,-8-49,-1-36,4-29,8-39,11-39,9-11,14 11,11 21,9 37,-2 50,-8 49,-9 40,-11 38,-7 30,-8 29,-4 30,-1 33,2 42,1 44,3 30,1 10,1-8,3-14,1-1,4 4,6 13,1-3,-3-9,2-23,1-30,-3-26,3-22,-1-17,-1-12,-3-9,-3-10,-3-9,-1-6,-2-5,0-6,-1-17,-4-20,-1-22,0-39,1-40,2-33,1-6,1 13,0 30,-1 33,-1 28,1 27,0 22,0 18,1 17,3 30,1 31,4 26,4 14,-1 0,7 2,1 9,2 13,-3 5,-4 3,-2-16,-3-26,-3-21,-2-21,-2-16,-1-16,0-10,-1-7,1-4,-1-13,5-19,2-9,0-3,-2 1,-1 8,-1 13,-1 13,0 15,-1 9,0 6,-1-1,1-5,0-5,0-5,0-4,0-7,0-9,0-12,-5-11,-1-3,1 0,0 2,2 11,1 13,1 15,1 15,-1 12,-1 7,0 2,-1-4,1-5,1-8,0-7,0-7,1-5,0-2,0-2,0 2,0 0,0 1,-2-1,-1 0,1 0,-3-3,1-1,0 0,1 3,1 2,-3-3,-4-2,-2-4,-1-6,-1-9,-3-9,1-14,4-16,3-12,1-15,-3-17,1-8,1 0,-2 5,-1-3,0-1,3-9,2-4,3-2,1 0,2 10,0 15,0 11,1 14,-1 12,3 12,0 11,0 12,2 21,4 36,5 39,5 38,-2 24,2 11,2-6,-1-8,1-4,-4 8,1 2,1-2,-3-1,-1-12,0-13,-1-24,-4-19,-3-16,-3-14,-3-11,0-9,-1-5,-1-6,0-10,1-13,-5-17,-1-18,0-22,-3-14,0-1,-1 2,1 7,3 12,2 16,3 15,5 13,6 12,1 11,-1 7,-2 6,-3-5,-2-13,-2-15,-2-26,-7-18,-1-18,-2-19,-2-25,-10-23,-3-18,-4-12,-4 4,-1 12,3 20,-2 19,5 15,5 19,5 18,5 15,5 15,4 15,3 21,2 19,1 20,0 25,0 34,0 24,-5 20,-6 14,-1-3,-6-14,-4-23,-1-21,4-23,2-23,0-16,2-12,4-7,3-14,3-30,3-38,0-38,2-37,0-22,-1-7,1 7,2-5,4 2,2 6,-1 5,-2 22,-2 24,-1 25,-2 23,0 15,-2 26,1 33,0 34,-1 33,1 28,0 14,0-7,0 0,0-1,0-7,0-7,0-14,0-17,0-16,0-14,0-9,0-8,-2-7,-1-8,0-13,-2-19,-4-20,-5-19,-2-18,-10-31,-1-26,3-13,1 6,4 15,3 19,4 26,0 20,2 20,3 21,0 17,1 19,0 20,1 22,0 21,-2 16,-5 8,0 2,2-7,2-10,1-7,1-8,2-10,1-3,2-9,1-9,0-8,0-7,-2-6,-1-9,1-20,0-20,0-25,1-28,1-22,0-24,0-17,0 3,0 14,0 24,0 28,0 26,0 24,0 26,0 26,5 35,0 32,5 27,5 24,0 7,-3-2,-3-6,-3-13,-3-15,-2-17,-1-16,0-20,-1-17,1-12,-1-8,1-6,-5-6,-3-12,-3-13,-6-14,-9-16,-9-9,-10-7,-3 3,-1 2,6 4,9 7,6 10,10 7,7 6,1 9,2 10,5 10,5 8,4 9,4 3,6 12,1 12,0 3,-4 0,-3-7,-4-8,-3-8,-1-7,-2-10,0-23,-1-27,0-24,3-33,5-35,1-12,4-9,2 13,4 17,0 22,-3 27,-4 28,-1 31,2 28,-2 22,1 17,-2 10,-3 4,-2-4,-2-5,-1-12,-1-10,0-9,-1-7,1-8,0-14,-3-12,-5-13,-3-10,-2-6,1-1,3 4,-2 9,-1 11,0 14,1 19,0 17,3 8,-2 8,-2 2,1-1,1-5,-3-8,1-7,3-5,2-5,1-5,-1-4,-2-3,-1-8,0-10,3-11,2-7,2 4,4 11,2 10,6 21,12 27,3 24,3 33,-4 30,-1 18,1 15,-5 8,0-10,-1-6,-4-7,1-1,-2-9,-4-8,-2-19,-3-13,-2-10,0-13,-2-15,1-10,-1-7,1-8,-1-8,1-5,0-4,4-5,4-20,5-33,5-39,4-38,-3-28,-1 1,-4 16,-5 28,-4 29,3 36,-2 33,2 35,3 25,0 28,1 20,2 4,-1-6,-3-14,-1-13,3-13,-1-15,-3-13,-2-10,-2-5,0-9,4-17,1-23,1-32,-2-19,-1-6,-3 7,-1 15,-2 14,0 18,-2 19,5 19,2 21,1 20,1 7,2 9,2 3,4 0,-2 0,0-3,-3-5,-3-8,-3-9,-2-11,-2-4,1-10,0-13,1-21,-2-20,0-22,-2-26,-2-8,-2 4,0 15,0 16,2 20,1 19,1 23,0 12,7 16,8 15,3 5,7 5,7 4,4 1,-1-3,-2-9,-7-11,-7-7,-5-10,-4-16,-4-15,-5-19,-9-20,-12-26,-9-15,-6 1,1 11,1 15,8 16,5 16,4 18,5 16,5 16,3 15,3 7,1 6,5 7,2-2,1 2,5-1,-1-8,-1-9,-4-8,-2-7,0-8,3-18,3-21,4-30,4-42,3-40,2-15,-3 7,-5 25,-5 31,-9 35,-7 38,-3 45,-4 35,0 13,-3 17,-1 8,1-9,2-8,-1-17,2-17,3-14,0-14,1-10,-2-7,2-6,-5-14,0-27,-7-36,-4-41,-3-31,3-20,2 5,2 22,5 29,2 27,3 31,4 27,3 28,2 23,0 26,2 22,0 13,-1 1,1-2,-1-10,0-16,1-14,-1-11,0-7,-3-8,0-13,-8-20,-3-25,-1-25,-3-21,-2-8,0 3,3 6,3 19,3 19,3 19,4 25,2 26,2 32,0 27,1 24,0 18,-1 0,1-8,-1-22,0-15,0-14,0-13,0-13,0-9,0-6,0-4,0-10,0-9,0-17,0-13,0-15,0-3,0-1,0 7,0 9,0 12,0 16,0 15,0 12,0 16,0 11,0 14,0 7,0 5,0 0,0-2,0-5,0-12,0-12,0-11,0-7,0-5,0-10,0-5,-2 2,-1 6,0 6,1 6,0 2,1 0,1 1,0-3,0-2,0-4,0-2,0-2,0-7,5-12,1-11,-1-6,0-1,-2 5,-1 9,-1 10,2 4,0 4,1 3,4-1,1-7,0-12,-2-15,2-9,0-8,-2-5,-1 4,-3 11,1 17,-1 13,2 9,3 9,5 5,4-1,1 4,3-4,6-2,2-3,3-4,1-5,1-3,1-3,-3-1,-6 3,-9 3,-6 3,-10 2,-8-1,-1-1,-3-1,-1-1,-1-1,-1-2,5-1,13-3,18 0,17-1,11 0,5-1,1 1,-8 0,-9-1,-14 1,-20 0,-24 0,-29-4,-19-2,-12-4,-1-3,2-3,5-1,4-5,10 2,3-3,7 1,5-1,4 4,6 3,6 4,7 4,4 4,2 2,7 1,11 1,14-1,12-1,20 0,19 0,25-4,13-5,1-1,-14 0,-18 1,-24 3,-26-2,-25 2,-24-2,-21 3,-16 1,-12 2,-1 2,-7 3,-6 2,-20 4,-30 6,-4 1,8-3,14-2,18-4,17-1,10-3,11-1,2-2,-1-2,-3 1,-14-4,-1-1,1 1,13 2,14 1,15 2,10 1,13 1,16 0,24 1,26-1,22 0,11 0,14 1,21-1,47 0,56 0,25 2,1 1,-17 4,-31 1,-35-1,-34-1,-31-2,-30-2,-26 1,-21 5,-24 3,-20 1,-18 7,-16 3,-14 5,-15 7,-19 6,-33 6,-32-2,-18 2,0-7,12-7,14-5,18-9,8-6,-2-5,1-5,12-2,16-5,18-3,11 1,11 2,4 1,6 1,8 2,5 2,6 2,5 3,5-1,14 0,23-2,31 0,52-4,69-6,42-6,18-5,0 0,4 3,4 5,-2 3,-27 3,-40 3,-41 1,-39 0,-40 1,-31 0,-35 0,-34-1,-30 0,-14-4,-7-6,-9-2,-16 2,-30-2,-37-4,-13 2,0 2,18 4,25 3,13 2,-4 2,-3 1,13 1,20-1,23 1,19 0,21-1,16 0,12 0,7 0,7 0,7 0,8-2,31-10,50-16,82-18,52-7,21-2,9 3,14 10,11 14,-7 12,-37 12,-46 11,-49 4,-40 2,-34 2,-26 0,-16 0,-11-3,-8-1,-10-3,-14-2,-13-2,-11-2,-14-2,-7 0,-7-5,-4-1,-18 0,-25 1,-23 3,-9 3,12 5,20 4,20 0,24 3,19 2,17-3,16 0,13-2,9-4,10 1,3-2,2-2,2 4,1 2,2 3,6 0,10-1,17-3,27-2,44-3,40-1,15-1,-7-2,-23 1,-26-1,-29 1,-32-1,-41 1,-52 5,-34 5,-20 1,-8 2,3 2,7-1,0 1,-3 1,-12-3,-21-3,-6-4,9-2,18-3,21-1,19 0,16-1,12 1,11-1,10 1,8-1,6 1,1 0,5 0,10 0,13 0,19 0,25 0,39 0,28 0,6 0,-12 0,-22 0,-31 0,-38 0,-32 0,-24 0,-15 0,-12 0,0 0,-4 0,2 0,2 0,4 0,7 0,4 5,7 1,6 2,2-1,5-1,5 0,6 2,11-1,15-1,13-2,20-2,33 0,31-2,10 0,-6 0,-18-1,-22 1,-22 0,-20 2,-19 3,-19 1,-24-1,-20 3,-14 5,-11 0,-2 0,1 0,0-2,8-3,4-3,4-2,7-2,6-1,4 0,2-3,5 0,7-1,6 2,3 0,6-1,6-5,12-1,4-1,16-6,15-2,7-5,4 2,0 2,-5 0,-7 3,-14 4,-15 5,-16 3,-12 2,-9 1,-5 2,-11 0,-8-3,-10-4,-8-2,-1-2,0-4,3 2,6-1,9 0,8-1,8-2,7 2,6 2,3 3,2 2,8 3,10 2,19-3,30-1,30 1,20 1,9-1,-2 1,-14 0,-16 2,-17 0,-21 1,-19 1,-22 0,-18 0,-13 0,-11 5,-4 1,-3 0,5-2,9 0,5-2,6-1,6-1,14 0,23 0,29 0,28-3,20-4,24-7,36-8,38-6,22 2,-1 5,-24 7,-39 5,-39 5,-37 0,-35-1,-32-4,-29-3,-32-4,-32-8,-25 1,-7 1,9 4,6 2,10 3,11 1,13 3,14 3,14 3,12 1,9 2,11 0,22 3,32 0,51 0,66 0,49-3,29-2,21 0,73 0,16-4,-15-6,-40 0,-47-7,-33-10,-34-1,-39-1,-37 3,-34 7,-33 1,-35 6,-26 1,-23 0,-17 1,-15 3,-12 4,-22 1,-50 7,-45 7,-26 10,3 12,9 8,-6 18,-14 7,4 2,22-1,27-10,33-11,24-7,16-9,9-9,9-8,10-6,15-4,19-2,15-2,9 0,9 1,15-1,27 1,28 1,31-3,26-2,31-12,52-11,48-11,13 2,-12 3,-33 7,-45 8,-46 7,-44 7,-45 2,-37 3,-29 2,-34-1,-41 1,-24-1,-7 0,9-1,13 1,16-1,7 0,4 0,-12 0,-24 2,-3 1,14-1,16 1,22-2,22 0,19 0,13-1,10 0,15 0,17 0,35-7,35-6,27-6,10-6,4-3,-5 0,-13-1,-17 0,-20 3,-17 5,-17 5,-14 2,-13 4,-12 3,-10 3,-8 3,-8 1,-11 0,-13 1,-20 4,-27 1,-15 5,-2 4,6 0,12-1,13 0,14-2,12-4,12-3,4-2,1-2,1-1,6 0,8-1,6 0,5 1,3-1,3 1,6 0,10 0,13-4,23-5,24-8,21-9,30-15,26-9,7 1,-14 5,-24 9,-28 12,-37 8,-36 13,-38 10,-22 6,-14 7,-9 5,2 0,4 0,6-2,6-5,6-2,4-1,0-3,1-2,1 1,-4 0,2-4,2-2,3 0,6-1,6 1,7-1,5-1,5 3,6 3,5-1,10 1,10 0,16 8,11 1,8 4,0-3,-2-2,-4-1,-7-5,-10-5,-18-8,-12-4,-11-7,-15-3,-16-3,-5 0,-8 5,-2 3,1 5,3 4,8 3,9 1,10 2,5 0,4 0,1-2,4 2,1-1,3 1,3 3,2 1,2 5,-2-1,0-1,-1-1,-3-4,-2-6,0-7,2-6,2-7,2-11,2-3,0-8,1-10,0-5,1-2,-1 2,0 9,0 9,1 15,-1 12,2 15,5 16,4 11,2 9,4 5,-2-4,-3-6,-4-7,-3-4,-2-3,-6-6,-3-10,-1-10,2-8,1-9,2-10,0-10,2-3,0-2,0-4,0 2,-2 2,-1 3,-2 1,0-1,1 0,-4 0,0-1,1-2,2 1,2-2,1 0,-1-4,0-2,0 0,-3 2,-1 1,0 3,0 5,1 3,1 2,2 2,-1 0,-4-2,-1-1,1 3,2-5,2 1,0 0,0 5,1 4,-2 7,1 1,1 2,0 3,2 2,0 1,1 6,0 9,2 19,1 19,9 21,2 15,1 8,-2 8,-3 2,-3-2,-4-3,4-4,-1-9,-1-2,-1-10,-1-4,0 1,5 0,1 0,1-5,-1 0,-2-1,2-3,-1-5,-1-4,-2-7,-2-6,-1-7,-2-4,1-7,-2-12,1-15,-1-21,3-25,1-20,0-12,3-3,2-1,-2 3,0-1,-3 4,-1 8,-1 6,-1 2,2 2,1 0,0 4,3 2,1 1,2 2,-1 4,-2 6,-2 10,-1 11,0 13,1 15,3 18,3 11,0 15,-2 15,-2 16,-3 14,-1 7,-1 12,-1 2,0-2,-1-2,1-8,-5-9,-1-4,0-12,-1-11,1-9,1-6,2-4,1-5,1-6,1-5,0-4,0-9,0-16,-4-21,-2-18,1-18,1-28,0-28,2-28,1-26,1-17,2 0,1-3,0 7,0 12,-1 23,-1 28,-1 23,1 19,-1 12,-1 6,1 5,0 8,0 7,0 5,0 8,0 11,0 16,0 18,0 16,0 14,0 5,-4 4,-5 4,1 5,1 1,-3 2,0 3,0-1,2-2,2-6,1 1,3-5,1-7,1-9,0-8,-2-8,0-5,-1-2,-3-4,-4-4,-1-5,0-5,2-11,4-11,1-15,2-18,1-23,1-29,1-5,-1 5,1 17,-1 17,0 17,1 15,-1 17,0 16,0 12,0 10,0 6,4 4,2 4,0 4,-2 2,-1-2,-1-4,-1-1,0-3,-1-8,0-10,-1-8,1-15,0-18,0-14,0-12,0-6,2-7,1 6,0 8,-1 11,2 15,4 15,4 19,5 18,6 28,-1 23,7 22,1 21,6 36,0 21,3 9,4 7,-1 3,-3-5,-9-9,-8-9,-7-14,-1-12,-3-12,1-10,1-12,2-5,2-4,5-3,1-5,1-4,0-4,1 0,-3-6,0-2,-4-9,-5-8,-5-10,-4-10,-2-8,-1-6,-2-7,0-13,0-32,5-42,5-53,7-58,4-40,-1-16,-3 10,-5 25,-7 30,-3 36,-3 33,-2 31,-1 25,-2 21,-2 16,-2 12,0 6,-6 3,-4 0,-6-1,-4-7,1-3,3 1,4 1,3 1,4 1,-1 2,8-4,11-6,20-2,20-7,22-3,19-3,31 3,61 5,47 7,27 11,10 14,9 21,30 30,2 25,-19 10,-35 1,-46-9,-42-15,-41-13,-36-10,-25-16,-22-11,-16-8,-13-5,-8-3,-10-3,-13 3,-19 1,-37 2,-53-2,-45-2,-21 2,-2-2,10-3,13-1,13-3,5-2,7 0,17-1,17-1,21 1,19-1,16 1,15 0,9 0,6 0,5 0,7 0,4 0,6 4,4 4,7 3,17-1,28 3,59-6,55-8,37-4,8-1,-11-2,-28 1,-32 1,-36 2,-37 1,-35 2,-34-4,-40-1,-36 0,-31 2,-21 1,-10 2,6 0,14 0,17 2,17-3,17-1,8 0,9 1,6 1,2 0,5 0,4 1,8 0,7 0,9 3,7 2,16 1,24-1,34-8,32-8,41-6,74-16,43-7,11 4,-23 7,-42 10,-48 7,-48 8,-40 7,-36 7,-25 3,-23 0,-27 3,-29-1,-30 1,-21-2,-13-4,5-1,8-2,6-2,0-2,-7 3,-20 4,3 6,17 2,23-2,18 0,18 1,19-4,16-1,13-1,7-1,5-4,2-2,8-2,14-8,35-11,40-13,18-2,1-3,-12 4,-19 6,-20 7,-28 1,-28 5,-27 4,-20 1,-10 1,-9 3,2 1,7 1,7 1,7 0,4 0,-14 1,-2-1,5 0,8 0,9 0,9 0,5 0,5 0,5 3,10 0,15-1,10 1,20-8,33-12,51-23,65-15,29-8,-5 7,-31 14,-40 13,-43 11,-38 10,-31 5,-27 6,-25 5,-15 0,-12 4,-8 2,-9-1,-4-1,-5 2,-4-2,7-2,-6 3,1 5,6 0,-28 3,-6 1,6-2,18-6,19-4,17-4,13-3,9-2,8 0,5 4,4 2,-3 2,-2 0,-3-2,0 1,-3-2,-1 1,-1-2,-4 0,-5-2,-1-1,0 3,2 1,3 2,2-1,-2-1,-1-2,1-2,4 2,3-1,0 0,3 1,2 2,3 3,2 2,2 3,2 4,8 5,13 6,12 4,6-1,6-1,5-7,-2-4,3-7,0-4,4-5,7-2,16-2,19-5,17-2,-2 0,-10 2,-20 1,-22 1,-24 2,-32-4,-41-1,-39 1,-20 1,-12 1,-6 1,-12 1,-27 3,-31 1,-14 4,7 6,17 5,24-1,24-1,19 2,20-3,12-2,6-2,7 0,10 0,6-4,9-1,8-3,6-2,5-1,5 3,4 1,13 1,26 0,27-1,29-9,18-2,21-10,18-1,27-3,4 3,-15 4,-26 5,-31 3,-29 4,-23 1,-20 4,-16 5,-10 3,-9 3,-10 3,-5 3,-2 1,0-2,2-1,3-2,7-1,11 3,23-1,25-4,28-4,36-3,45-3,30-2,8-1,-16-1,-34 0,-36 5,-31 1,-30 3,-23 1,-25 2,-42 4,-56 7,-41 5,-29 3,-1 2,3 5,9 0,7-1,-3-3,11-5,20-6,19-8,25-6,22-4,19-3,12-2,10 2,8 5,12 1,19 3,29-2,29 3,18 0,16-3,30-2,47-2,32-2,6-2,-23 0,-34 0,-41 0,-41-1,-35 1,-29 0,-30 6,-38 9,-56 12,-53 4,-34 2,-3-4,15-8,20-7,21-6,18-5,16-6,13-4,20 0,14 1,13 2,22 1,25-1,30-4,33-1,40-8,58 0,46 2,16 3,-3 5,-17 5,-19 7,-26 3,-28 3,-32 3,-36 2,-38 0,-38-2,-32 2,-24 4,-15 0,-7 2,-4-2,0-3,4-5,6-5,5-3,10-2,11-2,12-1,7 0,13 1,17-6,27-2,22-10,24-8,18-8,19-13,18-6,18-3,-4 6,-18 6,-27 11,-30 12,-28 8,-35 8,-36 5,-26 9,-16 1,-8 3,2 0,11-2,8 2,9 1,8-2,4-3,6-3,6-3,5-1,13-6,14-14,11-9,17-17,14-9,7-2,6-3,-2 2,-8 5,-11 6,-13 8,-10 3,-11 5,-12 6,-15 3,-17 1,-21 5,-25 4,-27 5,-32 4,-5 3,8 1,24 0,25 0,26-1,21-1,24-1,43-4,43-10,35-8,20-7,9-2,0-1,-2 5,-10 3,-19 4,-21 4,-29 6,-28 8,-32 12,-28 10,-24 11,-16 7,-10 8,-4 7,-2 3,0 0,12-9,12-7,12-10,16-9,13-5,9-6,7-2,10-2,15-2,19 2,13 0,13 0,9-2,3-1,1-2,-8 4,-7 6,-6 2,-12 2,-13 5,-9 4,-8 3,-9 5,-11 6,-17 2,-30 4,-24 3,-7-4,1-5,13-7,18-9,17-7,13-7,18-10,24-10,26-10,19-12,16-15,10-4,6-5,-2 1,-2-1,-6 7,-12 13,-16 12,-21 6,-20 5,-25 4,-24 5,-23 3,-25 4,-30 6,-18 7,-1 1,10-3,19-2,26-4,24-2,26-9,40-19,45-19,40-15,30-11,8-1,-5 6,-7 4,-20 10,-21 12,-22 12,-22 10,-27 8,-28 6,-42 11,-63 16,-60 21,-25 17,-10 9,12 8,10 2,8-4,12-10,24-13,30-13,33-14,31-11,19-10,20-5,24-9,32-13,24-14,18-8,10-3,-1-1,-5 3,-10 6,-15 8,-19 9,-26 7,-27 9,-32 13,-34 15,-28 6,-8 2,4 1,13-4,17-4,17-2,17-7,13-5,11-5,17-3,18-2,16-2,11 0,3 0,-1 0,-6 3,-12 2,-9 4,-11 7,-17 9,-15 12,-8 7,-4 4,-7 2,2-2,4-6,5-6,7-6,7-9,8-5,1-5,3-4,0-4,3-8,5-17,6-17,11-18,11-19,7-9,6-2,2 6,-5 10,-7 15,-8 15,-10 14,-8 13,-6 8,-9 8,-4 4,-3 3,-5 4,-4 1,1 0,3 0,4 0,4-2,5-1,5 3,4 0,1 4,-4 9,-3 9,-3 8,-6 12,-3 1,-1-3,-3-3,3-4,3-9,3-9,5-7,2-8,3-2,3-11,4-10,8-9,1-9,0-1,-1 2,-4 5,-10 7,-5 5,-3 5,-6 4,-4 1,1 1,2 0,0 0,6-2,8-4,14-7,16-10,18-15,14-4,1 4,-8 7,-14 9,-16 9,-16 5,-15 7,-7 3,-5 6,-4 3,-4 0,2-2,4-3,4-3,5-2,14-1,14-5,15-2,12-3,7-3,-2 0,-13 1,-17 4,-17 2,-13 3,-4 0,-1 2,-1 1,2-1,4-1,11-6,6-8,5-9,5-3,1-5,4 1,-1 4,-3 4,-2 3,-2 2,-1 1,0 1,3 1,5-3,3 1,-1 2,-1 0,-1 4,1 0,-1 1,-1 0,-1-4,2 0,4-2,1-3,2-4,5-4,4-8,1-8,1-3,-2 0,1 1,-5 3,-4 10,-5 7,-8 9,-7 8,-5 6,-10 11,-8 4,-9 4,-6 5,-5 3,-2 0,4-3,8-2,6-5,8-2,6 0,-1-2,3 3,1 4,0 4,2 5,-5 9,0 7,-2 3,-1 7,3 8,3 6,-1 6,1 8,0-1,3 3,1 0,-2-7,0-7,2-8,1-10,2-10,1-9,2-8,0-6,0-4,0-2,-2-3,0-5,-1-10,5-13,9-12,12-12,14-14,17-8,4 0,-1 4,-5 7,-3 11,-15 14,-18 12,-18 8,-17 6,-13 6,-5 4,-7 2,1-2,7 1,6-1,6-2,6-1,3-3,6 0,10 0,10-2,9 1,7 0,6-1,-4 3,-7 1,-11 2,-11 0,-13 4,-10 3,-6-2,0 1,2 0,2-1,3 1,2 2,3-2,5 0,1 0,1-2,2 0,2 0,3 2,1 2,1 2,1 0,-2 1,-5-2,-3-2,-3-3,-1-4,0-2,0-2,0 0,0-2,-2 0,0 1,2-3,4-2,3-4,4-3,5-3,6-3,8-3,5 0,2 4,1 2,1 2,-2 2,-2 4,-5-1,-5-3,-7 2,-6 0,-5-1,-7 1,-5 0,-1 2,2 2,0 1,2 2,-1 1,2 4,4 2,6 8,6 8,3 5,3 4,5 5,6-3,1 1,2-3,-4-3,-1-5,-5-3,-3-1,-3-3,1-3,3-4,4-10,11-17,12-22,13-19,15-17,6-9,5-12,2-4,-3-1,-6 4,-6 3,-7 3,-7 3,-2 2,-2 3,-2 0,0-1,1-6,-2-1,2 1,1 6,-6 12,-3 11,-4 11,-1 8,0 6,3-1,1-2,3-2,1-1,-4 1,-5 6,-1 6,-5 2,-5 6,-5 5,-2 3,-4 2,-2 1,-3-4,-1-4,-5 1,-3 3,-3-2,-8 1,-9-1,-11-1,-13 0,-6 2,-2 5,-3 3,1 5,2 2,2 1,-1 1,2 1,0 0,2 0,3-1,1-2,5-3,5 0,8 0,7 1,8-1,4 0,2 2,3-2,12-6,14-8,24-7,18-5,19-4,16-4,11-9,19-4,37-14,40-8,12-2,-6 5,-19 6,-21 7,-26 8,-26 10,-20 13,-12 5,-8 8,-3 5,-5 4,-6 4,-1 1,-8 2,-1-1,-5 0,-4 0,-7-3,-6 0,-5-1,-4-1,0-3,3 0,7-5,5-5,4-3,3 1,3-1,4-4,1 0,-4 0,-4 1,-6 3,-8 5,-6 2,-3 2,-5 0,-2-3,-2 0,-2-1,-1-2,0 2,0-1,-2 0,-3 1,-1 0,-3 3,-4 4,-3 2,0 1,-2 1,-2 1,-2 1,-1 2,0-3,0 0,1 0,0-1,-2 0,0-2,-2 0,0 2,1 1,-2 0,1 2,-1 1,0 0,2 0,-4 0,-2 1,-2-1,-1 0,2 0,-2 2,2 1,2 0,3-1,2 0,-2-1,-1-1,-1 3,-3 0,-3 0,-2 3,-7 2,-2-2,-5 1,-5 2,-4-1,-2 2,2 2,3-1,5-2,9-1,2 3,4-1,1-1,2-1,-2 1,2-1,3 0,1-1,0 2,1 0,2-1,3-3,1-1,1-2,0-2,-1 0,0 0,6 2,7 0,7 1,10-1,17-1,16 0,13 0,9-1,15 0,7 0,-4 0,-10 0,-16 0,-17 0,-13 0,-10 0,-7 0,-3 0,0 0,3-5,5-3,2-1,-1 2,-6-1,-8 0,-7 0,-11-3,-9-1,-7 1,-11 0,-11 3,-5 1,-3 3,-3 2,5 1,5 1,6 0,4 3,3 1,2-1,6-1,1 5,0 0,4-1,-2-2,-3 2,0-1,-3-2,-4 2,-3 0,-3 3,-2 0,3 1,1 0,1-3,3 3,5-1,1 1,2-1,-2-2,-2 0,0 4,1-1,2 2,2-2,5-3,-1 1,1-2,3 2,-3-2,0 2,2-2,0 4,-1 2,-2 0,-5-1,-5 4,-6-2,-6 4,-2 0,2-1,2-1,5-3,8-1,1-2,5-2,3 2,1-1,-3-1,-1-1,-4-3,1 0,0-1,-1-1,-3-3,-1-2,-1-1,-2-2,-2-3,2-1,-1 1,0-4,3 2,4 3,3 3,5 2,1 3,2 1,2 1,1 1,1-3,1-2,0-2,0 2,-1-2,-2 0,3 0,0 0,2 1,1 0,3-2,1 0,1-3,1-2,-1 1,1 0,1 0,-2 0,1-2,-4 1,0-1,0-2,1-1,0-2,0 2,1 1,2 2,0-3,3 1,0 0,-4 2,-12 4,-12 1,-10 2,-9-3,-10 1,-4 1,4 2,1 2,6 1,9 2,5 0,7-2,6-1,5 1,4 0,1 0,0 1,-1 1,1 0,-1 0,1 0,1 0,0 0,-3-2,0-1,1 0,-1 1,11 0,7 1,6 1,6 0,7 0,5 0,4 0,6-5,4 0,-3-1,-4 2,-2 0,-5 2,-4 1,-2 1,-1 0,-1 0,2 0,0 1,-2-1,3 0,0-2,-1-1,-2-2,-2 0,-1 0,-1 2,1 1,1 1,2 0,4 1,1 0,-1 0,-3 1,-1-1,2 0,0 0,-1 0,-2 0,-1 0,-2 0,2 0,0 0,0 0,1 0,1 0,-2 0,4 0,1 0,-2 0,-1 0,-1 0,2 0,3 0,2 0,-1 0,1 0,-3 0,-2 0,0 0,0 0,-3 0,0 0,-2 0,0 0,-1 0,2 0,1 0,-1 0,0 0,0 0,-1 0,-1 0,0 0,3 0,0 0,-1 0,3 0,-1 0,2 0,2 0,6 0,6 0,-2 0,0 0,-2 0,-4 0,-3 0,-4 0,0 0,-1 0,1 0,2 0,0 0,-2 0,3 0,1 0,-2 2,-2 1,-2 0,3-1,1 0,-1-1,0-1,2 1,2-1,-1 0,-2-1,-3 1,2 0,-2 0,2 0,-1-2,3-1,3 0,4 1,1-2,8 0,1-4,1 0,0 1,-4-1,-5 1,-4 3,-4 0,-2 2,1 2,3-1,0 2,-2-3,0-1,-2 1,0-1,-1 2,-1 0,-2 0,-2 1,0 0,-1 0,5 0,0 0,0 0,2 0,3 0,1 0,-2 0,2 0,-1 0,-2 0,0 0,0 0,2 0,3 0,2 0,3 0,0 0,-3 0,1 0,-3 0,-3 0,-4 0,-2 0,-2 0,0 0,3 0,5 0,0 0,-1 0,-2 0,-3 0,-1 0,-2 0,1 0,1 0,2 0,4 0,1 0,-1 0,-1 0,0 0,-1 0,2 0,-1 0,-3 0,4 0,-1 0,-1 0,0 0,4 0,4 0,1 0,3 0,1 0,-4 0,-4 0,-2 0,-3 0,-2 0,-3 0,0 0,-2 0,0 0,1 0,2 0,-1 0,0 0,0 0,-2 0,1 0,1 0,1 0,0 0,-1 0,0 0,-1 0,-3 3,-3 5,-3 5,-2 3,-2 1,-1 4,0 1,-1-2,0 1,1 1,-1 0,1-3,0-2,0 1,0 3,0 3,0 5,0 3,0 0,0 5,0 6,0 5,5 4,0 3,1 1,-1-4,-2-6,-1-9,-1-9,-1-7,0-4,0-4,0-1,0 2,-1 0,1 0,0 1,0-1,0-1,0-2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30T15:46:15.798"/>
    </inkml:context>
    <inkml:brush xml:id="br0">
      <inkml:brushProperty name="width" value="0.15" units="cm"/>
      <inkml:brushProperty name="height" value="0.3" units="cm"/>
      <inkml:brushProperty name="color" value="#FFFC00"/>
      <inkml:brushProperty name="tip" value="rectangle"/>
      <inkml:brushProperty name="rasterOp" value="maskPen"/>
      <inkml:brushProperty name="ignorePressure" value="1"/>
    </inkml:brush>
  </inkml:definitions>
  <inkml:trace contextRef="#ctx0" brushRef="#br0">16360 10199,'4'0,"7"0,12 0,11 0,16 0,15 0,13 0,3 0,-5 3,-3-1,-10 1,-9 0,-12-2,-8 0,-5 0,-6 1,-2 1,-3 0,3-1,6-1,12 3,13-1,19 4,10 1,-2 4,-6-1,-12 1,-14-3,-10-2,-8-2,-5-2,-6-2,2 1,0 1,3-1,-1 0,1-1,1 0,4-1,-3 0,2 0,-2 0,-2 0,-2 0,1 0,-1 0,-1 0,0 0,-2 0,5 0,10 0,3 0,4 0,4-3,-2 0,-1 1,-2-5,-5-1,-5 2,-2 1,-3 1,-4 2,-4 1,0 1,-3 0,0 0,1 1,4-1,0 0,-1-2,0-1,1 1,-1-1,0 2,-2 0,0 0,3 1,1 0,0 0,1-2,3-1,0 0,1 1,1 1,0 0,-1 0,-4 1,2 0,0 0,-2 0,0 0,4 0,-1 0,-2 0,-1 0,-4 0,2 0,-1-2,1-1,5-4,-1-1,0 1,-3 1,-2 2,3 2,0 1,-1 1,-2 0,-1 0,3 1,3-1,4 0,1 0,-4 0,2 0,-1 0,0 0,-2 0,-3 0,0 0,1 0,4 0,0 0,-2 0,0 0,-1 0,-1 0,1 0,0 0,-2 0,-5 3,-1 0,0-1,2 1,-1-2,0 0,-1 2,1 0,0 0,-4-1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30T15:46:20.304"/>
    </inkml:context>
    <inkml:brush xml:id="br0">
      <inkml:brushProperty name="width" value="0.15" units="cm"/>
      <inkml:brushProperty name="height" value="0.3" units="cm"/>
      <inkml:brushProperty name="color" value="#FFFC00"/>
      <inkml:brushProperty name="tip" value="rectangle"/>
      <inkml:brushProperty name="rasterOp" value="maskPen"/>
      <inkml:brushProperty name="ignorePressure" value="1"/>
    </inkml:brush>
  </inkml:definitions>
  <inkml:trace contextRef="#ctx0" brushRef="#br0">16269 13743,'5'0,"7"0,4 0,5 0,2 0,2 4,-1 2,-3 0,3 0,0 1,2-3,-2 0,-2-2,-4-1,0-1,2 0,-1 0,-1 0,1-1,3 1,3 0,2 0,-3 0,-2 0,-2 0,-2 0,0 0,0 0,1 0,-2 0,-1 0,-2 0,4 0,2 0,0 0,0 0,4-5,1 0,2-1,-1 1,-1 2,1 1,1 1,-3 1,-2-3,2 1,-2-1,-2-1,0 0,4-2,-2 0,0 1,2 2,-2 1,-1 1,2 1,-1 0,-2 0,-2 0,-1 0,-2 0,-2 1,4-1,2 0,2 0,3 0,5 0,2-5,2-1,-2-1,-2-1,-2 2,-3 2,-3 1,-3 2,-3 0,-1 1,-1 0,0 1,1-1,2 0,-2 1,2-1,0 0,4 0,-2 0,1 0,-2 0,-1 0,-2 0,4 0,1 0,0 0,0 0,4 0,5 0,0 0,-3 0,-1 0,2 0,-1 0,-3 0,-3 0,-2 0,3 0,-1 0,0 0,0 0,2 0,-1 0,1 0,-1 0,-2 0,1 0,-1 0,-2 0,0 0,-1 0,-2 0,1-3,-2 1,6-1,0 0,1 2,3 0,0 0,-1 1,-1 0,0 0,2 0,0-2,1-1,2 1,5-1,-2 2,-2 0,-2 0,2 1,-2 0,-1 0,-2 0,1 0,-2 0,0 1,-4-1,0 0,-2 0,-2 0,4 0,-1 0,0 0,1 0,-2 0,0 0,0 0,0 0,2 0,0 0,0 0,-2 0,0 0,4 0,1 0,0 0,1 0,3 0,0 0,-1 0,-2 0,-3 0,3 0,2 0,4 0,5 0,1 0,1 0,-2 0,-4 0,-2 0,-4 0,0 0,-3 0,0 0,-3 0,0 0,-2 0,0 0,1 0,2 0,0 0,-1 0,0 0,-1 0,-1 0,2 0,1 0,0 0,-1 0,0 0,-1 0,-1 0,2 0,1 0,2 0,5 0,0 0,-1 0,-2 0,-3 0,-2 0,-1 0,2 0,0 0,0 0,-2 0,-2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7-30T15:46:25.082"/>
    </inkml:context>
    <inkml:brush xml:id="br0">
      <inkml:brushProperty name="width" value="0.15" units="cm"/>
      <inkml:brushProperty name="height" value="0.3" units="cm"/>
      <inkml:brushProperty name="color" value="#FFFC00"/>
      <inkml:brushProperty name="tip" value="rectangle"/>
      <inkml:brushProperty name="rasterOp" value="maskPen"/>
      <inkml:brushProperty name="ignorePressure" value="1"/>
    </inkml:brush>
  </inkml:definitions>
  <inkml:trace contextRef="#ctx0" brushRef="#br0">20230 10343,'0'7,"0"4,0 5,0 1,0 1,0 4,0 0,0-2,0 1,0 3,0 0,0-2,0 2,0-1,0-2,0-3,0-2,0-1,0 1,0 0,0-1,0 2,0 0,0 0,0 1,0-1,0 2,0 0,0-1,0 2,0 1,0-1,0 2,0 0,0-1,0-3,0-2,0-1,0-1,0 1,0 1,-2 2,-1 0,0 3,-1 1,-1-1,1-3,1-1,2-2,0 1,0 1,1-2,0 0,0-1,1 0,-1-1,0 3,0 0,0-1,0 0,0 2,0 0,0 2,0 1,0 1,0-2,0 2,0 1,0-2,0-2,0-2,0-1,0 1,0 0,0 0,0-1,2-1,1 0,0-1,-1 2,0 1,-1 0,-1-1,1 0,-1-1,0 4,-1 1,3-1,4 0,-1-2,0-1,-1-1,-1 1,-2 1,0 0,-1-1,0-1,2 0,3 0,1 1,3 1,1 0,0-1,-1-1,-2 0,-3 0,-1 1,-2 1,-1 0,0-1,0 0,-1-1,1-1,0 0,-1 2,1 1,0 0,0-1,0 0,0-1,0-1,0 3,0 0,0-1,0 1,0-2,0 0,0-1,2 3,1 0,2 0,1-1,-2-1,-1 0,-1 0,0 1,-2 3,0 1,0-1,0-1,0-2,0 2,-1 0,1-1,0-1,0-1,0 0,0-1,0 3,0 0,0-1,0 0,0 0,0-1,0-1,0 3,0 0,-2-1,-1 1,0-2,1 0,-2-3,0 0,1 3,0 5,2 3,0 0,1-1,-1-2,2-3,-1-1,0-1,0-1,-4 2,-2 1,0-1,2 0,1 0,1-1,0-1,2 2,0 1,0 0,0-1,1 0,-1-1,0-1,-2 3,-1 0,0-1,1 1,0-2,1 0,1-2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415F69-EE1B-492E-B7D4-D0E401433335}" type="datetimeFigureOut">
              <a:rPr lang="en-US" smtClean="0"/>
              <a:t>6/29/2021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AD8407-48F8-4256-A626-064F940CE205}" type="slidenum">
              <a:rPr lang="en-US" smtClean="0"/>
              <a:t>‹#›</a:t>
            </a:fld>
            <a:endParaRPr lang="en-US"/>
          </a:p>
        </p:txBody>
      </p:sp>
    </p:spTree>
    <p:extLst>
      <p:ext uri="{BB962C8B-B14F-4D97-AF65-F5344CB8AC3E}">
        <p14:creationId xmlns:p14="http://schemas.microsoft.com/office/powerpoint/2010/main" val="1455862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A6D97210-A8D5-4558-BBD2-2B5040081CD0}"/>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2E60CD33-E11B-42F4-9D95-9B1FA46ED3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748" name="Slide Number Placeholder 3">
            <a:extLst>
              <a:ext uri="{FF2B5EF4-FFF2-40B4-BE49-F238E27FC236}">
                <a16:creationId xmlns:a16="http://schemas.microsoft.com/office/drawing/2014/main" id="{EAF116C0-0AD1-4F9F-B86A-BC6CE54E20D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Osaka" pitchFamily="1" charset="-128"/>
              </a:defRPr>
            </a:lvl1pPr>
            <a:lvl2pPr marL="742950" indent="-28575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fld id="{F172474D-1E90-4BD5-A3BF-20E02EF54203}" type="slidenum">
              <a:rPr lang="en-US" altLang="en-US">
                <a:latin typeface="Times New Roman" panose="02020603050405020304" pitchFamily="18" charset="0"/>
              </a:rPr>
              <a:pPr/>
              <a:t>10</a:t>
            </a:fld>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A5DA6942-8D21-41BE-8878-D5C01016735F}"/>
              </a:ext>
            </a:extLst>
          </p:cNvPr>
          <p:cNvSpPr>
            <a:spLocks noGrp="1" noRot="1" noChangeAspect="1" noTextEdit="1"/>
          </p:cNvSpPr>
          <p:nvPr>
            <p:ph type="sldImg"/>
          </p:nvPr>
        </p:nvSpPr>
        <p:spPr>
          <a:ln/>
        </p:spPr>
      </p:sp>
      <p:sp>
        <p:nvSpPr>
          <p:cNvPr id="138243" name="Notes Placeholder 2">
            <a:extLst>
              <a:ext uri="{FF2B5EF4-FFF2-40B4-BE49-F238E27FC236}">
                <a16:creationId xmlns:a16="http://schemas.microsoft.com/office/drawing/2014/main" id="{CA68BCA4-1A5B-4BAF-AC1D-D2B787AC33C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8244" name="Slide Number Placeholder 3">
            <a:extLst>
              <a:ext uri="{FF2B5EF4-FFF2-40B4-BE49-F238E27FC236}">
                <a16:creationId xmlns:a16="http://schemas.microsoft.com/office/drawing/2014/main" id="{EB359733-05AD-4DE3-BBBD-B5488881DB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Osaka" pitchFamily="1" charset="-128"/>
              </a:defRPr>
            </a:lvl1pPr>
            <a:lvl2pPr marL="742950" indent="-28575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fld id="{730372DC-B455-423F-AE83-4D7CAEA062BD}" type="slidenum">
              <a:rPr lang="en-US" altLang="en-US">
                <a:latin typeface="Times New Roman" panose="02020603050405020304" pitchFamily="18" charset="0"/>
              </a:rPr>
              <a:pPr/>
              <a:t>33</a:t>
            </a:fld>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BA8F3CBD-8AF4-447F-AF0C-77473771E2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Osaka" pitchFamily="1" charset="-128"/>
              </a:defRPr>
            </a:lvl1pPr>
            <a:lvl2pPr marL="742950" indent="-28575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fld id="{7F165938-9E96-4650-877F-2ED78B1C4A9B}" type="slidenum">
              <a:rPr lang="en-US" altLang="en-US">
                <a:latin typeface="Times New Roman" panose="02020603050405020304" pitchFamily="18" charset="0"/>
              </a:rPr>
              <a:pPr/>
              <a:t>16</a:t>
            </a:fld>
            <a:endParaRPr lang="en-US" altLang="en-US">
              <a:latin typeface="Times New Roman" panose="02020603050405020304" pitchFamily="18" charset="0"/>
            </a:endParaRPr>
          </a:p>
        </p:txBody>
      </p:sp>
      <p:sp>
        <p:nvSpPr>
          <p:cNvPr id="47107" name="Rectangle 2">
            <a:extLst>
              <a:ext uri="{FF2B5EF4-FFF2-40B4-BE49-F238E27FC236}">
                <a16:creationId xmlns:a16="http://schemas.microsoft.com/office/drawing/2014/main" id="{56ECCD8F-D6E8-4098-BB70-D64974DCE2AF}"/>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6A44565D-D24A-4794-B82D-E9E0C714D7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a:t>Therefore, we added to the literature by performing an </a:t>
            </a:r>
          </a:p>
          <a:p>
            <a:pPr>
              <a:lnSpc>
                <a:spcPct val="90000"/>
              </a:lnSpc>
              <a:spcBef>
                <a:spcPct val="50000"/>
              </a:spcBef>
              <a:buFont typeface="Wingdings" panose="05000000000000000000" pitchFamily="2" charset="2"/>
              <a:buChar char="§"/>
            </a:pPr>
            <a:r>
              <a:rPr lang="en-US" altLang="en-US" sz="1800"/>
              <a:t>Observational study using a population-based tumor registry (SEER)</a:t>
            </a:r>
            <a:br>
              <a:rPr lang="en-US" altLang="en-US" sz="1800"/>
            </a:br>
            <a:endParaRPr lang="en-US" altLang="en-US" sz="1800"/>
          </a:p>
          <a:p>
            <a:pPr>
              <a:lnSpc>
                <a:spcPct val="90000"/>
              </a:lnSpc>
              <a:spcBef>
                <a:spcPct val="50000"/>
              </a:spcBef>
              <a:buFont typeface="Wingdings" panose="05000000000000000000" pitchFamily="2" charset="2"/>
              <a:buChar char="§"/>
            </a:pPr>
            <a:r>
              <a:rPr lang="en-US" altLang="en-US" sz="1800"/>
              <a:t>142,340 men diagnosed with localized/regional prostate cancer from 1992 through 1999 were identified.</a:t>
            </a:r>
          </a:p>
          <a:p>
            <a:pPr>
              <a:lnSpc>
                <a:spcPct val="90000"/>
              </a:lnSpc>
              <a:spcBef>
                <a:spcPct val="50000"/>
              </a:spcBef>
              <a:buFont typeface="Wingdings" panose="05000000000000000000" pitchFamily="2" charset="2"/>
              <a:buChar char="§"/>
            </a:pPr>
            <a:r>
              <a:rPr lang="en-US" altLang="en-US" sz="1800"/>
              <a:t>We evaluated 3 primary racial/ethnic groups</a:t>
            </a:r>
          </a:p>
          <a:p>
            <a:pPr lvl="1">
              <a:lnSpc>
                <a:spcPct val="90000"/>
              </a:lnSpc>
              <a:spcBef>
                <a:spcPct val="20000"/>
              </a:spcBef>
              <a:buFont typeface="Wingdings" panose="05000000000000000000" pitchFamily="2" charset="2"/>
              <a:buNone/>
            </a:pPr>
            <a:r>
              <a:rPr lang="en-US" altLang="en-US" sz="1800"/>
              <a:t>Caucasian (116,132), Hispanic (9,121) &amp; African American (17,087)</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8DB6FE37-D058-4DAB-AFAF-020728870A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Osaka" pitchFamily="1" charset="-128"/>
              </a:defRPr>
            </a:lvl1pPr>
            <a:lvl2pPr marL="742950" indent="-28575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fld id="{E2A210D9-F814-4BB7-8284-C28C83F40D45}" type="slidenum">
              <a:rPr lang="en-US" altLang="en-US">
                <a:latin typeface="Times New Roman" panose="02020603050405020304" pitchFamily="18" charset="0"/>
              </a:rPr>
              <a:pPr/>
              <a:t>17</a:t>
            </a:fld>
            <a:endParaRPr lang="en-US" altLang="en-US">
              <a:latin typeface="Times New Roman" panose="02020603050405020304" pitchFamily="18" charset="0"/>
            </a:endParaRPr>
          </a:p>
        </p:txBody>
      </p:sp>
      <p:sp>
        <p:nvSpPr>
          <p:cNvPr id="49155" name="Rectangle 2">
            <a:extLst>
              <a:ext uri="{FF2B5EF4-FFF2-40B4-BE49-F238E27FC236}">
                <a16:creationId xmlns:a16="http://schemas.microsoft.com/office/drawing/2014/main" id="{30610B40-FFBA-4F35-9BA0-BBA4A77DF92A}"/>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2B33257B-EFEC-45CE-89F3-E268DFD79A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a:t>In this study we defined:</a:t>
            </a:r>
          </a:p>
          <a:p>
            <a:pPr>
              <a:buFont typeface="Wingdings" panose="05000000000000000000" pitchFamily="2" charset="2"/>
              <a:buNone/>
            </a:pPr>
            <a:r>
              <a:rPr lang="en-US" altLang="en-US" sz="1800"/>
              <a:t>Definitive therapy as receiving either a  </a:t>
            </a:r>
          </a:p>
          <a:p>
            <a:pPr lvl="1">
              <a:buFont typeface="Wingdings" panose="05000000000000000000" pitchFamily="2" charset="2"/>
              <a:buNone/>
            </a:pPr>
            <a:r>
              <a:rPr lang="en-US" altLang="en-US" sz="1800"/>
              <a:t>radical prostatectomy</a:t>
            </a:r>
          </a:p>
          <a:p>
            <a:pPr lvl="1">
              <a:buFont typeface="Wingdings" panose="05000000000000000000" pitchFamily="2" charset="2"/>
              <a:buNone/>
            </a:pPr>
            <a:r>
              <a:rPr lang="en-US" altLang="en-US" sz="1800"/>
              <a:t>external beam radiation therapy </a:t>
            </a:r>
          </a:p>
          <a:p>
            <a:pPr lvl="1">
              <a:buFont typeface="Wingdings" panose="05000000000000000000" pitchFamily="2" charset="2"/>
              <a:buNone/>
            </a:pPr>
            <a:r>
              <a:rPr lang="en-US" altLang="en-US" sz="1800"/>
              <a:t>brachytherapy</a:t>
            </a:r>
          </a:p>
          <a:p>
            <a:pPr lvl="1">
              <a:buFont typeface="Wingdings" panose="05000000000000000000" pitchFamily="2" charset="2"/>
              <a:buNone/>
            </a:pPr>
            <a:r>
              <a:rPr lang="en-US" altLang="en-US" sz="1800"/>
              <a:t> or combination therapy</a:t>
            </a:r>
          </a:p>
          <a:p>
            <a:pPr>
              <a:buFont typeface="Wingdings" panose="05000000000000000000" pitchFamily="2" charset="2"/>
              <a:buNone/>
            </a:pPr>
            <a:r>
              <a:rPr lang="en-US" altLang="en-US" sz="1800"/>
              <a:t>Androgen deprivation therapy /expectant management (ADT/EM): </a:t>
            </a:r>
          </a:p>
          <a:p>
            <a:pPr lvl="1">
              <a:buFont typeface="Wingdings" panose="05000000000000000000" pitchFamily="2" charset="2"/>
              <a:buNone/>
            </a:pPr>
            <a:r>
              <a:rPr lang="en-US" altLang="en-US" sz="1800">
                <a:cs typeface="Times New Roman" panose="02020603050405020304" pitchFamily="18" charset="0"/>
              </a:rPr>
              <a:t>not receiving definitive therapy or </a:t>
            </a:r>
            <a:endParaRPr lang="en-US" altLang="en-US" sz="1800"/>
          </a:p>
          <a:p>
            <a:pPr lvl="1">
              <a:buFont typeface="Wingdings" panose="05000000000000000000" pitchFamily="2" charset="2"/>
              <a:buNone/>
            </a:pPr>
            <a:r>
              <a:rPr lang="en-US" altLang="en-US" sz="1800"/>
              <a:t>receiving ADT alone.</a:t>
            </a:r>
          </a:p>
          <a:p>
            <a:endParaRPr lang="en-US" altLang="en-US" sz="18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0F228369-F440-4644-ADE0-1E93E75409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Osaka" pitchFamily="1" charset="-128"/>
              </a:defRPr>
            </a:lvl1pPr>
            <a:lvl2pPr marL="742950" indent="-28575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fld id="{94A2A746-5974-4592-9DBC-1CD06A28A5DB}" type="slidenum">
              <a:rPr lang="en-US" altLang="en-US">
                <a:latin typeface="Times New Roman" panose="02020603050405020304" pitchFamily="18" charset="0"/>
              </a:rPr>
              <a:pPr/>
              <a:t>18</a:t>
            </a:fld>
            <a:endParaRPr lang="en-US" altLang="en-US">
              <a:latin typeface="Times New Roman" panose="02020603050405020304" pitchFamily="18" charset="0"/>
            </a:endParaRPr>
          </a:p>
        </p:txBody>
      </p:sp>
      <p:sp>
        <p:nvSpPr>
          <p:cNvPr id="51203" name="Rectangle 2">
            <a:extLst>
              <a:ext uri="{FF2B5EF4-FFF2-40B4-BE49-F238E27FC236}">
                <a16:creationId xmlns:a16="http://schemas.microsoft.com/office/drawing/2014/main" id="{887026C3-86E8-42AD-A80E-695818265BE7}"/>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D4AA2A52-8520-4747-9799-B1D2664B6B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a:t>We defined tumor grade as </a:t>
            </a:r>
          </a:p>
          <a:p>
            <a:pPr lvl="2">
              <a:buFont typeface="Wingdings" panose="05000000000000000000" pitchFamily="2" charset="2"/>
              <a:buNone/>
            </a:pPr>
            <a:r>
              <a:rPr lang="en-US" altLang="en-US" sz="1800"/>
              <a:t>Well  </a:t>
            </a:r>
          </a:p>
          <a:p>
            <a:pPr lvl="3">
              <a:buFont typeface="Wingdings" panose="05000000000000000000" pitchFamily="2" charset="2"/>
              <a:buNone/>
            </a:pPr>
            <a:r>
              <a:rPr lang="en-US" altLang="en-US" sz="1800"/>
              <a:t> Gleason sum 2-4 (4-7% mortality risk /15 yrs)</a:t>
            </a:r>
          </a:p>
          <a:p>
            <a:pPr lvl="2">
              <a:buFont typeface="Wingdings" panose="05000000000000000000" pitchFamily="2" charset="2"/>
              <a:buNone/>
            </a:pPr>
            <a:r>
              <a:rPr lang="en-US" altLang="en-US" sz="1800"/>
              <a:t>Moderate</a:t>
            </a:r>
          </a:p>
          <a:p>
            <a:pPr lvl="3">
              <a:buFont typeface="Wingdings" panose="05000000000000000000" pitchFamily="2" charset="2"/>
              <a:buNone/>
            </a:pPr>
            <a:r>
              <a:rPr lang="en-US" altLang="en-US" sz="1800"/>
              <a:t>Gleason sum  5-7 (6 to 70% mortality risk/15 yrs)</a:t>
            </a:r>
          </a:p>
          <a:p>
            <a:pPr lvl="2">
              <a:buFont typeface="Wingdings" panose="05000000000000000000" pitchFamily="2" charset="2"/>
              <a:buNone/>
            </a:pPr>
            <a:r>
              <a:rPr lang="en-US" altLang="en-US" sz="1800"/>
              <a:t>Poor</a:t>
            </a:r>
          </a:p>
          <a:p>
            <a:pPr lvl="3">
              <a:buFont typeface="Wingdings" panose="05000000000000000000" pitchFamily="2" charset="2"/>
              <a:buNone/>
            </a:pPr>
            <a:r>
              <a:rPr lang="en-US" altLang="en-US" sz="1800"/>
              <a:t>Gleason sum 8-10(60 to 87% mortality risk /15 yrs)</a:t>
            </a:r>
          </a:p>
          <a:p>
            <a:endParaRPr lang="en-US" altLang="en-US" sz="18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826F017D-0CBF-4005-A112-1D24F818A463}"/>
              </a:ext>
            </a:extLst>
          </p:cNvPr>
          <p:cNvSpPr>
            <a:spLocks noGrp="1" noRot="1" noChangeAspect="1" noTextEdit="1"/>
          </p:cNvSpPr>
          <p:nvPr>
            <p:ph type="sldImg"/>
          </p:nvPr>
        </p:nvSpPr>
        <p:spPr>
          <a:ln/>
        </p:spPr>
      </p:sp>
      <p:sp>
        <p:nvSpPr>
          <p:cNvPr id="53251" name="Notes Placeholder 2">
            <a:extLst>
              <a:ext uri="{FF2B5EF4-FFF2-40B4-BE49-F238E27FC236}">
                <a16:creationId xmlns:a16="http://schemas.microsoft.com/office/drawing/2014/main" id="{E43C9ED7-4115-4BC1-BDF8-1AF0C74A3D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3252" name="Slide Number Placeholder 3">
            <a:extLst>
              <a:ext uri="{FF2B5EF4-FFF2-40B4-BE49-F238E27FC236}">
                <a16:creationId xmlns:a16="http://schemas.microsoft.com/office/drawing/2014/main" id="{EF2F2DFA-F2FB-48FE-AC84-4DA338C18DE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Osaka" pitchFamily="1" charset="-128"/>
              </a:defRPr>
            </a:lvl1pPr>
            <a:lvl2pPr marL="742950" indent="-28575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fld id="{88518BA6-F8D5-49EA-8B80-245E7D12ED55}" type="slidenum">
              <a:rPr lang="en-US" altLang="en-US">
                <a:latin typeface="Times New Roman" panose="02020603050405020304" pitchFamily="18" charset="0"/>
              </a:rPr>
              <a:pPr/>
              <a:t>19</a:t>
            </a:fld>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071145B4-FF43-4954-AC07-966996257760}"/>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FDF0E11D-1083-4E5D-9DD7-16E90DF816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3">
            <a:extLst>
              <a:ext uri="{FF2B5EF4-FFF2-40B4-BE49-F238E27FC236}">
                <a16:creationId xmlns:a16="http://schemas.microsoft.com/office/drawing/2014/main" id="{F4148E76-EB40-4DD9-872C-DEB13351851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Osaka" pitchFamily="1" charset="-128"/>
              </a:defRPr>
            </a:lvl1pPr>
            <a:lvl2pPr marL="742950" indent="-28575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fld id="{50FB4C72-0AD0-4E41-81BB-C14CC5C2C1D2}" type="slidenum">
              <a:rPr lang="en-US" altLang="en-US">
                <a:latin typeface="Times New Roman" panose="02020603050405020304" pitchFamily="18" charset="0"/>
              </a:rPr>
              <a:pPr/>
              <a:t>20</a:t>
            </a:fld>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C1209B68-2933-4479-A57B-32F6C851464B}"/>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id="{E10A757B-22A6-413C-8074-9AFA722B86E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57348" name="Slide Number Placeholder 3">
            <a:extLst>
              <a:ext uri="{FF2B5EF4-FFF2-40B4-BE49-F238E27FC236}">
                <a16:creationId xmlns:a16="http://schemas.microsoft.com/office/drawing/2014/main" id="{1A9E3E44-74BC-4B8B-879D-CB1A629B77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Osaka" pitchFamily="1" charset="-128"/>
              </a:defRPr>
            </a:lvl1pPr>
            <a:lvl2pPr marL="742950" indent="-28575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fld id="{50D28CCA-536D-49E0-A95D-E2E842066170}" type="slidenum">
              <a:rPr lang="en-US" altLang="en-US">
                <a:latin typeface="Times New Roman" panose="02020603050405020304" pitchFamily="18" charset="0"/>
              </a:rPr>
              <a:pPr/>
              <a:t>21</a:t>
            </a:fld>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0EAB05EE-5E95-485B-8FC2-3D68EA5DA04B}"/>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5D373A0A-4208-474E-ADEF-D652641881E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9396" name="Slide Number Placeholder 3">
            <a:extLst>
              <a:ext uri="{FF2B5EF4-FFF2-40B4-BE49-F238E27FC236}">
                <a16:creationId xmlns:a16="http://schemas.microsoft.com/office/drawing/2014/main" id="{C44EF297-E3A8-4556-A17B-089CF056B22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Osaka" pitchFamily="1" charset="-128"/>
              </a:defRPr>
            </a:lvl1pPr>
            <a:lvl2pPr marL="742950" indent="-28575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fld id="{729DE895-F930-4B8F-A611-7A0267C903F0}" type="slidenum">
              <a:rPr lang="en-US" altLang="en-US">
                <a:latin typeface="Times New Roman" panose="02020603050405020304" pitchFamily="18" charset="0"/>
              </a:rPr>
              <a:pPr/>
              <a:t>23</a:t>
            </a:fld>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8AB30AA2-5133-4892-B6A8-205E6D15A8EF}"/>
              </a:ext>
            </a:extLst>
          </p:cNvPr>
          <p:cNvSpPr>
            <a:spLocks noGrp="1" noRot="1" noChangeAspect="1" noTextEdit="1"/>
          </p:cNvSpPr>
          <p:nvPr>
            <p:ph type="sldImg"/>
          </p:nvPr>
        </p:nvSpPr>
        <p:spPr>
          <a:ln/>
        </p:spPr>
      </p:sp>
      <p:sp>
        <p:nvSpPr>
          <p:cNvPr id="61443" name="Notes Placeholder 2">
            <a:extLst>
              <a:ext uri="{FF2B5EF4-FFF2-40B4-BE49-F238E27FC236}">
                <a16:creationId xmlns:a16="http://schemas.microsoft.com/office/drawing/2014/main" id="{D7E4CBA9-D28B-498F-8E03-90D737E55F4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1444" name="Slide Number Placeholder 3">
            <a:extLst>
              <a:ext uri="{FF2B5EF4-FFF2-40B4-BE49-F238E27FC236}">
                <a16:creationId xmlns:a16="http://schemas.microsoft.com/office/drawing/2014/main" id="{6BF728AC-B109-48FA-8969-ECF847B3C7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Osaka" pitchFamily="1" charset="-128"/>
              </a:defRPr>
            </a:lvl1pPr>
            <a:lvl2pPr marL="742950" indent="-28575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fld id="{EA2D8BB6-677F-49B0-8EB6-EA698869C6BD}" type="slidenum">
              <a:rPr lang="en-US" altLang="en-US">
                <a:latin typeface="Times New Roman" panose="02020603050405020304" pitchFamily="18" charset="0"/>
              </a:rPr>
              <a:pPr/>
              <a:t>25</a:t>
            </a:fld>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6ADA7-9898-4CE2-B66B-6CC4A86C3F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EC8544-0B2A-4B4D-B5BD-25B5BBF82D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81FA3A-AA70-4405-AFCA-171D0AD7CA4D}"/>
              </a:ext>
            </a:extLst>
          </p:cNvPr>
          <p:cNvSpPr>
            <a:spLocks noGrp="1"/>
          </p:cNvSpPr>
          <p:nvPr>
            <p:ph type="dt" sz="half" idx="10"/>
          </p:nvPr>
        </p:nvSpPr>
        <p:spPr/>
        <p:txBody>
          <a:bodyPr/>
          <a:lstStyle/>
          <a:p>
            <a:fld id="{940BFE6B-010C-4105-AF47-B4C88293BA5A}" type="datetimeFigureOut">
              <a:rPr lang="en-US" smtClean="0"/>
              <a:t>6/29/2021</a:t>
            </a:fld>
            <a:endParaRPr lang="en-US"/>
          </a:p>
        </p:txBody>
      </p:sp>
      <p:sp>
        <p:nvSpPr>
          <p:cNvPr id="5" name="Footer Placeholder 4">
            <a:extLst>
              <a:ext uri="{FF2B5EF4-FFF2-40B4-BE49-F238E27FC236}">
                <a16:creationId xmlns:a16="http://schemas.microsoft.com/office/drawing/2014/main" id="{341C4511-34FB-466F-8489-68B9416F81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7A424D-1DE0-4D5F-ACFA-9EF77F913290}"/>
              </a:ext>
            </a:extLst>
          </p:cNvPr>
          <p:cNvSpPr>
            <a:spLocks noGrp="1"/>
          </p:cNvSpPr>
          <p:nvPr>
            <p:ph type="sldNum" sz="quarter" idx="12"/>
          </p:nvPr>
        </p:nvSpPr>
        <p:spPr/>
        <p:txBody>
          <a:bodyPr/>
          <a:lstStyle/>
          <a:p>
            <a:fld id="{C6A45EE3-D910-477C-9FD6-DE060AAFA795}" type="slidenum">
              <a:rPr lang="en-US" smtClean="0"/>
              <a:t>‹#›</a:t>
            </a:fld>
            <a:endParaRPr lang="en-US"/>
          </a:p>
        </p:txBody>
      </p:sp>
    </p:spTree>
    <p:extLst>
      <p:ext uri="{BB962C8B-B14F-4D97-AF65-F5344CB8AC3E}">
        <p14:creationId xmlns:p14="http://schemas.microsoft.com/office/powerpoint/2010/main" val="1081163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3E6AE-5B49-4035-BB80-72041D2EB9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AAEC0C-5240-4BB1-BD3C-C8FBCFD9D9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49F932-B3B0-47F8-A0FF-83EACFA0EF95}"/>
              </a:ext>
            </a:extLst>
          </p:cNvPr>
          <p:cNvSpPr>
            <a:spLocks noGrp="1"/>
          </p:cNvSpPr>
          <p:nvPr>
            <p:ph type="dt" sz="half" idx="10"/>
          </p:nvPr>
        </p:nvSpPr>
        <p:spPr/>
        <p:txBody>
          <a:bodyPr/>
          <a:lstStyle/>
          <a:p>
            <a:fld id="{940BFE6B-010C-4105-AF47-B4C88293BA5A}" type="datetimeFigureOut">
              <a:rPr lang="en-US" smtClean="0"/>
              <a:t>6/29/2021</a:t>
            </a:fld>
            <a:endParaRPr lang="en-US"/>
          </a:p>
        </p:txBody>
      </p:sp>
      <p:sp>
        <p:nvSpPr>
          <p:cNvPr id="5" name="Footer Placeholder 4">
            <a:extLst>
              <a:ext uri="{FF2B5EF4-FFF2-40B4-BE49-F238E27FC236}">
                <a16:creationId xmlns:a16="http://schemas.microsoft.com/office/drawing/2014/main" id="{3BD068D2-E435-47F4-8C03-678D6A6D04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32FD2E-C18F-4F8D-BB3E-2E1B34CC6DFE}"/>
              </a:ext>
            </a:extLst>
          </p:cNvPr>
          <p:cNvSpPr>
            <a:spLocks noGrp="1"/>
          </p:cNvSpPr>
          <p:nvPr>
            <p:ph type="sldNum" sz="quarter" idx="12"/>
          </p:nvPr>
        </p:nvSpPr>
        <p:spPr/>
        <p:txBody>
          <a:bodyPr/>
          <a:lstStyle/>
          <a:p>
            <a:fld id="{C6A45EE3-D910-477C-9FD6-DE060AAFA795}" type="slidenum">
              <a:rPr lang="en-US" smtClean="0"/>
              <a:t>‹#›</a:t>
            </a:fld>
            <a:endParaRPr lang="en-US"/>
          </a:p>
        </p:txBody>
      </p:sp>
    </p:spTree>
    <p:extLst>
      <p:ext uri="{BB962C8B-B14F-4D97-AF65-F5344CB8AC3E}">
        <p14:creationId xmlns:p14="http://schemas.microsoft.com/office/powerpoint/2010/main" val="962956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AF30E0-EC7C-4C75-878A-30CC67BF87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3390D0-8892-4DDE-93AF-4B95DD0DE3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902F19-49ED-4B7D-8478-5DE1BCCF479C}"/>
              </a:ext>
            </a:extLst>
          </p:cNvPr>
          <p:cNvSpPr>
            <a:spLocks noGrp="1"/>
          </p:cNvSpPr>
          <p:nvPr>
            <p:ph type="dt" sz="half" idx="10"/>
          </p:nvPr>
        </p:nvSpPr>
        <p:spPr/>
        <p:txBody>
          <a:bodyPr/>
          <a:lstStyle/>
          <a:p>
            <a:fld id="{940BFE6B-010C-4105-AF47-B4C88293BA5A}" type="datetimeFigureOut">
              <a:rPr lang="en-US" smtClean="0"/>
              <a:t>6/29/2021</a:t>
            </a:fld>
            <a:endParaRPr lang="en-US"/>
          </a:p>
        </p:txBody>
      </p:sp>
      <p:sp>
        <p:nvSpPr>
          <p:cNvPr id="5" name="Footer Placeholder 4">
            <a:extLst>
              <a:ext uri="{FF2B5EF4-FFF2-40B4-BE49-F238E27FC236}">
                <a16:creationId xmlns:a16="http://schemas.microsoft.com/office/drawing/2014/main" id="{D1D8522E-9911-4F2C-8134-234849097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10E06B-4906-4C46-8971-62988B260D55}"/>
              </a:ext>
            </a:extLst>
          </p:cNvPr>
          <p:cNvSpPr>
            <a:spLocks noGrp="1"/>
          </p:cNvSpPr>
          <p:nvPr>
            <p:ph type="sldNum" sz="quarter" idx="12"/>
          </p:nvPr>
        </p:nvSpPr>
        <p:spPr/>
        <p:txBody>
          <a:bodyPr/>
          <a:lstStyle/>
          <a:p>
            <a:fld id="{C6A45EE3-D910-477C-9FD6-DE060AAFA795}" type="slidenum">
              <a:rPr lang="en-US" smtClean="0"/>
              <a:t>‹#›</a:t>
            </a:fld>
            <a:endParaRPr lang="en-US"/>
          </a:p>
        </p:txBody>
      </p:sp>
    </p:spTree>
    <p:extLst>
      <p:ext uri="{BB962C8B-B14F-4D97-AF65-F5344CB8AC3E}">
        <p14:creationId xmlns:p14="http://schemas.microsoft.com/office/powerpoint/2010/main" val="1862257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CB628-F44E-4646-ABAC-2DA924A6A3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4831B5-CE2A-429A-966D-F1F81997BE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453097-6EE8-40AC-879B-68CF68B472DD}"/>
              </a:ext>
            </a:extLst>
          </p:cNvPr>
          <p:cNvSpPr>
            <a:spLocks noGrp="1"/>
          </p:cNvSpPr>
          <p:nvPr>
            <p:ph type="dt" sz="half" idx="10"/>
          </p:nvPr>
        </p:nvSpPr>
        <p:spPr/>
        <p:txBody>
          <a:bodyPr/>
          <a:lstStyle/>
          <a:p>
            <a:fld id="{940BFE6B-010C-4105-AF47-B4C88293BA5A}" type="datetimeFigureOut">
              <a:rPr lang="en-US" smtClean="0"/>
              <a:t>6/29/2021</a:t>
            </a:fld>
            <a:endParaRPr lang="en-US"/>
          </a:p>
        </p:txBody>
      </p:sp>
      <p:sp>
        <p:nvSpPr>
          <p:cNvPr id="5" name="Footer Placeholder 4">
            <a:extLst>
              <a:ext uri="{FF2B5EF4-FFF2-40B4-BE49-F238E27FC236}">
                <a16:creationId xmlns:a16="http://schemas.microsoft.com/office/drawing/2014/main" id="{0A53DF04-84B4-4B55-B388-51816A48C7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3D1A54-68C7-47D9-B809-466BF3B6C7D0}"/>
              </a:ext>
            </a:extLst>
          </p:cNvPr>
          <p:cNvSpPr>
            <a:spLocks noGrp="1"/>
          </p:cNvSpPr>
          <p:nvPr>
            <p:ph type="sldNum" sz="quarter" idx="12"/>
          </p:nvPr>
        </p:nvSpPr>
        <p:spPr/>
        <p:txBody>
          <a:bodyPr/>
          <a:lstStyle/>
          <a:p>
            <a:fld id="{C6A45EE3-D910-477C-9FD6-DE060AAFA795}" type="slidenum">
              <a:rPr lang="en-US" smtClean="0"/>
              <a:t>‹#›</a:t>
            </a:fld>
            <a:endParaRPr lang="en-US"/>
          </a:p>
        </p:txBody>
      </p:sp>
    </p:spTree>
    <p:extLst>
      <p:ext uri="{BB962C8B-B14F-4D97-AF65-F5344CB8AC3E}">
        <p14:creationId xmlns:p14="http://schemas.microsoft.com/office/powerpoint/2010/main" val="918843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87B7C-9CD3-4B0F-8DDA-02787412E0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2BF977-79D0-4164-A228-355AC0CC8E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759B76-534B-43FE-B544-DEA39872DBAD}"/>
              </a:ext>
            </a:extLst>
          </p:cNvPr>
          <p:cNvSpPr>
            <a:spLocks noGrp="1"/>
          </p:cNvSpPr>
          <p:nvPr>
            <p:ph type="dt" sz="half" idx="10"/>
          </p:nvPr>
        </p:nvSpPr>
        <p:spPr/>
        <p:txBody>
          <a:bodyPr/>
          <a:lstStyle/>
          <a:p>
            <a:fld id="{940BFE6B-010C-4105-AF47-B4C88293BA5A}" type="datetimeFigureOut">
              <a:rPr lang="en-US" smtClean="0"/>
              <a:t>6/29/2021</a:t>
            </a:fld>
            <a:endParaRPr lang="en-US"/>
          </a:p>
        </p:txBody>
      </p:sp>
      <p:sp>
        <p:nvSpPr>
          <p:cNvPr id="5" name="Footer Placeholder 4">
            <a:extLst>
              <a:ext uri="{FF2B5EF4-FFF2-40B4-BE49-F238E27FC236}">
                <a16:creationId xmlns:a16="http://schemas.microsoft.com/office/drawing/2014/main" id="{C113EC1E-E442-4839-91C1-9CF1FC79E4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B689F7-AA1E-4DA0-856D-B8566DFE9DC8}"/>
              </a:ext>
            </a:extLst>
          </p:cNvPr>
          <p:cNvSpPr>
            <a:spLocks noGrp="1"/>
          </p:cNvSpPr>
          <p:nvPr>
            <p:ph type="sldNum" sz="quarter" idx="12"/>
          </p:nvPr>
        </p:nvSpPr>
        <p:spPr/>
        <p:txBody>
          <a:bodyPr/>
          <a:lstStyle/>
          <a:p>
            <a:fld id="{C6A45EE3-D910-477C-9FD6-DE060AAFA795}" type="slidenum">
              <a:rPr lang="en-US" smtClean="0"/>
              <a:t>‹#›</a:t>
            </a:fld>
            <a:endParaRPr lang="en-US"/>
          </a:p>
        </p:txBody>
      </p:sp>
    </p:spTree>
    <p:extLst>
      <p:ext uri="{BB962C8B-B14F-4D97-AF65-F5344CB8AC3E}">
        <p14:creationId xmlns:p14="http://schemas.microsoft.com/office/powerpoint/2010/main" val="2125753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03C01-5A7D-4337-BFD4-E27C1DE82F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2ED4D3-6074-4422-BC8D-F06539B17B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68B2EA-0047-47B1-94D6-E9403027CC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52260C-0AC8-454D-AD2C-DF934984948E}"/>
              </a:ext>
            </a:extLst>
          </p:cNvPr>
          <p:cNvSpPr>
            <a:spLocks noGrp="1"/>
          </p:cNvSpPr>
          <p:nvPr>
            <p:ph type="dt" sz="half" idx="10"/>
          </p:nvPr>
        </p:nvSpPr>
        <p:spPr/>
        <p:txBody>
          <a:bodyPr/>
          <a:lstStyle/>
          <a:p>
            <a:fld id="{940BFE6B-010C-4105-AF47-B4C88293BA5A}" type="datetimeFigureOut">
              <a:rPr lang="en-US" smtClean="0"/>
              <a:t>6/29/2021</a:t>
            </a:fld>
            <a:endParaRPr lang="en-US"/>
          </a:p>
        </p:txBody>
      </p:sp>
      <p:sp>
        <p:nvSpPr>
          <p:cNvPr id="6" name="Footer Placeholder 5">
            <a:extLst>
              <a:ext uri="{FF2B5EF4-FFF2-40B4-BE49-F238E27FC236}">
                <a16:creationId xmlns:a16="http://schemas.microsoft.com/office/drawing/2014/main" id="{38E5B044-86BB-4E6B-86D9-04F0D99A6E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55E15A-1067-4480-A986-2FF090B612B9}"/>
              </a:ext>
            </a:extLst>
          </p:cNvPr>
          <p:cNvSpPr>
            <a:spLocks noGrp="1"/>
          </p:cNvSpPr>
          <p:nvPr>
            <p:ph type="sldNum" sz="quarter" idx="12"/>
          </p:nvPr>
        </p:nvSpPr>
        <p:spPr/>
        <p:txBody>
          <a:bodyPr/>
          <a:lstStyle/>
          <a:p>
            <a:fld id="{C6A45EE3-D910-477C-9FD6-DE060AAFA795}" type="slidenum">
              <a:rPr lang="en-US" smtClean="0"/>
              <a:t>‹#›</a:t>
            </a:fld>
            <a:endParaRPr lang="en-US"/>
          </a:p>
        </p:txBody>
      </p:sp>
    </p:spTree>
    <p:extLst>
      <p:ext uri="{BB962C8B-B14F-4D97-AF65-F5344CB8AC3E}">
        <p14:creationId xmlns:p14="http://schemas.microsoft.com/office/powerpoint/2010/main" val="1004625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498A3-F2A0-4DBB-8FD7-D98D42E71F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11CDDD-0B42-4DE5-830D-5B5B685BD8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71DAE4-47C2-40E3-B612-E9B35C3C70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B98137-E525-4BBF-870D-19B4F0E2FD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57CA67-2BAE-4C6D-BF92-520DBBAA3A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BC0E68-3588-4E78-9B55-D84027BAB8C2}"/>
              </a:ext>
            </a:extLst>
          </p:cNvPr>
          <p:cNvSpPr>
            <a:spLocks noGrp="1"/>
          </p:cNvSpPr>
          <p:nvPr>
            <p:ph type="dt" sz="half" idx="10"/>
          </p:nvPr>
        </p:nvSpPr>
        <p:spPr/>
        <p:txBody>
          <a:bodyPr/>
          <a:lstStyle/>
          <a:p>
            <a:fld id="{940BFE6B-010C-4105-AF47-B4C88293BA5A}" type="datetimeFigureOut">
              <a:rPr lang="en-US" smtClean="0"/>
              <a:t>6/29/2021</a:t>
            </a:fld>
            <a:endParaRPr lang="en-US"/>
          </a:p>
        </p:txBody>
      </p:sp>
      <p:sp>
        <p:nvSpPr>
          <p:cNvPr id="8" name="Footer Placeholder 7">
            <a:extLst>
              <a:ext uri="{FF2B5EF4-FFF2-40B4-BE49-F238E27FC236}">
                <a16:creationId xmlns:a16="http://schemas.microsoft.com/office/drawing/2014/main" id="{41CE3F7B-6007-4A78-AC61-FB2FF80E83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C33B75-DC33-42B8-ADFC-16CD7BD0C93B}"/>
              </a:ext>
            </a:extLst>
          </p:cNvPr>
          <p:cNvSpPr>
            <a:spLocks noGrp="1"/>
          </p:cNvSpPr>
          <p:nvPr>
            <p:ph type="sldNum" sz="quarter" idx="12"/>
          </p:nvPr>
        </p:nvSpPr>
        <p:spPr/>
        <p:txBody>
          <a:bodyPr/>
          <a:lstStyle/>
          <a:p>
            <a:fld id="{C6A45EE3-D910-477C-9FD6-DE060AAFA795}" type="slidenum">
              <a:rPr lang="en-US" smtClean="0"/>
              <a:t>‹#›</a:t>
            </a:fld>
            <a:endParaRPr lang="en-US"/>
          </a:p>
        </p:txBody>
      </p:sp>
    </p:spTree>
    <p:extLst>
      <p:ext uri="{BB962C8B-B14F-4D97-AF65-F5344CB8AC3E}">
        <p14:creationId xmlns:p14="http://schemas.microsoft.com/office/powerpoint/2010/main" val="3883298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227D-F1B3-44B4-9BA7-B63E7FA4FE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20C59E-F029-4260-BE58-64CF44963236}"/>
              </a:ext>
            </a:extLst>
          </p:cNvPr>
          <p:cNvSpPr>
            <a:spLocks noGrp="1"/>
          </p:cNvSpPr>
          <p:nvPr>
            <p:ph type="dt" sz="half" idx="10"/>
          </p:nvPr>
        </p:nvSpPr>
        <p:spPr/>
        <p:txBody>
          <a:bodyPr/>
          <a:lstStyle/>
          <a:p>
            <a:fld id="{940BFE6B-010C-4105-AF47-B4C88293BA5A}" type="datetimeFigureOut">
              <a:rPr lang="en-US" smtClean="0"/>
              <a:t>6/29/2021</a:t>
            </a:fld>
            <a:endParaRPr lang="en-US"/>
          </a:p>
        </p:txBody>
      </p:sp>
      <p:sp>
        <p:nvSpPr>
          <p:cNvPr id="4" name="Footer Placeholder 3">
            <a:extLst>
              <a:ext uri="{FF2B5EF4-FFF2-40B4-BE49-F238E27FC236}">
                <a16:creationId xmlns:a16="http://schemas.microsoft.com/office/drawing/2014/main" id="{A17ECE21-26FB-48FC-9828-1CD5093510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337AF5-80DF-4FF2-9A38-FA24925CA20D}"/>
              </a:ext>
            </a:extLst>
          </p:cNvPr>
          <p:cNvSpPr>
            <a:spLocks noGrp="1"/>
          </p:cNvSpPr>
          <p:nvPr>
            <p:ph type="sldNum" sz="quarter" idx="12"/>
          </p:nvPr>
        </p:nvSpPr>
        <p:spPr/>
        <p:txBody>
          <a:bodyPr/>
          <a:lstStyle/>
          <a:p>
            <a:fld id="{C6A45EE3-D910-477C-9FD6-DE060AAFA795}" type="slidenum">
              <a:rPr lang="en-US" smtClean="0"/>
              <a:t>‹#›</a:t>
            </a:fld>
            <a:endParaRPr lang="en-US"/>
          </a:p>
        </p:txBody>
      </p:sp>
    </p:spTree>
    <p:extLst>
      <p:ext uri="{BB962C8B-B14F-4D97-AF65-F5344CB8AC3E}">
        <p14:creationId xmlns:p14="http://schemas.microsoft.com/office/powerpoint/2010/main" val="1262367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42D3DF-BF37-481B-92EA-F34E1E7F4420}"/>
              </a:ext>
            </a:extLst>
          </p:cNvPr>
          <p:cNvSpPr>
            <a:spLocks noGrp="1"/>
          </p:cNvSpPr>
          <p:nvPr>
            <p:ph type="dt" sz="half" idx="10"/>
          </p:nvPr>
        </p:nvSpPr>
        <p:spPr/>
        <p:txBody>
          <a:bodyPr/>
          <a:lstStyle/>
          <a:p>
            <a:fld id="{940BFE6B-010C-4105-AF47-B4C88293BA5A}" type="datetimeFigureOut">
              <a:rPr lang="en-US" smtClean="0"/>
              <a:t>6/29/2021</a:t>
            </a:fld>
            <a:endParaRPr lang="en-US"/>
          </a:p>
        </p:txBody>
      </p:sp>
      <p:sp>
        <p:nvSpPr>
          <p:cNvPr id="3" name="Footer Placeholder 2">
            <a:extLst>
              <a:ext uri="{FF2B5EF4-FFF2-40B4-BE49-F238E27FC236}">
                <a16:creationId xmlns:a16="http://schemas.microsoft.com/office/drawing/2014/main" id="{F80A1713-8DF3-4FC6-A904-7971401722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3866B7-9FB6-45C1-970A-4D9B13C7F6C7}"/>
              </a:ext>
            </a:extLst>
          </p:cNvPr>
          <p:cNvSpPr>
            <a:spLocks noGrp="1"/>
          </p:cNvSpPr>
          <p:nvPr>
            <p:ph type="sldNum" sz="quarter" idx="12"/>
          </p:nvPr>
        </p:nvSpPr>
        <p:spPr/>
        <p:txBody>
          <a:bodyPr/>
          <a:lstStyle/>
          <a:p>
            <a:fld id="{C6A45EE3-D910-477C-9FD6-DE060AAFA795}" type="slidenum">
              <a:rPr lang="en-US" smtClean="0"/>
              <a:t>‹#›</a:t>
            </a:fld>
            <a:endParaRPr lang="en-US"/>
          </a:p>
        </p:txBody>
      </p:sp>
    </p:spTree>
    <p:extLst>
      <p:ext uri="{BB962C8B-B14F-4D97-AF65-F5344CB8AC3E}">
        <p14:creationId xmlns:p14="http://schemas.microsoft.com/office/powerpoint/2010/main" val="1125790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72ED8-36E8-49DC-B1CB-1180272A4D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8229AC-A586-46BD-A7C5-80A176AC13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9910F8-DEC4-4703-9EBA-595D9A119F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D37832-160E-4EFF-96C5-C2E8F1B7791A}"/>
              </a:ext>
            </a:extLst>
          </p:cNvPr>
          <p:cNvSpPr>
            <a:spLocks noGrp="1"/>
          </p:cNvSpPr>
          <p:nvPr>
            <p:ph type="dt" sz="half" idx="10"/>
          </p:nvPr>
        </p:nvSpPr>
        <p:spPr/>
        <p:txBody>
          <a:bodyPr/>
          <a:lstStyle/>
          <a:p>
            <a:fld id="{940BFE6B-010C-4105-AF47-B4C88293BA5A}" type="datetimeFigureOut">
              <a:rPr lang="en-US" smtClean="0"/>
              <a:t>6/29/2021</a:t>
            </a:fld>
            <a:endParaRPr lang="en-US"/>
          </a:p>
        </p:txBody>
      </p:sp>
      <p:sp>
        <p:nvSpPr>
          <p:cNvPr id="6" name="Footer Placeholder 5">
            <a:extLst>
              <a:ext uri="{FF2B5EF4-FFF2-40B4-BE49-F238E27FC236}">
                <a16:creationId xmlns:a16="http://schemas.microsoft.com/office/drawing/2014/main" id="{13986957-C838-433D-A15B-F11286E6F3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B766AD-F06B-4910-B68A-0B418830C225}"/>
              </a:ext>
            </a:extLst>
          </p:cNvPr>
          <p:cNvSpPr>
            <a:spLocks noGrp="1"/>
          </p:cNvSpPr>
          <p:nvPr>
            <p:ph type="sldNum" sz="quarter" idx="12"/>
          </p:nvPr>
        </p:nvSpPr>
        <p:spPr/>
        <p:txBody>
          <a:bodyPr/>
          <a:lstStyle/>
          <a:p>
            <a:fld id="{C6A45EE3-D910-477C-9FD6-DE060AAFA795}" type="slidenum">
              <a:rPr lang="en-US" smtClean="0"/>
              <a:t>‹#›</a:t>
            </a:fld>
            <a:endParaRPr lang="en-US"/>
          </a:p>
        </p:txBody>
      </p:sp>
    </p:spTree>
    <p:extLst>
      <p:ext uri="{BB962C8B-B14F-4D97-AF65-F5344CB8AC3E}">
        <p14:creationId xmlns:p14="http://schemas.microsoft.com/office/powerpoint/2010/main" val="3087965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E9A04-EFB9-40A3-8443-01620E787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B9CA7A-90B2-49BA-8F0B-251186410A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9A9016-5E8B-4A93-B0D2-F537114EDE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8B311D-039E-4B9D-858C-4D042843EDCE}"/>
              </a:ext>
            </a:extLst>
          </p:cNvPr>
          <p:cNvSpPr>
            <a:spLocks noGrp="1"/>
          </p:cNvSpPr>
          <p:nvPr>
            <p:ph type="dt" sz="half" idx="10"/>
          </p:nvPr>
        </p:nvSpPr>
        <p:spPr/>
        <p:txBody>
          <a:bodyPr/>
          <a:lstStyle/>
          <a:p>
            <a:fld id="{940BFE6B-010C-4105-AF47-B4C88293BA5A}" type="datetimeFigureOut">
              <a:rPr lang="en-US" smtClean="0"/>
              <a:t>6/29/2021</a:t>
            </a:fld>
            <a:endParaRPr lang="en-US"/>
          </a:p>
        </p:txBody>
      </p:sp>
      <p:sp>
        <p:nvSpPr>
          <p:cNvPr id="6" name="Footer Placeholder 5">
            <a:extLst>
              <a:ext uri="{FF2B5EF4-FFF2-40B4-BE49-F238E27FC236}">
                <a16:creationId xmlns:a16="http://schemas.microsoft.com/office/drawing/2014/main" id="{BFB47256-6B45-439E-8A8A-798F75A2DB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1B6A4-4510-4D0A-B479-3A49CC4CDFA0}"/>
              </a:ext>
            </a:extLst>
          </p:cNvPr>
          <p:cNvSpPr>
            <a:spLocks noGrp="1"/>
          </p:cNvSpPr>
          <p:nvPr>
            <p:ph type="sldNum" sz="quarter" idx="12"/>
          </p:nvPr>
        </p:nvSpPr>
        <p:spPr/>
        <p:txBody>
          <a:bodyPr/>
          <a:lstStyle/>
          <a:p>
            <a:fld id="{C6A45EE3-D910-477C-9FD6-DE060AAFA795}" type="slidenum">
              <a:rPr lang="en-US" smtClean="0"/>
              <a:t>‹#›</a:t>
            </a:fld>
            <a:endParaRPr lang="en-US"/>
          </a:p>
        </p:txBody>
      </p:sp>
    </p:spTree>
    <p:extLst>
      <p:ext uri="{BB962C8B-B14F-4D97-AF65-F5344CB8AC3E}">
        <p14:creationId xmlns:p14="http://schemas.microsoft.com/office/powerpoint/2010/main" val="2231723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63857D-5A20-4E77-851F-8EC7786989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BFC51F-E67A-4029-9A56-E7E4F62429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3DEF6F-C9DC-4B5B-AEB1-D076641FF1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BFE6B-010C-4105-AF47-B4C88293BA5A}" type="datetimeFigureOut">
              <a:rPr lang="en-US" smtClean="0"/>
              <a:t>6/29/2021</a:t>
            </a:fld>
            <a:endParaRPr lang="en-US"/>
          </a:p>
        </p:txBody>
      </p:sp>
      <p:sp>
        <p:nvSpPr>
          <p:cNvPr id="5" name="Footer Placeholder 4">
            <a:extLst>
              <a:ext uri="{FF2B5EF4-FFF2-40B4-BE49-F238E27FC236}">
                <a16:creationId xmlns:a16="http://schemas.microsoft.com/office/drawing/2014/main" id="{40CFDD54-DEC5-4DA6-9508-827E3C0C64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37E661-0B04-4A37-B3BE-EC7129034D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A45EE3-D910-477C-9FD6-DE060AAFA795}" type="slidenum">
              <a:rPr lang="en-US" smtClean="0"/>
              <a:t>‹#›</a:t>
            </a:fld>
            <a:endParaRPr lang="en-US"/>
          </a:p>
        </p:txBody>
      </p:sp>
    </p:spTree>
    <p:extLst>
      <p:ext uri="{BB962C8B-B14F-4D97-AF65-F5344CB8AC3E}">
        <p14:creationId xmlns:p14="http://schemas.microsoft.com/office/powerpoint/2010/main" val="4084709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4.x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customXml" Target="../ink/ink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customXml" Target="../ink/ink8.xml"/><Relationship Id="rId18" Type="http://schemas.openxmlformats.org/officeDocument/2006/relationships/image" Target="../media/image30.png"/><Relationship Id="rId3" Type="http://schemas.openxmlformats.org/officeDocument/2006/relationships/customXml" Target="../ink/ink3.xml"/><Relationship Id="rId21" Type="http://schemas.openxmlformats.org/officeDocument/2006/relationships/customXml" Target="../ink/ink12.xml"/><Relationship Id="rId7" Type="http://schemas.openxmlformats.org/officeDocument/2006/relationships/customXml" Target="../ink/ink5.xml"/><Relationship Id="rId12" Type="http://schemas.openxmlformats.org/officeDocument/2006/relationships/image" Target="../media/image27.png"/><Relationship Id="rId17" Type="http://schemas.openxmlformats.org/officeDocument/2006/relationships/customXml" Target="../ink/ink10.xml"/><Relationship Id="rId2" Type="http://schemas.openxmlformats.org/officeDocument/2006/relationships/image" Target="../media/image12.emf"/><Relationship Id="rId16" Type="http://schemas.openxmlformats.org/officeDocument/2006/relationships/image" Target="../media/image29.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customXml" Target="../ink/ink7.xml"/><Relationship Id="rId24" Type="http://schemas.openxmlformats.org/officeDocument/2006/relationships/image" Target="../media/image32.png"/><Relationship Id="rId5" Type="http://schemas.openxmlformats.org/officeDocument/2006/relationships/customXml" Target="../ink/ink4.xml"/><Relationship Id="rId15" Type="http://schemas.openxmlformats.org/officeDocument/2006/relationships/customXml" Target="../ink/ink9.xml"/><Relationship Id="rId23" Type="http://schemas.openxmlformats.org/officeDocument/2006/relationships/customXml" Target="../ink/ink13.xml"/><Relationship Id="rId10" Type="http://schemas.openxmlformats.org/officeDocument/2006/relationships/image" Target="../media/image26.png"/><Relationship Id="rId19" Type="http://schemas.openxmlformats.org/officeDocument/2006/relationships/customXml" Target="../ink/ink11.xml"/><Relationship Id="rId4" Type="http://schemas.openxmlformats.org/officeDocument/2006/relationships/image" Target="../media/image23.png"/><Relationship Id="rId9" Type="http://schemas.openxmlformats.org/officeDocument/2006/relationships/customXml" Target="../ink/ink6.xml"/><Relationship Id="rId14" Type="http://schemas.openxmlformats.org/officeDocument/2006/relationships/image" Target="../media/image28.png"/><Relationship Id="rId22"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customXml" Target="../ink/ink14.xml"/><Relationship Id="rId7" Type="http://schemas.openxmlformats.org/officeDocument/2006/relationships/customXml" Target="../ink/ink16.xml"/><Relationship Id="rId2" Type="http://schemas.openxmlformats.org/officeDocument/2006/relationships/image" Target="../media/image14.emf"/><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customXml" Target="../ink/ink15.xml"/><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customXml" Target="../ink/ink17.xml"/></Relationships>
</file>

<file path=ppt/slides/_rels/slide29.xml.rels><?xml version="1.0" encoding="UTF-8" standalone="yes"?>
<Relationships xmlns="http://schemas.openxmlformats.org/package/2006/relationships"><Relationship Id="rId8" Type="http://schemas.openxmlformats.org/officeDocument/2006/relationships/customXml" Target="../ink/ink20.xml"/><Relationship Id="rId13" Type="http://schemas.openxmlformats.org/officeDocument/2006/relationships/image" Target="../media/image36.png"/><Relationship Id="rId18" Type="http://schemas.openxmlformats.org/officeDocument/2006/relationships/customXml" Target="../ink/ink25.xml"/><Relationship Id="rId3" Type="http://schemas.openxmlformats.org/officeDocument/2006/relationships/image" Target="../media/image16.emf"/><Relationship Id="rId21" Type="http://schemas.openxmlformats.org/officeDocument/2006/relationships/image" Target="../media/image40.png"/><Relationship Id="rId7" Type="http://schemas.openxmlformats.org/officeDocument/2006/relationships/image" Target="../media/image33.png"/><Relationship Id="rId12" Type="http://schemas.openxmlformats.org/officeDocument/2006/relationships/customXml" Target="../ink/ink22.xml"/><Relationship Id="rId17" Type="http://schemas.openxmlformats.org/officeDocument/2006/relationships/image" Target="../media/image38.png"/><Relationship Id="rId25" Type="http://schemas.openxmlformats.org/officeDocument/2006/relationships/image" Target="../media/image42.png"/><Relationship Id="rId2" Type="http://schemas.openxmlformats.org/officeDocument/2006/relationships/image" Target="../media/image15.emf"/><Relationship Id="rId16" Type="http://schemas.openxmlformats.org/officeDocument/2006/relationships/customXml" Target="../ink/ink24.xml"/><Relationship Id="rId20" Type="http://schemas.openxmlformats.org/officeDocument/2006/relationships/customXml" Target="../ink/ink26.xml"/><Relationship Id="rId1" Type="http://schemas.openxmlformats.org/officeDocument/2006/relationships/slideLayout" Target="../slideLayouts/slideLayout2.xml"/><Relationship Id="rId6" Type="http://schemas.openxmlformats.org/officeDocument/2006/relationships/customXml" Target="../ink/ink19.xml"/><Relationship Id="rId11" Type="http://schemas.openxmlformats.org/officeDocument/2006/relationships/image" Target="../media/image35.png"/><Relationship Id="rId24" Type="http://schemas.openxmlformats.org/officeDocument/2006/relationships/customXml" Target="../ink/ink28.xml"/><Relationship Id="rId5" Type="http://schemas.openxmlformats.org/officeDocument/2006/relationships/image" Target="../media/image22.png"/><Relationship Id="rId15" Type="http://schemas.openxmlformats.org/officeDocument/2006/relationships/image" Target="../media/image37.png"/><Relationship Id="rId23" Type="http://schemas.openxmlformats.org/officeDocument/2006/relationships/image" Target="../media/image41.png"/><Relationship Id="rId10" Type="http://schemas.openxmlformats.org/officeDocument/2006/relationships/customXml" Target="../ink/ink21.xml"/><Relationship Id="rId19" Type="http://schemas.openxmlformats.org/officeDocument/2006/relationships/image" Target="../media/image39.png"/><Relationship Id="rId4" Type="http://schemas.openxmlformats.org/officeDocument/2006/relationships/customXml" Target="../ink/ink18.xml"/><Relationship Id="rId9" Type="http://schemas.openxmlformats.org/officeDocument/2006/relationships/image" Target="../media/image34.png"/><Relationship Id="rId14" Type="http://schemas.openxmlformats.org/officeDocument/2006/relationships/customXml" Target="../ink/ink23.xml"/><Relationship Id="rId22" Type="http://schemas.openxmlformats.org/officeDocument/2006/relationships/customXml" Target="../ink/ink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A03E9-40BA-4394-AD21-D113223B1BE9}"/>
              </a:ext>
            </a:extLst>
          </p:cNvPr>
          <p:cNvSpPr>
            <a:spLocks noGrp="1"/>
          </p:cNvSpPr>
          <p:nvPr>
            <p:ph type="ctrTitle"/>
          </p:nvPr>
        </p:nvSpPr>
        <p:spPr/>
        <p:txBody>
          <a:bodyPr>
            <a:normAutofit/>
          </a:bodyPr>
          <a:lstStyle/>
          <a:p>
            <a:r>
              <a:rPr lang="en-US" sz="4400" dirty="0"/>
              <a:t>Willie Underwood, III, MD, MSc., MPH </a:t>
            </a:r>
          </a:p>
        </p:txBody>
      </p:sp>
      <p:sp>
        <p:nvSpPr>
          <p:cNvPr id="3" name="Subtitle 2">
            <a:extLst>
              <a:ext uri="{FF2B5EF4-FFF2-40B4-BE49-F238E27FC236}">
                <a16:creationId xmlns:a16="http://schemas.microsoft.com/office/drawing/2014/main" id="{BA82F28C-3252-4AF3-AE61-4306F42EE35A}"/>
              </a:ext>
            </a:extLst>
          </p:cNvPr>
          <p:cNvSpPr>
            <a:spLocks noGrp="1"/>
          </p:cNvSpPr>
          <p:nvPr>
            <p:ph type="subTitle" idx="1"/>
          </p:nvPr>
        </p:nvSpPr>
        <p:spPr/>
        <p:txBody>
          <a:bodyPr>
            <a:normAutofit/>
          </a:bodyPr>
          <a:lstStyle/>
          <a:p>
            <a:r>
              <a:rPr lang="en-US" sz="4000" dirty="0"/>
              <a:t>Executive Director of Buffalo Center for Health Equity </a:t>
            </a:r>
          </a:p>
        </p:txBody>
      </p:sp>
    </p:spTree>
    <p:extLst>
      <p:ext uri="{BB962C8B-B14F-4D97-AF65-F5344CB8AC3E}">
        <p14:creationId xmlns:p14="http://schemas.microsoft.com/office/powerpoint/2010/main" val="1704206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018_05A">
            <a:extLst>
              <a:ext uri="{FF2B5EF4-FFF2-40B4-BE49-F238E27FC236}">
                <a16:creationId xmlns:a16="http://schemas.microsoft.com/office/drawing/2014/main" id="{CFA2AB6B-AACE-4E49-904D-9D868E6AE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9325" y="255955"/>
            <a:ext cx="77533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a:extLst>
              <a:ext uri="{FF2B5EF4-FFF2-40B4-BE49-F238E27FC236}">
                <a16:creationId xmlns:a16="http://schemas.microsoft.com/office/drawing/2014/main" id="{6F776BF1-F2D8-4EE9-A1BF-3214FDAD6DB7}"/>
              </a:ext>
            </a:extLst>
          </p:cNvPr>
          <p:cNvSpPr>
            <a:spLocks noGrp="1" noChangeArrowheads="1"/>
          </p:cNvSpPr>
          <p:nvPr>
            <p:ph type="body" sz="half" idx="1"/>
          </p:nvPr>
        </p:nvSpPr>
        <p:spPr bwMode="auto">
          <a:xfrm>
            <a:off x="2219325" y="4380522"/>
            <a:ext cx="7772400" cy="19460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lnSpc>
                <a:spcPct val="80000"/>
              </a:lnSpc>
            </a:pPr>
            <a:r>
              <a:rPr lang="en-US" altLang="en-US" dirty="0"/>
              <a:t>As Dr. King points over Morehouse College, he challenges the students with statements that are written in stone: “ Justice is indivisible, and injustice anywhere is a threat to justice everywhere.” (MLK)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4D5A4566-F64D-4377-9BD3-2E9CAAD11083}"/>
              </a:ext>
            </a:extLst>
          </p:cNvPr>
          <p:cNvSpPr>
            <a:spLocks noGrp="1" noChangeArrowheads="1"/>
          </p:cNvSpPr>
          <p:nvPr>
            <p:ph type="title"/>
          </p:nvPr>
        </p:nvSpPr>
        <p:spPr bwMode="auto">
          <a:xfrm>
            <a:off x="2819400" y="46038"/>
            <a:ext cx="8229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sz="3200">
                <a:solidFill>
                  <a:schemeClr val="bg1"/>
                </a:solidFill>
              </a:rPr>
              <a:t>UNITED STATES CANCER HEALTH DISPARITIES </a:t>
            </a:r>
          </a:p>
        </p:txBody>
      </p:sp>
      <p:pic>
        <p:nvPicPr>
          <p:cNvPr id="38915" name="Content Placeholder 4">
            <a:extLst>
              <a:ext uri="{FF2B5EF4-FFF2-40B4-BE49-F238E27FC236}">
                <a16:creationId xmlns:a16="http://schemas.microsoft.com/office/drawing/2014/main" id="{66E0D95A-356A-4F9A-A95C-3D1C29753FE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19439" y="1752601"/>
            <a:ext cx="595312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A3ABA24-41B9-4350-BAF7-135538A166AC}"/>
              </a:ext>
            </a:extLst>
          </p:cNvPr>
          <p:cNvPicPr>
            <a:picLocks noGrp="1" noChangeAspect="1"/>
          </p:cNvPicPr>
          <p:nvPr>
            <p:ph idx="1"/>
          </p:nvPr>
        </p:nvPicPr>
        <p:blipFill>
          <a:blip r:embed="rId2"/>
          <a:stretch>
            <a:fillRect/>
          </a:stretch>
        </p:blipFill>
        <p:spPr>
          <a:xfrm>
            <a:off x="3147526" y="643466"/>
            <a:ext cx="5896947" cy="5571067"/>
          </a:xfrm>
          <a:prstGeom prst="rect">
            <a:avLst/>
          </a:prstGeom>
        </p:spPr>
      </p:pic>
    </p:spTree>
    <p:extLst>
      <p:ext uri="{BB962C8B-B14F-4D97-AF65-F5344CB8AC3E}">
        <p14:creationId xmlns:p14="http://schemas.microsoft.com/office/powerpoint/2010/main" val="897367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7880483-FEAA-4C9D-BA0E-18CCC761E8ED}"/>
              </a:ext>
            </a:extLst>
          </p:cNvPr>
          <p:cNvPicPr>
            <a:picLocks noGrp="1" noChangeAspect="1"/>
          </p:cNvPicPr>
          <p:nvPr>
            <p:ph idx="1"/>
          </p:nvPr>
        </p:nvPicPr>
        <p:blipFill>
          <a:blip r:embed="rId2"/>
          <a:stretch>
            <a:fillRect/>
          </a:stretch>
        </p:blipFill>
        <p:spPr>
          <a:xfrm>
            <a:off x="3201976" y="643466"/>
            <a:ext cx="5788047" cy="5571067"/>
          </a:xfrm>
          <a:prstGeom prst="rect">
            <a:avLst/>
          </a:prstGeom>
        </p:spPr>
      </p:pic>
    </p:spTree>
    <p:extLst>
      <p:ext uri="{BB962C8B-B14F-4D97-AF65-F5344CB8AC3E}">
        <p14:creationId xmlns:p14="http://schemas.microsoft.com/office/powerpoint/2010/main" val="1350216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82EF87-3163-4A59-90C6-B807C723BE96}"/>
              </a:ext>
            </a:extLst>
          </p:cNvPr>
          <p:cNvSpPr>
            <a:spLocks noGrp="1"/>
          </p:cNvSpPr>
          <p:nvPr>
            <p:ph type="title"/>
          </p:nvPr>
        </p:nvSpPr>
        <p:spPr>
          <a:xfrm>
            <a:off x="838200" y="365125"/>
            <a:ext cx="10515600" cy="629451"/>
          </a:xfrm>
        </p:spPr>
        <p:txBody>
          <a:bodyPr>
            <a:normAutofit fontScale="90000"/>
          </a:bodyPr>
          <a:lstStyle/>
          <a:p>
            <a:r>
              <a:rPr lang="en-US" sz="2400" dirty="0"/>
              <a:t>IF BLACK MEN ARE DIAGNOSED WITH A SLIGHTLY HIGHER RATE OF LOCALIZED AND LOWER RATE OF REGIONAL DISEASE, WHY ARE THEY DYING AT A SIGNIFICANTLY HIGHER RATE </a:t>
            </a:r>
          </a:p>
        </p:txBody>
      </p:sp>
      <p:pic>
        <p:nvPicPr>
          <p:cNvPr id="5" name="Content Placeholder 4">
            <a:extLst>
              <a:ext uri="{FF2B5EF4-FFF2-40B4-BE49-F238E27FC236}">
                <a16:creationId xmlns:a16="http://schemas.microsoft.com/office/drawing/2014/main" id="{C7B7BD93-FC03-4419-81FF-B8B2B3697E73}"/>
              </a:ext>
            </a:extLst>
          </p:cNvPr>
          <p:cNvPicPr>
            <a:picLocks noGrp="1" noChangeAspect="1"/>
          </p:cNvPicPr>
          <p:nvPr>
            <p:ph sz="half" idx="1"/>
          </p:nvPr>
        </p:nvPicPr>
        <p:blipFill>
          <a:blip r:embed="rId2"/>
          <a:stretch>
            <a:fillRect/>
          </a:stretch>
        </p:blipFill>
        <p:spPr>
          <a:xfrm>
            <a:off x="6369626" y="1695465"/>
            <a:ext cx="4885186" cy="4065409"/>
          </a:xfrm>
        </p:spPr>
      </p:pic>
      <p:pic>
        <p:nvPicPr>
          <p:cNvPr id="9" name="Content Placeholder 8">
            <a:extLst>
              <a:ext uri="{FF2B5EF4-FFF2-40B4-BE49-F238E27FC236}">
                <a16:creationId xmlns:a16="http://schemas.microsoft.com/office/drawing/2014/main" id="{8E0CC124-9623-4DAA-818E-5C9F71CBFC4E}"/>
              </a:ext>
            </a:extLst>
          </p:cNvPr>
          <p:cNvPicPr>
            <a:picLocks noGrp="1" noChangeAspect="1"/>
          </p:cNvPicPr>
          <p:nvPr>
            <p:ph sz="half" idx="2"/>
          </p:nvPr>
        </p:nvPicPr>
        <p:blipFill>
          <a:blip r:embed="rId3"/>
          <a:stretch>
            <a:fillRect/>
          </a:stretch>
        </p:blipFill>
        <p:spPr>
          <a:xfrm>
            <a:off x="1418602" y="1789470"/>
            <a:ext cx="4281443" cy="4213580"/>
          </a:xfrm>
        </p:spPr>
      </p:pic>
      <p:pic>
        <p:nvPicPr>
          <p:cNvPr id="11" name="Picture 10">
            <a:extLst>
              <a:ext uri="{FF2B5EF4-FFF2-40B4-BE49-F238E27FC236}">
                <a16:creationId xmlns:a16="http://schemas.microsoft.com/office/drawing/2014/main" id="{DF3ABC93-72C7-40F5-B7DD-2380FBC32FD4}"/>
              </a:ext>
            </a:extLst>
          </p:cNvPr>
          <p:cNvPicPr>
            <a:picLocks noChangeAspect="1"/>
          </p:cNvPicPr>
          <p:nvPr/>
        </p:nvPicPr>
        <p:blipFill>
          <a:blip r:embed="rId4"/>
          <a:stretch>
            <a:fillRect/>
          </a:stretch>
        </p:blipFill>
        <p:spPr>
          <a:xfrm>
            <a:off x="498781" y="1892098"/>
            <a:ext cx="1170061" cy="1304028"/>
          </a:xfrm>
          <a:prstGeom prst="rect">
            <a:avLst/>
          </a:prstGeom>
        </p:spPr>
      </p:pic>
      <p:sp>
        <p:nvSpPr>
          <p:cNvPr id="12" name="TextBox 11">
            <a:extLst>
              <a:ext uri="{FF2B5EF4-FFF2-40B4-BE49-F238E27FC236}">
                <a16:creationId xmlns:a16="http://schemas.microsoft.com/office/drawing/2014/main" id="{2EF91E1A-62DF-42F0-BD0F-97F41F9BA1C7}"/>
              </a:ext>
            </a:extLst>
          </p:cNvPr>
          <p:cNvSpPr txBox="1"/>
          <p:nvPr/>
        </p:nvSpPr>
        <p:spPr>
          <a:xfrm flipH="1">
            <a:off x="2062526" y="6204247"/>
            <a:ext cx="2694491" cy="369332"/>
          </a:xfrm>
          <a:prstGeom prst="rect">
            <a:avLst/>
          </a:prstGeom>
          <a:noFill/>
        </p:spPr>
        <p:txBody>
          <a:bodyPr wrap="square" rtlCol="0">
            <a:spAutoFit/>
          </a:bodyPr>
          <a:lstStyle/>
          <a:p>
            <a:r>
              <a:rPr lang="en-US" dirty="0"/>
              <a:t>Racial-Stage at diagnosis </a:t>
            </a:r>
          </a:p>
        </p:txBody>
      </p:sp>
      <p:sp>
        <p:nvSpPr>
          <p:cNvPr id="14" name="TextBox 13">
            <a:extLst>
              <a:ext uri="{FF2B5EF4-FFF2-40B4-BE49-F238E27FC236}">
                <a16:creationId xmlns:a16="http://schemas.microsoft.com/office/drawing/2014/main" id="{B788BD7F-4338-4A9F-AF61-BBF57276237C}"/>
              </a:ext>
            </a:extLst>
          </p:cNvPr>
          <p:cNvSpPr txBox="1"/>
          <p:nvPr/>
        </p:nvSpPr>
        <p:spPr>
          <a:xfrm>
            <a:off x="7631538" y="6204247"/>
            <a:ext cx="2203552" cy="369332"/>
          </a:xfrm>
          <a:prstGeom prst="rect">
            <a:avLst/>
          </a:prstGeom>
          <a:noFill/>
        </p:spPr>
        <p:txBody>
          <a:bodyPr wrap="none" rtlCol="0">
            <a:spAutoFit/>
          </a:bodyPr>
          <a:lstStyle/>
          <a:p>
            <a:r>
              <a:rPr lang="en-US" dirty="0"/>
              <a:t>Racial-5-year survival </a:t>
            </a:r>
          </a:p>
        </p:txBody>
      </p:sp>
    </p:spTree>
    <p:extLst>
      <p:ext uri="{BB962C8B-B14F-4D97-AF65-F5344CB8AC3E}">
        <p14:creationId xmlns:p14="http://schemas.microsoft.com/office/powerpoint/2010/main" val="2135051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106E0-30D1-41DD-BBC2-0889A758FA95}"/>
              </a:ext>
            </a:extLst>
          </p:cNvPr>
          <p:cNvSpPr>
            <a:spLocks noGrp="1"/>
          </p:cNvSpPr>
          <p:nvPr>
            <p:ph type="title"/>
          </p:nvPr>
        </p:nvSpPr>
        <p:spPr/>
        <p:txBody>
          <a:bodyPr>
            <a:normAutofit fontScale="90000"/>
          </a:bodyPr>
          <a:lstStyle/>
          <a:p>
            <a:r>
              <a:rPr lang="en-US" dirty="0"/>
              <a:t>American Cancer Society-CANCER FACTS &amp; FIGURES FOR AFRICAN AMERICANS 2019-2021</a:t>
            </a:r>
          </a:p>
        </p:txBody>
      </p:sp>
      <p:graphicFrame>
        <p:nvGraphicFramePr>
          <p:cNvPr id="4" name="Table 4">
            <a:extLst>
              <a:ext uri="{FF2B5EF4-FFF2-40B4-BE49-F238E27FC236}">
                <a16:creationId xmlns:a16="http://schemas.microsoft.com/office/drawing/2014/main" id="{2BD8E7A2-8428-45BE-9CD8-31F36917BDC9}"/>
              </a:ext>
            </a:extLst>
          </p:cNvPr>
          <p:cNvGraphicFramePr>
            <a:graphicFrameLocks noGrp="1"/>
          </p:cNvGraphicFramePr>
          <p:nvPr>
            <p:ph idx="1"/>
          </p:nvPr>
        </p:nvGraphicFramePr>
        <p:xfrm>
          <a:off x="838200" y="1825625"/>
          <a:ext cx="10515597" cy="259588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2280039305"/>
                    </a:ext>
                  </a:extLst>
                </a:gridCol>
                <a:gridCol w="3505199">
                  <a:extLst>
                    <a:ext uri="{9D8B030D-6E8A-4147-A177-3AD203B41FA5}">
                      <a16:colId xmlns:a16="http://schemas.microsoft.com/office/drawing/2014/main" val="2070319333"/>
                    </a:ext>
                  </a:extLst>
                </a:gridCol>
                <a:gridCol w="3505199">
                  <a:extLst>
                    <a:ext uri="{9D8B030D-6E8A-4147-A177-3AD203B41FA5}">
                      <a16:colId xmlns:a16="http://schemas.microsoft.com/office/drawing/2014/main" val="6323378"/>
                    </a:ext>
                  </a:extLst>
                </a:gridCol>
              </a:tblGrid>
              <a:tr h="370840">
                <a:tc>
                  <a:txBody>
                    <a:bodyPr/>
                    <a:lstStyle/>
                    <a:p>
                      <a:pPr algn="ctr"/>
                      <a:r>
                        <a:rPr lang="en-US" dirty="0"/>
                        <a:t>Diagnosis </a:t>
                      </a:r>
                    </a:p>
                  </a:txBody>
                  <a:tcPr/>
                </a:tc>
                <a:tc>
                  <a:txBody>
                    <a:bodyPr/>
                    <a:lstStyle/>
                    <a:p>
                      <a:pPr algn="ctr"/>
                      <a:endParaRPr lang="en-US" dirty="0"/>
                    </a:p>
                  </a:txBody>
                  <a:tcPr/>
                </a:tc>
                <a:tc>
                  <a:txBody>
                    <a:bodyPr/>
                    <a:lstStyle/>
                    <a:p>
                      <a:pPr algn="ctr"/>
                      <a:r>
                        <a:rPr lang="en-US" dirty="0"/>
                        <a:t>Ratio</a:t>
                      </a:r>
                    </a:p>
                  </a:txBody>
                  <a:tcPr/>
                </a:tc>
                <a:extLst>
                  <a:ext uri="{0D108BD9-81ED-4DB2-BD59-A6C34878D82A}">
                    <a16:rowId xmlns:a16="http://schemas.microsoft.com/office/drawing/2014/main" val="4030870387"/>
                  </a:ext>
                </a:extLst>
              </a:tr>
              <a:tr h="370840">
                <a:tc>
                  <a:txBody>
                    <a:bodyPr/>
                    <a:lstStyle/>
                    <a:p>
                      <a:pPr algn="ctr"/>
                      <a:r>
                        <a:rPr lang="en-US" dirty="0"/>
                        <a:t>Black</a:t>
                      </a:r>
                    </a:p>
                  </a:txBody>
                  <a:tcPr/>
                </a:tc>
                <a:tc>
                  <a:txBody>
                    <a:bodyPr/>
                    <a:lstStyle/>
                    <a:p>
                      <a:pPr algn="ctr"/>
                      <a:r>
                        <a:rPr lang="en-US" dirty="0"/>
                        <a:t>white</a:t>
                      </a:r>
                    </a:p>
                  </a:txBody>
                  <a:tcPr/>
                </a:tc>
                <a:tc>
                  <a:txBody>
                    <a:bodyPr/>
                    <a:lstStyle/>
                    <a:p>
                      <a:pPr algn="ctr"/>
                      <a:endParaRPr lang="en-US"/>
                    </a:p>
                  </a:txBody>
                  <a:tcPr/>
                </a:tc>
                <a:extLst>
                  <a:ext uri="{0D108BD9-81ED-4DB2-BD59-A6C34878D82A}">
                    <a16:rowId xmlns:a16="http://schemas.microsoft.com/office/drawing/2014/main" val="1953808213"/>
                  </a:ext>
                </a:extLst>
              </a:tr>
              <a:tr h="370840">
                <a:tc>
                  <a:txBody>
                    <a:bodyPr/>
                    <a:lstStyle/>
                    <a:p>
                      <a:pPr algn="ctr"/>
                      <a:r>
                        <a:rPr lang="en-US" dirty="0"/>
                        <a:t>1 in 7</a:t>
                      </a:r>
                    </a:p>
                  </a:txBody>
                  <a:tcPr/>
                </a:tc>
                <a:tc>
                  <a:txBody>
                    <a:bodyPr/>
                    <a:lstStyle/>
                    <a:p>
                      <a:pPr algn="ctr"/>
                      <a:r>
                        <a:rPr lang="en-US" dirty="0"/>
                        <a:t>1 in 9</a:t>
                      </a:r>
                    </a:p>
                  </a:txBody>
                  <a:tcPr/>
                </a:tc>
                <a:tc>
                  <a:txBody>
                    <a:bodyPr/>
                    <a:lstStyle/>
                    <a:p>
                      <a:pPr algn="ctr"/>
                      <a:endParaRPr lang="en-US"/>
                    </a:p>
                  </a:txBody>
                  <a:tcPr/>
                </a:tc>
                <a:extLst>
                  <a:ext uri="{0D108BD9-81ED-4DB2-BD59-A6C34878D82A}">
                    <a16:rowId xmlns:a16="http://schemas.microsoft.com/office/drawing/2014/main" val="1906523613"/>
                  </a:ext>
                </a:extLst>
              </a:tr>
              <a:tr h="370840">
                <a:tc>
                  <a:txBody>
                    <a:bodyPr/>
                    <a:lstStyle/>
                    <a:p>
                      <a:pPr algn="ctr"/>
                      <a:r>
                        <a:rPr lang="en-US" dirty="0"/>
                        <a:t>179.2 (per 100,000)</a:t>
                      </a:r>
                    </a:p>
                  </a:txBody>
                  <a:tcPr/>
                </a:tc>
                <a:tc>
                  <a:txBody>
                    <a:bodyPr/>
                    <a:lstStyle/>
                    <a:p>
                      <a:pPr algn="ctr"/>
                      <a:r>
                        <a:rPr lang="en-US" dirty="0"/>
                        <a:t>101.7 (per 100,000)</a:t>
                      </a:r>
                    </a:p>
                  </a:txBody>
                  <a:tcPr/>
                </a:tc>
                <a:tc>
                  <a:txBody>
                    <a:bodyPr/>
                    <a:lstStyle/>
                    <a:p>
                      <a:pPr algn="ctr"/>
                      <a:r>
                        <a:rPr lang="en-US" dirty="0"/>
                        <a:t>1.76</a:t>
                      </a:r>
                    </a:p>
                  </a:txBody>
                  <a:tcPr/>
                </a:tc>
                <a:extLst>
                  <a:ext uri="{0D108BD9-81ED-4DB2-BD59-A6C34878D82A}">
                    <a16:rowId xmlns:a16="http://schemas.microsoft.com/office/drawing/2014/main" val="670524120"/>
                  </a:ext>
                </a:extLst>
              </a:tr>
              <a:tr h="370840">
                <a:tc>
                  <a:txBody>
                    <a:bodyPr/>
                    <a:lstStyle/>
                    <a:p>
                      <a:pPr algn="ctr"/>
                      <a:r>
                        <a:rPr lang="en-US" dirty="0"/>
                        <a:t>Death </a:t>
                      </a:r>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3336132487"/>
                  </a:ext>
                </a:extLst>
              </a:tr>
              <a:tr h="370840">
                <a:tc>
                  <a:txBody>
                    <a:bodyPr/>
                    <a:lstStyle/>
                    <a:p>
                      <a:pPr algn="ctr"/>
                      <a:r>
                        <a:rPr lang="en-US" dirty="0"/>
                        <a:t>1 in 25 </a:t>
                      </a:r>
                    </a:p>
                  </a:txBody>
                  <a:tcPr/>
                </a:tc>
                <a:tc>
                  <a:txBody>
                    <a:bodyPr/>
                    <a:lstStyle/>
                    <a:p>
                      <a:pPr algn="ctr"/>
                      <a:r>
                        <a:rPr lang="en-US" dirty="0"/>
                        <a:t>1 in 45</a:t>
                      </a:r>
                    </a:p>
                  </a:txBody>
                  <a:tcPr/>
                </a:tc>
                <a:tc>
                  <a:txBody>
                    <a:bodyPr/>
                    <a:lstStyle/>
                    <a:p>
                      <a:pPr algn="ctr"/>
                      <a:endParaRPr lang="en-US"/>
                    </a:p>
                  </a:txBody>
                  <a:tcPr/>
                </a:tc>
                <a:extLst>
                  <a:ext uri="{0D108BD9-81ED-4DB2-BD59-A6C34878D82A}">
                    <a16:rowId xmlns:a16="http://schemas.microsoft.com/office/drawing/2014/main" val="225347678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39.8 (per 100,000)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18.1 (per 100,000)</a:t>
                      </a:r>
                    </a:p>
                  </a:txBody>
                  <a:tcPr/>
                </a:tc>
                <a:tc>
                  <a:txBody>
                    <a:bodyPr/>
                    <a:lstStyle/>
                    <a:p>
                      <a:pPr algn="ctr"/>
                      <a:r>
                        <a:rPr lang="en-US" dirty="0"/>
                        <a:t>2.20</a:t>
                      </a:r>
                    </a:p>
                  </a:txBody>
                  <a:tcPr/>
                </a:tc>
                <a:extLst>
                  <a:ext uri="{0D108BD9-81ED-4DB2-BD59-A6C34878D82A}">
                    <a16:rowId xmlns:a16="http://schemas.microsoft.com/office/drawing/2014/main" val="792278945"/>
                  </a:ext>
                </a:extLst>
              </a:tr>
            </a:tbl>
          </a:graphicData>
        </a:graphic>
      </p:graphicFrame>
    </p:spTree>
    <p:extLst>
      <p:ext uri="{BB962C8B-B14F-4D97-AF65-F5344CB8AC3E}">
        <p14:creationId xmlns:p14="http://schemas.microsoft.com/office/powerpoint/2010/main" val="3626117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a:extLst>
              <a:ext uri="{FF2B5EF4-FFF2-40B4-BE49-F238E27FC236}">
                <a16:creationId xmlns:a16="http://schemas.microsoft.com/office/drawing/2014/main" id="{5A59D402-27A6-40DD-B449-EA75841246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828" y="219076"/>
            <a:ext cx="6934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3">
            <a:extLst>
              <a:ext uri="{FF2B5EF4-FFF2-40B4-BE49-F238E27FC236}">
                <a16:creationId xmlns:a16="http://schemas.microsoft.com/office/drawing/2014/main" id="{29206DA8-E3F1-4535-BCD0-5F09EEA37DB6}"/>
              </a:ext>
            </a:extLst>
          </p:cNvPr>
          <p:cNvSpPr>
            <a:spLocks noChangeArrowheads="1"/>
          </p:cNvSpPr>
          <p:nvPr/>
        </p:nvSpPr>
        <p:spPr bwMode="auto">
          <a:xfrm>
            <a:off x="2438400" y="2657476"/>
            <a:ext cx="7696200" cy="319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ea typeface="Osaka" pitchFamily="1" charset="-128"/>
              </a:defRPr>
            </a:lvl1pPr>
            <a:lvl2pPr marL="914400" indent="-45720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pPr>
              <a:lnSpc>
                <a:spcPct val="90000"/>
              </a:lnSpc>
              <a:spcBef>
                <a:spcPct val="50000"/>
              </a:spcBef>
              <a:buFont typeface="Wingdings" panose="05000000000000000000" pitchFamily="2" charset="2"/>
              <a:buChar char="§"/>
            </a:pPr>
            <a:r>
              <a:rPr lang="en-US" altLang="en-US" sz="2400" dirty="0"/>
              <a:t>Observational study using a population-based tumor registry (SEER)</a:t>
            </a:r>
            <a:br>
              <a:rPr lang="en-US" altLang="en-US" sz="2400" dirty="0"/>
            </a:br>
            <a:endParaRPr lang="en-US" altLang="en-US" sz="2400" dirty="0"/>
          </a:p>
          <a:p>
            <a:pPr>
              <a:lnSpc>
                <a:spcPct val="90000"/>
              </a:lnSpc>
              <a:spcBef>
                <a:spcPct val="50000"/>
              </a:spcBef>
              <a:buFont typeface="Wingdings" panose="05000000000000000000" pitchFamily="2" charset="2"/>
              <a:buChar char="§"/>
            </a:pPr>
            <a:r>
              <a:rPr lang="en-US" altLang="en-US" sz="2400" dirty="0"/>
              <a:t>142,340 men diagnosed with localized/regional prostate cancer from 1992 through 1999 were identified.</a:t>
            </a:r>
          </a:p>
          <a:p>
            <a:pPr>
              <a:lnSpc>
                <a:spcPct val="90000"/>
              </a:lnSpc>
              <a:spcBef>
                <a:spcPct val="50000"/>
              </a:spcBef>
              <a:buFont typeface="Wingdings" panose="05000000000000000000" pitchFamily="2" charset="2"/>
              <a:buChar char="§"/>
            </a:pPr>
            <a:r>
              <a:rPr lang="en-US" altLang="en-US" sz="2400" dirty="0"/>
              <a:t>We evaluated 3 primary racial/ethnic groups</a:t>
            </a:r>
          </a:p>
          <a:p>
            <a:pPr lvl="1">
              <a:lnSpc>
                <a:spcPct val="90000"/>
              </a:lnSpc>
              <a:spcBef>
                <a:spcPct val="20000"/>
              </a:spcBef>
              <a:buFont typeface="Wingdings" panose="05000000000000000000" pitchFamily="2" charset="2"/>
              <a:buNone/>
            </a:pPr>
            <a:r>
              <a:rPr lang="en-US" altLang="en-US" sz="2400" dirty="0"/>
              <a:t>whites(116,132), Hispanic(9,121) &amp; Blacks(17,087)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C7F83F9C-D9D0-485C-AE3F-A796DB6AD90C}"/>
              </a:ext>
            </a:extLst>
          </p:cNvPr>
          <p:cNvSpPr>
            <a:spLocks noGrp="1" noChangeArrowheads="1"/>
          </p:cNvSpPr>
          <p:nvPr>
            <p:ph type="title"/>
          </p:nvPr>
        </p:nvSpPr>
        <p:spPr bwMode="auto">
          <a:xfrm>
            <a:off x="2438400" y="1524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a:solidFill>
                  <a:schemeClr val="bg1"/>
                </a:solidFill>
              </a:rPr>
              <a:t>DEFINITIONS</a:t>
            </a:r>
          </a:p>
        </p:txBody>
      </p:sp>
      <p:sp>
        <p:nvSpPr>
          <p:cNvPr id="48131" name="Rectangle 3">
            <a:extLst>
              <a:ext uri="{FF2B5EF4-FFF2-40B4-BE49-F238E27FC236}">
                <a16:creationId xmlns:a16="http://schemas.microsoft.com/office/drawing/2014/main" id="{904A1D4F-A1E0-4E2B-9FBE-37879BEE289D}"/>
              </a:ext>
            </a:extLst>
          </p:cNvPr>
          <p:cNvSpPr>
            <a:spLocks noGrp="1" noChangeArrowheads="1"/>
          </p:cNvSpPr>
          <p:nvPr>
            <p:ph type="body" idx="1"/>
          </p:nvPr>
        </p:nvSpPr>
        <p:spPr bwMode="auto">
          <a:xfrm>
            <a:off x="2133600" y="1524000"/>
            <a:ext cx="7772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buFont typeface="Wingdings" panose="05000000000000000000" pitchFamily="2" charset="2"/>
              <a:buNone/>
            </a:pPr>
            <a:r>
              <a:rPr lang="en-US" altLang="en-US"/>
              <a:t>Definitive therapy: </a:t>
            </a:r>
          </a:p>
          <a:p>
            <a:pPr lvl="1">
              <a:buFont typeface="Wingdings" panose="05000000000000000000" pitchFamily="2" charset="2"/>
              <a:buChar char="§"/>
            </a:pPr>
            <a:r>
              <a:rPr lang="en-US" altLang="en-US"/>
              <a:t>radical prostatectomy</a:t>
            </a:r>
          </a:p>
          <a:p>
            <a:pPr lvl="1">
              <a:buFont typeface="Wingdings" panose="05000000000000000000" pitchFamily="2" charset="2"/>
              <a:buChar char="§"/>
            </a:pPr>
            <a:r>
              <a:rPr lang="en-US" altLang="en-US"/>
              <a:t>external beam radiation therapy </a:t>
            </a:r>
          </a:p>
          <a:p>
            <a:pPr lvl="1">
              <a:buFont typeface="Wingdings" panose="05000000000000000000" pitchFamily="2" charset="2"/>
              <a:buChar char="§"/>
            </a:pPr>
            <a:r>
              <a:rPr lang="en-US" altLang="en-US"/>
              <a:t>brachytherapy</a:t>
            </a:r>
          </a:p>
          <a:p>
            <a:pPr lvl="1">
              <a:buFont typeface="Wingdings" panose="05000000000000000000" pitchFamily="2" charset="2"/>
              <a:buChar char="§"/>
            </a:pPr>
            <a:r>
              <a:rPr lang="en-US" altLang="en-US"/>
              <a:t>combination therapy</a:t>
            </a:r>
          </a:p>
          <a:p>
            <a:pPr>
              <a:buFont typeface="Wingdings" panose="05000000000000000000" pitchFamily="2" charset="2"/>
              <a:buNone/>
            </a:pPr>
            <a:r>
              <a:rPr lang="en-US" altLang="en-US"/>
              <a:t>Androgen deprivation therapy /expectant management (ADT/EM): </a:t>
            </a:r>
          </a:p>
          <a:p>
            <a:pPr lvl="1">
              <a:buFont typeface="Wingdings" panose="05000000000000000000" pitchFamily="2" charset="2"/>
              <a:buChar char="§"/>
            </a:pPr>
            <a:r>
              <a:rPr lang="en-US" altLang="en-US">
                <a:cs typeface="Times New Roman" panose="02020603050405020304" pitchFamily="18" charset="0"/>
              </a:rPr>
              <a:t>not receiving definitive therapy</a:t>
            </a:r>
            <a:endParaRPr lang="en-US" altLang="en-US"/>
          </a:p>
          <a:p>
            <a:pPr lvl="1">
              <a:buFont typeface="Wingdings" panose="05000000000000000000" pitchFamily="2" charset="2"/>
              <a:buChar char="§"/>
            </a:pPr>
            <a:r>
              <a:rPr lang="en-US" altLang="en-US"/>
              <a:t>receiving ADT alone.</a:t>
            </a:r>
          </a:p>
          <a:p>
            <a:pPr lvl="1">
              <a:buFont typeface="Wingdings" panose="05000000000000000000" pitchFamily="2" charset="2"/>
              <a:buChar char="§"/>
            </a:pPr>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8968B880-B898-4E30-97F7-F4FE83EC756A}"/>
              </a:ext>
            </a:extLst>
          </p:cNvPr>
          <p:cNvSpPr>
            <a:spLocks noGrp="1" noChangeArrowheads="1"/>
          </p:cNvSpPr>
          <p:nvPr>
            <p:ph type="title"/>
          </p:nvPr>
        </p:nvSpPr>
        <p:spPr bwMode="auto">
          <a:xfrm>
            <a:off x="2438400" y="1524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a:solidFill>
                  <a:schemeClr val="bg1"/>
                </a:solidFill>
              </a:rPr>
              <a:t>DEFINITIONS</a:t>
            </a:r>
          </a:p>
        </p:txBody>
      </p:sp>
      <p:sp>
        <p:nvSpPr>
          <p:cNvPr id="50179" name="Rectangle 3">
            <a:extLst>
              <a:ext uri="{FF2B5EF4-FFF2-40B4-BE49-F238E27FC236}">
                <a16:creationId xmlns:a16="http://schemas.microsoft.com/office/drawing/2014/main" id="{4ABF558E-2DBF-4824-B413-C1AB71B796C6}"/>
              </a:ext>
            </a:extLst>
          </p:cNvPr>
          <p:cNvSpPr>
            <a:spLocks noGrp="1" noChangeArrowheads="1"/>
          </p:cNvSpPr>
          <p:nvPr>
            <p:ph type="body" idx="1"/>
          </p:nvPr>
        </p:nvSpPr>
        <p:spPr bwMode="auto">
          <a:xfrm>
            <a:off x="2209800" y="1524000"/>
            <a:ext cx="78486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buFont typeface="Wingdings" panose="05000000000000000000" pitchFamily="2" charset="2"/>
              <a:buNone/>
            </a:pPr>
            <a:r>
              <a:rPr lang="en-US" altLang="en-US"/>
              <a:t>Tumor Grade</a:t>
            </a:r>
          </a:p>
          <a:p>
            <a:pPr lvl="2">
              <a:buFont typeface="Wingdings" panose="05000000000000000000" pitchFamily="2" charset="2"/>
              <a:buChar char="§"/>
            </a:pPr>
            <a:r>
              <a:rPr lang="en-US" altLang="en-US"/>
              <a:t>Well  </a:t>
            </a:r>
          </a:p>
          <a:p>
            <a:pPr lvl="3">
              <a:buFont typeface="Wingdings" panose="05000000000000000000" pitchFamily="2" charset="2"/>
              <a:buChar char="§"/>
            </a:pPr>
            <a:r>
              <a:rPr lang="en-US" altLang="en-US"/>
              <a:t> </a:t>
            </a:r>
            <a:r>
              <a:rPr lang="en-US" altLang="en-US" sz="2400"/>
              <a:t>Gleason sum 2-4</a:t>
            </a:r>
            <a:r>
              <a:rPr lang="en-US" altLang="en-US"/>
              <a:t> (4-7% mortality risk /15 yrs)</a:t>
            </a:r>
          </a:p>
          <a:p>
            <a:pPr lvl="2">
              <a:buFont typeface="Wingdings" panose="05000000000000000000" pitchFamily="2" charset="2"/>
              <a:buChar char="§"/>
            </a:pPr>
            <a:r>
              <a:rPr lang="en-US" altLang="en-US"/>
              <a:t>Moderate</a:t>
            </a:r>
          </a:p>
          <a:p>
            <a:pPr lvl="3">
              <a:buFont typeface="Wingdings" panose="05000000000000000000" pitchFamily="2" charset="2"/>
              <a:buChar char="§"/>
            </a:pPr>
            <a:r>
              <a:rPr lang="en-US" altLang="en-US" sz="2400"/>
              <a:t>Gleason sum  5-7</a:t>
            </a:r>
            <a:r>
              <a:rPr lang="en-US" altLang="en-US"/>
              <a:t> (6 to 70% mortality risk/15 yrs)</a:t>
            </a:r>
          </a:p>
          <a:p>
            <a:pPr lvl="2">
              <a:buFont typeface="Wingdings" panose="05000000000000000000" pitchFamily="2" charset="2"/>
              <a:buChar char="§"/>
            </a:pPr>
            <a:r>
              <a:rPr lang="en-US" altLang="en-US"/>
              <a:t>Poor</a:t>
            </a:r>
          </a:p>
          <a:p>
            <a:pPr lvl="3">
              <a:buFont typeface="Wingdings" panose="05000000000000000000" pitchFamily="2" charset="2"/>
              <a:buChar char="§"/>
            </a:pPr>
            <a:r>
              <a:rPr lang="en-US" altLang="en-US" sz="2400"/>
              <a:t>Gleason sum 8-10</a:t>
            </a:r>
            <a:r>
              <a:rPr lang="en-US" altLang="en-US"/>
              <a:t>(60 to 87% mortality risk /15 yrs)</a:t>
            </a:r>
          </a:p>
          <a:p>
            <a:pPr lvl="2">
              <a:buFont typeface="Wingdings" panose="05000000000000000000" pitchFamily="2" charset="2"/>
              <a:buNone/>
            </a:pPr>
            <a:endParaRPr lang="en-US" altLang="en-US" sz="1200"/>
          </a:p>
          <a:p>
            <a:pPr lvl="2">
              <a:buFont typeface="Wingdings" panose="05000000000000000000" pitchFamily="2" charset="2"/>
              <a:buNone/>
            </a:pPr>
            <a:r>
              <a:rPr lang="en-US" altLang="en-US" sz="1400"/>
              <a:t>Albertsen et al JAMA, 1998</a:t>
            </a:r>
          </a:p>
          <a:p>
            <a:pPr lvl="2">
              <a:buFont typeface="Wingdings" panose="05000000000000000000" pitchFamily="2" charset="2"/>
              <a:buNone/>
            </a:pPr>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52FE3DCA-40DB-41E0-AED1-ECDBEAF3CA5F}"/>
              </a:ext>
            </a:extLst>
          </p:cNvPr>
          <p:cNvSpPr>
            <a:spLocks noGrp="1"/>
          </p:cNvSpPr>
          <p:nvPr>
            <p:ph type="title"/>
          </p:nvPr>
        </p:nvSpPr>
        <p:spPr bwMode="auto">
          <a:xfrm>
            <a:off x="3962400" y="0"/>
            <a:ext cx="6248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sz="3200">
                <a:solidFill>
                  <a:schemeClr val="bg1"/>
                </a:solidFill>
              </a:rPr>
              <a:t>Distribution of Race, Grade, </a:t>
            </a:r>
            <a:br>
              <a:rPr lang="en-US" altLang="en-US" sz="3200">
                <a:solidFill>
                  <a:schemeClr val="bg1"/>
                </a:solidFill>
              </a:rPr>
            </a:br>
            <a:r>
              <a:rPr lang="en-US" altLang="en-US" sz="3200">
                <a:solidFill>
                  <a:schemeClr val="bg1"/>
                </a:solidFill>
              </a:rPr>
              <a:t>and Marital Status</a:t>
            </a:r>
          </a:p>
        </p:txBody>
      </p:sp>
      <p:graphicFrame>
        <p:nvGraphicFramePr>
          <p:cNvPr id="4" name="Content Placeholder 3">
            <a:extLst>
              <a:ext uri="{FF2B5EF4-FFF2-40B4-BE49-F238E27FC236}">
                <a16:creationId xmlns:a16="http://schemas.microsoft.com/office/drawing/2014/main" id="{021930E1-57DD-4EBA-A50D-30E79A7638DC}"/>
              </a:ext>
            </a:extLst>
          </p:cNvPr>
          <p:cNvGraphicFramePr>
            <a:graphicFrameLocks noGrp="1"/>
          </p:cNvGraphicFramePr>
          <p:nvPr>
            <p:ph idx="1"/>
          </p:nvPr>
        </p:nvGraphicFramePr>
        <p:xfrm>
          <a:off x="1981200" y="2057400"/>
          <a:ext cx="8229600" cy="4343398"/>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9654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bg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en-US" sz="2000" b="0" i="0" u="none" strike="noStrike" cap="none" normalizeH="0" baseline="0">
                          <a:ln>
                            <a:noFill/>
                          </a:ln>
                          <a:solidFill>
                            <a:schemeClr val="bg1"/>
                          </a:solidFill>
                          <a:effectLst/>
                          <a:latin typeface="Times New Roman" pitchFamily="18" charset="0"/>
                        </a:rPr>
                        <a:t>Total Sample</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n-US" sz="1600" b="0" i="0" u="none" strike="noStrike" cap="none" normalizeH="0" baseline="0">
                          <a:ln>
                            <a:noFill/>
                          </a:ln>
                          <a:solidFill>
                            <a:schemeClr val="bg1"/>
                          </a:solidFill>
                          <a:effectLst/>
                          <a:latin typeface="Times New Roman" pitchFamily="18" charset="0"/>
                        </a:rPr>
                        <a:t>(142,340)</a:t>
                      </a:r>
                    </a:p>
                  </a:txBody>
                  <a:tcPr horzOverflow="overflow"/>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en-US" sz="2000" b="0" i="0" u="none" strike="noStrike" cap="none" normalizeH="0" baseline="0" dirty="0">
                          <a:ln>
                            <a:noFill/>
                          </a:ln>
                          <a:solidFill>
                            <a:schemeClr val="bg1"/>
                          </a:solidFill>
                          <a:effectLst/>
                          <a:latin typeface="Times New Roman" pitchFamily="18" charset="0"/>
                        </a:rPr>
                        <a:t>white</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n-US" sz="1600" b="0" i="0" u="none" strike="noStrike" cap="none" normalizeH="0" baseline="0" dirty="0">
                          <a:ln>
                            <a:noFill/>
                          </a:ln>
                          <a:solidFill>
                            <a:schemeClr val="bg1"/>
                          </a:solidFill>
                          <a:effectLst/>
                          <a:latin typeface="Times New Roman" pitchFamily="18" charset="0"/>
                        </a:rPr>
                        <a:t>(116,132)</a:t>
                      </a:r>
                    </a:p>
                  </a:txBody>
                  <a:tcPr horzOverflow="overflow"/>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en-US" sz="2000" b="0" i="0" u="none" strike="noStrike" cap="none" normalizeH="0" baseline="0">
                          <a:ln>
                            <a:noFill/>
                          </a:ln>
                          <a:solidFill>
                            <a:schemeClr val="bg1"/>
                          </a:solidFill>
                          <a:effectLst/>
                          <a:latin typeface="Times New Roman" pitchFamily="18" charset="0"/>
                        </a:rPr>
                        <a:t>Hispanic</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n-US" sz="1600" b="0" i="0" u="none" strike="noStrike" cap="none" normalizeH="0" baseline="0">
                          <a:ln>
                            <a:noFill/>
                          </a:ln>
                          <a:solidFill>
                            <a:schemeClr val="bg1"/>
                          </a:solidFill>
                          <a:effectLst/>
                          <a:latin typeface="Times New Roman" pitchFamily="18" charset="0"/>
                        </a:rPr>
                        <a:t>(9,121)</a:t>
                      </a:r>
                    </a:p>
                  </a:txBody>
                  <a:tcPr horzOverflow="overflow"/>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en-US" sz="2000" b="0" i="0" u="none" strike="noStrike" cap="none" normalizeH="0" baseline="0" dirty="0">
                          <a:ln>
                            <a:noFill/>
                          </a:ln>
                          <a:solidFill>
                            <a:schemeClr val="bg1"/>
                          </a:solidFill>
                          <a:effectLst/>
                          <a:latin typeface="Times New Roman" pitchFamily="18" charset="0"/>
                        </a:rPr>
                        <a:t>Black</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n-US" sz="1600" b="0" i="0" u="none" strike="noStrike" cap="none" normalizeH="0" baseline="0" dirty="0">
                          <a:ln>
                            <a:noFill/>
                          </a:ln>
                          <a:solidFill>
                            <a:schemeClr val="bg1"/>
                          </a:solidFill>
                          <a:effectLst/>
                          <a:latin typeface="Times New Roman" pitchFamily="18" charset="0"/>
                        </a:rPr>
                        <a:t>(17,087)</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bg1"/>
                          </a:solidFill>
                          <a:effectLst/>
                          <a:latin typeface="Times New Roman" pitchFamily="18" charset="0"/>
                        </a:rPr>
                        <a:t>P value</a:t>
                      </a:r>
                    </a:p>
                  </a:txBody>
                  <a:tcPr horzOverflow="overflow"/>
                </a:tc>
                <a:extLst>
                  <a:ext uri="{0D108BD9-81ED-4DB2-BD59-A6C34878D82A}">
                    <a16:rowId xmlns:a16="http://schemas.microsoft.com/office/drawing/2014/main" val="10000"/>
                  </a:ext>
                </a:extLst>
              </a:tr>
              <a:tr h="5186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Mean age</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68 </a:t>
                      </a:r>
                      <a:r>
                        <a:rPr kumimoji="0" lang="en-US" sz="1600" b="0" i="0" u="none" strike="noStrike" cap="none" normalizeH="0" baseline="0">
                          <a:ln>
                            <a:noFill/>
                          </a:ln>
                          <a:solidFill>
                            <a:schemeClr val="tx1"/>
                          </a:solidFill>
                          <a:effectLst/>
                          <a:latin typeface="Times New Roman" pitchFamily="18" charset="0"/>
                        </a:rPr>
                        <a:t>(8.8)</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68 </a:t>
                      </a:r>
                      <a:r>
                        <a:rPr kumimoji="0" lang="en-US" sz="1600" b="0" i="0" u="none" strike="noStrike" cap="none" normalizeH="0" baseline="0">
                          <a:ln>
                            <a:noFill/>
                          </a:ln>
                          <a:solidFill>
                            <a:schemeClr val="tx1"/>
                          </a:solidFill>
                          <a:effectLst/>
                          <a:latin typeface="Times New Roman" pitchFamily="18" charset="0"/>
                        </a:rPr>
                        <a:t>(8.7)</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68 </a:t>
                      </a:r>
                      <a:r>
                        <a:rPr kumimoji="0" lang="en-US" sz="1600" b="0" i="0" u="none" strike="noStrike" cap="none" normalizeH="0" baseline="0" dirty="0">
                          <a:ln>
                            <a:noFill/>
                          </a:ln>
                          <a:solidFill>
                            <a:schemeClr val="tx1"/>
                          </a:solidFill>
                          <a:effectLst/>
                          <a:latin typeface="Times New Roman" pitchFamily="18" charset="0"/>
                        </a:rPr>
                        <a:t>(8.5)</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66 </a:t>
                      </a:r>
                      <a:r>
                        <a:rPr kumimoji="0" lang="en-US" sz="1600" b="0" i="0" u="none" strike="noStrike" cap="none" normalizeH="0" baseline="0">
                          <a:ln>
                            <a:noFill/>
                          </a:ln>
                          <a:solidFill>
                            <a:schemeClr val="tx1"/>
                          </a:solidFill>
                          <a:effectLst/>
                          <a:latin typeface="Times New Roman" pitchFamily="18" charset="0"/>
                        </a:rPr>
                        <a:t>(8.9)</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&lt;.001</a:t>
                      </a:r>
                    </a:p>
                  </a:txBody>
                  <a:tcPr horzOverflow="overflow"/>
                </a:tc>
                <a:extLst>
                  <a:ext uri="{0D108BD9-81ED-4DB2-BD59-A6C34878D82A}">
                    <a16:rowId xmlns:a16="http://schemas.microsoft.com/office/drawing/2014/main" val="10001"/>
                  </a:ext>
                </a:extLst>
              </a:tr>
              <a:tr h="9176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Marital status(%)</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73.5</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75.7</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72.7</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59.7</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&lt;.001</a:t>
                      </a:r>
                    </a:p>
                  </a:txBody>
                  <a:tcPr horzOverflow="overflow"/>
                </a:tc>
                <a:extLst>
                  <a:ext uri="{0D108BD9-81ED-4DB2-BD59-A6C34878D82A}">
                    <a16:rowId xmlns:a16="http://schemas.microsoft.com/office/drawing/2014/main" val="10002"/>
                  </a:ext>
                </a:extLst>
              </a:tr>
              <a:tr h="485407">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en-US" sz="2000" b="0" i="0" u="sng" strike="noStrike" cap="none" normalizeH="0" baseline="0">
                          <a:ln>
                            <a:noFill/>
                          </a:ln>
                          <a:solidFill>
                            <a:schemeClr val="tx1"/>
                          </a:solidFill>
                          <a:effectLst/>
                          <a:latin typeface="Times New Roman" pitchFamily="18" charset="0"/>
                        </a:rPr>
                        <a:t>Grade(%)</a:t>
                      </a:r>
                    </a:p>
                  </a:txBody>
                  <a:tcPr horzOverflow="overflow"/>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horzOverflow="overflow"/>
                </a:tc>
                <a:extLst>
                  <a:ext uri="{0D108BD9-81ED-4DB2-BD59-A6C34878D82A}">
                    <a16:rowId xmlns:a16="http://schemas.microsoft.com/office/drawing/2014/main" val="10003"/>
                  </a:ext>
                </a:extLst>
              </a:tr>
              <a:tr h="485407">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Well diff.</a:t>
                      </a:r>
                    </a:p>
                  </a:txBody>
                  <a:tcPr horzOverflow="overflow"/>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13.0</a:t>
                      </a:r>
                    </a:p>
                  </a:txBody>
                  <a:tcPr horzOverflow="overflow"/>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13.3</a:t>
                      </a:r>
                    </a:p>
                  </a:txBody>
                  <a:tcPr horzOverflow="overflow"/>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15.0</a:t>
                      </a:r>
                    </a:p>
                  </a:txBody>
                  <a:tcPr horzOverflow="overflow"/>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11.0</a:t>
                      </a:r>
                    </a:p>
                  </a:txBody>
                  <a:tcPr horzOverflow="overflow"/>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&lt;.001</a:t>
                      </a:r>
                    </a:p>
                  </a:txBody>
                  <a:tcPr horzOverflow="overflow"/>
                </a:tc>
                <a:extLst>
                  <a:ext uri="{0D108BD9-81ED-4DB2-BD59-A6C34878D82A}">
                    <a16:rowId xmlns:a16="http://schemas.microsoft.com/office/drawing/2014/main" val="10004"/>
                  </a:ext>
                </a:extLst>
              </a:tr>
              <a:tr h="485407">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Mod. diff.</a:t>
                      </a:r>
                    </a:p>
                  </a:txBody>
                  <a:tcPr horzOverflow="overflow"/>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68.0</a:t>
                      </a:r>
                    </a:p>
                  </a:txBody>
                  <a:tcPr horzOverflow="overflow"/>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68.2</a:t>
                      </a:r>
                    </a:p>
                  </a:txBody>
                  <a:tcPr horzOverflow="overflow"/>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64.8</a:t>
                      </a:r>
                    </a:p>
                  </a:txBody>
                  <a:tcPr horzOverflow="overflow"/>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68.2</a:t>
                      </a:r>
                    </a:p>
                  </a:txBody>
                  <a:tcPr horzOverflow="overflow"/>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horzOverflow="overflow"/>
                </a:tc>
                <a:extLst>
                  <a:ext uri="{0D108BD9-81ED-4DB2-BD59-A6C34878D82A}">
                    <a16:rowId xmlns:a16="http://schemas.microsoft.com/office/drawing/2014/main" val="10005"/>
                  </a:ext>
                </a:extLst>
              </a:tr>
              <a:tr h="485407">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Poorly diff.</a:t>
                      </a:r>
                    </a:p>
                  </a:txBody>
                  <a:tcPr horzOverflow="overflow"/>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19.0</a:t>
                      </a:r>
                    </a:p>
                  </a:txBody>
                  <a:tcPr horzOverflow="overflow"/>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18.5</a:t>
                      </a:r>
                    </a:p>
                  </a:txBody>
                  <a:tcPr horzOverflow="overflow"/>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20.2</a:t>
                      </a:r>
                    </a:p>
                  </a:txBody>
                  <a:tcPr horzOverflow="overflow"/>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20.8</a:t>
                      </a:r>
                    </a:p>
                  </a:txBody>
                  <a:tcPr horzOverflow="overflow"/>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tc>
                <a:extLst>
                  <a:ext uri="{0D108BD9-81ED-4DB2-BD59-A6C34878D82A}">
                    <a16:rowId xmlns:a16="http://schemas.microsoft.com/office/drawing/2014/main" val="10006"/>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a:extLst>
              <a:ext uri="{FF2B5EF4-FFF2-40B4-BE49-F238E27FC236}">
                <a16:creationId xmlns:a16="http://schemas.microsoft.com/office/drawing/2014/main" id="{91047F1A-EF15-4AFD-85B3-7D8B1F40AB5A}"/>
              </a:ext>
            </a:extLst>
          </p:cNvPr>
          <p:cNvSpPr>
            <a:spLocks noGrp="1"/>
          </p:cNvSpPr>
          <p:nvPr>
            <p:ph type="title"/>
          </p:nvPr>
        </p:nvSpPr>
        <p:spPr bwMode="auto">
          <a:xfrm>
            <a:off x="1355834" y="152400"/>
            <a:ext cx="9312166"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sz="3200" dirty="0"/>
              <a:t>A LITTLE ABOUT ME: </a:t>
            </a:r>
            <a:br>
              <a:rPr lang="en-US" altLang="en-US" sz="3200" dirty="0"/>
            </a:br>
            <a:r>
              <a:rPr lang="en-US" altLang="en-US" sz="3200" dirty="0"/>
              <a:t>HOW DID I GET INTO THIS IN THE FIRST PLACE?</a:t>
            </a:r>
          </a:p>
        </p:txBody>
      </p:sp>
      <p:sp>
        <p:nvSpPr>
          <p:cNvPr id="23555" name="Content Placeholder 5">
            <a:extLst>
              <a:ext uri="{FF2B5EF4-FFF2-40B4-BE49-F238E27FC236}">
                <a16:creationId xmlns:a16="http://schemas.microsoft.com/office/drawing/2014/main" id="{457243FC-7BCA-429E-BDA6-CD61ECA7F0D2}"/>
              </a:ext>
            </a:extLst>
          </p:cNvPr>
          <p:cNvSpPr>
            <a:spLocks noGrp="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r>
              <a:rPr lang="en-US" altLang="en-US" sz="2400"/>
              <a:t>When I was eight my aunt, Joyce Johnson in the presence of my mother, grandmother and aunt Joann, asked “what I wanted to be when I grew up?”</a:t>
            </a:r>
          </a:p>
          <a:p>
            <a:pPr marL="0" indent="0"/>
            <a:r>
              <a:rPr lang="en-US" altLang="en-US" sz="2400"/>
              <a:t>She founded of the National Association of Security Professionals with Maynard Jackson and two others. </a:t>
            </a:r>
          </a:p>
        </p:txBody>
      </p:sp>
      <p:pic>
        <p:nvPicPr>
          <p:cNvPr id="23556" name="Picture 4" descr="H:\DCIM\100CANON\IMG_7348.JPG">
            <a:extLst>
              <a:ext uri="{FF2B5EF4-FFF2-40B4-BE49-F238E27FC236}">
                <a16:creationId xmlns:a16="http://schemas.microsoft.com/office/drawing/2014/main" id="{309CEC39-ACF0-4E88-8751-425143CA73E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52600" y="1600200"/>
            <a:ext cx="426720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9830B0EF-0E36-4BED-9BA1-39A86EB7FDC7}"/>
              </a:ext>
            </a:extLst>
          </p:cNvPr>
          <p:cNvSpPr>
            <a:spLocks noGrp="1"/>
          </p:cNvSpPr>
          <p:nvPr>
            <p:ph type="title"/>
          </p:nvPr>
        </p:nvSpPr>
        <p:spPr bwMode="auto">
          <a:xfrm>
            <a:off x="3352800" y="0"/>
            <a:ext cx="7010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sz="2800">
                <a:solidFill>
                  <a:schemeClr val="bg1"/>
                </a:solidFill>
              </a:rPr>
              <a:t>ADJUSTED ODDS(95% CI) OF RECEIVING DEFINITIVE THERAPY</a:t>
            </a:r>
          </a:p>
        </p:txBody>
      </p:sp>
      <p:graphicFrame>
        <p:nvGraphicFramePr>
          <p:cNvPr id="4" name="Content Placeholder 3">
            <a:extLst>
              <a:ext uri="{FF2B5EF4-FFF2-40B4-BE49-F238E27FC236}">
                <a16:creationId xmlns:a16="http://schemas.microsoft.com/office/drawing/2014/main" id="{D75B1F31-CC17-4D8C-A5CC-DFB3C59A492E}"/>
              </a:ext>
            </a:extLst>
          </p:cNvPr>
          <p:cNvGraphicFramePr>
            <a:graphicFrameLocks noGrp="1"/>
          </p:cNvGraphicFramePr>
          <p:nvPr>
            <p:ph idx="1"/>
          </p:nvPr>
        </p:nvGraphicFramePr>
        <p:xfrm>
          <a:off x="1981200" y="1752601"/>
          <a:ext cx="8229600" cy="3962399"/>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0613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1"/>
                          </a:solidFill>
                          <a:effectLst/>
                          <a:latin typeface="Times New Roman" pitchFamily="18" charset="0"/>
                        </a:rPr>
                        <a:t>Grade</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1"/>
                          </a:solidFill>
                          <a:effectLst/>
                          <a:latin typeface="Times New Roman" pitchFamily="18" charset="0"/>
                        </a:rPr>
                        <a:t>white</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1"/>
                          </a:solidFill>
                          <a:effectLst/>
                          <a:latin typeface="Times New Roman" pitchFamily="18" charset="0"/>
                        </a:rPr>
                        <a:t>Hispanic</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1"/>
                          </a:solidFill>
                          <a:effectLst/>
                          <a:latin typeface="Times New Roman" pitchFamily="18" charset="0"/>
                        </a:rPr>
                        <a:t>Black</a:t>
                      </a:r>
                    </a:p>
                  </a:txBody>
                  <a:tcPr horzOverflow="overflow"/>
                </a:tc>
                <a:extLst>
                  <a:ext uri="{0D108BD9-81ED-4DB2-BD59-A6C34878D82A}">
                    <a16:rowId xmlns:a16="http://schemas.microsoft.com/office/drawing/2014/main" val="10000"/>
                  </a:ext>
                </a:extLst>
              </a:tr>
              <a:tr h="9670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Well</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0.3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(0.3 to 0.3)</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0.2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(0.2 to 0.3)</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0.3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(0.3 to 0.3)</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tc>
                <a:extLst>
                  <a:ext uri="{0D108BD9-81ED-4DB2-BD59-A6C34878D82A}">
                    <a16:rowId xmlns:a16="http://schemas.microsoft.com/office/drawing/2014/main" val="10001"/>
                  </a:ext>
                </a:extLst>
              </a:tr>
              <a:tr h="9670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Moderate</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(Referent)</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0.8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(0.7 to 0.8)</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0.7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(0.7 to 0.7)</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tc>
                <a:extLst>
                  <a:ext uri="{0D108BD9-81ED-4DB2-BD59-A6C34878D82A}">
                    <a16:rowId xmlns:a16="http://schemas.microsoft.com/office/drawing/2014/main" val="10002"/>
                  </a:ext>
                </a:extLst>
              </a:tr>
              <a:tr h="9670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Poor</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1.0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(0.9 to 1.0)</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0.7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(0.6 to 0.8)</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0.5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(0.5 to 0.6)</a:t>
                      </a:r>
                    </a:p>
                  </a:txBody>
                  <a:tcPr horzOverflow="overflow"/>
                </a:tc>
                <a:extLst>
                  <a:ext uri="{0D108BD9-81ED-4DB2-BD59-A6C34878D82A}">
                    <a16:rowId xmlns:a16="http://schemas.microsoft.com/office/drawing/2014/main" val="10003"/>
                  </a:ext>
                </a:extLst>
              </a:tr>
            </a:tbl>
          </a:graphicData>
        </a:graphic>
      </p:graphicFrame>
      <p:sp>
        <p:nvSpPr>
          <p:cNvPr id="54302" name="Rectangle 72">
            <a:extLst>
              <a:ext uri="{FF2B5EF4-FFF2-40B4-BE49-F238E27FC236}">
                <a16:creationId xmlns:a16="http://schemas.microsoft.com/office/drawing/2014/main" id="{72AFB4D8-6F9D-434D-9E00-9A50AA549C33}"/>
              </a:ext>
            </a:extLst>
          </p:cNvPr>
          <p:cNvSpPr>
            <a:spLocks noChangeArrowheads="1"/>
          </p:cNvSpPr>
          <p:nvPr/>
        </p:nvSpPr>
        <p:spPr bwMode="auto">
          <a:xfrm>
            <a:off x="1981200" y="5791200"/>
            <a:ext cx="838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Osaka" pitchFamily="1" charset="-128"/>
              </a:defRPr>
            </a:lvl1pPr>
            <a:lvl2pPr marL="742950" indent="-28575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r>
              <a:rPr lang="en-US" altLang="en-US"/>
              <a:t>The odds of receiving definitive therapy adjusting for age, marital status, grade, SEER site (geographic region) and the interaction between race and grade.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06DC78-D892-441A-99CA-042EAC904032}"/>
              </a:ext>
            </a:extLst>
          </p:cNvPr>
          <p:cNvSpPr>
            <a:spLocks noGrp="1"/>
          </p:cNvSpPr>
          <p:nvPr>
            <p:ph type="title"/>
          </p:nvPr>
        </p:nvSpPr>
        <p:spPr>
          <a:xfrm>
            <a:off x="3657600" y="152400"/>
            <a:ext cx="7010400" cy="838200"/>
          </a:xfrm>
        </p:spPr>
        <p:txBody>
          <a:bodyPr/>
          <a:lstStyle/>
          <a:p>
            <a:pPr eaLnBrk="1" hangingPunct="1">
              <a:defRPr/>
            </a:pPr>
            <a:r>
              <a:rPr lang="en-US" sz="3600" cap="all" dirty="0">
                <a:solidFill>
                  <a:schemeClr val="bg1"/>
                </a:solidFill>
              </a:rPr>
              <a:t>Things have not changed</a:t>
            </a:r>
          </a:p>
        </p:txBody>
      </p:sp>
      <p:graphicFrame>
        <p:nvGraphicFramePr>
          <p:cNvPr id="5" name="Content Placeholder 4">
            <a:extLst>
              <a:ext uri="{FF2B5EF4-FFF2-40B4-BE49-F238E27FC236}">
                <a16:creationId xmlns:a16="http://schemas.microsoft.com/office/drawing/2014/main" id="{2CCB9415-30FA-431B-8697-9A12F9DB185C}"/>
              </a:ext>
            </a:extLst>
          </p:cNvPr>
          <p:cNvGraphicFramePr>
            <a:graphicFrameLocks noGrp="1"/>
          </p:cNvGraphicFramePr>
          <p:nvPr>
            <p:ph idx="1"/>
          </p:nvPr>
        </p:nvGraphicFramePr>
        <p:xfrm>
          <a:off x="2057400" y="1447801"/>
          <a:ext cx="8229600" cy="4827585"/>
        </p:xfrm>
        <a:graphic>
          <a:graphicData uri="http://schemas.openxmlformats.org/drawingml/2006/table">
            <a:tbl>
              <a:tblPr firstRow="1" bandRow="1">
                <a:tableStyleId>{21E4AEA4-8DFA-4A89-87EB-49C32662AFE0}</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409593">
                <a:tc>
                  <a:txBody>
                    <a:bodyPr/>
                    <a:lstStyle/>
                    <a:p>
                      <a:pPr marL="0" marR="0">
                        <a:lnSpc>
                          <a:spcPct val="115000"/>
                        </a:lnSpc>
                        <a:spcBef>
                          <a:spcPts val="0"/>
                        </a:spcBef>
                        <a:spcAft>
                          <a:spcPts val="0"/>
                        </a:spcAft>
                      </a:pPr>
                      <a:endParaRPr lang="en-US" sz="1100" baseline="0" dirty="0">
                        <a:solidFill>
                          <a:schemeClr val="bg1"/>
                        </a:solidFill>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1800" baseline="0" dirty="0">
                          <a:solidFill>
                            <a:schemeClr val="bg1"/>
                          </a:solidFill>
                        </a:rPr>
                        <a:t>white</a:t>
                      </a:r>
                      <a:endParaRPr lang="en-US" sz="1800" baseline="0" dirty="0">
                        <a:solidFill>
                          <a:schemeClr val="bg1"/>
                        </a:solidFill>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1800" baseline="0" dirty="0">
                          <a:solidFill>
                            <a:schemeClr val="bg1"/>
                          </a:solidFill>
                        </a:rPr>
                        <a:t>Black</a:t>
                      </a:r>
                      <a:endParaRPr lang="en-US" sz="1800" baseline="0" dirty="0">
                        <a:solidFill>
                          <a:schemeClr val="bg1"/>
                        </a:solidFill>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1800" baseline="0" dirty="0">
                          <a:solidFill>
                            <a:schemeClr val="bg1"/>
                          </a:solidFill>
                        </a:rPr>
                        <a:t>Hispanic</a:t>
                      </a:r>
                      <a:endParaRPr lang="en-US" sz="1800" baseline="0" dirty="0">
                        <a:solidFill>
                          <a:schemeClr val="bg1"/>
                        </a:solidFill>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1800" baseline="0" dirty="0">
                          <a:solidFill>
                            <a:schemeClr val="bg1"/>
                          </a:solidFill>
                        </a:rPr>
                        <a:t>Asian/other</a:t>
                      </a:r>
                      <a:endParaRPr lang="en-US" sz="1800" baseline="0" dirty="0">
                        <a:solidFill>
                          <a:schemeClr val="bg1"/>
                        </a:solidFill>
                        <a:latin typeface="Calibri"/>
                        <a:ea typeface="Calibri"/>
                        <a:cs typeface="Times New Roman"/>
                      </a:endParaRPr>
                    </a:p>
                  </a:txBody>
                  <a:tcPr marL="68580" marR="68580" marT="0" marB="0">
                    <a:solidFill>
                      <a:schemeClr val="accent1"/>
                    </a:solidFill>
                  </a:tcPr>
                </a:tc>
                <a:extLst>
                  <a:ext uri="{0D108BD9-81ED-4DB2-BD59-A6C34878D82A}">
                    <a16:rowId xmlns:a16="http://schemas.microsoft.com/office/drawing/2014/main" val="10000"/>
                  </a:ext>
                </a:extLst>
              </a:tr>
              <a:tr h="409593">
                <a:tc>
                  <a:txBody>
                    <a:bodyPr/>
                    <a:lstStyle/>
                    <a:p>
                      <a:pPr marL="0" marR="0" algn="ctr">
                        <a:lnSpc>
                          <a:spcPct val="115000"/>
                        </a:lnSpc>
                        <a:spcBef>
                          <a:spcPts val="0"/>
                        </a:spcBef>
                        <a:spcAft>
                          <a:spcPts val="0"/>
                        </a:spcAft>
                      </a:pPr>
                      <a:r>
                        <a:rPr lang="en-US" sz="1600" baseline="0" dirty="0">
                          <a:solidFill>
                            <a:schemeClr val="bg1"/>
                          </a:solidFill>
                        </a:rPr>
                        <a:t>2000-2002</a:t>
                      </a:r>
                      <a:endParaRPr lang="en-US" sz="1600" baseline="0" dirty="0">
                        <a:solidFill>
                          <a:schemeClr val="bg1"/>
                        </a:solidFill>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endParaRPr lang="en-US" sz="1600" baseline="0" dirty="0">
                        <a:solidFill>
                          <a:schemeClr val="bg1"/>
                        </a:solidFill>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endParaRPr lang="en-US" sz="1600" baseline="0" dirty="0">
                        <a:solidFill>
                          <a:schemeClr val="bg1"/>
                        </a:solidFill>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endParaRPr lang="en-US" sz="1600" baseline="0">
                        <a:solidFill>
                          <a:schemeClr val="bg1"/>
                        </a:solidFill>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endParaRPr lang="en-US" sz="1600" baseline="0">
                        <a:solidFill>
                          <a:schemeClr val="bg1"/>
                        </a:solidFill>
                        <a:latin typeface="Calibri"/>
                        <a:ea typeface="Calibri"/>
                        <a:cs typeface="Times New Roman"/>
                      </a:endParaRPr>
                    </a:p>
                  </a:txBody>
                  <a:tcPr marL="68580" marR="68580" marT="0" marB="0">
                    <a:solidFill>
                      <a:schemeClr val="accent1"/>
                    </a:solidFill>
                  </a:tcPr>
                </a:tc>
                <a:extLst>
                  <a:ext uri="{0D108BD9-81ED-4DB2-BD59-A6C34878D82A}">
                    <a16:rowId xmlns:a16="http://schemas.microsoft.com/office/drawing/2014/main" val="10001"/>
                  </a:ext>
                </a:extLst>
              </a:tr>
              <a:tr h="599801">
                <a:tc>
                  <a:txBody>
                    <a:bodyPr/>
                    <a:lstStyle/>
                    <a:p>
                      <a:pPr marL="0" marR="0" algn="ctr">
                        <a:lnSpc>
                          <a:spcPct val="115000"/>
                        </a:lnSpc>
                        <a:spcBef>
                          <a:spcPts val="0"/>
                        </a:spcBef>
                        <a:spcAft>
                          <a:spcPts val="0"/>
                        </a:spcAft>
                      </a:pPr>
                      <a:r>
                        <a:rPr lang="en-US" sz="1600" baseline="0">
                          <a:solidFill>
                            <a:schemeClr val="bg1"/>
                          </a:solidFill>
                        </a:rPr>
                        <a:t>Well</a:t>
                      </a:r>
                      <a:endParaRPr lang="en-US" sz="1600" baseline="0">
                        <a:solidFill>
                          <a:schemeClr val="bg1"/>
                        </a:solidFill>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1600" baseline="0" dirty="0">
                          <a:solidFill>
                            <a:schemeClr val="bg1"/>
                          </a:solidFill>
                        </a:rPr>
                        <a:t>Referent</a:t>
                      </a:r>
                      <a:endParaRPr lang="en-US" sz="1600" baseline="0" dirty="0">
                        <a:solidFill>
                          <a:schemeClr val="bg1"/>
                        </a:solidFill>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1600" baseline="0" dirty="0">
                          <a:solidFill>
                            <a:schemeClr val="bg1"/>
                          </a:solidFill>
                        </a:rPr>
                        <a:t>0.64</a:t>
                      </a:r>
                    </a:p>
                    <a:p>
                      <a:pPr marL="0" marR="0" algn="ctr">
                        <a:lnSpc>
                          <a:spcPct val="115000"/>
                        </a:lnSpc>
                        <a:spcBef>
                          <a:spcPts val="0"/>
                        </a:spcBef>
                        <a:spcAft>
                          <a:spcPts val="0"/>
                        </a:spcAft>
                      </a:pPr>
                      <a:r>
                        <a:rPr lang="en-US" sz="1600" baseline="0" dirty="0">
                          <a:solidFill>
                            <a:schemeClr val="bg1"/>
                          </a:solidFill>
                        </a:rPr>
                        <a:t>(0.49-0.83)</a:t>
                      </a:r>
                      <a:endParaRPr lang="en-US" sz="1600" baseline="0" dirty="0">
                        <a:solidFill>
                          <a:schemeClr val="bg1"/>
                        </a:solidFill>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1600" baseline="0" dirty="0">
                          <a:solidFill>
                            <a:schemeClr val="bg1"/>
                          </a:solidFill>
                        </a:rPr>
                        <a:t>0.78</a:t>
                      </a:r>
                    </a:p>
                    <a:p>
                      <a:pPr marL="0" marR="0" algn="ctr">
                        <a:lnSpc>
                          <a:spcPct val="115000"/>
                        </a:lnSpc>
                        <a:spcBef>
                          <a:spcPts val="0"/>
                        </a:spcBef>
                        <a:spcAft>
                          <a:spcPts val="0"/>
                        </a:spcAft>
                      </a:pPr>
                      <a:r>
                        <a:rPr lang="en-US" sz="1600" baseline="0" dirty="0">
                          <a:solidFill>
                            <a:schemeClr val="bg1"/>
                          </a:solidFill>
                        </a:rPr>
                        <a:t>(0.61-1.00)</a:t>
                      </a:r>
                      <a:endParaRPr lang="en-US" sz="1600" baseline="0" dirty="0">
                        <a:solidFill>
                          <a:schemeClr val="bg1"/>
                        </a:solidFill>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1600" baseline="0" dirty="0">
                          <a:solidFill>
                            <a:schemeClr val="bg1"/>
                          </a:solidFill>
                        </a:rPr>
                        <a:t>0.84</a:t>
                      </a:r>
                    </a:p>
                    <a:p>
                      <a:pPr marL="0" marR="0" algn="ctr">
                        <a:lnSpc>
                          <a:spcPct val="115000"/>
                        </a:lnSpc>
                        <a:spcBef>
                          <a:spcPts val="0"/>
                        </a:spcBef>
                        <a:spcAft>
                          <a:spcPts val="0"/>
                        </a:spcAft>
                      </a:pPr>
                      <a:r>
                        <a:rPr lang="en-US" sz="1600" baseline="0" dirty="0">
                          <a:solidFill>
                            <a:schemeClr val="bg1"/>
                          </a:solidFill>
                        </a:rPr>
                        <a:t>(0.59-1.19)</a:t>
                      </a:r>
                      <a:endParaRPr lang="en-US" sz="1600" baseline="0" dirty="0">
                        <a:solidFill>
                          <a:schemeClr val="bg1"/>
                        </a:solidFill>
                        <a:latin typeface="Calibri"/>
                        <a:ea typeface="Calibri"/>
                        <a:cs typeface="Times New Roman"/>
                      </a:endParaRPr>
                    </a:p>
                  </a:txBody>
                  <a:tcPr marL="68580" marR="68580" marT="0" marB="0">
                    <a:solidFill>
                      <a:schemeClr val="accent1"/>
                    </a:solidFill>
                  </a:tcPr>
                </a:tc>
                <a:extLst>
                  <a:ext uri="{0D108BD9-81ED-4DB2-BD59-A6C34878D82A}">
                    <a16:rowId xmlns:a16="http://schemas.microsoft.com/office/drawing/2014/main" val="10002"/>
                  </a:ext>
                </a:extLst>
              </a:tr>
              <a:tr h="599801">
                <a:tc>
                  <a:txBody>
                    <a:bodyPr/>
                    <a:lstStyle/>
                    <a:p>
                      <a:pPr marL="0" marR="0" algn="ctr">
                        <a:lnSpc>
                          <a:spcPct val="115000"/>
                        </a:lnSpc>
                        <a:spcBef>
                          <a:spcPts val="0"/>
                        </a:spcBef>
                        <a:spcAft>
                          <a:spcPts val="0"/>
                        </a:spcAft>
                      </a:pPr>
                      <a:r>
                        <a:rPr lang="en-US" sz="1600" baseline="0">
                          <a:solidFill>
                            <a:schemeClr val="bg1"/>
                          </a:solidFill>
                        </a:rPr>
                        <a:t>Moderate</a:t>
                      </a:r>
                      <a:endParaRPr lang="en-US" sz="1600" baseline="0">
                        <a:solidFill>
                          <a:schemeClr val="bg1"/>
                        </a:solidFill>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1600" baseline="0" dirty="0">
                          <a:solidFill>
                            <a:schemeClr val="bg1"/>
                          </a:solidFill>
                        </a:rPr>
                        <a:t>Referent</a:t>
                      </a:r>
                      <a:endParaRPr lang="en-US" sz="1600" baseline="0" dirty="0">
                        <a:solidFill>
                          <a:schemeClr val="bg1"/>
                        </a:solidFill>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1600" baseline="0">
                          <a:solidFill>
                            <a:schemeClr val="bg1"/>
                          </a:solidFill>
                        </a:rPr>
                        <a:t>0.75</a:t>
                      </a:r>
                    </a:p>
                    <a:p>
                      <a:pPr marL="0" marR="0" algn="ctr">
                        <a:lnSpc>
                          <a:spcPct val="115000"/>
                        </a:lnSpc>
                        <a:spcBef>
                          <a:spcPts val="0"/>
                        </a:spcBef>
                        <a:spcAft>
                          <a:spcPts val="0"/>
                        </a:spcAft>
                      </a:pPr>
                      <a:r>
                        <a:rPr lang="en-US" sz="1600" baseline="0">
                          <a:solidFill>
                            <a:schemeClr val="bg1"/>
                          </a:solidFill>
                        </a:rPr>
                        <a:t>(0.70-0.80)</a:t>
                      </a:r>
                      <a:endParaRPr lang="en-US" sz="1600" baseline="0">
                        <a:solidFill>
                          <a:schemeClr val="bg1"/>
                        </a:solidFill>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1600" baseline="0">
                          <a:solidFill>
                            <a:schemeClr val="bg1"/>
                          </a:solidFill>
                        </a:rPr>
                        <a:t>0.85</a:t>
                      </a:r>
                    </a:p>
                    <a:p>
                      <a:pPr marL="0" marR="0" algn="ctr">
                        <a:lnSpc>
                          <a:spcPct val="115000"/>
                        </a:lnSpc>
                        <a:spcBef>
                          <a:spcPts val="0"/>
                        </a:spcBef>
                        <a:spcAft>
                          <a:spcPts val="0"/>
                        </a:spcAft>
                      </a:pPr>
                      <a:r>
                        <a:rPr lang="en-US" sz="1600" baseline="0">
                          <a:solidFill>
                            <a:schemeClr val="bg1"/>
                          </a:solidFill>
                        </a:rPr>
                        <a:t>(0.80-0.91)</a:t>
                      </a:r>
                      <a:endParaRPr lang="en-US" sz="1600" baseline="0">
                        <a:solidFill>
                          <a:schemeClr val="bg1"/>
                        </a:solidFill>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1600" baseline="0" dirty="0">
                          <a:solidFill>
                            <a:schemeClr val="bg1"/>
                          </a:solidFill>
                        </a:rPr>
                        <a:t>0.88</a:t>
                      </a:r>
                    </a:p>
                    <a:p>
                      <a:pPr marL="0" marR="0" algn="ctr">
                        <a:lnSpc>
                          <a:spcPct val="115000"/>
                        </a:lnSpc>
                        <a:spcBef>
                          <a:spcPts val="0"/>
                        </a:spcBef>
                        <a:spcAft>
                          <a:spcPts val="0"/>
                        </a:spcAft>
                      </a:pPr>
                      <a:r>
                        <a:rPr lang="en-US" sz="1600" baseline="0" dirty="0">
                          <a:solidFill>
                            <a:schemeClr val="bg1"/>
                          </a:solidFill>
                        </a:rPr>
                        <a:t>(0.0.81-0.97)</a:t>
                      </a:r>
                      <a:endParaRPr lang="en-US" sz="1600" baseline="0" dirty="0">
                        <a:solidFill>
                          <a:schemeClr val="bg1"/>
                        </a:solidFill>
                        <a:latin typeface="Calibri"/>
                        <a:ea typeface="Calibri"/>
                        <a:cs typeface="Times New Roman"/>
                      </a:endParaRPr>
                    </a:p>
                  </a:txBody>
                  <a:tcPr marL="68580" marR="68580" marT="0" marB="0">
                    <a:solidFill>
                      <a:schemeClr val="accent1"/>
                    </a:solidFill>
                  </a:tcPr>
                </a:tc>
                <a:extLst>
                  <a:ext uri="{0D108BD9-81ED-4DB2-BD59-A6C34878D82A}">
                    <a16:rowId xmlns:a16="http://schemas.microsoft.com/office/drawing/2014/main" val="10003"/>
                  </a:ext>
                </a:extLst>
              </a:tr>
              <a:tr h="599801">
                <a:tc>
                  <a:txBody>
                    <a:bodyPr/>
                    <a:lstStyle/>
                    <a:p>
                      <a:pPr marL="0" marR="0" algn="ctr">
                        <a:lnSpc>
                          <a:spcPct val="115000"/>
                        </a:lnSpc>
                        <a:spcBef>
                          <a:spcPts val="0"/>
                        </a:spcBef>
                        <a:spcAft>
                          <a:spcPts val="0"/>
                        </a:spcAft>
                      </a:pPr>
                      <a:r>
                        <a:rPr lang="en-US" sz="1600" baseline="0" dirty="0">
                          <a:solidFill>
                            <a:schemeClr val="bg1"/>
                          </a:solidFill>
                        </a:rPr>
                        <a:t>Poor</a:t>
                      </a:r>
                    </a:p>
                    <a:p>
                      <a:pPr marL="0" marR="0" algn="ctr">
                        <a:lnSpc>
                          <a:spcPct val="115000"/>
                        </a:lnSpc>
                        <a:spcBef>
                          <a:spcPts val="0"/>
                        </a:spcBef>
                        <a:spcAft>
                          <a:spcPts val="0"/>
                        </a:spcAft>
                      </a:pPr>
                      <a:r>
                        <a:rPr lang="en-US" sz="1600" baseline="0" dirty="0">
                          <a:solidFill>
                            <a:schemeClr val="bg1"/>
                          </a:solidFill>
                        </a:rPr>
                        <a:t>GS 8-10</a:t>
                      </a:r>
                      <a:endParaRPr lang="en-US" sz="1600" baseline="0" dirty="0">
                        <a:solidFill>
                          <a:schemeClr val="bg1"/>
                        </a:solidFill>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1600" baseline="0">
                          <a:solidFill>
                            <a:schemeClr val="bg1"/>
                          </a:solidFill>
                        </a:rPr>
                        <a:t>Referent</a:t>
                      </a:r>
                      <a:endParaRPr lang="en-US" sz="1600" baseline="0">
                        <a:solidFill>
                          <a:schemeClr val="bg1"/>
                        </a:solidFill>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1600" baseline="0" dirty="0">
                          <a:solidFill>
                            <a:schemeClr val="bg1"/>
                          </a:solidFill>
                        </a:rPr>
                        <a:t>0.70</a:t>
                      </a:r>
                    </a:p>
                    <a:p>
                      <a:pPr marL="0" marR="0" algn="ctr">
                        <a:lnSpc>
                          <a:spcPct val="115000"/>
                        </a:lnSpc>
                        <a:spcBef>
                          <a:spcPts val="0"/>
                        </a:spcBef>
                        <a:spcAft>
                          <a:spcPts val="0"/>
                        </a:spcAft>
                      </a:pPr>
                      <a:r>
                        <a:rPr lang="en-US" sz="1600" baseline="0" dirty="0">
                          <a:solidFill>
                            <a:schemeClr val="bg1"/>
                          </a:solidFill>
                        </a:rPr>
                        <a:t>(0.62-0.79)</a:t>
                      </a:r>
                      <a:endParaRPr lang="en-US" sz="1600" baseline="0" dirty="0">
                        <a:solidFill>
                          <a:schemeClr val="bg1"/>
                        </a:solidFill>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1600" baseline="0">
                          <a:solidFill>
                            <a:schemeClr val="bg1"/>
                          </a:solidFill>
                        </a:rPr>
                        <a:t>0.75</a:t>
                      </a:r>
                    </a:p>
                    <a:p>
                      <a:pPr marL="0" marR="0" algn="ctr">
                        <a:lnSpc>
                          <a:spcPct val="115000"/>
                        </a:lnSpc>
                        <a:spcBef>
                          <a:spcPts val="0"/>
                        </a:spcBef>
                        <a:spcAft>
                          <a:spcPts val="0"/>
                        </a:spcAft>
                      </a:pPr>
                      <a:r>
                        <a:rPr lang="en-US" sz="1600" baseline="0">
                          <a:solidFill>
                            <a:schemeClr val="bg1"/>
                          </a:solidFill>
                        </a:rPr>
                        <a:t>(0.67-0.85)</a:t>
                      </a:r>
                      <a:endParaRPr lang="en-US" sz="1600" baseline="0">
                        <a:solidFill>
                          <a:schemeClr val="bg1"/>
                        </a:solidFill>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1600" baseline="0" dirty="0">
                          <a:solidFill>
                            <a:schemeClr val="bg1"/>
                          </a:solidFill>
                        </a:rPr>
                        <a:t>0.73</a:t>
                      </a:r>
                    </a:p>
                    <a:p>
                      <a:pPr marL="0" marR="0" algn="ctr">
                        <a:lnSpc>
                          <a:spcPct val="115000"/>
                        </a:lnSpc>
                        <a:spcBef>
                          <a:spcPts val="0"/>
                        </a:spcBef>
                        <a:spcAft>
                          <a:spcPts val="0"/>
                        </a:spcAft>
                      </a:pPr>
                      <a:r>
                        <a:rPr lang="en-US" sz="1600" baseline="0" dirty="0">
                          <a:solidFill>
                            <a:schemeClr val="bg1"/>
                          </a:solidFill>
                        </a:rPr>
                        <a:t>(0.63-0.85)</a:t>
                      </a:r>
                      <a:endParaRPr lang="en-US" sz="1600" baseline="0" dirty="0">
                        <a:solidFill>
                          <a:schemeClr val="bg1"/>
                        </a:solidFill>
                        <a:latin typeface="Calibri"/>
                        <a:ea typeface="Calibri"/>
                        <a:cs typeface="Times New Roman"/>
                      </a:endParaRPr>
                    </a:p>
                  </a:txBody>
                  <a:tcPr marL="68580" marR="68580" marT="0" marB="0">
                    <a:solidFill>
                      <a:schemeClr val="accent1"/>
                    </a:solidFill>
                  </a:tcPr>
                </a:tc>
                <a:extLst>
                  <a:ext uri="{0D108BD9-81ED-4DB2-BD59-A6C34878D82A}">
                    <a16:rowId xmlns:a16="http://schemas.microsoft.com/office/drawing/2014/main" val="10004"/>
                  </a:ext>
                </a:extLst>
              </a:tr>
              <a:tr h="409593">
                <a:tc>
                  <a:txBody>
                    <a:bodyPr/>
                    <a:lstStyle/>
                    <a:p>
                      <a:pPr marL="0" marR="0" algn="ctr">
                        <a:lnSpc>
                          <a:spcPct val="115000"/>
                        </a:lnSpc>
                        <a:spcBef>
                          <a:spcPts val="0"/>
                        </a:spcBef>
                        <a:spcAft>
                          <a:spcPts val="0"/>
                        </a:spcAft>
                      </a:pPr>
                      <a:r>
                        <a:rPr lang="en-US" sz="1600" baseline="0" dirty="0">
                          <a:solidFill>
                            <a:schemeClr val="bg1"/>
                          </a:solidFill>
                        </a:rPr>
                        <a:t>2003-2006</a:t>
                      </a:r>
                      <a:endParaRPr lang="en-US" sz="1600" baseline="0" dirty="0">
                        <a:solidFill>
                          <a:schemeClr val="bg1"/>
                        </a:solidFill>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endParaRPr lang="en-US" sz="1600" baseline="0">
                        <a:solidFill>
                          <a:schemeClr val="bg1"/>
                        </a:solidFill>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endParaRPr lang="en-US" sz="1600" baseline="0" dirty="0">
                        <a:solidFill>
                          <a:schemeClr val="bg1"/>
                        </a:solidFill>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endParaRPr lang="en-US" sz="1600" baseline="0">
                        <a:solidFill>
                          <a:schemeClr val="bg1"/>
                        </a:solidFill>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endParaRPr lang="en-US" sz="1600" baseline="0" dirty="0">
                        <a:solidFill>
                          <a:schemeClr val="bg1"/>
                        </a:solidFill>
                        <a:latin typeface="Calibri"/>
                        <a:ea typeface="Calibri"/>
                        <a:cs typeface="Times New Roman"/>
                      </a:endParaRPr>
                    </a:p>
                  </a:txBody>
                  <a:tcPr marL="68580" marR="68580" marT="0" marB="0">
                    <a:solidFill>
                      <a:schemeClr val="accent1"/>
                    </a:solidFill>
                  </a:tcPr>
                </a:tc>
                <a:extLst>
                  <a:ext uri="{0D108BD9-81ED-4DB2-BD59-A6C34878D82A}">
                    <a16:rowId xmlns:a16="http://schemas.microsoft.com/office/drawing/2014/main" val="10005"/>
                  </a:ext>
                </a:extLst>
              </a:tr>
              <a:tr h="599801">
                <a:tc>
                  <a:txBody>
                    <a:bodyPr/>
                    <a:lstStyle/>
                    <a:p>
                      <a:pPr marL="0" marR="0" algn="ctr">
                        <a:lnSpc>
                          <a:spcPct val="115000"/>
                        </a:lnSpc>
                        <a:spcBef>
                          <a:spcPts val="0"/>
                        </a:spcBef>
                        <a:spcAft>
                          <a:spcPts val="0"/>
                        </a:spcAft>
                      </a:pPr>
                      <a:r>
                        <a:rPr lang="en-US" sz="1600" baseline="0">
                          <a:solidFill>
                            <a:schemeClr val="bg1"/>
                          </a:solidFill>
                        </a:rPr>
                        <a:t>Well</a:t>
                      </a:r>
                      <a:endParaRPr lang="en-US" sz="1600" baseline="0">
                        <a:solidFill>
                          <a:schemeClr val="bg1"/>
                        </a:solidFill>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1600" baseline="0">
                          <a:solidFill>
                            <a:schemeClr val="bg1"/>
                          </a:solidFill>
                        </a:rPr>
                        <a:t>Referent</a:t>
                      </a:r>
                      <a:endParaRPr lang="en-US" sz="1600" baseline="0">
                        <a:solidFill>
                          <a:schemeClr val="bg1"/>
                        </a:solidFill>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1600" baseline="0" dirty="0">
                          <a:solidFill>
                            <a:schemeClr val="bg1"/>
                          </a:solidFill>
                        </a:rPr>
                        <a:t>1.05</a:t>
                      </a:r>
                    </a:p>
                    <a:p>
                      <a:pPr marL="0" marR="0" algn="ctr">
                        <a:lnSpc>
                          <a:spcPct val="115000"/>
                        </a:lnSpc>
                        <a:spcBef>
                          <a:spcPts val="0"/>
                        </a:spcBef>
                        <a:spcAft>
                          <a:spcPts val="0"/>
                        </a:spcAft>
                      </a:pPr>
                      <a:r>
                        <a:rPr lang="en-US" sz="1600" baseline="0" dirty="0">
                          <a:solidFill>
                            <a:schemeClr val="bg1"/>
                          </a:solidFill>
                        </a:rPr>
                        <a:t> (0.72-1.53)</a:t>
                      </a:r>
                      <a:endParaRPr lang="en-US" sz="1600" baseline="0" dirty="0">
                        <a:solidFill>
                          <a:schemeClr val="bg1"/>
                        </a:solidFill>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1600" baseline="0" dirty="0">
                          <a:solidFill>
                            <a:schemeClr val="bg1"/>
                          </a:solidFill>
                        </a:rPr>
                        <a:t>1.01</a:t>
                      </a:r>
                    </a:p>
                    <a:p>
                      <a:pPr marL="0" marR="0" algn="ctr">
                        <a:lnSpc>
                          <a:spcPct val="115000"/>
                        </a:lnSpc>
                        <a:spcBef>
                          <a:spcPts val="0"/>
                        </a:spcBef>
                        <a:spcAft>
                          <a:spcPts val="0"/>
                        </a:spcAft>
                      </a:pPr>
                      <a:r>
                        <a:rPr lang="en-US" sz="1600" baseline="0" dirty="0">
                          <a:solidFill>
                            <a:schemeClr val="bg1"/>
                          </a:solidFill>
                        </a:rPr>
                        <a:t>(0.73-1.40</a:t>
                      </a:r>
                      <a:endParaRPr lang="en-US" sz="1600" baseline="0" dirty="0">
                        <a:solidFill>
                          <a:schemeClr val="bg1"/>
                        </a:solidFill>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1600" baseline="0" dirty="0">
                          <a:solidFill>
                            <a:schemeClr val="bg1"/>
                          </a:solidFill>
                        </a:rPr>
                        <a:t>1.15</a:t>
                      </a:r>
                    </a:p>
                    <a:p>
                      <a:pPr marL="0" marR="0" algn="ctr">
                        <a:lnSpc>
                          <a:spcPct val="115000"/>
                        </a:lnSpc>
                        <a:spcBef>
                          <a:spcPts val="0"/>
                        </a:spcBef>
                        <a:spcAft>
                          <a:spcPts val="0"/>
                        </a:spcAft>
                      </a:pPr>
                      <a:r>
                        <a:rPr lang="en-US" sz="1600" baseline="0" dirty="0">
                          <a:solidFill>
                            <a:schemeClr val="bg1"/>
                          </a:solidFill>
                        </a:rPr>
                        <a:t>(0.72-1.83)</a:t>
                      </a:r>
                      <a:endParaRPr lang="en-US" sz="1600" baseline="0" dirty="0">
                        <a:solidFill>
                          <a:schemeClr val="bg1"/>
                        </a:solidFill>
                        <a:latin typeface="Calibri"/>
                        <a:ea typeface="Calibri"/>
                        <a:cs typeface="Times New Roman"/>
                      </a:endParaRPr>
                    </a:p>
                  </a:txBody>
                  <a:tcPr marL="68580" marR="68580" marT="0" marB="0">
                    <a:solidFill>
                      <a:schemeClr val="accent1"/>
                    </a:solidFill>
                  </a:tcPr>
                </a:tc>
                <a:extLst>
                  <a:ext uri="{0D108BD9-81ED-4DB2-BD59-A6C34878D82A}">
                    <a16:rowId xmlns:a16="http://schemas.microsoft.com/office/drawing/2014/main" val="10006"/>
                  </a:ext>
                </a:extLst>
              </a:tr>
              <a:tr h="599801">
                <a:tc>
                  <a:txBody>
                    <a:bodyPr/>
                    <a:lstStyle/>
                    <a:p>
                      <a:pPr marL="0" marR="0" algn="ctr">
                        <a:lnSpc>
                          <a:spcPct val="115000"/>
                        </a:lnSpc>
                        <a:spcBef>
                          <a:spcPts val="0"/>
                        </a:spcBef>
                        <a:spcAft>
                          <a:spcPts val="0"/>
                        </a:spcAft>
                      </a:pPr>
                      <a:r>
                        <a:rPr lang="en-US" sz="1600" baseline="0">
                          <a:solidFill>
                            <a:schemeClr val="bg1"/>
                          </a:solidFill>
                        </a:rPr>
                        <a:t>Moderate</a:t>
                      </a:r>
                      <a:endParaRPr lang="en-US" sz="1600" baseline="0">
                        <a:solidFill>
                          <a:schemeClr val="bg1"/>
                        </a:solidFill>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1600" baseline="0">
                          <a:solidFill>
                            <a:schemeClr val="bg1"/>
                          </a:solidFill>
                        </a:rPr>
                        <a:t>Referent</a:t>
                      </a:r>
                      <a:endParaRPr lang="en-US" sz="1600" baseline="0">
                        <a:solidFill>
                          <a:schemeClr val="bg1"/>
                        </a:solidFill>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1600" baseline="0" dirty="0">
                          <a:solidFill>
                            <a:schemeClr val="bg1"/>
                          </a:solidFill>
                        </a:rPr>
                        <a:t>0.83</a:t>
                      </a:r>
                    </a:p>
                    <a:p>
                      <a:pPr marL="0" marR="0" algn="ctr">
                        <a:lnSpc>
                          <a:spcPct val="115000"/>
                        </a:lnSpc>
                        <a:spcBef>
                          <a:spcPts val="0"/>
                        </a:spcBef>
                        <a:spcAft>
                          <a:spcPts val="0"/>
                        </a:spcAft>
                      </a:pPr>
                      <a:r>
                        <a:rPr lang="en-US" sz="1600" baseline="0" dirty="0">
                          <a:solidFill>
                            <a:schemeClr val="bg1"/>
                          </a:solidFill>
                        </a:rPr>
                        <a:t>(0.78-0.88)</a:t>
                      </a:r>
                      <a:endParaRPr lang="en-US" sz="1600" baseline="0" dirty="0">
                        <a:solidFill>
                          <a:schemeClr val="bg1"/>
                        </a:solidFill>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1600" baseline="0" dirty="0">
                          <a:solidFill>
                            <a:schemeClr val="bg1"/>
                          </a:solidFill>
                        </a:rPr>
                        <a:t>0.91</a:t>
                      </a:r>
                    </a:p>
                    <a:p>
                      <a:pPr marL="0" marR="0" algn="ctr">
                        <a:lnSpc>
                          <a:spcPct val="115000"/>
                        </a:lnSpc>
                        <a:spcBef>
                          <a:spcPts val="0"/>
                        </a:spcBef>
                        <a:spcAft>
                          <a:spcPts val="0"/>
                        </a:spcAft>
                      </a:pPr>
                      <a:r>
                        <a:rPr lang="en-US" sz="1600" baseline="0" dirty="0">
                          <a:solidFill>
                            <a:schemeClr val="bg1"/>
                          </a:solidFill>
                        </a:rPr>
                        <a:t>(0.86-0.97)</a:t>
                      </a:r>
                      <a:endParaRPr lang="en-US" sz="1600" baseline="0" dirty="0">
                        <a:solidFill>
                          <a:schemeClr val="bg1"/>
                        </a:solidFill>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1600" baseline="0" dirty="0">
                          <a:solidFill>
                            <a:schemeClr val="bg1"/>
                          </a:solidFill>
                        </a:rPr>
                        <a:t>1.01 </a:t>
                      </a:r>
                    </a:p>
                    <a:p>
                      <a:pPr marL="0" marR="0" algn="ctr">
                        <a:lnSpc>
                          <a:spcPct val="115000"/>
                        </a:lnSpc>
                        <a:spcBef>
                          <a:spcPts val="0"/>
                        </a:spcBef>
                        <a:spcAft>
                          <a:spcPts val="0"/>
                        </a:spcAft>
                      </a:pPr>
                      <a:r>
                        <a:rPr lang="en-US" sz="1600" baseline="0" dirty="0">
                          <a:solidFill>
                            <a:schemeClr val="bg1"/>
                          </a:solidFill>
                        </a:rPr>
                        <a:t>(0.93-1.10)</a:t>
                      </a:r>
                      <a:endParaRPr lang="en-US" sz="1600" baseline="0" dirty="0">
                        <a:solidFill>
                          <a:schemeClr val="bg1"/>
                        </a:solidFill>
                        <a:latin typeface="Calibri"/>
                        <a:ea typeface="Calibri"/>
                        <a:cs typeface="Times New Roman"/>
                      </a:endParaRPr>
                    </a:p>
                  </a:txBody>
                  <a:tcPr marL="68580" marR="68580" marT="0" marB="0">
                    <a:solidFill>
                      <a:schemeClr val="accent1"/>
                    </a:solidFill>
                  </a:tcPr>
                </a:tc>
                <a:extLst>
                  <a:ext uri="{0D108BD9-81ED-4DB2-BD59-A6C34878D82A}">
                    <a16:rowId xmlns:a16="http://schemas.microsoft.com/office/drawing/2014/main" val="10007"/>
                  </a:ext>
                </a:extLst>
              </a:tr>
              <a:tr h="599801">
                <a:tc>
                  <a:txBody>
                    <a:bodyPr/>
                    <a:lstStyle/>
                    <a:p>
                      <a:pPr marL="0" marR="0" algn="ctr">
                        <a:lnSpc>
                          <a:spcPct val="115000"/>
                        </a:lnSpc>
                        <a:spcBef>
                          <a:spcPts val="0"/>
                        </a:spcBef>
                        <a:spcAft>
                          <a:spcPts val="0"/>
                        </a:spcAft>
                      </a:pPr>
                      <a:r>
                        <a:rPr lang="en-US" sz="1600" baseline="0" dirty="0">
                          <a:solidFill>
                            <a:schemeClr val="bg1"/>
                          </a:solidFill>
                        </a:rPr>
                        <a:t>Poor</a:t>
                      </a:r>
                    </a:p>
                    <a:p>
                      <a:pPr marL="0" marR="0" indent="0" algn="ctr" defTabSz="914400" rtl="0" eaLnBrk="1" fontAlgn="auto" latinLnBrk="0" hangingPunct="1">
                        <a:lnSpc>
                          <a:spcPct val="115000"/>
                        </a:lnSpc>
                        <a:spcBef>
                          <a:spcPts val="0"/>
                        </a:spcBef>
                        <a:spcAft>
                          <a:spcPts val="0"/>
                        </a:spcAft>
                        <a:buClrTx/>
                        <a:buSzTx/>
                        <a:buFontTx/>
                        <a:buNone/>
                        <a:tabLst/>
                        <a:defRPr/>
                      </a:pPr>
                      <a:r>
                        <a:rPr lang="en-US" sz="1600" baseline="0" dirty="0">
                          <a:solidFill>
                            <a:schemeClr val="bg1"/>
                          </a:solidFill>
                        </a:rPr>
                        <a:t>GS 7-10</a:t>
                      </a:r>
                      <a:endParaRPr lang="en-US" sz="1600" baseline="0" dirty="0">
                        <a:solidFill>
                          <a:schemeClr val="bg1"/>
                        </a:solidFill>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1600" baseline="0">
                          <a:solidFill>
                            <a:schemeClr val="bg1"/>
                          </a:solidFill>
                        </a:rPr>
                        <a:t>Referent</a:t>
                      </a:r>
                      <a:endParaRPr lang="en-US" sz="1600" baseline="0">
                        <a:solidFill>
                          <a:schemeClr val="bg1"/>
                        </a:solidFill>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1600" baseline="0" dirty="0">
                          <a:solidFill>
                            <a:schemeClr val="bg1"/>
                          </a:solidFill>
                        </a:rPr>
                        <a:t>0.69</a:t>
                      </a:r>
                    </a:p>
                    <a:p>
                      <a:pPr marL="0" marR="0" algn="ctr">
                        <a:lnSpc>
                          <a:spcPct val="115000"/>
                        </a:lnSpc>
                        <a:spcBef>
                          <a:spcPts val="0"/>
                        </a:spcBef>
                        <a:spcAft>
                          <a:spcPts val="0"/>
                        </a:spcAft>
                      </a:pPr>
                      <a:r>
                        <a:rPr lang="en-US" sz="1600" baseline="0" dirty="0">
                          <a:solidFill>
                            <a:schemeClr val="bg1"/>
                          </a:solidFill>
                        </a:rPr>
                        <a:t>(0.64-0.75)</a:t>
                      </a:r>
                      <a:endParaRPr lang="en-US" sz="1600" baseline="0" dirty="0">
                        <a:solidFill>
                          <a:schemeClr val="bg1"/>
                        </a:solidFill>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1600" baseline="0">
                          <a:solidFill>
                            <a:schemeClr val="bg1"/>
                          </a:solidFill>
                        </a:rPr>
                        <a:t>0.77</a:t>
                      </a:r>
                    </a:p>
                    <a:p>
                      <a:pPr marL="0" marR="0" algn="ctr">
                        <a:lnSpc>
                          <a:spcPct val="115000"/>
                        </a:lnSpc>
                        <a:spcBef>
                          <a:spcPts val="0"/>
                        </a:spcBef>
                        <a:spcAft>
                          <a:spcPts val="0"/>
                        </a:spcAft>
                      </a:pPr>
                      <a:r>
                        <a:rPr lang="en-US" sz="1600" baseline="0">
                          <a:solidFill>
                            <a:schemeClr val="bg1"/>
                          </a:solidFill>
                        </a:rPr>
                        <a:t>(0.71-0.83)</a:t>
                      </a:r>
                      <a:endParaRPr lang="en-US" sz="1600" baseline="0">
                        <a:solidFill>
                          <a:schemeClr val="bg1"/>
                        </a:solidFill>
                        <a:latin typeface="Calibri"/>
                        <a:ea typeface="Calibri"/>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1600" baseline="0" dirty="0">
                          <a:solidFill>
                            <a:schemeClr val="bg1"/>
                          </a:solidFill>
                        </a:rPr>
                        <a:t>0.99</a:t>
                      </a:r>
                    </a:p>
                    <a:p>
                      <a:pPr marL="0" marR="0" algn="ctr">
                        <a:lnSpc>
                          <a:spcPct val="115000"/>
                        </a:lnSpc>
                        <a:spcBef>
                          <a:spcPts val="0"/>
                        </a:spcBef>
                        <a:spcAft>
                          <a:spcPts val="0"/>
                        </a:spcAft>
                      </a:pPr>
                      <a:r>
                        <a:rPr lang="en-US" sz="1600" baseline="0" dirty="0">
                          <a:solidFill>
                            <a:schemeClr val="bg1"/>
                          </a:solidFill>
                        </a:rPr>
                        <a:t>(0.90-1.09)</a:t>
                      </a:r>
                      <a:endParaRPr lang="en-US" sz="1600" baseline="0" dirty="0">
                        <a:solidFill>
                          <a:schemeClr val="bg1"/>
                        </a:solidFill>
                        <a:latin typeface="Calibri"/>
                        <a:ea typeface="Calibri"/>
                        <a:cs typeface="Times New Roman"/>
                      </a:endParaRPr>
                    </a:p>
                  </a:txBody>
                  <a:tcPr marL="68580" marR="68580" marT="0" marB="0">
                    <a:solidFill>
                      <a:schemeClr val="accent1"/>
                    </a:solidFill>
                  </a:tcPr>
                </a:tc>
                <a:extLst>
                  <a:ext uri="{0D108BD9-81ED-4DB2-BD59-A6C34878D82A}">
                    <a16:rowId xmlns:a16="http://schemas.microsoft.com/office/drawing/2014/main" val="10008"/>
                  </a:ext>
                </a:extLst>
              </a:tr>
            </a:tbl>
          </a:graphicData>
        </a:graphic>
      </p:graphicFrame>
      <p:sp>
        <p:nvSpPr>
          <p:cNvPr id="6" name="Oval 5">
            <a:extLst>
              <a:ext uri="{FF2B5EF4-FFF2-40B4-BE49-F238E27FC236}">
                <a16:creationId xmlns:a16="http://schemas.microsoft.com/office/drawing/2014/main" id="{E82B6EEC-E5F5-40EF-BDDD-1FBD4A0FAD87}"/>
              </a:ext>
            </a:extLst>
          </p:cNvPr>
          <p:cNvSpPr/>
          <p:nvPr/>
        </p:nvSpPr>
        <p:spPr>
          <a:xfrm>
            <a:off x="5334000" y="5715000"/>
            <a:ext cx="18288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7" name="Oval 6">
            <a:extLst>
              <a:ext uri="{FF2B5EF4-FFF2-40B4-BE49-F238E27FC236}">
                <a16:creationId xmlns:a16="http://schemas.microsoft.com/office/drawing/2014/main" id="{9205D37B-6FD1-45BD-8FF2-F50BEE691CD9}"/>
              </a:ext>
            </a:extLst>
          </p:cNvPr>
          <p:cNvSpPr/>
          <p:nvPr/>
        </p:nvSpPr>
        <p:spPr>
          <a:xfrm>
            <a:off x="5257800" y="3505200"/>
            <a:ext cx="18288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Content Placeholder 3">
            <a:extLst>
              <a:ext uri="{FF2B5EF4-FFF2-40B4-BE49-F238E27FC236}">
                <a16:creationId xmlns:a16="http://schemas.microsoft.com/office/drawing/2014/main" id="{4B9D5995-158B-4C90-A415-D9EAA0E49D6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62314" y="1600201"/>
            <a:ext cx="566737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itle 1">
            <a:extLst>
              <a:ext uri="{FF2B5EF4-FFF2-40B4-BE49-F238E27FC236}">
                <a16:creationId xmlns:a16="http://schemas.microsoft.com/office/drawing/2014/main" id="{4C07B9E2-2E58-4678-BD89-5F2BBE68BB50}"/>
              </a:ext>
            </a:extLst>
          </p:cNvPr>
          <p:cNvSpPr>
            <a:spLocks noGrp="1" noChangeArrowheads="1"/>
          </p:cNvSpPr>
          <p:nvPr>
            <p:ph type="title"/>
          </p:nvPr>
        </p:nvSpPr>
        <p:spPr bwMode="auto">
          <a:xfrm>
            <a:off x="4114800" y="76200"/>
            <a:ext cx="61722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sz="3600">
                <a:solidFill>
                  <a:schemeClr val="bg1"/>
                </a:solidFill>
              </a:rPr>
              <a:t>Men Diagnosed 2004-2011</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C94198D-20BB-4709-998F-E3C09A8228BC}"/>
                  </a:ext>
                </a:extLst>
              </p14:cNvPr>
              <p14:cNvContentPartPr/>
              <p14:nvPr/>
            </p14:nvContentPartPr>
            <p14:xfrm>
              <a:off x="6766842" y="5913346"/>
              <a:ext cx="1840680" cy="51300"/>
            </p14:xfrm>
          </p:contentPart>
        </mc:Choice>
        <mc:Fallback xmlns="">
          <p:pic>
            <p:nvPicPr>
              <p:cNvPr id="2" name="Ink 1">
                <a:extLst>
                  <a:ext uri="{FF2B5EF4-FFF2-40B4-BE49-F238E27FC236}">
                    <a16:creationId xmlns:a16="http://schemas.microsoft.com/office/drawing/2014/main" id="{7C94198D-20BB-4709-998F-E3C09A8228BC}"/>
                  </a:ext>
                </a:extLst>
              </p:cNvPr>
              <p:cNvPicPr/>
              <p:nvPr/>
            </p:nvPicPr>
            <p:blipFill>
              <a:blip r:embed="rId4"/>
              <a:stretch>
                <a:fillRect/>
              </a:stretch>
            </p:blipFill>
            <p:spPr>
              <a:xfrm>
                <a:off x="6739842" y="5859908"/>
                <a:ext cx="1894320" cy="1578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DE16CE20-B178-46F0-A2FD-D4433DA16EDD}"/>
                  </a:ext>
                </a:extLst>
              </p14:cNvPr>
              <p14:cNvContentPartPr/>
              <p14:nvPr/>
            </p14:nvContentPartPr>
            <p14:xfrm>
              <a:off x="8696622" y="6005506"/>
              <a:ext cx="180" cy="180"/>
            </p14:xfrm>
          </p:contentPart>
        </mc:Choice>
        <mc:Fallback xmlns="">
          <p:pic>
            <p:nvPicPr>
              <p:cNvPr id="3" name="Ink 2">
                <a:extLst>
                  <a:ext uri="{FF2B5EF4-FFF2-40B4-BE49-F238E27FC236}">
                    <a16:creationId xmlns:a16="http://schemas.microsoft.com/office/drawing/2014/main" id="{DE16CE20-B178-46F0-A2FD-D4433DA16EDD}"/>
                  </a:ext>
                </a:extLst>
              </p:cNvPr>
              <p:cNvPicPr/>
              <p:nvPr/>
            </p:nvPicPr>
            <p:blipFill>
              <a:blip r:embed="rId6"/>
              <a:stretch>
                <a:fillRect/>
              </a:stretch>
            </p:blipFill>
            <p:spPr>
              <a:xfrm>
                <a:off x="8683122" y="5978506"/>
                <a:ext cx="27000" cy="54000"/>
              </a:xfrm>
              <a:prstGeom prst="rect">
                <a:avLst/>
              </a:prstGeom>
            </p:spPr>
          </p:pic>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5F0B1D36-B8E7-4FE0-B4A9-CDED27AFF289}"/>
              </a:ext>
            </a:extLst>
          </p:cNvPr>
          <p:cNvSpPr>
            <a:spLocks noGrp="1"/>
          </p:cNvSpPr>
          <p:nvPr>
            <p:ph type="title"/>
          </p:nvPr>
        </p:nvSpPr>
        <p:spPr bwMode="auto">
          <a:xfrm>
            <a:off x="3962400" y="0"/>
            <a:ext cx="6248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sz="3200">
                <a:solidFill>
                  <a:schemeClr val="bg1"/>
                </a:solidFill>
              </a:rPr>
              <a:t>Distribution of Race, Grade, </a:t>
            </a:r>
            <a:br>
              <a:rPr lang="en-US" altLang="en-US" sz="3200">
                <a:solidFill>
                  <a:schemeClr val="bg1"/>
                </a:solidFill>
              </a:rPr>
            </a:br>
            <a:r>
              <a:rPr lang="en-US" altLang="en-US" sz="3200">
                <a:solidFill>
                  <a:schemeClr val="bg1"/>
                </a:solidFill>
              </a:rPr>
              <a:t>and Marital Status 2004-2011</a:t>
            </a:r>
          </a:p>
        </p:txBody>
      </p:sp>
      <p:graphicFrame>
        <p:nvGraphicFramePr>
          <p:cNvPr id="4" name="Content Placeholder 3">
            <a:extLst>
              <a:ext uri="{FF2B5EF4-FFF2-40B4-BE49-F238E27FC236}">
                <a16:creationId xmlns:a16="http://schemas.microsoft.com/office/drawing/2014/main" id="{F4DB188C-42DF-4E02-99B1-35FF111DCAD3}"/>
              </a:ext>
            </a:extLst>
          </p:cNvPr>
          <p:cNvGraphicFramePr>
            <a:graphicFrameLocks noGrp="1"/>
          </p:cNvGraphicFramePr>
          <p:nvPr>
            <p:ph idx="1"/>
          </p:nvPr>
        </p:nvGraphicFramePr>
        <p:xfrm>
          <a:off x="1741716" y="1014413"/>
          <a:ext cx="9332687" cy="4829174"/>
        </p:xfrm>
        <a:graphic>
          <a:graphicData uri="http://schemas.openxmlformats.org/drawingml/2006/table">
            <a:tbl>
              <a:tblPr firstRow="1" bandRow="1">
                <a:tableStyleId>{5C22544A-7EE6-4342-B048-85BDC9FD1C3A}</a:tableStyleId>
              </a:tblPr>
              <a:tblGrid>
                <a:gridCol w="1555448">
                  <a:extLst>
                    <a:ext uri="{9D8B030D-6E8A-4147-A177-3AD203B41FA5}">
                      <a16:colId xmlns:a16="http://schemas.microsoft.com/office/drawing/2014/main" val="20000"/>
                    </a:ext>
                  </a:extLst>
                </a:gridCol>
                <a:gridCol w="1111034">
                  <a:extLst>
                    <a:ext uri="{9D8B030D-6E8A-4147-A177-3AD203B41FA5}">
                      <a16:colId xmlns:a16="http://schemas.microsoft.com/office/drawing/2014/main" val="20001"/>
                    </a:ext>
                  </a:extLst>
                </a:gridCol>
                <a:gridCol w="1333241">
                  <a:extLst>
                    <a:ext uri="{9D8B030D-6E8A-4147-A177-3AD203B41FA5}">
                      <a16:colId xmlns:a16="http://schemas.microsoft.com/office/drawing/2014/main" val="20002"/>
                    </a:ext>
                  </a:extLst>
                </a:gridCol>
                <a:gridCol w="1333241">
                  <a:extLst>
                    <a:ext uri="{9D8B030D-6E8A-4147-A177-3AD203B41FA5}">
                      <a16:colId xmlns:a16="http://schemas.microsoft.com/office/drawing/2014/main" val="20003"/>
                    </a:ext>
                  </a:extLst>
                </a:gridCol>
                <a:gridCol w="1333241">
                  <a:extLst>
                    <a:ext uri="{9D8B030D-6E8A-4147-A177-3AD203B41FA5}">
                      <a16:colId xmlns:a16="http://schemas.microsoft.com/office/drawing/2014/main" val="20004"/>
                    </a:ext>
                  </a:extLst>
                </a:gridCol>
                <a:gridCol w="1333241">
                  <a:extLst>
                    <a:ext uri="{9D8B030D-6E8A-4147-A177-3AD203B41FA5}">
                      <a16:colId xmlns:a16="http://schemas.microsoft.com/office/drawing/2014/main" val="20005"/>
                    </a:ext>
                  </a:extLst>
                </a:gridCol>
                <a:gridCol w="1333241">
                  <a:extLst>
                    <a:ext uri="{9D8B030D-6E8A-4147-A177-3AD203B41FA5}">
                      <a16:colId xmlns:a16="http://schemas.microsoft.com/office/drawing/2014/main" val="20006"/>
                    </a:ext>
                  </a:extLst>
                </a:gridCol>
              </a:tblGrid>
              <a:tr h="9655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bg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en-US" sz="1600" b="0" i="0" u="none" strike="noStrike" cap="none" normalizeH="0" baseline="0" dirty="0">
                          <a:ln>
                            <a:noFill/>
                          </a:ln>
                          <a:solidFill>
                            <a:schemeClr val="bg1"/>
                          </a:solidFill>
                          <a:effectLst/>
                          <a:latin typeface="Times New Roman" pitchFamily="18" charset="0"/>
                        </a:rPr>
                        <a:t>Total Sample</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n-US" sz="1600" b="0" i="0" u="none" strike="noStrike" cap="none" normalizeH="0" baseline="0" dirty="0">
                          <a:ln>
                            <a:noFill/>
                          </a:ln>
                          <a:solidFill>
                            <a:schemeClr val="bg1"/>
                          </a:solidFill>
                          <a:effectLst/>
                          <a:latin typeface="Times New Roman" pitchFamily="18" charset="0"/>
                        </a:rPr>
                        <a:t>(327,652)</a:t>
                      </a:r>
                    </a:p>
                  </a:txBody>
                  <a:tcPr marT="45724" marB="45724" horzOverflow="overflow"/>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en-US" sz="1600" b="0" i="0" u="none" strike="noStrike" cap="none" normalizeH="0" baseline="0" dirty="0">
                          <a:ln>
                            <a:noFill/>
                          </a:ln>
                          <a:solidFill>
                            <a:schemeClr val="bg1"/>
                          </a:solidFill>
                          <a:effectLst/>
                          <a:latin typeface="Times New Roman" pitchFamily="18" charset="0"/>
                        </a:rPr>
                        <a:t>white</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n-US" sz="1600" b="0" i="0" u="none" strike="noStrike" cap="none" normalizeH="0" baseline="0" dirty="0">
                          <a:ln>
                            <a:noFill/>
                          </a:ln>
                          <a:solidFill>
                            <a:schemeClr val="bg1"/>
                          </a:solidFill>
                          <a:effectLst/>
                          <a:latin typeface="Times New Roman" pitchFamily="18" charset="0"/>
                        </a:rPr>
                        <a:t>(238,641)</a:t>
                      </a:r>
                    </a:p>
                  </a:txBody>
                  <a:tcPr marT="45724" marB="45724" horzOverflow="overflow"/>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en-US" sz="1600" b="0" i="0" u="none" strike="noStrike" cap="none" normalizeH="0" baseline="0" dirty="0">
                          <a:ln>
                            <a:noFill/>
                          </a:ln>
                          <a:solidFill>
                            <a:schemeClr val="bg1"/>
                          </a:solidFill>
                          <a:effectLst/>
                          <a:latin typeface="Times New Roman" pitchFamily="18" charset="0"/>
                        </a:rPr>
                        <a:t>Hispanic</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n-US" sz="1600" b="0" i="0" u="none" strike="noStrike" cap="none" normalizeH="0" baseline="0" dirty="0">
                          <a:ln>
                            <a:noFill/>
                          </a:ln>
                          <a:solidFill>
                            <a:schemeClr val="bg1"/>
                          </a:solidFill>
                          <a:effectLst/>
                          <a:latin typeface="Times New Roman" pitchFamily="18" charset="0"/>
                        </a:rPr>
                        <a:t>(26,905)</a:t>
                      </a:r>
                    </a:p>
                  </a:txBody>
                  <a:tcPr marT="45724" marB="45724" horzOverflow="overflow"/>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en-US" sz="1600" b="0" i="0" u="none" strike="noStrike" cap="none" normalizeH="0" baseline="0" dirty="0">
                          <a:ln>
                            <a:noFill/>
                          </a:ln>
                          <a:solidFill>
                            <a:schemeClr val="bg1"/>
                          </a:solidFill>
                          <a:effectLst/>
                          <a:latin typeface="Times New Roman" pitchFamily="18" charset="0"/>
                        </a:rPr>
                        <a:t>Black</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n-US" sz="1600" b="0" i="0" u="none" strike="noStrike" cap="none" normalizeH="0" baseline="0" dirty="0">
                          <a:ln>
                            <a:noFill/>
                          </a:ln>
                          <a:solidFill>
                            <a:schemeClr val="bg1"/>
                          </a:solidFill>
                          <a:effectLst/>
                          <a:latin typeface="Times New Roman" pitchFamily="18" charset="0"/>
                        </a:rPr>
                        <a:t>(45,865)</a:t>
                      </a:r>
                    </a:p>
                  </a:txBody>
                  <a:tcPr marT="45724" marB="45724" horzOverflow="overflow"/>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en-US" sz="1600" b="0" i="0" u="none" strike="noStrike" cap="none" normalizeH="0" baseline="0" dirty="0">
                          <a:ln>
                            <a:noFill/>
                          </a:ln>
                          <a:solidFill>
                            <a:schemeClr val="bg1"/>
                          </a:solidFill>
                          <a:effectLst/>
                          <a:latin typeface="Times New Roman" pitchFamily="18" charset="0"/>
                        </a:rPr>
                        <a:t>Asian </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n-US" sz="1600" b="0" i="0" u="none" strike="noStrike" cap="none" normalizeH="0" baseline="0" dirty="0">
                          <a:ln>
                            <a:noFill/>
                          </a:ln>
                          <a:solidFill>
                            <a:schemeClr val="bg1"/>
                          </a:solidFill>
                          <a:effectLst/>
                          <a:latin typeface="Times New Roman" pitchFamily="18" charset="0"/>
                        </a:rPr>
                        <a:t>(16,241)</a:t>
                      </a: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bg1"/>
                          </a:solidFill>
                          <a:effectLst/>
                          <a:latin typeface="Times New Roman" pitchFamily="18" charset="0"/>
                        </a:rPr>
                        <a:t>P value</a:t>
                      </a:r>
                    </a:p>
                  </a:txBody>
                  <a:tcPr marT="45724" marB="45724" horzOverflow="overflow"/>
                </a:tc>
                <a:extLst>
                  <a:ext uri="{0D108BD9-81ED-4DB2-BD59-A6C34878D82A}">
                    <a16:rowId xmlns:a16="http://schemas.microsoft.com/office/drawing/2014/main" val="10000"/>
                  </a:ext>
                </a:extLst>
              </a:tr>
              <a:tr h="5186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Mean age</a:t>
                      </a: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65 </a:t>
                      </a:r>
                      <a:r>
                        <a:rPr kumimoji="0" lang="en-US" sz="1600" b="0" i="0" u="none" strike="noStrike" cap="none" normalizeH="0" baseline="0" dirty="0">
                          <a:ln>
                            <a:noFill/>
                          </a:ln>
                          <a:solidFill>
                            <a:schemeClr val="tx1"/>
                          </a:solidFill>
                          <a:effectLst/>
                          <a:latin typeface="Times New Roman" pitchFamily="18" charset="0"/>
                        </a:rPr>
                        <a:t>(8.9)</a:t>
                      </a: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65 </a:t>
                      </a:r>
                      <a:r>
                        <a:rPr kumimoji="0" lang="en-US" sz="1600" b="0" i="0" u="none" strike="noStrike" cap="none" normalizeH="0" baseline="0" dirty="0">
                          <a:ln>
                            <a:noFill/>
                          </a:ln>
                          <a:solidFill>
                            <a:schemeClr val="tx1"/>
                          </a:solidFill>
                          <a:effectLst/>
                          <a:latin typeface="Times New Roman" pitchFamily="18" charset="0"/>
                        </a:rPr>
                        <a:t>(8.9)</a:t>
                      </a: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65 </a:t>
                      </a:r>
                      <a:r>
                        <a:rPr kumimoji="0" lang="en-US" sz="1600" b="0" i="0" u="none" strike="noStrike" cap="none" normalizeH="0" baseline="0" dirty="0">
                          <a:ln>
                            <a:noFill/>
                          </a:ln>
                          <a:solidFill>
                            <a:schemeClr val="tx1"/>
                          </a:solidFill>
                          <a:effectLst/>
                          <a:latin typeface="Times New Roman" pitchFamily="18" charset="0"/>
                        </a:rPr>
                        <a:t>(9.0)</a:t>
                      </a: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63 </a:t>
                      </a:r>
                      <a:r>
                        <a:rPr kumimoji="0" lang="en-US" sz="1600" b="0" i="0" u="none" strike="noStrike" cap="none" normalizeH="0" baseline="0" dirty="0">
                          <a:ln>
                            <a:noFill/>
                          </a:ln>
                          <a:solidFill>
                            <a:schemeClr val="tx1"/>
                          </a:solidFill>
                          <a:effectLst/>
                          <a:latin typeface="Times New Roman" pitchFamily="18" charset="0"/>
                        </a:rPr>
                        <a:t>(8.9)</a:t>
                      </a: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67(8.7)</a:t>
                      </a: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&lt;.001</a:t>
                      </a:r>
                    </a:p>
                  </a:txBody>
                  <a:tcPr marT="45724" marB="45724" horzOverflow="overflow"/>
                </a:tc>
                <a:extLst>
                  <a:ext uri="{0D108BD9-81ED-4DB2-BD59-A6C34878D82A}">
                    <a16:rowId xmlns:a16="http://schemas.microsoft.com/office/drawing/2014/main" val="10001"/>
                  </a:ext>
                </a:extLst>
              </a:tr>
              <a:tr h="9176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Marital status(%)</a:t>
                      </a: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70.6</a:t>
                      </a: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72.0</a:t>
                      </a: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69.6</a:t>
                      </a: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56.9</a:t>
                      </a: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77.5</a:t>
                      </a: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&lt;.001</a:t>
                      </a:r>
                    </a:p>
                  </a:txBody>
                  <a:tcPr marT="45724" marB="45724" horzOverflow="overflow"/>
                </a:tc>
                <a:extLst>
                  <a:ext uri="{0D108BD9-81ED-4DB2-BD59-A6C34878D82A}">
                    <a16:rowId xmlns:a16="http://schemas.microsoft.com/office/drawing/2014/main" val="10002"/>
                  </a:ext>
                </a:extLst>
              </a:tr>
              <a:tr h="485444">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en-US" sz="2000" b="0" i="0" u="sng" strike="noStrike" cap="none" normalizeH="0" baseline="0" dirty="0">
                          <a:ln>
                            <a:noFill/>
                          </a:ln>
                          <a:solidFill>
                            <a:schemeClr val="tx1"/>
                          </a:solidFill>
                          <a:effectLst/>
                          <a:latin typeface="Times New Roman" pitchFamily="18" charset="0"/>
                        </a:rPr>
                        <a:t>Grade(%)</a:t>
                      </a:r>
                    </a:p>
                  </a:txBody>
                  <a:tcPr marT="45724" marB="45724" horzOverflow="overflow"/>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marT="45724" marB="45724" horzOverflow="overflow"/>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marT="45724" marB="45724" horzOverflow="overflow"/>
                </a:tc>
                <a:extLst>
                  <a:ext uri="{0D108BD9-81ED-4DB2-BD59-A6C34878D82A}">
                    <a16:rowId xmlns:a16="http://schemas.microsoft.com/office/drawing/2014/main" val="10003"/>
                  </a:ext>
                </a:extLst>
              </a:tr>
              <a:tr h="485444">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&lt; 6</a:t>
                      </a:r>
                    </a:p>
                  </a:txBody>
                  <a:tcPr marT="45724" marB="45724" horzOverflow="overflow"/>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1.4</a:t>
                      </a:r>
                    </a:p>
                  </a:txBody>
                  <a:tcPr marT="45724" marB="45724" horzOverflow="overflow"/>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1.3</a:t>
                      </a:r>
                    </a:p>
                  </a:txBody>
                  <a:tcPr marT="45724" marB="45724" horzOverflow="overflow"/>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1.8</a:t>
                      </a:r>
                    </a:p>
                  </a:txBody>
                  <a:tcPr marT="45724" marB="45724" horzOverflow="overflow"/>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1.4</a:t>
                      </a:r>
                    </a:p>
                  </a:txBody>
                  <a:tcPr marT="45724" marB="45724" horzOverflow="overflow"/>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1.3</a:t>
                      </a:r>
                    </a:p>
                  </a:txBody>
                  <a:tcPr marT="45724" marB="45724" horzOverflow="overflow"/>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&lt;.001</a:t>
                      </a:r>
                    </a:p>
                  </a:txBody>
                  <a:tcPr marT="45724" marB="45724" horzOverflow="overflow"/>
                </a:tc>
                <a:extLst>
                  <a:ext uri="{0D108BD9-81ED-4DB2-BD59-A6C34878D82A}">
                    <a16:rowId xmlns:a16="http://schemas.microsoft.com/office/drawing/2014/main" val="10004"/>
                  </a:ext>
                </a:extLst>
              </a:tr>
              <a:tr h="485444">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6</a:t>
                      </a:r>
                    </a:p>
                  </a:txBody>
                  <a:tcPr marT="45724" marB="45724" horzOverflow="overflow"/>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46.6</a:t>
                      </a:r>
                    </a:p>
                  </a:txBody>
                  <a:tcPr marT="45724" marB="45724" horzOverflow="overflow"/>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47.1</a:t>
                      </a:r>
                    </a:p>
                  </a:txBody>
                  <a:tcPr marT="45724" marB="45724" horzOverflow="overflow"/>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48.9</a:t>
                      </a:r>
                    </a:p>
                  </a:txBody>
                  <a:tcPr marT="45724" marB="45724" horzOverflow="overflow"/>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44.2</a:t>
                      </a:r>
                    </a:p>
                  </a:txBody>
                  <a:tcPr marT="45724" marB="45724" horzOverflow="overflow"/>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42.3</a:t>
                      </a:r>
                    </a:p>
                  </a:txBody>
                  <a:tcPr marT="45724" marB="45724" horzOverflow="overflow"/>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marT="45724" marB="45724" horzOverflow="overflow"/>
                </a:tc>
                <a:extLst>
                  <a:ext uri="{0D108BD9-81ED-4DB2-BD59-A6C34878D82A}">
                    <a16:rowId xmlns:a16="http://schemas.microsoft.com/office/drawing/2014/main" val="10005"/>
                  </a:ext>
                </a:extLst>
              </a:tr>
              <a:tr h="485444">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7</a:t>
                      </a:r>
                    </a:p>
                  </a:txBody>
                  <a:tcPr marT="45724" marB="45724" horzOverflow="overflow"/>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39.4</a:t>
                      </a:r>
                    </a:p>
                  </a:txBody>
                  <a:tcPr marT="45724" marB="45724" horzOverflow="overflow"/>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39.1</a:t>
                      </a:r>
                    </a:p>
                  </a:txBody>
                  <a:tcPr marT="45724" marB="45724" horzOverflow="overflow"/>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36.8</a:t>
                      </a:r>
                    </a:p>
                  </a:txBody>
                  <a:tcPr marT="45724" marB="45724" horzOverflow="overflow"/>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42.1</a:t>
                      </a:r>
                    </a:p>
                  </a:txBody>
                  <a:tcPr marT="45724" marB="45724" horzOverflow="overflow"/>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39.0</a:t>
                      </a:r>
                    </a:p>
                  </a:txBody>
                  <a:tcPr marT="45724" marB="45724" horzOverflow="overflow"/>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marT="45724" marB="45724" horzOverflow="overflow"/>
                </a:tc>
                <a:extLst>
                  <a:ext uri="{0D108BD9-81ED-4DB2-BD59-A6C34878D82A}">
                    <a16:rowId xmlns:a16="http://schemas.microsoft.com/office/drawing/2014/main" val="10006"/>
                  </a:ext>
                </a:extLst>
              </a:tr>
              <a:tr h="485444">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8-10</a:t>
                      </a:r>
                    </a:p>
                  </a:txBody>
                  <a:tcPr marT="45724" marB="45724" horzOverflow="overflow"/>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12.6</a:t>
                      </a:r>
                    </a:p>
                  </a:txBody>
                  <a:tcPr marT="45724" marB="45724" horzOverflow="overflow"/>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12.5</a:t>
                      </a:r>
                    </a:p>
                  </a:txBody>
                  <a:tcPr marT="45724" marB="45724" horzOverflow="overflow"/>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12.5</a:t>
                      </a:r>
                    </a:p>
                  </a:txBody>
                  <a:tcPr marT="45724" marB="45724" horzOverflow="overflow"/>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12.3</a:t>
                      </a:r>
                    </a:p>
                  </a:txBody>
                  <a:tcPr marT="45724" marB="45724" horzOverflow="overflow"/>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17.4</a:t>
                      </a:r>
                    </a:p>
                  </a:txBody>
                  <a:tcPr marT="45724" marB="45724" horzOverflow="overflow"/>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marT="45724" marB="45724" horzOverflow="overflow"/>
                </a:tc>
                <a:extLst>
                  <a:ext uri="{0D108BD9-81ED-4DB2-BD59-A6C34878D82A}">
                    <a16:rowId xmlns:a16="http://schemas.microsoft.com/office/drawing/2014/main" val="10007"/>
                  </a:ext>
                </a:extLst>
              </a:tr>
            </a:tbl>
          </a:graphicData>
        </a:graphic>
      </p:graphicFrame>
      <p:sp>
        <p:nvSpPr>
          <p:cNvPr id="7" name="TextBox 6">
            <a:extLst>
              <a:ext uri="{FF2B5EF4-FFF2-40B4-BE49-F238E27FC236}">
                <a16:creationId xmlns:a16="http://schemas.microsoft.com/office/drawing/2014/main" id="{FF842FC9-9B8F-4FFF-8231-E3E4859AAEAC}"/>
              </a:ext>
            </a:extLst>
          </p:cNvPr>
          <p:cNvSpPr txBox="1"/>
          <p:nvPr/>
        </p:nvSpPr>
        <p:spPr>
          <a:xfrm>
            <a:off x="1444171" y="202168"/>
            <a:ext cx="9332686" cy="646331"/>
          </a:xfrm>
          <a:prstGeom prst="rect">
            <a:avLst/>
          </a:prstGeom>
          <a:noFill/>
        </p:spPr>
        <p:txBody>
          <a:bodyPr wrap="square" rtlCol="0">
            <a:spAutoFit/>
          </a:bodyPr>
          <a:lstStyle/>
          <a:p>
            <a:pPr algn="ctr"/>
            <a:r>
              <a:rPr lang="en-US" dirty="0"/>
              <a:t>Urology Gold Journal September 22, 2016</a:t>
            </a:r>
          </a:p>
          <a:p>
            <a:pPr algn="ctr"/>
            <a:r>
              <a:rPr lang="en-US" dirty="0"/>
              <a:t>Racial/Ethnic Disparity in Treatment for Prostate Cancer: Does Cancer Severity Matter?  </a:t>
            </a:r>
          </a:p>
        </p:txBody>
      </p:sp>
      <p:sp>
        <p:nvSpPr>
          <p:cNvPr id="11" name="TextBox 10">
            <a:extLst>
              <a:ext uri="{FF2B5EF4-FFF2-40B4-BE49-F238E27FC236}">
                <a16:creationId xmlns:a16="http://schemas.microsoft.com/office/drawing/2014/main" id="{66FA2D45-3E35-4FD6-8657-029EB746BB7E}"/>
              </a:ext>
            </a:extLst>
          </p:cNvPr>
          <p:cNvSpPr txBox="1"/>
          <p:nvPr/>
        </p:nvSpPr>
        <p:spPr>
          <a:xfrm>
            <a:off x="3194792" y="6081486"/>
            <a:ext cx="5323445" cy="369332"/>
          </a:xfrm>
          <a:prstGeom prst="rect">
            <a:avLst/>
          </a:prstGeom>
          <a:noFill/>
        </p:spPr>
        <p:txBody>
          <a:bodyPr wrap="none" rtlCol="0">
            <a:spAutoFit/>
          </a:bodyPr>
          <a:lstStyle/>
          <a:p>
            <a:r>
              <a:rPr lang="en-US" dirty="0" err="1"/>
              <a:t>K.Moses</a:t>
            </a:r>
            <a:r>
              <a:rPr lang="en-US" dirty="0"/>
              <a:t>, H. Orom, A </a:t>
            </a:r>
            <a:r>
              <a:rPr lang="en-US" dirty="0" err="1"/>
              <a:t>Brasel</a:t>
            </a:r>
            <a:r>
              <a:rPr lang="en-US" dirty="0"/>
              <a:t>, </a:t>
            </a:r>
            <a:r>
              <a:rPr lang="en-US" dirty="0" err="1"/>
              <a:t>J.Gaddy</a:t>
            </a:r>
            <a:r>
              <a:rPr lang="en-US" dirty="0"/>
              <a:t>, W. Underwood, III</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Content Placeholder 3">
            <a:extLst>
              <a:ext uri="{FF2B5EF4-FFF2-40B4-BE49-F238E27FC236}">
                <a16:creationId xmlns:a16="http://schemas.microsoft.com/office/drawing/2014/main" id="{D2F467CF-3AFD-4E58-B2F5-4522926641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0" y="1905000"/>
            <a:ext cx="8534400" cy="3733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itle 1">
            <a:extLst>
              <a:ext uri="{FF2B5EF4-FFF2-40B4-BE49-F238E27FC236}">
                <a16:creationId xmlns:a16="http://schemas.microsoft.com/office/drawing/2014/main" id="{C572EC07-917A-4ABD-9AF1-DE08B07AF7E2}"/>
              </a:ext>
            </a:extLst>
          </p:cNvPr>
          <p:cNvSpPr>
            <a:spLocks noGrp="1" noChangeArrowheads="1"/>
          </p:cNvSpPr>
          <p:nvPr>
            <p:ph type="title"/>
          </p:nvPr>
        </p:nvSpPr>
        <p:spPr bwMode="auto">
          <a:xfrm>
            <a:off x="4038600" y="76200"/>
            <a:ext cx="61722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sz="3600">
                <a:solidFill>
                  <a:schemeClr val="bg1"/>
                </a:solidFill>
              </a:rPr>
              <a:t>Men Diagnosed 2004-2011</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06FD18A1-5779-4416-AECA-6BCDD9C9E206}"/>
                  </a:ext>
                </a:extLst>
              </p14:cNvPr>
              <p14:cNvContentPartPr/>
              <p14:nvPr/>
            </p14:nvContentPartPr>
            <p14:xfrm>
              <a:off x="6921674" y="3061445"/>
              <a:ext cx="974340" cy="240120"/>
            </p14:xfrm>
          </p:contentPart>
        </mc:Choice>
        <mc:Fallback xmlns="">
          <p:pic>
            <p:nvPicPr>
              <p:cNvPr id="6" name="Ink 5">
                <a:extLst>
                  <a:ext uri="{FF2B5EF4-FFF2-40B4-BE49-F238E27FC236}">
                    <a16:creationId xmlns:a16="http://schemas.microsoft.com/office/drawing/2014/main" id="{06FD18A1-5779-4416-AECA-6BCDD9C9E206}"/>
                  </a:ext>
                </a:extLst>
              </p:cNvPr>
              <p:cNvPicPr/>
              <p:nvPr/>
            </p:nvPicPr>
            <p:blipFill>
              <a:blip r:embed="rId4"/>
              <a:stretch>
                <a:fillRect/>
              </a:stretch>
            </p:blipFill>
            <p:spPr>
              <a:xfrm>
                <a:off x="6894679" y="3007526"/>
                <a:ext cx="1027970" cy="34759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FB1174A4-FFF7-4C1C-9966-D41C124FCB71}"/>
                  </a:ext>
                </a:extLst>
              </p14:cNvPr>
              <p14:cNvContentPartPr/>
              <p14:nvPr/>
            </p14:nvContentPartPr>
            <p14:xfrm>
              <a:off x="3404294" y="3028685"/>
              <a:ext cx="1646820" cy="1746180"/>
            </p14:xfrm>
          </p:contentPart>
        </mc:Choice>
        <mc:Fallback xmlns="">
          <p:pic>
            <p:nvPicPr>
              <p:cNvPr id="7" name="Ink 6">
                <a:extLst>
                  <a:ext uri="{FF2B5EF4-FFF2-40B4-BE49-F238E27FC236}">
                    <a16:creationId xmlns:a16="http://schemas.microsoft.com/office/drawing/2014/main" id="{FB1174A4-FFF7-4C1C-9966-D41C124FCB71}"/>
                  </a:ext>
                </a:extLst>
              </p:cNvPr>
              <p:cNvPicPr/>
              <p:nvPr/>
            </p:nvPicPr>
            <p:blipFill>
              <a:blip r:embed="rId6"/>
              <a:stretch>
                <a:fillRect/>
              </a:stretch>
            </p:blipFill>
            <p:spPr>
              <a:xfrm>
                <a:off x="3377297" y="2974691"/>
                <a:ext cx="1700454" cy="185380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61B5D736-7F79-47ED-9E46-D7A419F4C75B}"/>
                  </a:ext>
                </a:extLst>
              </p14:cNvPr>
              <p14:cNvContentPartPr/>
              <p14:nvPr/>
            </p14:nvContentPartPr>
            <p14:xfrm>
              <a:off x="3370814" y="2977925"/>
              <a:ext cx="1685880" cy="1908000"/>
            </p14:xfrm>
          </p:contentPart>
        </mc:Choice>
        <mc:Fallback xmlns="">
          <p:pic>
            <p:nvPicPr>
              <p:cNvPr id="8" name="Ink 7">
                <a:extLst>
                  <a:ext uri="{FF2B5EF4-FFF2-40B4-BE49-F238E27FC236}">
                    <a16:creationId xmlns:a16="http://schemas.microsoft.com/office/drawing/2014/main" id="{61B5D736-7F79-47ED-9E46-D7A419F4C75B}"/>
                  </a:ext>
                </a:extLst>
              </p:cNvPr>
              <p:cNvPicPr/>
              <p:nvPr/>
            </p:nvPicPr>
            <p:blipFill>
              <a:blip r:embed="rId8"/>
              <a:stretch>
                <a:fillRect/>
              </a:stretch>
            </p:blipFill>
            <p:spPr>
              <a:xfrm>
                <a:off x="3343820" y="2923925"/>
                <a:ext cx="1739509" cy="2015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5B56A80B-6CA5-4BE6-A078-15F6D7CF474A}"/>
                  </a:ext>
                </a:extLst>
              </p14:cNvPr>
              <p14:cNvContentPartPr/>
              <p14:nvPr/>
            </p14:nvContentPartPr>
            <p14:xfrm>
              <a:off x="3315194" y="2958665"/>
              <a:ext cx="1704780" cy="1881180"/>
            </p14:xfrm>
          </p:contentPart>
        </mc:Choice>
        <mc:Fallback xmlns="">
          <p:pic>
            <p:nvPicPr>
              <p:cNvPr id="9" name="Ink 8">
                <a:extLst>
                  <a:ext uri="{FF2B5EF4-FFF2-40B4-BE49-F238E27FC236}">
                    <a16:creationId xmlns:a16="http://schemas.microsoft.com/office/drawing/2014/main" id="{5B56A80B-6CA5-4BE6-A078-15F6D7CF474A}"/>
                  </a:ext>
                </a:extLst>
              </p:cNvPr>
              <p:cNvPicPr/>
              <p:nvPr/>
            </p:nvPicPr>
            <p:blipFill>
              <a:blip r:embed="rId10"/>
              <a:stretch>
                <a:fillRect/>
              </a:stretch>
            </p:blipFill>
            <p:spPr>
              <a:xfrm>
                <a:off x="3288203" y="2904680"/>
                <a:ext cx="1758403" cy="198878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1656AD53-363B-43C7-AB7A-4D6A495807F5}"/>
                  </a:ext>
                </a:extLst>
              </p14:cNvPr>
              <p14:cNvContentPartPr/>
              <p14:nvPr/>
            </p14:nvContentPartPr>
            <p14:xfrm>
              <a:off x="6963434" y="3582545"/>
              <a:ext cx="1350180" cy="42660"/>
            </p14:xfrm>
          </p:contentPart>
        </mc:Choice>
        <mc:Fallback xmlns="">
          <p:pic>
            <p:nvPicPr>
              <p:cNvPr id="10" name="Ink 9">
                <a:extLst>
                  <a:ext uri="{FF2B5EF4-FFF2-40B4-BE49-F238E27FC236}">
                    <a16:creationId xmlns:a16="http://schemas.microsoft.com/office/drawing/2014/main" id="{1656AD53-363B-43C7-AB7A-4D6A495807F5}"/>
                  </a:ext>
                </a:extLst>
              </p:cNvPr>
              <p:cNvPicPr/>
              <p:nvPr/>
            </p:nvPicPr>
            <p:blipFill>
              <a:blip r:embed="rId12"/>
              <a:stretch>
                <a:fillRect/>
              </a:stretch>
            </p:blipFill>
            <p:spPr>
              <a:xfrm>
                <a:off x="6936438" y="3528772"/>
                <a:ext cx="1403813" cy="14984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542A9557-A6A2-463B-8A56-B24B5D0DD236}"/>
                  </a:ext>
                </a:extLst>
              </p14:cNvPr>
              <p14:cNvContentPartPr/>
              <p14:nvPr/>
            </p14:nvContentPartPr>
            <p14:xfrm>
              <a:off x="6930674" y="4824905"/>
              <a:ext cx="1532880" cy="47700"/>
            </p14:xfrm>
          </p:contentPart>
        </mc:Choice>
        <mc:Fallback xmlns="">
          <p:pic>
            <p:nvPicPr>
              <p:cNvPr id="11" name="Ink 10">
                <a:extLst>
                  <a:ext uri="{FF2B5EF4-FFF2-40B4-BE49-F238E27FC236}">
                    <a16:creationId xmlns:a16="http://schemas.microsoft.com/office/drawing/2014/main" id="{542A9557-A6A2-463B-8A56-B24B5D0DD236}"/>
                  </a:ext>
                </a:extLst>
              </p:cNvPr>
              <p:cNvPicPr/>
              <p:nvPr/>
            </p:nvPicPr>
            <p:blipFill>
              <a:blip r:embed="rId14"/>
              <a:stretch>
                <a:fillRect/>
              </a:stretch>
            </p:blipFill>
            <p:spPr>
              <a:xfrm>
                <a:off x="6903674" y="4771108"/>
                <a:ext cx="1586520" cy="15493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5168AC82-180D-43A7-9531-EE3D3F63944B}"/>
                  </a:ext>
                </a:extLst>
              </p14:cNvPr>
              <p14:cNvContentPartPr/>
              <p14:nvPr/>
            </p14:nvContentPartPr>
            <p14:xfrm>
              <a:off x="8346374" y="3634025"/>
              <a:ext cx="47700" cy="1134540"/>
            </p14:xfrm>
          </p:contentPart>
        </mc:Choice>
        <mc:Fallback xmlns="">
          <p:pic>
            <p:nvPicPr>
              <p:cNvPr id="12" name="Ink 11">
                <a:extLst>
                  <a:ext uri="{FF2B5EF4-FFF2-40B4-BE49-F238E27FC236}">
                    <a16:creationId xmlns:a16="http://schemas.microsoft.com/office/drawing/2014/main" id="{5168AC82-180D-43A7-9531-EE3D3F63944B}"/>
                  </a:ext>
                </a:extLst>
              </p:cNvPr>
              <p:cNvPicPr/>
              <p:nvPr/>
            </p:nvPicPr>
            <p:blipFill>
              <a:blip r:embed="rId16"/>
              <a:stretch>
                <a:fillRect/>
              </a:stretch>
            </p:blipFill>
            <p:spPr>
              <a:xfrm>
                <a:off x="8319476" y="3580051"/>
                <a:ext cx="101138" cy="124212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86DB71A8-3DF5-4831-B822-D3ECB4C43839}"/>
                  </a:ext>
                </a:extLst>
              </p14:cNvPr>
              <p14:cNvContentPartPr/>
              <p14:nvPr/>
            </p14:nvContentPartPr>
            <p14:xfrm>
              <a:off x="6911594" y="3619985"/>
              <a:ext cx="28440" cy="1189080"/>
            </p14:xfrm>
          </p:contentPart>
        </mc:Choice>
        <mc:Fallback xmlns="">
          <p:pic>
            <p:nvPicPr>
              <p:cNvPr id="13" name="Ink 12">
                <a:extLst>
                  <a:ext uri="{FF2B5EF4-FFF2-40B4-BE49-F238E27FC236}">
                    <a16:creationId xmlns:a16="http://schemas.microsoft.com/office/drawing/2014/main" id="{86DB71A8-3DF5-4831-B822-D3ECB4C43839}"/>
                  </a:ext>
                </a:extLst>
              </p:cNvPr>
              <p:cNvPicPr/>
              <p:nvPr/>
            </p:nvPicPr>
            <p:blipFill>
              <a:blip r:embed="rId18"/>
              <a:stretch>
                <a:fillRect/>
              </a:stretch>
            </p:blipFill>
            <p:spPr>
              <a:xfrm>
                <a:off x="6884931" y="3566001"/>
                <a:ext cx="81410" cy="1296687"/>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97B20091-48C8-4EB2-B8BD-560502085783}"/>
                  </a:ext>
                </a:extLst>
              </p14:cNvPr>
              <p14:cNvContentPartPr/>
              <p14:nvPr/>
            </p14:nvContentPartPr>
            <p14:xfrm>
              <a:off x="8585954" y="5209565"/>
              <a:ext cx="180" cy="180"/>
            </p14:xfrm>
          </p:contentPart>
        </mc:Choice>
        <mc:Fallback xmlns="">
          <p:pic>
            <p:nvPicPr>
              <p:cNvPr id="14" name="Ink 13">
                <a:extLst>
                  <a:ext uri="{FF2B5EF4-FFF2-40B4-BE49-F238E27FC236}">
                    <a16:creationId xmlns:a16="http://schemas.microsoft.com/office/drawing/2014/main" id="{97B20091-48C8-4EB2-B8BD-560502085783}"/>
                  </a:ext>
                </a:extLst>
              </p:cNvPr>
              <p:cNvPicPr/>
              <p:nvPr/>
            </p:nvPicPr>
            <p:blipFill>
              <a:blip r:embed="rId20"/>
              <a:stretch>
                <a:fillRect/>
              </a:stretch>
            </p:blipFill>
            <p:spPr>
              <a:xfrm>
                <a:off x="8572454" y="5182565"/>
                <a:ext cx="27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6A5B4114-1BFF-47CB-891B-2BDCBD2DEC3A}"/>
                  </a:ext>
                </a:extLst>
              </p14:cNvPr>
              <p14:cNvContentPartPr/>
              <p14:nvPr/>
            </p14:nvContentPartPr>
            <p14:xfrm>
              <a:off x="5368994" y="3844445"/>
              <a:ext cx="301860" cy="24300"/>
            </p14:xfrm>
          </p:contentPart>
        </mc:Choice>
        <mc:Fallback xmlns="">
          <p:pic>
            <p:nvPicPr>
              <p:cNvPr id="15" name="Ink 14">
                <a:extLst>
                  <a:ext uri="{FF2B5EF4-FFF2-40B4-BE49-F238E27FC236}">
                    <a16:creationId xmlns:a16="http://schemas.microsoft.com/office/drawing/2014/main" id="{6A5B4114-1BFF-47CB-891B-2BDCBD2DEC3A}"/>
                  </a:ext>
                </a:extLst>
              </p:cNvPr>
              <p:cNvPicPr/>
              <p:nvPr/>
            </p:nvPicPr>
            <p:blipFill>
              <a:blip r:embed="rId22"/>
              <a:stretch>
                <a:fillRect/>
              </a:stretch>
            </p:blipFill>
            <p:spPr>
              <a:xfrm>
                <a:off x="5342010" y="3790842"/>
                <a:ext cx="355468" cy="131149"/>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 15">
                <a:extLst>
                  <a:ext uri="{FF2B5EF4-FFF2-40B4-BE49-F238E27FC236}">
                    <a16:creationId xmlns:a16="http://schemas.microsoft.com/office/drawing/2014/main" id="{C5ED9C3F-80A9-4B9A-8A6D-9F2E9EC5CF98}"/>
                  </a:ext>
                </a:extLst>
              </p14:cNvPr>
              <p14:cNvContentPartPr/>
              <p14:nvPr/>
            </p14:nvContentPartPr>
            <p14:xfrm>
              <a:off x="5373854" y="4473365"/>
              <a:ext cx="290520" cy="61560"/>
            </p14:xfrm>
          </p:contentPart>
        </mc:Choice>
        <mc:Fallback xmlns="">
          <p:pic>
            <p:nvPicPr>
              <p:cNvPr id="16" name="Ink 15">
                <a:extLst>
                  <a:ext uri="{FF2B5EF4-FFF2-40B4-BE49-F238E27FC236}">
                    <a16:creationId xmlns:a16="http://schemas.microsoft.com/office/drawing/2014/main" id="{C5ED9C3F-80A9-4B9A-8A6D-9F2E9EC5CF98}"/>
                  </a:ext>
                </a:extLst>
              </p:cNvPr>
              <p:cNvPicPr/>
              <p:nvPr/>
            </p:nvPicPr>
            <p:blipFill>
              <a:blip r:embed="rId24"/>
              <a:stretch>
                <a:fillRect/>
              </a:stretch>
            </p:blipFill>
            <p:spPr>
              <a:xfrm>
                <a:off x="5346887" y="4419679"/>
                <a:ext cx="344094" cy="168574"/>
              </a:xfrm>
              <a:prstGeom prst="rect">
                <a:avLst/>
              </a:prstGeom>
            </p:spPr>
          </p:pic>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014B5A70-E99B-4C28-BFF4-8E0897F59645}"/>
              </a:ext>
            </a:extLst>
          </p:cNvPr>
          <p:cNvSpPr>
            <a:spLocks noGrp="1"/>
          </p:cNvSpPr>
          <p:nvPr>
            <p:ph type="title"/>
          </p:nvPr>
        </p:nvSpPr>
        <p:spPr bwMode="auto">
          <a:xfrm>
            <a:off x="3352800" y="0"/>
            <a:ext cx="7010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sz="2800">
                <a:solidFill>
                  <a:schemeClr val="bg1"/>
                </a:solidFill>
              </a:rPr>
              <a:t>ADJUSTED ODDS(95% CI) OF RECEIVING DEFINITIVE THERAPY</a:t>
            </a:r>
          </a:p>
        </p:txBody>
      </p:sp>
      <p:graphicFrame>
        <p:nvGraphicFramePr>
          <p:cNvPr id="4" name="Content Placeholder 3">
            <a:extLst>
              <a:ext uri="{FF2B5EF4-FFF2-40B4-BE49-F238E27FC236}">
                <a16:creationId xmlns:a16="http://schemas.microsoft.com/office/drawing/2014/main" id="{960B19AF-4702-46B5-9971-77BD9198210D}"/>
              </a:ext>
            </a:extLst>
          </p:cNvPr>
          <p:cNvGraphicFramePr>
            <a:graphicFrameLocks noGrp="1"/>
          </p:cNvGraphicFramePr>
          <p:nvPr>
            <p:ph idx="1"/>
          </p:nvPr>
        </p:nvGraphicFramePr>
        <p:xfrm>
          <a:off x="1981200" y="1533526"/>
          <a:ext cx="8229600" cy="3962399"/>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10613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1"/>
                          </a:solidFill>
                          <a:effectLst/>
                          <a:latin typeface="Times New Roman" pitchFamily="18" charset="0"/>
                        </a:rPr>
                        <a:t>Risk</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1"/>
                          </a:solidFill>
                          <a:effectLst/>
                          <a:latin typeface="Times New Roman" pitchFamily="18" charset="0"/>
                        </a:rPr>
                        <a:t>white</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1"/>
                          </a:solidFill>
                          <a:effectLst/>
                          <a:latin typeface="Times New Roman" pitchFamily="18" charset="0"/>
                        </a:rPr>
                        <a:t>Hispanic</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1"/>
                          </a:solidFill>
                          <a:effectLst/>
                          <a:latin typeface="Times New Roman" pitchFamily="18" charset="0"/>
                        </a:rPr>
                        <a:t>Black</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1"/>
                          </a:solidFill>
                          <a:effectLst/>
                          <a:latin typeface="Times New Roman" pitchFamily="18" charset="0"/>
                        </a:rPr>
                        <a:t>Asian </a:t>
                      </a:r>
                    </a:p>
                  </a:txBody>
                  <a:tcPr horzOverflow="overflow"/>
                </a:tc>
                <a:extLst>
                  <a:ext uri="{0D108BD9-81ED-4DB2-BD59-A6C34878D82A}">
                    <a16:rowId xmlns:a16="http://schemas.microsoft.com/office/drawing/2014/main" val="10000"/>
                  </a:ext>
                </a:extLst>
              </a:tr>
              <a:tr h="9670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D’Amico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Low risk </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(Referent)</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1.1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(1.02 to 1.14)</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0.83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(0.8 to 0.9)</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0.98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(0.91-1.07)</a:t>
                      </a:r>
                    </a:p>
                  </a:txBody>
                  <a:tcPr horzOverflow="overflow"/>
                </a:tc>
                <a:extLst>
                  <a:ext uri="{0D108BD9-81ED-4DB2-BD59-A6C34878D82A}">
                    <a16:rowId xmlns:a16="http://schemas.microsoft.com/office/drawing/2014/main" val="10001"/>
                  </a:ext>
                </a:extLst>
              </a:tr>
              <a:tr h="9670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D’Amico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Intermed</a:t>
                      </a:r>
                      <a:r>
                        <a:rPr kumimoji="0" lang="en-US" sz="2000" b="0" i="0" u="none" strike="noStrike" cap="none" normalizeH="0" baseline="0" dirty="0">
                          <a:ln>
                            <a:noFill/>
                          </a:ln>
                          <a:solidFill>
                            <a:schemeClr val="tx1"/>
                          </a:solidFill>
                          <a:effectLst/>
                          <a:latin typeface="Times New Roman" pitchFamily="18" charset="0"/>
                        </a:rPr>
                        <a:t>. risk </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(Referent)</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0.74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(0.71 to 0.77)</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0.89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(0.84 to 0.93)</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0.98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(0.9-1.05)</a:t>
                      </a:r>
                    </a:p>
                  </a:txBody>
                  <a:tcPr horzOverflow="overflow"/>
                </a:tc>
                <a:extLst>
                  <a:ext uri="{0D108BD9-81ED-4DB2-BD59-A6C34878D82A}">
                    <a16:rowId xmlns:a16="http://schemas.microsoft.com/office/drawing/2014/main" val="10002"/>
                  </a:ext>
                </a:extLst>
              </a:tr>
              <a:tr h="9670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D’Amico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High risk </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(Referent)</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0.79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(0.73 to 0.85)</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0.59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(0.56 to 0.63)</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0.9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(0.82-0.99)</a:t>
                      </a:r>
                    </a:p>
                  </a:txBody>
                  <a:tcPr horzOverflow="overflow"/>
                </a:tc>
                <a:extLst>
                  <a:ext uri="{0D108BD9-81ED-4DB2-BD59-A6C34878D82A}">
                    <a16:rowId xmlns:a16="http://schemas.microsoft.com/office/drawing/2014/main" val="10003"/>
                  </a:ext>
                </a:extLst>
              </a:tr>
            </a:tbl>
          </a:graphicData>
        </a:graphic>
      </p:graphicFrame>
      <p:sp>
        <p:nvSpPr>
          <p:cNvPr id="60451" name="Rectangle 72">
            <a:extLst>
              <a:ext uri="{FF2B5EF4-FFF2-40B4-BE49-F238E27FC236}">
                <a16:creationId xmlns:a16="http://schemas.microsoft.com/office/drawing/2014/main" id="{22E7E38B-FE1C-4F73-BCAE-F300BF3E6CD1}"/>
              </a:ext>
            </a:extLst>
          </p:cNvPr>
          <p:cNvSpPr>
            <a:spLocks noChangeArrowheads="1"/>
          </p:cNvSpPr>
          <p:nvPr/>
        </p:nvSpPr>
        <p:spPr bwMode="auto">
          <a:xfrm>
            <a:off x="1981200" y="5791200"/>
            <a:ext cx="838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Osaka" pitchFamily="1" charset="-128"/>
              </a:defRPr>
            </a:lvl1pPr>
            <a:lvl2pPr marL="742950" indent="-285750">
              <a:defRPr>
                <a:solidFill>
                  <a:schemeClr val="tx1"/>
                </a:solidFill>
                <a:latin typeface="Arial" panose="020B0604020202020204" pitchFamily="34" charset="0"/>
                <a:ea typeface="Osaka" pitchFamily="1" charset="-128"/>
              </a:defRPr>
            </a:lvl2pPr>
            <a:lvl3pPr marL="1143000" indent="-228600">
              <a:defRPr>
                <a:solidFill>
                  <a:schemeClr val="tx1"/>
                </a:solidFill>
                <a:latin typeface="Arial" panose="020B0604020202020204" pitchFamily="34" charset="0"/>
                <a:ea typeface="Osaka" pitchFamily="1" charset="-128"/>
              </a:defRPr>
            </a:lvl3pPr>
            <a:lvl4pPr marL="1600200" indent="-228600">
              <a:defRPr>
                <a:solidFill>
                  <a:schemeClr val="tx1"/>
                </a:solidFill>
                <a:latin typeface="Arial" panose="020B0604020202020204" pitchFamily="34" charset="0"/>
                <a:ea typeface="Osaka" pitchFamily="1" charset="-128"/>
              </a:defRPr>
            </a:lvl4pPr>
            <a:lvl5pPr marL="2057400" indent="-228600">
              <a:defRPr>
                <a:solidFill>
                  <a:schemeClr val="tx1"/>
                </a:solidFill>
                <a:latin typeface="Arial" panose="020B0604020202020204" pitchFamily="34" charset="0"/>
                <a:ea typeface="Osaka"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pitchFamily="1" charset="-128"/>
              </a:defRPr>
            </a:lvl9pPr>
          </a:lstStyle>
          <a:p>
            <a:r>
              <a:rPr lang="en-US" altLang="en-US"/>
              <a:t>The odds of receiving definitive therapy adjusting for age, marital status, SEER site (geographic region) and the interaction between race and grade.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2E1D3-E737-4EF2-AA94-872C3430B8F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FF2FDE6-A099-4AD7-AC83-9F102D33EB9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CDAD4F9-BE8B-4EDA-9FB0-71CFD1F91E1F}"/>
              </a:ext>
            </a:extLst>
          </p:cNvPr>
          <p:cNvPicPr>
            <a:picLocks noChangeAspect="1"/>
          </p:cNvPicPr>
          <p:nvPr/>
        </p:nvPicPr>
        <p:blipFill>
          <a:blip r:embed="rId2"/>
          <a:stretch>
            <a:fillRect/>
          </a:stretch>
        </p:blipFill>
        <p:spPr>
          <a:xfrm>
            <a:off x="2604203" y="1789208"/>
            <a:ext cx="7109717" cy="4387755"/>
          </a:xfrm>
          <a:prstGeom prst="rect">
            <a:avLst/>
          </a:prstGeom>
        </p:spPr>
      </p:pic>
    </p:spTree>
    <p:extLst>
      <p:ext uri="{BB962C8B-B14F-4D97-AF65-F5344CB8AC3E}">
        <p14:creationId xmlns:p14="http://schemas.microsoft.com/office/powerpoint/2010/main" val="3769805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89339-1EB8-40C0-BC09-2271F399AD9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F36952B-658F-4266-8DC5-133A6322E928}"/>
              </a:ext>
            </a:extLst>
          </p:cNvPr>
          <p:cNvSpPr>
            <a:spLocks noGrp="1"/>
          </p:cNvSpPr>
          <p:nvPr>
            <p:ph idx="1"/>
          </p:nvPr>
        </p:nvSpPr>
        <p:spPr/>
        <p:txBody>
          <a:bodyPr>
            <a:noAutofit/>
          </a:bodyPr>
          <a:lstStyle/>
          <a:p>
            <a:pPr algn="l"/>
            <a:r>
              <a:rPr lang="en-US" sz="1800" dirty="0">
                <a:solidFill>
                  <a:srgbClr val="231F20"/>
                </a:solidFill>
                <a:latin typeface="AGaramondPro-Regular"/>
              </a:rPr>
              <a:t>They</a:t>
            </a:r>
            <a:r>
              <a:rPr lang="en-US" sz="1800" b="0" i="0" u="none" strike="noStrike" baseline="0" dirty="0">
                <a:solidFill>
                  <a:srgbClr val="000000"/>
                </a:solidFill>
                <a:latin typeface="AGaramondPro-Regular"/>
              </a:rPr>
              <a:t> used the VHA Corporate Data to perform a retrospective cohort study of veterans diagnosed with </a:t>
            </a:r>
            <a:r>
              <a:rPr lang="en-US" sz="1800" b="0" i="0" u="none" strike="noStrike" baseline="0" dirty="0">
                <a:solidFill>
                  <a:srgbClr val="231F20"/>
                </a:solidFill>
                <a:latin typeface="AGaramondPro-Regular"/>
              </a:rPr>
              <a:t>low-</a:t>
            </a:r>
            <a:r>
              <a:rPr lang="en-US" sz="1800" dirty="0">
                <a:solidFill>
                  <a:srgbClr val="231F20"/>
                </a:solidFill>
                <a:latin typeface="AGaramondPro-Regular"/>
              </a:rPr>
              <a:t>o</a:t>
            </a:r>
            <a:r>
              <a:rPr lang="en-US" sz="1800" b="0" i="0" u="none" strike="noStrike" baseline="0" dirty="0">
                <a:solidFill>
                  <a:srgbClr val="231F20"/>
                </a:solidFill>
                <a:latin typeface="AGaramondPro-Regular"/>
              </a:rPr>
              <a:t>r intermediate-</a:t>
            </a:r>
            <a:r>
              <a:rPr lang="en-US" sz="1800" b="0" i="0" u="none" strike="noStrike" baseline="0" dirty="0">
                <a:solidFill>
                  <a:srgbClr val="000000"/>
                </a:solidFill>
                <a:latin typeface="AGaramondPro-Regular"/>
              </a:rPr>
              <a:t>risk </a:t>
            </a:r>
            <a:r>
              <a:rPr lang="en-US" sz="1800" b="0" i="0" u="none" strike="noStrike" baseline="0" dirty="0" err="1">
                <a:solidFill>
                  <a:srgbClr val="000000"/>
                </a:solidFill>
                <a:latin typeface="AGaramondPro-Regular"/>
              </a:rPr>
              <a:t>CaP</a:t>
            </a:r>
            <a:r>
              <a:rPr lang="en-US" sz="1800" b="0" i="0" u="none" strike="noStrike" baseline="0" dirty="0">
                <a:solidFill>
                  <a:srgbClr val="000000"/>
                </a:solidFill>
                <a:latin typeface="AGaramondPro-Regular"/>
              </a:rPr>
              <a:t> between 2011 and 2017. </a:t>
            </a:r>
          </a:p>
          <a:p>
            <a:pPr algn="l"/>
            <a:r>
              <a:rPr lang="en-US" sz="1800" dirty="0">
                <a:solidFill>
                  <a:srgbClr val="000000"/>
                </a:solidFill>
                <a:latin typeface="AGaramondPro-Regular"/>
              </a:rPr>
              <a:t>35, 427 (66% Non-Black and 34% Black men) They created three groups low, moderate and high curative treatment benefit men ( base upon 10-year life expectancy and </a:t>
            </a:r>
            <a:r>
              <a:rPr lang="en-US" sz="1800" dirty="0" err="1">
                <a:solidFill>
                  <a:srgbClr val="000000"/>
                </a:solidFill>
                <a:latin typeface="AGaramondPro-Regular"/>
              </a:rPr>
              <a:t>CaP</a:t>
            </a:r>
            <a:r>
              <a:rPr lang="en-US" sz="1800" dirty="0">
                <a:solidFill>
                  <a:srgbClr val="000000"/>
                </a:solidFill>
                <a:latin typeface="AGaramondPro-Regular"/>
              </a:rPr>
              <a:t> characteristics) </a:t>
            </a:r>
          </a:p>
          <a:p>
            <a:pPr algn="l"/>
            <a:endParaRPr lang="en-US" sz="1800" b="0" i="0" u="none" strike="noStrike" baseline="0" dirty="0">
              <a:solidFill>
                <a:srgbClr val="000000"/>
              </a:solidFill>
              <a:latin typeface="AGaramondPro-Regular"/>
            </a:endParaRPr>
          </a:p>
        </p:txBody>
      </p:sp>
    </p:spTree>
    <p:extLst>
      <p:ext uri="{BB962C8B-B14F-4D97-AF65-F5344CB8AC3E}">
        <p14:creationId xmlns:p14="http://schemas.microsoft.com/office/powerpoint/2010/main" val="1354560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124D39-7C27-482F-817B-52A9A04E114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A374084-B408-4DE6-A028-742878FE16A0}"/>
              </a:ext>
            </a:extLst>
          </p:cNvPr>
          <p:cNvPicPr>
            <a:picLocks noGrp="1" noChangeAspect="1"/>
          </p:cNvPicPr>
          <p:nvPr>
            <p:ph sz="half" idx="1"/>
          </p:nvPr>
        </p:nvPicPr>
        <p:blipFill>
          <a:blip r:embed="rId2"/>
          <a:stretch>
            <a:fillRect/>
          </a:stretch>
        </p:blipFill>
        <p:spPr>
          <a:xfrm>
            <a:off x="1022230" y="1865882"/>
            <a:ext cx="4497238" cy="4351338"/>
          </a:xfrm>
        </p:spPr>
      </p:pic>
      <p:sp>
        <p:nvSpPr>
          <p:cNvPr id="7" name="Content Placeholder 6">
            <a:extLst>
              <a:ext uri="{FF2B5EF4-FFF2-40B4-BE49-F238E27FC236}">
                <a16:creationId xmlns:a16="http://schemas.microsoft.com/office/drawing/2014/main" id="{1936BF3E-E637-4E29-A696-1EE52BE59892}"/>
              </a:ext>
            </a:extLst>
          </p:cNvPr>
          <p:cNvSpPr>
            <a:spLocks noGrp="1"/>
          </p:cNvSpPr>
          <p:nvPr>
            <p:ph sz="half" idx="2"/>
          </p:nvPr>
        </p:nvSpPr>
        <p:spPr/>
        <p:txBody>
          <a:bodyPr>
            <a:normAutofit fontScale="85000" lnSpcReduction="10000"/>
          </a:bodyPr>
          <a:lstStyle/>
          <a:p>
            <a:pPr algn="l"/>
            <a:r>
              <a:rPr lang="en-US" sz="2800" b="0" i="0" u="none" strike="noStrike" baseline="0" dirty="0">
                <a:solidFill>
                  <a:srgbClr val="000000"/>
                </a:solidFill>
                <a:latin typeface="AGaramondPro-Regular"/>
              </a:rPr>
              <a:t>The significantly lower odds of </a:t>
            </a:r>
            <a:r>
              <a:rPr lang="en-US" sz="2800" b="0" i="0" u="none" strike="noStrike" baseline="0" dirty="0">
                <a:solidFill>
                  <a:srgbClr val="231F20"/>
                </a:solidFill>
                <a:latin typeface="AGaramondPro-Regular"/>
              </a:rPr>
              <a:t>definitiv</a:t>
            </a:r>
            <a:r>
              <a:rPr lang="en-US" sz="2800" b="0" i="0" u="none" strike="noStrike" baseline="0" dirty="0">
                <a:solidFill>
                  <a:srgbClr val="000000"/>
                </a:solidFill>
                <a:latin typeface="AGaramondPro-Regular"/>
              </a:rPr>
              <a:t>e treatment for Black men with high treatment benefit </a:t>
            </a:r>
            <a:r>
              <a:rPr lang="en-US" sz="2800" b="0" i="0" u="none" strike="noStrike" baseline="0" dirty="0">
                <a:solidFill>
                  <a:srgbClr val="231F20"/>
                </a:solidFill>
                <a:latin typeface="AGaramondPro-Regular"/>
              </a:rPr>
              <a:t>v</a:t>
            </a:r>
            <a:r>
              <a:rPr lang="en-US" sz="2800" b="0" i="0" u="none" strike="noStrike" baseline="0" dirty="0">
                <a:solidFill>
                  <a:srgbClr val="000000"/>
                </a:solidFill>
                <a:latin typeface="AGaramondPro-Regular"/>
              </a:rPr>
              <a:t>ersus </a:t>
            </a:r>
            <a:r>
              <a:rPr lang="en-US" sz="2800" b="0" i="0" u="none" strike="noStrike" baseline="0" dirty="0">
                <a:solidFill>
                  <a:srgbClr val="231F20"/>
                </a:solidFill>
                <a:latin typeface="AGaramondPro-Regular"/>
              </a:rPr>
              <a:t>non-</a:t>
            </a:r>
            <a:r>
              <a:rPr lang="en-US" sz="2800" b="0" i="0" u="none" strike="noStrike" baseline="0" dirty="0">
                <a:solidFill>
                  <a:srgbClr val="000000"/>
                </a:solidFill>
                <a:latin typeface="AGaramondPro-Regular"/>
              </a:rPr>
              <a:t>Black men after adjustments for confounders (OR, 0.89; </a:t>
            </a:r>
            <a:r>
              <a:rPr lang="en-US" sz="2800" b="0" i="0" u="none" strike="noStrike" baseline="0" dirty="0">
                <a:solidFill>
                  <a:srgbClr val="231F20"/>
                </a:solidFill>
                <a:latin typeface="AGaramondPro-Regular"/>
              </a:rPr>
              <a:t>95% CI, 0.83-</a:t>
            </a:r>
            <a:r>
              <a:rPr lang="en-US" sz="2800" b="0" i="0" u="none" strike="noStrike" baseline="0" dirty="0">
                <a:solidFill>
                  <a:srgbClr val="000000"/>
                </a:solidFill>
                <a:latin typeface="AGaramondPro-Regular"/>
              </a:rPr>
              <a:t>0 .95) </a:t>
            </a:r>
            <a:r>
              <a:rPr lang="en-US" sz="2800" dirty="0">
                <a:solidFill>
                  <a:srgbClr val="000000"/>
                </a:solidFill>
                <a:latin typeface="AGaramondPro-Regular"/>
              </a:rPr>
              <a:t>underscore </a:t>
            </a:r>
            <a:r>
              <a:rPr lang="en-US" sz="2800" b="0" i="0" u="none" strike="noStrike" baseline="0" dirty="0">
                <a:solidFill>
                  <a:srgbClr val="000000"/>
                </a:solidFill>
                <a:latin typeface="AGaramondPro-Regular"/>
              </a:rPr>
              <a:t>the apparent racial inequity in </a:t>
            </a:r>
            <a:r>
              <a:rPr lang="en-US" sz="2800" b="0" i="0" u="none" strike="noStrike" baseline="0" dirty="0" err="1">
                <a:solidFill>
                  <a:srgbClr val="000000"/>
                </a:solidFill>
                <a:latin typeface="AGaramondPro-Regular"/>
              </a:rPr>
              <a:t>CaP</a:t>
            </a:r>
            <a:r>
              <a:rPr lang="en-US" sz="2800" b="0" i="0" u="none" strike="noStrike" baseline="0" dirty="0">
                <a:solidFill>
                  <a:srgbClr val="000000"/>
                </a:solidFill>
                <a:latin typeface="AGaramondPro-Regular"/>
              </a:rPr>
              <a:t> treatment.</a:t>
            </a:r>
          </a:p>
          <a:p>
            <a:pPr algn="l"/>
            <a:r>
              <a:rPr lang="en-US" sz="2800" b="0" i="0" u="none" strike="noStrike" baseline="0" dirty="0">
                <a:solidFill>
                  <a:srgbClr val="000000"/>
                </a:solidFill>
                <a:latin typeface="AGaramondPro-Regular"/>
              </a:rPr>
              <a:t>These data indicate that although the VHA system has made significant progress in </a:t>
            </a:r>
            <a:r>
              <a:rPr lang="en-US" sz="2800" b="0" i="0" u="none" strike="noStrike" baseline="0" dirty="0">
                <a:solidFill>
                  <a:srgbClr val="231F20"/>
                </a:solidFill>
                <a:latin typeface="AGaramondPro-Regular"/>
              </a:rPr>
              <a:t>pro</a:t>
            </a:r>
            <a:r>
              <a:rPr lang="en-US" sz="2800" b="0" i="0" u="none" strike="noStrike" baseline="0" dirty="0">
                <a:solidFill>
                  <a:srgbClr val="000000"/>
                </a:solidFill>
                <a:latin typeface="AGaramondPro-Regular"/>
              </a:rPr>
              <a:t>viding equitable access to care, racial disparities persist in the receipt of </a:t>
            </a:r>
            <a:r>
              <a:rPr lang="en-US" sz="2800" b="0" i="0" u="none" strike="noStrike" baseline="0" dirty="0">
                <a:solidFill>
                  <a:srgbClr val="231F20"/>
                </a:solidFill>
                <a:latin typeface="AGaramondPro-Regular"/>
              </a:rPr>
              <a:t>high-</a:t>
            </a:r>
            <a:r>
              <a:rPr lang="en-US" sz="2800" b="0" i="0" u="none" strike="noStrike" baseline="0" dirty="0">
                <a:solidFill>
                  <a:srgbClr val="000000"/>
                </a:solidFill>
                <a:latin typeface="AGaramondPro-Regular"/>
              </a:rPr>
              <a:t>benefit, definitive treatment for </a:t>
            </a:r>
            <a:r>
              <a:rPr lang="en-US" sz="2800" b="0" i="0" u="none" strike="noStrike" baseline="0" dirty="0" err="1">
                <a:solidFill>
                  <a:srgbClr val="000000"/>
                </a:solidFill>
                <a:latin typeface="AGaramondPro-Regular"/>
              </a:rPr>
              <a:t>CaP</a:t>
            </a:r>
            <a:endParaRPr lang="en-US" sz="2800" b="0" i="0" u="none" strike="noStrike" baseline="0" dirty="0">
              <a:solidFill>
                <a:srgbClr val="000000"/>
              </a:solidFill>
              <a:latin typeface="AGaramondPro-Regular"/>
            </a:endParaRPr>
          </a:p>
          <a:p>
            <a:endParaRPr lang="en-US" dirty="0"/>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2E15C237-7A83-4DD0-B86B-08AA5BFD89D3}"/>
                  </a:ext>
                </a:extLst>
              </p14:cNvPr>
              <p14:cNvContentPartPr/>
              <p14:nvPr/>
            </p14:nvContentPartPr>
            <p14:xfrm>
              <a:off x="1327816" y="3904078"/>
              <a:ext cx="1046520" cy="41040"/>
            </p14:xfrm>
          </p:contentPart>
        </mc:Choice>
        <mc:Fallback xmlns="">
          <p:pic>
            <p:nvPicPr>
              <p:cNvPr id="9" name="Ink 8">
                <a:extLst>
                  <a:ext uri="{FF2B5EF4-FFF2-40B4-BE49-F238E27FC236}">
                    <a16:creationId xmlns:a16="http://schemas.microsoft.com/office/drawing/2014/main" id="{2E15C237-7A83-4DD0-B86B-08AA5BFD89D3}"/>
                  </a:ext>
                </a:extLst>
              </p:cNvPr>
              <p:cNvPicPr/>
              <p:nvPr/>
            </p:nvPicPr>
            <p:blipFill>
              <a:blip r:embed="rId4"/>
              <a:stretch>
                <a:fillRect/>
              </a:stretch>
            </p:blipFill>
            <p:spPr>
              <a:xfrm>
                <a:off x="1274176" y="3796078"/>
                <a:ext cx="11541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6836938C-514D-42D3-9FF4-59F7A8F2B9A8}"/>
                  </a:ext>
                </a:extLst>
              </p14:cNvPr>
              <p14:cNvContentPartPr/>
              <p14:nvPr/>
            </p14:nvContentPartPr>
            <p14:xfrm>
              <a:off x="2656576" y="3892918"/>
              <a:ext cx="338040" cy="24480"/>
            </p14:xfrm>
          </p:contentPart>
        </mc:Choice>
        <mc:Fallback xmlns="">
          <p:pic>
            <p:nvPicPr>
              <p:cNvPr id="10" name="Ink 9">
                <a:extLst>
                  <a:ext uri="{FF2B5EF4-FFF2-40B4-BE49-F238E27FC236}">
                    <a16:creationId xmlns:a16="http://schemas.microsoft.com/office/drawing/2014/main" id="{6836938C-514D-42D3-9FF4-59F7A8F2B9A8}"/>
                  </a:ext>
                </a:extLst>
              </p:cNvPr>
              <p:cNvPicPr/>
              <p:nvPr/>
            </p:nvPicPr>
            <p:blipFill>
              <a:blip r:embed="rId6"/>
              <a:stretch>
                <a:fillRect/>
              </a:stretch>
            </p:blipFill>
            <p:spPr>
              <a:xfrm>
                <a:off x="2602576" y="3785278"/>
                <a:ext cx="44568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C6564A6A-A468-468F-AB11-4593D287C15C}"/>
                  </a:ext>
                </a:extLst>
              </p14:cNvPr>
              <p14:cNvContentPartPr/>
              <p14:nvPr/>
            </p14:nvContentPartPr>
            <p14:xfrm>
              <a:off x="4801816" y="3915598"/>
              <a:ext cx="360000" cy="29520"/>
            </p14:xfrm>
          </p:contentPart>
        </mc:Choice>
        <mc:Fallback xmlns="">
          <p:pic>
            <p:nvPicPr>
              <p:cNvPr id="11" name="Ink 10">
                <a:extLst>
                  <a:ext uri="{FF2B5EF4-FFF2-40B4-BE49-F238E27FC236}">
                    <a16:creationId xmlns:a16="http://schemas.microsoft.com/office/drawing/2014/main" id="{C6564A6A-A468-468F-AB11-4593D287C15C}"/>
                  </a:ext>
                </a:extLst>
              </p:cNvPr>
              <p:cNvPicPr/>
              <p:nvPr/>
            </p:nvPicPr>
            <p:blipFill>
              <a:blip r:embed="rId8"/>
              <a:stretch>
                <a:fillRect/>
              </a:stretch>
            </p:blipFill>
            <p:spPr>
              <a:xfrm>
                <a:off x="4747816" y="3807958"/>
                <a:ext cx="46764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3CDF042A-3CDF-4DE6-A615-99A217021B2D}"/>
                  </a:ext>
                </a:extLst>
              </p14:cNvPr>
              <p14:cNvContentPartPr/>
              <p14:nvPr/>
            </p14:nvContentPartPr>
            <p14:xfrm>
              <a:off x="5359456" y="4071118"/>
              <a:ext cx="360" cy="360"/>
            </p14:xfrm>
          </p:contentPart>
        </mc:Choice>
        <mc:Fallback xmlns="">
          <p:pic>
            <p:nvPicPr>
              <p:cNvPr id="12" name="Ink 11">
                <a:extLst>
                  <a:ext uri="{FF2B5EF4-FFF2-40B4-BE49-F238E27FC236}">
                    <a16:creationId xmlns:a16="http://schemas.microsoft.com/office/drawing/2014/main" id="{3CDF042A-3CDF-4DE6-A615-99A217021B2D}"/>
                  </a:ext>
                </a:extLst>
              </p:cNvPr>
              <p:cNvPicPr/>
              <p:nvPr/>
            </p:nvPicPr>
            <p:blipFill>
              <a:blip r:embed="rId10"/>
              <a:stretch>
                <a:fillRect/>
              </a:stretch>
            </p:blipFill>
            <p:spPr>
              <a:xfrm>
                <a:off x="5305816" y="3963478"/>
                <a:ext cx="108000" cy="216000"/>
              </a:xfrm>
              <a:prstGeom prst="rect">
                <a:avLst/>
              </a:prstGeom>
            </p:spPr>
          </p:pic>
        </mc:Fallback>
      </mc:AlternateContent>
    </p:spTree>
    <p:extLst>
      <p:ext uri="{BB962C8B-B14F-4D97-AF65-F5344CB8AC3E}">
        <p14:creationId xmlns:p14="http://schemas.microsoft.com/office/powerpoint/2010/main" val="321300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0BCA97B-5F8D-428D-B89C-D5F343F61294}"/>
              </a:ext>
            </a:extLst>
          </p:cNvPr>
          <p:cNvSpPr>
            <a:spLocks noGrp="1"/>
          </p:cNvSpPr>
          <p:nvPr>
            <p:ph type="title"/>
          </p:nvPr>
        </p:nvSpPr>
        <p:spPr>
          <a:xfrm>
            <a:off x="630936" y="639520"/>
            <a:ext cx="3644672" cy="1719072"/>
          </a:xfrm>
        </p:spPr>
        <p:txBody>
          <a:bodyPr anchor="b">
            <a:normAutofit fontScale="90000"/>
          </a:bodyPr>
          <a:lstStyle/>
          <a:p>
            <a:r>
              <a:rPr lang="en-US" sz="3600" cap="all" dirty="0"/>
              <a:t>Black are more likely to receive WW instead of AS</a:t>
            </a:r>
          </a:p>
        </p:txBody>
      </p:sp>
      <p:sp>
        <p:nvSpPr>
          <p:cNvPr id="1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Content Placeholder 38">
            <a:extLst>
              <a:ext uri="{FF2B5EF4-FFF2-40B4-BE49-F238E27FC236}">
                <a16:creationId xmlns:a16="http://schemas.microsoft.com/office/drawing/2014/main" id="{53B5F716-5A7F-429D-98BE-EC660CD9EAB6}"/>
              </a:ext>
            </a:extLst>
          </p:cNvPr>
          <p:cNvPicPr>
            <a:picLocks noGrp="1" noChangeAspect="1"/>
          </p:cNvPicPr>
          <p:nvPr>
            <p:ph idx="1"/>
          </p:nvPr>
        </p:nvPicPr>
        <p:blipFill>
          <a:blip r:embed="rId2"/>
          <a:stretch>
            <a:fillRect/>
          </a:stretch>
        </p:blipFill>
        <p:spPr>
          <a:xfrm>
            <a:off x="630238" y="2851990"/>
            <a:ext cx="3429000" cy="3320958"/>
          </a:xfrm>
        </p:spPr>
      </p:pic>
      <p:pic>
        <p:nvPicPr>
          <p:cNvPr id="10" name="Content Placeholder 9">
            <a:extLst>
              <a:ext uri="{FF2B5EF4-FFF2-40B4-BE49-F238E27FC236}">
                <a16:creationId xmlns:a16="http://schemas.microsoft.com/office/drawing/2014/main" id="{61FBEFAB-9A56-4D88-BEB4-03F78C14FCE0}"/>
              </a:ext>
            </a:extLst>
          </p:cNvPr>
          <p:cNvPicPr>
            <a:picLocks noChangeAspect="1"/>
          </p:cNvPicPr>
          <p:nvPr/>
        </p:nvPicPr>
        <p:blipFill>
          <a:blip r:embed="rId3"/>
          <a:stretch>
            <a:fillRect/>
          </a:stretch>
        </p:blipFill>
        <p:spPr>
          <a:xfrm>
            <a:off x="4654296" y="654208"/>
            <a:ext cx="6903720" cy="5549583"/>
          </a:xfrm>
          <a:prstGeom prst="rect">
            <a:avLst/>
          </a:prstGeom>
        </p:spPr>
      </p:pic>
      <mc:AlternateContent xmlns:mc="http://schemas.openxmlformats.org/markup-compatibility/2006" xmlns:p14="http://schemas.microsoft.com/office/powerpoint/2010/main">
        <mc:Choice Requires="p14">
          <p:contentPart p14:bwMode="auto" r:id="rId4">
            <p14:nvContentPartPr>
              <p14:cNvPr id="15" name="Ink 14">
                <a:extLst>
                  <a:ext uri="{FF2B5EF4-FFF2-40B4-BE49-F238E27FC236}">
                    <a16:creationId xmlns:a16="http://schemas.microsoft.com/office/drawing/2014/main" id="{F0CFDF40-800D-4C4C-BEA7-187A433681B3}"/>
                  </a:ext>
                </a:extLst>
              </p14:cNvPr>
              <p14:cNvContentPartPr/>
              <p14:nvPr/>
            </p14:nvContentPartPr>
            <p14:xfrm>
              <a:off x="10236016" y="3110638"/>
              <a:ext cx="834120" cy="24120"/>
            </p14:xfrm>
          </p:contentPart>
        </mc:Choice>
        <mc:Fallback xmlns="">
          <p:pic>
            <p:nvPicPr>
              <p:cNvPr id="15" name="Ink 14">
                <a:extLst>
                  <a:ext uri="{FF2B5EF4-FFF2-40B4-BE49-F238E27FC236}">
                    <a16:creationId xmlns:a16="http://schemas.microsoft.com/office/drawing/2014/main" id="{F0CFDF40-800D-4C4C-BEA7-187A433681B3}"/>
                  </a:ext>
                </a:extLst>
              </p:cNvPr>
              <p:cNvPicPr/>
              <p:nvPr/>
            </p:nvPicPr>
            <p:blipFill>
              <a:blip r:embed="rId5"/>
              <a:stretch>
                <a:fillRect/>
              </a:stretch>
            </p:blipFill>
            <p:spPr>
              <a:xfrm>
                <a:off x="10182376" y="3002638"/>
                <a:ext cx="94176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 name="Ink 15">
                <a:extLst>
                  <a:ext uri="{FF2B5EF4-FFF2-40B4-BE49-F238E27FC236}">
                    <a16:creationId xmlns:a16="http://schemas.microsoft.com/office/drawing/2014/main" id="{53DF5A51-972D-495C-8D28-309B91CF3BFD}"/>
                  </a:ext>
                </a:extLst>
              </p14:cNvPr>
              <p14:cNvContentPartPr/>
              <p14:nvPr/>
            </p14:nvContentPartPr>
            <p14:xfrm>
              <a:off x="6618736" y="3196318"/>
              <a:ext cx="4410720" cy="115200"/>
            </p14:xfrm>
          </p:contentPart>
        </mc:Choice>
        <mc:Fallback xmlns="">
          <p:pic>
            <p:nvPicPr>
              <p:cNvPr id="16" name="Ink 15">
                <a:extLst>
                  <a:ext uri="{FF2B5EF4-FFF2-40B4-BE49-F238E27FC236}">
                    <a16:creationId xmlns:a16="http://schemas.microsoft.com/office/drawing/2014/main" id="{53DF5A51-972D-495C-8D28-309B91CF3BFD}"/>
                  </a:ext>
                </a:extLst>
              </p:cNvPr>
              <p:cNvPicPr/>
              <p:nvPr/>
            </p:nvPicPr>
            <p:blipFill>
              <a:blip r:embed="rId7"/>
              <a:stretch>
                <a:fillRect/>
              </a:stretch>
            </p:blipFill>
            <p:spPr>
              <a:xfrm>
                <a:off x="6565096" y="3088318"/>
                <a:ext cx="451836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Ink 17">
                <a:extLst>
                  <a:ext uri="{FF2B5EF4-FFF2-40B4-BE49-F238E27FC236}">
                    <a16:creationId xmlns:a16="http://schemas.microsoft.com/office/drawing/2014/main" id="{8E2FAFFB-0B0F-4184-9E44-B00D32F6743E}"/>
                  </a:ext>
                </a:extLst>
              </p14:cNvPr>
              <p14:cNvContentPartPr/>
              <p14:nvPr/>
            </p14:nvContentPartPr>
            <p14:xfrm>
              <a:off x="8338456" y="3357598"/>
              <a:ext cx="2664720" cy="47520"/>
            </p14:xfrm>
          </p:contentPart>
        </mc:Choice>
        <mc:Fallback xmlns="">
          <p:pic>
            <p:nvPicPr>
              <p:cNvPr id="18" name="Ink 17">
                <a:extLst>
                  <a:ext uri="{FF2B5EF4-FFF2-40B4-BE49-F238E27FC236}">
                    <a16:creationId xmlns:a16="http://schemas.microsoft.com/office/drawing/2014/main" id="{8E2FAFFB-0B0F-4184-9E44-B00D32F6743E}"/>
                  </a:ext>
                </a:extLst>
              </p:cNvPr>
              <p:cNvPicPr/>
              <p:nvPr/>
            </p:nvPicPr>
            <p:blipFill>
              <a:blip r:embed="rId9"/>
              <a:stretch>
                <a:fillRect/>
              </a:stretch>
            </p:blipFill>
            <p:spPr>
              <a:xfrm>
                <a:off x="8284816" y="3249598"/>
                <a:ext cx="277236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 name="Ink 19">
                <a:extLst>
                  <a:ext uri="{FF2B5EF4-FFF2-40B4-BE49-F238E27FC236}">
                    <a16:creationId xmlns:a16="http://schemas.microsoft.com/office/drawing/2014/main" id="{77E5A367-E98B-4BCD-AA6B-A3BF598A38D0}"/>
                  </a:ext>
                </a:extLst>
              </p14:cNvPr>
              <p14:cNvContentPartPr/>
              <p14:nvPr/>
            </p14:nvContentPartPr>
            <p14:xfrm>
              <a:off x="6705496" y="3478198"/>
              <a:ext cx="4327920" cy="129960"/>
            </p14:xfrm>
          </p:contentPart>
        </mc:Choice>
        <mc:Fallback xmlns="">
          <p:pic>
            <p:nvPicPr>
              <p:cNvPr id="20" name="Ink 19">
                <a:extLst>
                  <a:ext uri="{FF2B5EF4-FFF2-40B4-BE49-F238E27FC236}">
                    <a16:creationId xmlns:a16="http://schemas.microsoft.com/office/drawing/2014/main" id="{77E5A367-E98B-4BCD-AA6B-A3BF598A38D0}"/>
                  </a:ext>
                </a:extLst>
              </p:cNvPr>
              <p:cNvPicPr/>
              <p:nvPr/>
            </p:nvPicPr>
            <p:blipFill>
              <a:blip r:embed="rId11"/>
              <a:stretch>
                <a:fillRect/>
              </a:stretch>
            </p:blipFill>
            <p:spPr>
              <a:xfrm>
                <a:off x="6651496" y="3370198"/>
                <a:ext cx="443556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1" name="Ink 20">
                <a:extLst>
                  <a:ext uri="{FF2B5EF4-FFF2-40B4-BE49-F238E27FC236}">
                    <a16:creationId xmlns:a16="http://schemas.microsoft.com/office/drawing/2014/main" id="{6F72A090-BCF5-44A4-BD53-263280F1F7DA}"/>
                  </a:ext>
                </a:extLst>
              </p14:cNvPr>
              <p14:cNvContentPartPr/>
              <p14:nvPr/>
            </p14:nvContentPartPr>
            <p14:xfrm>
              <a:off x="6682456" y="3674398"/>
              <a:ext cx="475920" cy="6840"/>
            </p14:xfrm>
          </p:contentPart>
        </mc:Choice>
        <mc:Fallback xmlns="">
          <p:pic>
            <p:nvPicPr>
              <p:cNvPr id="21" name="Ink 20">
                <a:extLst>
                  <a:ext uri="{FF2B5EF4-FFF2-40B4-BE49-F238E27FC236}">
                    <a16:creationId xmlns:a16="http://schemas.microsoft.com/office/drawing/2014/main" id="{6F72A090-BCF5-44A4-BD53-263280F1F7DA}"/>
                  </a:ext>
                </a:extLst>
              </p:cNvPr>
              <p:cNvPicPr/>
              <p:nvPr/>
            </p:nvPicPr>
            <p:blipFill>
              <a:blip r:embed="rId13"/>
              <a:stretch>
                <a:fillRect/>
              </a:stretch>
            </p:blipFill>
            <p:spPr>
              <a:xfrm>
                <a:off x="6628456" y="3566398"/>
                <a:ext cx="5835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 name="Ink 21">
                <a:extLst>
                  <a:ext uri="{FF2B5EF4-FFF2-40B4-BE49-F238E27FC236}">
                    <a16:creationId xmlns:a16="http://schemas.microsoft.com/office/drawing/2014/main" id="{84F258AF-AA58-4F70-97DF-E90C41BC4A0B}"/>
                  </a:ext>
                </a:extLst>
              </p14:cNvPr>
              <p14:cNvContentPartPr/>
              <p14:nvPr/>
            </p14:nvContentPartPr>
            <p14:xfrm>
              <a:off x="7182856" y="4668718"/>
              <a:ext cx="3818880" cy="81720"/>
            </p14:xfrm>
          </p:contentPart>
        </mc:Choice>
        <mc:Fallback xmlns="">
          <p:pic>
            <p:nvPicPr>
              <p:cNvPr id="22" name="Ink 21">
                <a:extLst>
                  <a:ext uri="{FF2B5EF4-FFF2-40B4-BE49-F238E27FC236}">
                    <a16:creationId xmlns:a16="http://schemas.microsoft.com/office/drawing/2014/main" id="{84F258AF-AA58-4F70-97DF-E90C41BC4A0B}"/>
                  </a:ext>
                </a:extLst>
              </p:cNvPr>
              <p:cNvPicPr/>
              <p:nvPr/>
            </p:nvPicPr>
            <p:blipFill>
              <a:blip r:embed="rId15"/>
              <a:stretch>
                <a:fillRect/>
              </a:stretch>
            </p:blipFill>
            <p:spPr>
              <a:xfrm>
                <a:off x="7128856" y="4561078"/>
                <a:ext cx="392652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3" name="Ink 22">
                <a:extLst>
                  <a:ext uri="{FF2B5EF4-FFF2-40B4-BE49-F238E27FC236}">
                    <a16:creationId xmlns:a16="http://schemas.microsoft.com/office/drawing/2014/main" id="{967993F8-4420-4824-97B7-A518CA61EECF}"/>
                  </a:ext>
                </a:extLst>
              </p14:cNvPr>
              <p14:cNvContentPartPr/>
              <p14:nvPr/>
            </p14:nvContentPartPr>
            <p14:xfrm>
              <a:off x="6705496" y="4754758"/>
              <a:ext cx="4393080" cy="162720"/>
            </p14:xfrm>
          </p:contentPart>
        </mc:Choice>
        <mc:Fallback xmlns="">
          <p:pic>
            <p:nvPicPr>
              <p:cNvPr id="23" name="Ink 22">
                <a:extLst>
                  <a:ext uri="{FF2B5EF4-FFF2-40B4-BE49-F238E27FC236}">
                    <a16:creationId xmlns:a16="http://schemas.microsoft.com/office/drawing/2014/main" id="{967993F8-4420-4824-97B7-A518CA61EECF}"/>
                  </a:ext>
                </a:extLst>
              </p:cNvPr>
              <p:cNvPicPr/>
              <p:nvPr/>
            </p:nvPicPr>
            <p:blipFill>
              <a:blip r:embed="rId17"/>
              <a:stretch>
                <a:fillRect/>
              </a:stretch>
            </p:blipFill>
            <p:spPr>
              <a:xfrm>
                <a:off x="6651496" y="4647118"/>
                <a:ext cx="450072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4" name="Ink 23">
                <a:extLst>
                  <a:ext uri="{FF2B5EF4-FFF2-40B4-BE49-F238E27FC236}">
                    <a16:creationId xmlns:a16="http://schemas.microsoft.com/office/drawing/2014/main" id="{5E6EAA58-F1FE-4595-A9D5-8F0426D06A99}"/>
                  </a:ext>
                </a:extLst>
              </p14:cNvPr>
              <p14:cNvContentPartPr/>
              <p14:nvPr/>
            </p14:nvContentPartPr>
            <p14:xfrm>
              <a:off x="6687856" y="4881838"/>
              <a:ext cx="4316400" cy="87120"/>
            </p14:xfrm>
          </p:contentPart>
        </mc:Choice>
        <mc:Fallback xmlns="">
          <p:pic>
            <p:nvPicPr>
              <p:cNvPr id="24" name="Ink 23">
                <a:extLst>
                  <a:ext uri="{FF2B5EF4-FFF2-40B4-BE49-F238E27FC236}">
                    <a16:creationId xmlns:a16="http://schemas.microsoft.com/office/drawing/2014/main" id="{5E6EAA58-F1FE-4595-A9D5-8F0426D06A99}"/>
                  </a:ext>
                </a:extLst>
              </p:cNvPr>
              <p:cNvPicPr/>
              <p:nvPr/>
            </p:nvPicPr>
            <p:blipFill>
              <a:blip r:embed="rId19"/>
              <a:stretch>
                <a:fillRect/>
              </a:stretch>
            </p:blipFill>
            <p:spPr>
              <a:xfrm>
                <a:off x="6634216" y="4773838"/>
                <a:ext cx="442404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5" name="Ink 24">
                <a:extLst>
                  <a:ext uri="{FF2B5EF4-FFF2-40B4-BE49-F238E27FC236}">
                    <a16:creationId xmlns:a16="http://schemas.microsoft.com/office/drawing/2014/main" id="{AB435838-D4C8-4B77-9B8C-7B801BA96A61}"/>
                  </a:ext>
                </a:extLst>
              </p14:cNvPr>
              <p14:cNvContentPartPr/>
              <p14:nvPr/>
            </p14:nvContentPartPr>
            <p14:xfrm>
              <a:off x="10161496" y="5462878"/>
              <a:ext cx="851400" cy="23760"/>
            </p14:xfrm>
          </p:contentPart>
        </mc:Choice>
        <mc:Fallback xmlns="">
          <p:pic>
            <p:nvPicPr>
              <p:cNvPr id="25" name="Ink 24">
                <a:extLst>
                  <a:ext uri="{FF2B5EF4-FFF2-40B4-BE49-F238E27FC236}">
                    <a16:creationId xmlns:a16="http://schemas.microsoft.com/office/drawing/2014/main" id="{AB435838-D4C8-4B77-9B8C-7B801BA96A61}"/>
                  </a:ext>
                </a:extLst>
              </p:cNvPr>
              <p:cNvPicPr/>
              <p:nvPr/>
            </p:nvPicPr>
            <p:blipFill>
              <a:blip r:embed="rId21"/>
              <a:stretch>
                <a:fillRect/>
              </a:stretch>
            </p:blipFill>
            <p:spPr>
              <a:xfrm>
                <a:off x="10107496" y="5354878"/>
                <a:ext cx="95904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6" name="Ink 25">
                <a:extLst>
                  <a:ext uri="{FF2B5EF4-FFF2-40B4-BE49-F238E27FC236}">
                    <a16:creationId xmlns:a16="http://schemas.microsoft.com/office/drawing/2014/main" id="{2BF4DF39-9D02-4815-B9F5-4F061286C066}"/>
                  </a:ext>
                </a:extLst>
              </p14:cNvPr>
              <p14:cNvContentPartPr/>
              <p14:nvPr/>
            </p14:nvContentPartPr>
            <p14:xfrm>
              <a:off x="6670576" y="5617678"/>
              <a:ext cx="4352760" cy="76680"/>
            </p14:xfrm>
          </p:contentPart>
        </mc:Choice>
        <mc:Fallback xmlns="">
          <p:pic>
            <p:nvPicPr>
              <p:cNvPr id="26" name="Ink 25">
                <a:extLst>
                  <a:ext uri="{FF2B5EF4-FFF2-40B4-BE49-F238E27FC236}">
                    <a16:creationId xmlns:a16="http://schemas.microsoft.com/office/drawing/2014/main" id="{2BF4DF39-9D02-4815-B9F5-4F061286C066}"/>
                  </a:ext>
                </a:extLst>
              </p:cNvPr>
              <p:cNvPicPr/>
              <p:nvPr/>
            </p:nvPicPr>
            <p:blipFill>
              <a:blip r:embed="rId23"/>
              <a:stretch>
                <a:fillRect/>
              </a:stretch>
            </p:blipFill>
            <p:spPr>
              <a:xfrm>
                <a:off x="6616936" y="5510038"/>
                <a:ext cx="446040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7" name="Ink 26">
                <a:extLst>
                  <a:ext uri="{FF2B5EF4-FFF2-40B4-BE49-F238E27FC236}">
                    <a16:creationId xmlns:a16="http://schemas.microsoft.com/office/drawing/2014/main" id="{DB304366-6730-49DD-8DB8-825ADDE4EB3C}"/>
                  </a:ext>
                </a:extLst>
              </p14:cNvPr>
              <p14:cNvContentPartPr/>
              <p14:nvPr/>
            </p14:nvContentPartPr>
            <p14:xfrm>
              <a:off x="6780016" y="5697958"/>
              <a:ext cx="3366360" cy="87120"/>
            </p14:xfrm>
          </p:contentPart>
        </mc:Choice>
        <mc:Fallback xmlns="">
          <p:pic>
            <p:nvPicPr>
              <p:cNvPr id="27" name="Ink 26">
                <a:extLst>
                  <a:ext uri="{FF2B5EF4-FFF2-40B4-BE49-F238E27FC236}">
                    <a16:creationId xmlns:a16="http://schemas.microsoft.com/office/drawing/2014/main" id="{DB304366-6730-49DD-8DB8-825ADDE4EB3C}"/>
                  </a:ext>
                </a:extLst>
              </p:cNvPr>
              <p:cNvPicPr/>
              <p:nvPr/>
            </p:nvPicPr>
            <p:blipFill>
              <a:blip r:embed="rId25"/>
              <a:stretch>
                <a:fillRect/>
              </a:stretch>
            </p:blipFill>
            <p:spPr>
              <a:xfrm>
                <a:off x="6726376" y="5590318"/>
                <a:ext cx="3474000" cy="302760"/>
              </a:xfrm>
              <a:prstGeom prst="rect">
                <a:avLst/>
              </a:prstGeom>
            </p:spPr>
          </p:pic>
        </mc:Fallback>
      </mc:AlternateContent>
    </p:spTree>
    <p:extLst>
      <p:ext uri="{BB962C8B-B14F-4D97-AF65-F5344CB8AC3E}">
        <p14:creationId xmlns:p14="http://schemas.microsoft.com/office/powerpoint/2010/main" val="3014217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a:extLst>
              <a:ext uri="{FF2B5EF4-FFF2-40B4-BE49-F238E27FC236}">
                <a16:creationId xmlns:a16="http://schemas.microsoft.com/office/drawing/2014/main" id="{BF341730-27D9-4141-9482-A6E929B7C24E}"/>
              </a:ext>
            </a:extLst>
          </p:cNvPr>
          <p:cNvSpPr>
            <a:spLocks noGrp="1"/>
          </p:cNvSpPr>
          <p:nvPr>
            <p:ph type="title"/>
          </p:nvPr>
        </p:nvSpPr>
        <p:spPr bwMode="auto">
          <a:xfrm>
            <a:off x="3581400" y="152400"/>
            <a:ext cx="7086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sz="2800">
                <a:solidFill>
                  <a:schemeClr val="bg1"/>
                </a:solidFill>
              </a:rPr>
              <a:t>WHAT BEING A DOCTOR MEAN TO ME ?</a:t>
            </a:r>
          </a:p>
        </p:txBody>
      </p:sp>
      <p:sp>
        <p:nvSpPr>
          <p:cNvPr id="24579" name="Content Placeholder 5">
            <a:extLst>
              <a:ext uri="{FF2B5EF4-FFF2-40B4-BE49-F238E27FC236}">
                <a16:creationId xmlns:a16="http://schemas.microsoft.com/office/drawing/2014/main" id="{DDA68FCB-162C-4957-AB20-18309DC037AD}"/>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a:t>I was raised in Gary, IN </a:t>
            </a:r>
          </a:p>
          <a:p>
            <a:r>
              <a:rPr lang="en-US" altLang="en-US"/>
              <a:t>My grandfather who lived on the west side of Chicago, IL.</a:t>
            </a:r>
          </a:p>
          <a:p>
            <a:r>
              <a:rPr lang="en-US" altLang="en-US"/>
              <a:t>He was a WWII Veteran who after putting his life on the line for America’s freedom  was just like most Black men in America, he was not hirable (especially non mule work).   </a:t>
            </a:r>
          </a:p>
          <a:p>
            <a:r>
              <a:rPr lang="en-US" altLang="en-US"/>
              <a:t>He ran a gambling joint out of, what most people in this room would consider a shack, but what he called his home.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70582-FA68-4800-8719-3FF027850AC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2A4FD89-F513-4584-8530-DE840C3817F1}"/>
              </a:ext>
            </a:extLst>
          </p:cNvPr>
          <p:cNvSpPr>
            <a:spLocks noGrp="1"/>
          </p:cNvSpPr>
          <p:nvPr>
            <p:ph idx="1"/>
          </p:nvPr>
        </p:nvSpPr>
        <p:spPr/>
        <p:txBody>
          <a:bodyPr/>
          <a:lstStyle/>
          <a:p>
            <a:pPr algn="l"/>
            <a:r>
              <a:rPr lang="en-US" sz="1800" b="0" i="0" u="none" strike="noStrike" baseline="0" dirty="0">
                <a:solidFill>
                  <a:srgbClr val="CD0003"/>
                </a:solidFill>
                <a:latin typeface="AdvPSA35F"/>
              </a:rPr>
              <a:t>Conclusions: </a:t>
            </a:r>
            <a:r>
              <a:rPr lang="en-US" sz="1800" b="0" i="0" u="none" strike="noStrike" baseline="0" dirty="0">
                <a:solidFill>
                  <a:srgbClr val="000000"/>
                </a:solidFill>
                <a:latin typeface="AdvPSNCS-R"/>
              </a:rPr>
              <a:t>Among those not treated for low risk prostate cancer, Caucasian men were placed on active surveillance more frequently than African-American men, who often defaulted to de facto watchful waiting after an initial period of active surveillance. This discrepancy raises questions about the factors favoring watchful waiting over active surveillance. Moreover, given the lack of consensus regarding the most efficient active surveillance strategy, we anticipate that racial disparities in the use of active surveillance will persist, especially in African-American patients. </a:t>
            </a:r>
            <a:endParaRPr lang="en-US" dirty="0"/>
          </a:p>
        </p:txBody>
      </p:sp>
    </p:spTree>
    <p:extLst>
      <p:ext uri="{BB962C8B-B14F-4D97-AF65-F5344CB8AC3E}">
        <p14:creationId xmlns:p14="http://schemas.microsoft.com/office/powerpoint/2010/main" val="2934383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33FF0-E694-4786-88C4-D9706E290F55}"/>
              </a:ext>
            </a:extLst>
          </p:cNvPr>
          <p:cNvSpPr>
            <a:spLocks noGrp="1"/>
          </p:cNvSpPr>
          <p:nvPr>
            <p:ph type="title"/>
          </p:nvPr>
        </p:nvSpPr>
        <p:spPr/>
        <p:txBody>
          <a:bodyPr>
            <a:normAutofit fontScale="90000"/>
          </a:bodyPr>
          <a:lstStyle/>
          <a:p>
            <a:r>
              <a:rPr lang="en-US" cap="all" dirty="0"/>
              <a:t>More than 25% of Black with Very low risk prostate cancer experienced upgrading. </a:t>
            </a:r>
          </a:p>
        </p:txBody>
      </p:sp>
      <p:pic>
        <p:nvPicPr>
          <p:cNvPr id="10" name="Content Placeholder 9">
            <a:extLst>
              <a:ext uri="{FF2B5EF4-FFF2-40B4-BE49-F238E27FC236}">
                <a16:creationId xmlns:a16="http://schemas.microsoft.com/office/drawing/2014/main" id="{A437F53C-A95C-457D-AF43-E5F3C0F0C365}"/>
              </a:ext>
            </a:extLst>
          </p:cNvPr>
          <p:cNvPicPr>
            <a:picLocks noGrp="1" noChangeAspect="1"/>
          </p:cNvPicPr>
          <p:nvPr>
            <p:ph sz="half" idx="1"/>
          </p:nvPr>
        </p:nvPicPr>
        <p:blipFill>
          <a:blip r:embed="rId2"/>
          <a:stretch>
            <a:fillRect/>
          </a:stretch>
        </p:blipFill>
        <p:spPr>
          <a:xfrm>
            <a:off x="1144040" y="1825625"/>
            <a:ext cx="4569919" cy="4351338"/>
          </a:xfrm>
        </p:spPr>
      </p:pic>
      <p:sp>
        <p:nvSpPr>
          <p:cNvPr id="4" name="Content Placeholder 3">
            <a:extLst>
              <a:ext uri="{FF2B5EF4-FFF2-40B4-BE49-F238E27FC236}">
                <a16:creationId xmlns:a16="http://schemas.microsoft.com/office/drawing/2014/main" id="{5283DF29-2FF2-4180-BDAF-BC09BA3828A7}"/>
              </a:ext>
            </a:extLst>
          </p:cNvPr>
          <p:cNvSpPr>
            <a:spLocks noGrp="1"/>
          </p:cNvSpPr>
          <p:nvPr>
            <p:ph sz="half" idx="2"/>
          </p:nvPr>
        </p:nvSpPr>
        <p:spPr/>
        <p:txBody>
          <a:bodyPr>
            <a:normAutofit/>
          </a:bodyPr>
          <a:lstStyle/>
          <a:p>
            <a:pPr algn="l"/>
            <a:r>
              <a:rPr lang="en-US" sz="1800" b="0" i="0" u="none" strike="noStrike" baseline="0" dirty="0">
                <a:latin typeface="Univers-Light"/>
              </a:rPr>
              <a:t>AA men with very low–risk </a:t>
            </a:r>
            <a:r>
              <a:rPr lang="en-US" sz="1800" b="0" i="0" u="none" strike="noStrike" baseline="0" dirty="0" err="1">
                <a:latin typeface="Univers-Light"/>
              </a:rPr>
              <a:t>PCa</a:t>
            </a:r>
            <a:r>
              <a:rPr lang="en-US" sz="1800" b="0" i="0" u="none" strike="noStrike" baseline="0" dirty="0">
                <a:latin typeface="Univers-Light"/>
              </a:rPr>
              <a:t> had more adverse pathologic features at RP and poorer oncologic outcomes. </a:t>
            </a:r>
          </a:p>
          <a:p>
            <a:pPr algn="l"/>
            <a:r>
              <a:rPr lang="en-US" sz="1800" b="0" i="0" u="none" strike="noStrike" baseline="0" dirty="0">
                <a:latin typeface="Univers-Light"/>
              </a:rPr>
              <a:t>AA men were more likely to experience disease upgrading at prostatectomy (27.3% </a:t>
            </a:r>
            <a:r>
              <a:rPr lang="en-US" sz="1800" b="0" i="1" u="none" strike="noStrike" baseline="0" dirty="0">
                <a:latin typeface="Univers-LightOblique"/>
              </a:rPr>
              <a:t>v </a:t>
            </a:r>
            <a:r>
              <a:rPr lang="en-US" sz="1800" b="0" i="0" u="none" strike="noStrike" baseline="0" dirty="0">
                <a:latin typeface="Univers-Light"/>
              </a:rPr>
              <a:t>14.4%; </a:t>
            </a:r>
            <a:r>
              <a:rPr lang="en-US" sz="1800" b="0" i="1" u="none" strike="noStrike" baseline="0" dirty="0">
                <a:latin typeface="Univers-LightOblique"/>
              </a:rPr>
              <a:t>P </a:t>
            </a:r>
            <a:r>
              <a:rPr lang="en-US" sz="1800" b="0" i="0" u="none" strike="noStrike" baseline="0" dirty="0">
                <a:latin typeface="Universal-GreekwithMathPi"/>
              </a:rPr>
              <a:t> </a:t>
            </a:r>
            <a:r>
              <a:rPr lang="en-US" sz="1800" b="0" i="0" u="none" strike="noStrike" baseline="0" dirty="0">
                <a:latin typeface="Univers-Light"/>
              </a:rPr>
              <a:t>.001), positive surgical margins (9.8% </a:t>
            </a:r>
            <a:r>
              <a:rPr lang="en-US" sz="1800" b="0" i="1" u="none" strike="noStrike" baseline="0" dirty="0">
                <a:latin typeface="Univers-LightOblique"/>
              </a:rPr>
              <a:t>v </a:t>
            </a:r>
            <a:r>
              <a:rPr lang="en-US" sz="1800" b="0" i="0" u="none" strike="noStrike" baseline="0" dirty="0">
                <a:latin typeface="Univers-Light"/>
              </a:rPr>
              <a:t>5.9%; </a:t>
            </a:r>
            <a:r>
              <a:rPr lang="en-US" sz="1800" b="0" i="1" u="none" strike="noStrike" baseline="0" dirty="0">
                <a:latin typeface="Univers-LightOblique"/>
              </a:rPr>
              <a:t>P </a:t>
            </a:r>
            <a:r>
              <a:rPr lang="en-US" sz="1800" b="0" i="0" u="none" strike="noStrike" baseline="0" dirty="0">
                <a:latin typeface="Universal-GreekwithMathPi"/>
              </a:rPr>
              <a:t> </a:t>
            </a:r>
            <a:r>
              <a:rPr lang="en-US" sz="1800" b="0" i="0" u="none" strike="noStrike" baseline="0" dirty="0">
                <a:latin typeface="Univers-Light"/>
              </a:rPr>
              <a:t>.02), and higher Cancer of the Prostate Risk Assessment Post-Surgical scoring system (CAPRA-S) scores. </a:t>
            </a:r>
          </a:p>
          <a:p>
            <a:pPr algn="l"/>
            <a:r>
              <a:rPr lang="en-US" sz="1800" b="0" i="0" u="none" strike="noStrike" baseline="0" dirty="0">
                <a:latin typeface="Univers-Light"/>
              </a:rPr>
              <a:t>On multivariable analysis, AA race was an independent predictor of adverse pathologic features and pathologic upgrading.</a:t>
            </a:r>
            <a:endParaRPr lang="en-US" dirty="0"/>
          </a:p>
        </p:txBody>
      </p:sp>
    </p:spTree>
    <p:extLst>
      <p:ext uri="{BB962C8B-B14F-4D97-AF65-F5344CB8AC3E}">
        <p14:creationId xmlns:p14="http://schemas.microsoft.com/office/powerpoint/2010/main" val="2497761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2F1B9-6F88-4C25-BAA6-8D21DB94B543}"/>
              </a:ext>
            </a:extLst>
          </p:cNvPr>
          <p:cNvSpPr>
            <a:spLocks noGrp="1"/>
          </p:cNvSpPr>
          <p:nvPr>
            <p:ph type="title"/>
          </p:nvPr>
        </p:nvSpPr>
        <p:spPr/>
        <p:txBody>
          <a:bodyPr/>
          <a:lstStyle/>
          <a:p>
            <a:r>
              <a:rPr lang="en-US" cap="all" dirty="0"/>
              <a:t>Compared to White Men </a:t>
            </a:r>
          </a:p>
        </p:txBody>
      </p:sp>
      <p:sp>
        <p:nvSpPr>
          <p:cNvPr id="3" name="Content Placeholder 2">
            <a:extLst>
              <a:ext uri="{FF2B5EF4-FFF2-40B4-BE49-F238E27FC236}">
                <a16:creationId xmlns:a16="http://schemas.microsoft.com/office/drawing/2014/main" id="{74F454FC-EA0A-4AC9-BCC4-0C1B57DD0D57}"/>
              </a:ext>
            </a:extLst>
          </p:cNvPr>
          <p:cNvSpPr>
            <a:spLocks noGrp="1"/>
          </p:cNvSpPr>
          <p:nvPr>
            <p:ph idx="1"/>
          </p:nvPr>
        </p:nvSpPr>
        <p:spPr/>
        <p:txBody>
          <a:bodyPr>
            <a:normAutofit fontScale="92500" lnSpcReduction="20000"/>
          </a:bodyPr>
          <a:lstStyle/>
          <a:p>
            <a:r>
              <a:rPr lang="en-US" dirty="0"/>
              <a:t>Black men are more likely to die from prostate cancer. </a:t>
            </a:r>
          </a:p>
          <a:p>
            <a:r>
              <a:rPr lang="en-US" dirty="0"/>
              <a:t>Black men are </a:t>
            </a:r>
            <a:r>
              <a:rPr lang="en-US" b="1" dirty="0"/>
              <a:t>equally</a:t>
            </a:r>
            <a:r>
              <a:rPr lang="en-US" dirty="0"/>
              <a:t> as likely to be diagnosed with a localized prostate cancer </a:t>
            </a:r>
          </a:p>
          <a:p>
            <a:r>
              <a:rPr lang="en-US" dirty="0"/>
              <a:t>Black men are </a:t>
            </a:r>
            <a:r>
              <a:rPr lang="en-US" b="1" dirty="0"/>
              <a:t>less </a:t>
            </a:r>
            <a:r>
              <a:rPr lang="en-US" dirty="0"/>
              <a:t>likely to receive definitive (curative treatment) among every risk group when diagnosed with localized prostate cancer. </a:t>
            </a:r>
          </a:p>
          <a:p>
            <a:r>
              <a:rPr lang="en-US" dirty="0"/>
              <a:t>Among men not receiving treatment, Black men are </a:t>
            </a:r>
            <a:r>
              <a:rPr lang="en-US" b="1" dirty="0"/>
              <a:t>less</a:t>
            </a:r>
            <a:r>
              <a:rPr lang="en-US" dirty="0"/>
              <a:t> likely to be on a true active surveillance protocol. </a:t>
            </a:r>
          </a:p>
          <a:p>
            <a:r>
              <a:rPr lang="en-US" dirty="0"/>
              <a:t>Among men diagnosed with so called clinically very low risk disease, Black are </a:t>
            </a:r>
            <a:r>
              <a:rPr lang="en-US" b="1" dirty="0"/>
              <a:t>more</a:t>
            </a:r>
            <a:r>
              <a:rPr lang="en-US" dirty="0"/>
              <a:t> likely to have high risk disease. </a:t>
            </a:r>
          </a:p>
          <a:p>
            <a:r>
              <a:rPr lang="en-US" dirty="0"/>
              <a:t>Therefore, one must conclude that until the above healthcare inequities are eliminated, active surveillance for Black men must be look at with skepticism and major concerns for Black men lives. </a:t>
            </a:r>
          </a:p>
        </p:txBody>
      </p:sp>
    </p:spTree>
    <p:extLst>
      <p:ext uri="{BB962C8B-B14F-4D97-AF65-F5344CB8AC3E}">
        <p14:creationId xmlns:p14="http://schemas.microsoft.com/office/powerpoint/2010/main" val="2707670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3">
            <a:extLst>
              <a:ext uri="{FF2B5EF4-FFF2-40B4-BE49-F238E27FC236}">
                <a16:creationId xmlns:a16="http://schemas.microsoft.com/office/drawing/2014/main" id="{49C0B813-FDDE-4C37-B1FE-82115008BCF0}"/>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endParaRPr lang="en-US" altLang="en-US"/>
          </a:p>
        </p:txBody>
      </p:sp>
      <p:sp>
        <p:nvSpPr>
          <p:cNvPr id="137219" name="Rectangle 3">
            <a:extLst>
              <a:ext uri="{FF2B5EF4-FFF2-40B4-BE49-F238E27FC236}">
                <a16:creationId xmlns:a16="http://schemas.microsoft.com/office/drawing/2014/main" id="{976AB236-8581-45AE-BD8E-C7F0C55F3A5B}"/>
              </a:ext>
            </a:extLst>
          </p:cNvPr>
          <p:cNvSpPr>
            <a:spLocks noGrp="1" noChangeArrowheads="1"/>
          </p:cNvSpPr>
          <p:nvPr>
            <p:ph sz="half" idx="1"/>
          </p:nvPr>
        </p:nvSpPr>
        <p:spPr bwMode="auto">
          <a:xfrm>
            <a:off x="1981200" y="1981201"/>
            <a:ext cx="4038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r>
              <a:rPr lang="en-US" altLang="en-US"/>
              <a:t>Thank you!</a:t>
            </a:r>
          </a:p>
          <a:p>
            <a:pPr marL="0" indent="0"/>
            <a:endParaRPr lang="en-US" altLang="en-US"/>
          </a:p>
          <a:p>
            <a:pPr marL="0" indent="0"/>
            <a:r>
              <a:rPr lang="en-US" altLang="en-US"/>
              <a:t>I hope you found this presentation educational and enlightening.</a:t>
            </a:r>
          </a:p>
        </p:txBody>
      </p:sp>
      <p:pic>
        <p:nvPicPr>
          <p:cNvPr id="137220" name="Picture 4" descr="before_slavery">
            <a:extLst>
              <a:ext uri="{FF2B5EF4-FFF2-40B4-BE49-F238E27FC236}">
                <a16:creationId xmlns:a16="http://schemas.microsoft.com/office/drawing/2014/main" id="{101E2F27-7961-417E-85F6-19748B96E8E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1966914"/>
            <a:ext cx="4038600" cy="3792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02D602E5-3928-4472-B501-A401DC4CE2F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endParaRPr lang="en-US" altLang="en-US"/>
          </a:p>
        </p:txBody>
      </p:sp>
      <p:sp>
        <p:nvSpPr>
          <p:cNvPr id="25603" name="Content Placeholder 2">
            <a:extLst>
              <a:ext uri="{FF2B5EF4-FFF2-40B4-BE49-F238E27FC236}">
                <a16:creationId xmlns:a16="http://schemas.microsoft.com/office/drawing/2014/main" id="{C67C746E-6CBF-4DC2-9108-3919C5B49729}"/>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a:t>When visiting him he made me sit in the room with the gamblers and drunks. I was forced to interact with them and guest what?</a:t>
            </a:r>
          </a:p>
          <a:p>
            <a:r>
              <a:rPr lang="en-US" altLang="en-US"/>
              <a:t>Hated visiting him!! I loved him but I hated going to his home. </a:t>
            </a:r>
          </a:p>
          <a:p>
            <a:r>
              <a:rPr lang="en-US" altLang="en-US"/>
              <a:t>So, at age 12, I told my mother I don’t want to visit him anymore.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0FD67039-B465-4841-A3B3-A59DD93F034E}"/>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endParaRPr lang="en-US" altLang="en-US"/>
          </a:p>
        </p:txBody>
      </p:sp>
      <p:sp>
        <p:nvSpPr>
          <p:cNvPr id="13315" name="Content Placeholder 2">
            <a:extLst>
              <a:ext uri="{FF2B5EF4-FFF2-40B4-BE49-F238E27FC236}">
                <a16:creationId xmlns:a16="http://schemas.microsoft.com/office/drawing/2014/main" id="{3DC63D54-6D20-4F94-A18A-7FF0649A986C}"/>
              </a:ext>
            </a:extLst>
          </p:cNvPr>
          <p:cNvSpPr>
            <a:spLocks noGrp="1"/>
          </p:cNvSpPr>
          <p:nvPr>
            <p:ph idx="1"/>
          </p:nvPr>
        </p:nvSpPr>
        <p:spPr bwMode="auto"/>
        <p:txBody>
          <a:bodyPr vert="horz" wrap="square" lIns="91440" tIns="45720" rIns="91440" bIns="45720" numCol="1" rtlCol="0" anchor="t" anchorCtr="0" compatLnSpc="1">
            <a:prstTxWarp prst="textNoShape">
              <a:avLst/>
            </a:prstTxWarp>
            <a:normAutofit/>
          </a:bodyPr>
          <a:lstStyle/>
          <a:p>
            <a:pPr>
              <a:defRPr/>
            </a:pPr>
            <a:r>
              <a:rPr lang="en-US" altLang="en-US" dirty="0"/>
              <a:t>What happen?</a:t>
            </a:r>
          </a:p>
          <a:p>
            <a:pPr>
              <a:defRPr/>
            </a:pPr>
            <a:endParaRPr lang="en-US" altLang="en-US" dirty="0"/>
          </a:p>
          <a:p>
            <a:pPr marL="457200" indent="-457200">
              <a:defRPr/>
            </a:pPr>
            <a:r>
              <a:rPr lang="en-US" altLang="en-US" dirty="0"/>
              <a:t>My grandfather came to my house instead.</a:t>
            </a:r>
          </a:p>
          <a:p>
            <a:pPr marL="457200" indent="-457200">
              <a:defRPr/>
            </a:pPr>
            <a:r>
              <a:rPr lang="en-US" altLang="en-US" dirty="0"/>
              <a:t>He shared his history with me.</a:t>
            </a:r>
          </a:p>
          <a:p>
            <a:pPr marL="457200" indent="-457200">
              <a:defRPr/>
            </a:pPr>
            <a:r>
              <a:rPr lang="en-US" altLang="en-US" dirty="0"/>
              <a:t>I told him why I didn’t want to go to his house.</a:t>
            </a:r>
          </a:p>
          <a:p>
            <a:pPr>
              <a:defRPr/>
            </a:pPr>
            <a:endParaRPr lang="en-US" altLang="en-US" dirty="0"/>
          </a:p>
          <a:p>
            <a:pPr>
              <a:defRPr/>
            </a:pPr>
            <a:endParaRPr lang="en-US" altLang="en-US" dirty="0"/>
          </a:p>
          <a:p>
            <a:pPr>
              <a:defRPr/>
            </a:pPr>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BF38C530-263A-41BE-8FA9-C26F96BF232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endParaRPr lang="en-US" altLang="en-US"/>
          </a:p>
        </p:txBody>
      </p:sp>
      <p:sp>
        <p:nvSpPr>
          <p:cNvPr id="27651" name="Content Placeholder 2">
            <a:extLst>
              <a:ext uri="{FF2B5EF4-FFF2-40B4-BE49-F238E27FC236}">
                <a16:creationId xmlns:a16="http://schemas.microsoft.com/office/drawing/2014/main" id="{BD4A8216-09DD-43AF-B143-BECBA520C6AE}"/>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a:t>I learned a lot that day!!!!</a:t>
            </a:r>
          </a:p>
          <a:p>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F6E977E8-83CF-4076-82E2-3CF06AB4EEFF}"/>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endParaRPr lang="en-US" altLang="en-US"/>
          </a:p>
        </p:txBody>
      </p:sp>
      <p:sp>
        <p:nvSpPr>
          <p:cNvPr id="28675" name="Content Placeholder 2">
            <a:extLst>
              <a:ext uri="{FF2B5EF4-FFF2-40B4-BE49-F238E27FC236}">
                <a16:creationId xmlns:a16="http://schemas.microsoft.com/office/drawing/2014/main" id="{BF55FB31-B27C-42D8-A0A9-EDD43CFB8E24}"/>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buNone/>
            </a:pPr>
            <a:r>
              <a:rPr lang="en-US" altLang="en-US" sz="3200" dirty="0"/>
              <a:t>"It will not be sufficient for Morehouse College, for any college, for that matter, to produce clever graduates, men/women fluent in speech and able to argue their way through; but rather honest men/women, men/women who can be trusted in public and private - who are sensitive to the wrongs, the sufferings, and the injustices of society and who are willing to accept responsibility for correcting the ills."</a:t>
            </a:r>
          </a:p>
          <a:p>
            <a:pPr marL="0" indent="0">
              <a:buNone/>
            </a:pPr>
            <a:r>
              <a:rPr lang="en-US" altLang="en-US" sz="1800" dirty="0"/>
              <a:t> </a:t>
            </a:r>
            <a:r>
              <a:rPr lang="en-US" altLang="en-US" sz="2400" dirty="0"/>
              <a:t>Benjamin E. Mays, PhD </a:t>
            </a:r>
          </a:p>
          <a:p>
            <a:pPr marL="0" indent="0">
              <a:buNone/>
            </a:pPr>
            <a:r>
              <a:rPr lang="en-US" altLang="en-US" sz="2400" dirty="0"/>
              <a:t> President of Morehouse College 1940-1967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179FC79B-502A-4320-9059-E04B5BD1F32B}"/>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endParaRPr lang="en-US" altLang="en-US"/>
          </a:p>
        </p:txBody>
      </p:sp>
      <p:sp>
        <p:nvSpPr>
          <p:cNvPr id="29699" name="Content Placeholder 2">
            <a:extLst>
              <a:ext uri="{FF2B5EF4-FFF2-40B4-BE49-F238E27FC236}">
                <a16:creationId xmlns:a16="http://schemas.microsoft.com/office/drawing/2014/main" id="{68224AC2-1E19-4BB6-BCA7-605A8989C952}"/>
              </a:ext>
            </a:extLst>
          </p:cNvPr>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a:t>LET’S GET DOWN TO BUSINESS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a:extLst>
              <a:ext uri="{FF2B5EF4-FFF2-40B4-BE49-F238E27FC236}">
                <a16:creationId xmlns:a16="http://schemas.microsoft.com/office/drawing/2014/main" id="{3B70B899-20C6-4F66-8B36-A97C052C0B29}"/>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endParaRPr lang="en-US" altLang="en-US"/>
          </a:p>
        </p:txBody>
      </p:sp>
      <p:sp>
        <p:nvSpPr>
          <p:cNvPr id="5" name="Content Placeholder 4">
            <a:extLst>
              <a:ext uri="{FF2B5EF4-FFF2-40B4-BE49-F238E27FC236}">
                <a16:creationId xmlns:a16="http://schemas.microsoft.com/office/drawing/2014/main" id="{5AF4D847-9C76-458B-8CE9-814299F097EB}"/>
              </a:ext>
            </a:extLst>
          </p:cNvPr>
          <p:cNvSpPr>
            <a:spLocks noGrp="1"/>
          </p:cNvSpPr>
          <p:nvPr>
            <p:ph sz="half" idx="1"/>
          </p:nvPr>
        </p:nvSpPr>
        <p:spPr>
          <a:xfrm>
            <a:off x="1918138" y="1858755"/>
            <a:ext cx="4953000" cy="4525963"/>
          </a:xfrm>
        </p:spPr>
        <p:txBody>
          <a:bodyPr/>
          <a:lstStyle/>
          <a:p>
            <a:pPr marL="0" indent="0">
              <a:buNone/>
              <a:defRPr/>
            </a:pPr>
            <a:r>
              <a:rPr lang="en-US" altLang="en-US" sz="3200" dirty="0"/>
              <a:t>“</a:t>
            </a:r>
            <a:r>
              <a:rPr lang="en-US" altLang="en-US" dirty="0"/>
              <a:t>A large body of published research reveals that racial and ethnic minorities experience a lower quality of health services and are less likely to receive even routine medical procedures than are white Americans.”  </a:t>
            </a:r>
          </a:p>
          <a:p>
            <a:pPr marL="0" indent="0">
              <a:defRPr/>
            </a:pPr>
            <a:endParaRPr lang="en-US" altLang="en-US" sz="1800" dirty="0"/>
          </a:p>
          <a:p>
            <a:pPr marL="0" indent="0">
              <a:defRPr/>
            </a:pPr>
            <a:r>
              <a:rPr lang="en-US" altLang="en-US" sz="1800" dirty="0"/>
              <a:t>Smedley et. al. National Academy Press, 2002 </a:t>
            </a:r>
          </a:p>
          <a:p>
            <a:pPr marL="0" indent="0">
              <a:defRPr/>
            </a:pPr>
            <a:r>
              <a:rPr lang="en-US" altLang="en-US" sz="1800" dirty="0"/>
              <a:t>Courtesy of the National Academy Press, Wash., D.C. </a:t>
            </a:r>
          </a:p>
          <a:p>
            <a:pPr>
              <a:defRPr/>
            </a:pPr>
            <a:endParaRPr lang="en-US" dirty="0"/>
          </a:p>
        </p:txBody>
      </p:sp>
      <p:pic>
        <p:nvPicPr>
          <p:cNvPr id="32772" name="Picture 4" descr="willie">
            <a:extLst>
              <a:ext uri="{FF2B5EF4-FFF2-40B4-BE49-F238E27FC236}">
                <a16:creationId xmlns:a16="http://schemas.microsoft.com/office/drawing/2014/main" id="{D8743F94-587D-4F9E-8282-238D9958B2D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391400" y="1981200"/>
            <a:ext cx="2438400" cy="281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1126</TotalTime>
  <Words>1862</Words>
  <Application>Microsoft Office PowerPoint</Application>
  <PresentationFormat>Widescreen</PresentationFormat>
  <Paragraphs>340</Paragraphs>
  <Slides>33</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AdvPSA35F</vt:lpstr>
      <vt:lpstr>AdvPSNCS-R</vt:lpstr>
      <vt:lpstr>AGaramondPro-Regular</vt:lpstr>
      <vt:lpstr>Arial</vt:lpstr>
      <vt:lpstr>Calibri</vt:lpstr>
      <vt:lpstr>Calibri Light</vt:lpstr>
      <vt:lpstr>Times New Roman</vt:lpstr>
      <vt:lpstr>Universal-GreekwithMathPi</vt:lpstr>
      <vt:lpstr>Univers-Light</vt:lpstr>
      <vt:lpstr>Univers-LightOblique</vt:lpstr>
      <vt:lpstr>Wingdings</vt:lpstr>
      <vt:lpstr>Office Theme</vt:lpstr>
      <vt:lpstr>Willie Underwood, III, MD, MSc., MPH </vt:lpstr>
      <vt:lpstr>A LITTLE ABOUT ME:  HOW DID I GET INTO THIS IN THE FIRST PLACE?</vt:lpstr>
      <vt:lpstr>WHAT BEING A DOCTOR MEAN TO 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UNITED STATES CANCER HEALTH DISPARITIES </vt:lpstr>
      <vt:lpstr>PowerPoint Presentation</vt:lpstr>
      <vt:lpstr>PowerPoint Presentation</vt:lpstr>
      <vt:lpstr>IF BLACK MEN ARE DIAGNOSED WITH A SLIGHTLY HIGHER RATE OF LOCALIZED AND LOWER RATE OF REGIONAL DISEASE, WHY ARE THEY DYING AT A SIGNIFICANTLY HIGHER RATE </vt:lpstr>
      <vt:lpstr>American Cancer Society-CANCER FACTS &amp; FIGURES FOR AFRICAN AMERICANS 2019-2021</vt:lpstr>
      <vt:lpstr>PowerPoint Presentation</vt:lpstr>
      <vt:lpstr>DEFINITIONS</vt:lpstr>
      <vt:lpstr>DEFINITIONS</vt:lpstr>
      <vt:lpstr>Distribution of Race, Grade,  and Marital Status</vt:lpstr>
      <vt:lpstr>ADJUSTED ODDS(95% CI) OF RECEIVING DEFINITIVE THERAPY</vt:lpstr>
      <vt:lpstr>Things have not changed</vt:lpstr>
      <vt:lpstr>Men Diagnosed 2004-2011</vt:lpstr>
      <vt:lpstr>Distribution of Race, Grade,  and Marital Status 2004-2011</vt:lpstr>
      <vt:lpstr>Men Diagnosed 2004-2011</vt:lpstr>
      <vt:lpstr>ADJUSTED ODDS(95% CI) OF RECEIVING DEFINITIVE THERAPY</vt:lpstr>
      <vt:lpstr>PowerPoint Presentation</vt:lpstr>
      <vt:lpstr>PowerPoint Presentation</vt:lpstr>
      <vt:lpstr>PowerPoint Presentation</vt:lpstr>
      <vt:lpstr>Black are more likely to receive WW instead of AS</vt:lpstr>
      <vt:lpstr>PowerPoint Presentation</vt:lpstr>
      <vt:lpstr>More than 25% of Black with Very low risk prostate cancer experienced upgrading. </vt:lpstr>
      <vt:lpstr>Compared to White Men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Willie Underwood</dc:creator>
  <cp:lastModifiedBy>Willie Underwood</cp:lastModifiedBy>
  <cp:revision>11</cp:revision>
  <dcterms:created xsi:type="dcterms:W3CDTF">2021-06-29T05:13:35Z</dcterms:created>
  <dcterms:modified xsi:type="dcterms:W3CDTF">2021-06-30T02:15:17Z</dcterms:modified>
</cp:coreProperties>
</file>