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5" r:id="rId2"/>
    <p:sldId id="1219" r:id="rId3"/>
    <p:sldId id="4279" r:id="rId4"/>
    <p:sldId id="4280" r:id="rId5"/>
    <p:sldId id="1281" r:id="rId6"/>
    <p:sldId id="330" r:id="rId7"/>
    <p:sldId id="1135" r:id="rId8"/>
    <p:sldId id="1338" r:id="rId9"/>
    <p:sldId id="933" r:id="rId10"/>
    <p:sldId id="888" r:id="rId11"/>
    <p:sldId id="932" r:id="rId12"/>
    <p:sldId id="4284" r:id="rId13"/>
    <p:sldId id="4281" r:id="rId14"/>
    <p:sldId id="921" r:id="rId15"/>
    <p:sldId id="1221" r:id="rId16"/>
    <p:sldId id="832" r:id="rId17"/>
    <p:sldId id="887" r:id="rId18"/>
    <p:sldId id="4283" r:id="rId19"/>
    <p:sldId id="851" r:id="rId20"/>
    <p:sldId id="661" r:id="rId21"/>
    <p:sldId id="944" r:id="rId22"/>
    <p:sldId id="844" r:id="rId23"/>
    <p:sldId id="4289" r:id="rId24"/>
    <p:sldId id="870" r:id="rId25"/>
    <p:sldId id="4286" r:id="rId26"/>
    <p:sldId id="4288" r:id="rId27"/>
    <p:sldId id="4287" r:id="rId28"/>
    <p:sldId id="960" r:id="rId2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pos="7381" userDrawn="1">
          <p15:clr>
            <a:srgbClr val="A4A3A4"/>
          </p15:clr>
        </p15:guide>
        <p15:guide id="4" pos="2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21"/>
    <a:srgbClr val="7A1D20"/>
    <a:srgbClr val="B3063C"/>
    <a:srgbClr val="AD0B3E"/>
    <a:srgbClr val="9808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 autoAdjust="0"/>
    <p:restoredTop sz="90406" autoAdjust="0"/>
  </p:normalViewPr>
  <p:slideViewPr>
    <p:cSldViewPr snapToObjects="1">
      <p:cViewPr varScale="1">
        <p:scale>
          <a:sx n="99" d="100"/>
          <a:sy n="99" d="100"/>
        </p:scale>
        <p:origin x="1616" y="184"/>
      </p:cViewPr>
      <p:guideLst>
        <p:guide orient="horz" pos="4104"/>
        <p:guide orient="horz" pos="312"/>
        <p:guide pos="7381"/>
        <p:guide pos="2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924D2C-837B-DB4C-8665-4F03666B5B91}" type="datetimeFigureOut">
              <a:rPr lang="en-US"/>
              <a:pPr>
                <a:defRPr/>
              </a:pPr>
              <a:t>7/29/21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5B9A96-8C17-E346-8859-35A8551A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97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1003E6-3695-1B48-95A3-197B6141821A}" type="datetimeFigureOut">
              <a:rPr lang="en-US"/>
              <a:pPr>
                <a:defRPr/>
              </a:pPr>
              <a:t>7/29/21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6F1EE0-F4E7-6D42-970A-3192B9E5E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5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words tough</a:t>
            </a:r>
            <a:r>
              <a:rPr lang="en-US" baseline="0" dirty="0"/>
              <a:t> to digest</a:t>
            </a:r>
          </a:p>
          <a:p>
            <a:endParaRPr lang="en-US" baseline="0" dirty="0"/>
          </a:p>
          <a:p>
            <a:r>
              <a:rPr lang="en-US" baseline="0" dirty="0"/>
              <a:t>4 other previously unimaginable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</a:t>
            </a:r>
            <a:r>
              <a:rPr lang="en-US" baseline="0" dirty="0"/>
              <a:t> at time published, u</a:t>
            </a:r>
            <a:r>
              <a:rPr lang="en-US" dirty="0"/>
              <a:t>nthinkable headline, particularly from Hopkins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</a:t>
            </a:r>
          </a:p>
          <a:p>
            <a:pPr marL="228600" indent="-228600">
              <a:buAutoNum type="arabicParenR"/>
            </a:pPr>
            <a:r>
              <a:rPr lang="en-US" dirty="0"/>
              <a:t>initial </a:t>
            </a:r>
            <a:r>
              <a:rPr lang="en-US" dirty="0" err="1"/>
              <a:t>gleason</a:t>
            </a:r>
            <a:r>
              <a:rPr lang="en-US" dirty="0"/>
              <a:t> was small cohort, barely any Stage I-II</a:t>
            </a:r>
          </a:p>
          <a:p>
            <a:pPr marL="228600" indent="-228600">
              <a:buAutoNum type="arabicParenR"/>
            </a:pPr>
            <a:r>
              <a:rPr lang="en-US" dirty="0"/>
              <a:t>1978:</a:t>
            </a:r>
            <a:r>
              <a:rPr lang="en-US" baseline="0" dirty="0"/>
              <a:t> Gleason beats out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6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IDLE: proposed in the</a:t>
            </a:r>
            <a:r>
              <a:rPr lang="en-US" baseline="0" dirty="0"/>
              <a:t> literature</a:t>
            </a:r>
          </a:p>
          <a:p>
            <a:r>
              <a:rPr lang="en-US" baseline="0" dirty="0" err="1"/>
              <a:t>INeRRT</a:t>
            </a:r>
            <a:r>
              <a:rPr lang="en-US" baseline="0" dirty="0"/>
              <a:t>: proposed by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IDLE: proposed in the</a:t>
            </a:r>
            <a:r>
              <a:rPr lang="en-US" baseline="0" dirty="0"/>
              <a:t> literature</a:t>
            </a:r>
          </a:p>
          <a:p>
            <a:r>
              <a:rPr lang="en-US" baseline="0" dirty="0" err="1"/>
              <a:t>INeRRT</a:t>
            </a:r>
            <a:r>
              <a:rPr lang="en-US" baseline="0" dirty="0"/>
              <a:t>: proposed by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9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 history of Gleason modifications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IDLE: proposed in the</a:t>
            </a:r>
            <a:r>
              <a:rPr lang="en-US" baseline="0" dirty="0"/>
              <a:t> literature</a:t>
            </a:r>
          </a:p>
          <a:p>
            <a:r>
              <a:rPr lang="en-US" baseline="0" dirty="0" err="1"/>
              <a:t>INeRRT</a:t>
            </a:r>
            <a:r>
              <a:rPr lang="en-US" baseline="0" dirty="0"/>
              <a:t>: proposed by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0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IDLE: proposed in the</a:t>
            </a:r>
            <a:r>
              <a:rPr lang="en-US" baseline="0" dirty="0"/>
              <a:t> literature</a:t>
            </a:r>
          </a:p>
          <a:p>
            <a:r>
              <a:rPr lang="en-US" baseline="0" dirty="0" err="1"/>
              <a:t>INeRRT</a:t>
            </a:r>
            <a:r>
              <a:rPr lang="en-US" baseline="0" dirty="0"/>
              <a:t>: proposed by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6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D777D2D-19B5-6D4E-81EB-8C63CEFA5789}" type="slidenum">
              <a:rPr lang="en-US" altLang="en-US">
                <a:latin typeface="Times" charset="0"/>
                <a:ea typeface="ＭＳ Ｐゴシック" charset="-128"/>
                <a:cs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3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</a:t>
            </a:r>
          </a:p>
          <a:p>
            <a:pPr marL="228600" indent="-228600">
              <a:buAutoNum type="arabicParenR"/>
            </a:pPr>
            <a:r>
              <a:rPr lang="en-US" dirty="0"/>
              <a:t>initial </a:t>
            </a:r>
            <a:r>
              <a:rPr lang="en-US" dirty="0" err="1"/>
              <a:t>gleason</a:t>
            </a:r>
            <a:r>
              <a:rPr lang="en-US" dirty="0"/>
              <a:t> was small cohort, barely any Stage I-II</a:t>
            </a:r>
          </a:p>
          <a:p>
            <a:pPr marL="228600" indent="-228600">
              <a:buAutoNum type="arabicParenR"/>
            </a:pPr>
            <a:r>
              <a:rPr lang="en-US" dirty="0"/>
              <a:t>1978:</a:t>
            </a:r>
            <a:r>
              <a:rPr lang="en-US" baseline="0" dirty="0"/>
              <a:t> Gleason beats out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7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</a:t>
            </a:r>
          </a:p>
          <a:p>
            <a:pPr marL="228600" indent="-228600">
              <a:buAutoNum type="arabicParenR"/>
            </a:pPr>
            <a:r>
              <a:rPr lang="en-US" dirty="0"/>
              <a:t>initial </a:t>
            </a:r>
            <a:r>
              <a:rPr lang="en-US" dirty="0" err="1"/>
              <a:t>gleason</a:t>
            </a:r>
            <a:r>
              <a:rPr lang="en-US" dirty="0"/>
              <a:t> was small cohort, barely any Stage I-II</a:t>
            </a:r>
          </a:p>
          <a:p>
            <a:pPr marL="228600" indent="-228600">
              <a:buAutoNum type="arabicParenR"/>
            </a:pPr>
            <a:r>
              <a:rPr lang="en-US" dirty="0"/>
              <a:t>1978:</a:t>
            </a:r>
            <a:r>
              <a:rPr lang="en-US" baseline="0" dirty="0"/>
              <a:t> Gleason beats out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0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Points: </a:t>
            </a:r>
          </a:p>
          <a:p>
            <a:pPr marL="228600" indent="-228600">
              <a:buAutoNum type="arabicParenR"/>
            </a:pPr>
            <a:r>
              <a:rPr lang="en-US" dirty="0"/>
              <a:t>initial </a:t>
            </a:r>
            <a:r>
              <a:rPr lang="en-US" dirty="0" err="1"/>
              <a:t>gleason</a:t>
            </a:r>
            <a:r>
              <a:rPr lang="en-US" dirty="0"/>
              <a:t> was small cohort, barely any Stage I-II</a:t>
            </a:r>
          </a:p>
          <a:p>
            <a:pPr marL="228600" indent="-228600">
              <a:buAutoNum type="arabicParenR"/>
            </a:pPr>
            <a:r>
              <a:rPr lang="en-US" dirty="0"/>
              <a:t>1978:</a:t>
            </a:r>
            <a:r>
              <a:rPr lang="en-US" baseline="0" dirty="0"/>
              <a:t> Gleason beats out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words tough</a:t>
            </a:r>
            <a:r>
              <a:rPr lang="en-US" baseline="0" dirty="0"/>
              <a:t> to digest</a:t>
            </a:r>
          </a:p>
          <a:p>
            <a:endParaRPr lang="en-US" baseline="0" dirty="0"/>
          </a:p>
          <a:p>
            <a:r>
              <a:rPr lang="en-US" baseline="0" dirty="0"/>
              <a:t>4 other previously unimaginable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G6 when matched</a:t>
            </a:r>
            <a:r>
              <a:rPr lang="en-US" baseline="0" dirty="0"/>
              <a:t> to folks WITHOUT cancer, no difference in survival at 15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words tough</a:t>
            </a:r>
            <a:r>
              <a:rPr lang="en-US" baseline="0" dirty="0"/>
              <a:t> to digest</a:t>
            </a:r>
          </a:p>
          <a:p>
            <a:endParaRPr lang="en-US" baseline="0" dirty="0"/>
          </a:p>
          <a:p>
            <a:r>
              <a:rPr lang="en-US" baseline="0" dirty="0"/>
              <a:t>4 other previously unimaginable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1EE0-F4E7-6D42-970A-3192B9E5EA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8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tle Slide 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8083A"/>
              </a:solidFill>
            </a:endParaRPr>
          </a:p>
        </p:txBody>
      </p:sp>
      <p:pic>
        <p:nvPicPr>
          <p:cNvPr id="7" name="Picture 4" descr="UC_MED&amp;BS_2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3" y="265112"/>
            <a:ext cx="300573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743200" y="2362200"/>
            <a:ext cx="8534400" cy="1066800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90000"/>
              </a:lnSpc>
              <a:buNone/>
              <a:defRPr sz="4000" baseline="0">
                <a:solidFill>
                  <a:srgbClr val="8B0021"/>
                </a:solidFill>
                <a:latin typeface="Times"/>
                <a:cs typeface="Time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743200" y="3505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2400" b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743200" y="5416550"/>
            <a:ext cx="5080000" cy="298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170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itle Slide 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C_MED&amp;BS_Horiz_2C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970588"/>
            <a:ext cx="33528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42900"/>
            <a:ext cx="11226800" cy="558800"/>
          </a:xfrm>
          <a:prstGeom prst="rect">
            <a:avLst/>
          </a:prstGeom>
        </p:spPr>
        <p:txBody>
          <a:bodyPr vert="horz"/>
          <a:lstStyle>
            <a:lvl1pPr marL="342900" indent="-342900" algn="ctr">
              <a:buNone/>
              <a:defRPr sz="4000" b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9144000" y="355600"/>
            <a:ext cx="2641600" cy="406400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1028700"/>
            <a:ext cx="11260667" cy="4775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1200"/>
              </a:spcAft>
              <a:buFont typeface="Arial"/>
              <a:buChar char="•"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600">
                <a:latin typeface="Ariel"/>
                <a:cs typeface="Ariel"/>
              </a:defRPr>
            </a:lvl2pPr>
            <a:lvl3pPr>
              <a:defRPr sz="1600">
                <a:latin typeface="Ariel"/>
                <a:cs typeface="Ariel"/>
              </a:defRPr>
            </a:lvl3pPr>
            <a:lvl4pPr>
              <a:defRPr sz="1600">
                <a:latin typeface="Ariel"/>
                <a:cs typeface="Ariel"/>
              </a:defRPr>
            </a:lvl4pPr>
            <a:lvl5pPr>
              <a:defRPr sz="1600">
                <a:latin typeface="Ariel"/>
                <a:cs typeface="Ari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Next Line of information</a:t>
            </a:r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7"/>
          </p:nvPr>
        </p:nvSpPr>
        <p:spPr>
          <a:xfrm>
            <a:off x="457200" y="60626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dirty="0" smtClean="0">
                <a:solidFill>
                  <a:srgbClr val="8B002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itle Slide 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9144000" y="355600"/>
            <a:ext cx="2641600" cy="406400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idx="1"/>
          </p:nvPr>
        </p:nvSpPr>
        <p:spPr>
          <a:xfrm>
            <a:off x="457200" y="1028701"/>
            <a:ext cx="11260667" cy="4775199"/>
          </a:xfrm>
          <a:prstGeom prst="rect">
            <a:avLst/>
          </a:prstGeom>
        </p:spPr>
      </p:sp>
      <p:pic>
        <p:nvPicPr>
          <p:cNvPr id="12" name="Picture 2" descr="UC_MED&amp;BS_Horiz_2C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970588"/>
            <a:ext cx="33528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4"/>
          <p:cNvSpPr>
            <a:spLocks noGrp="1"/>
          </p:cNvSpPr>
          <p:nvPr>
            <p:ph type="ftr" sz="quarter" idx="17"/>
          </p:nvPr>
        </p:nvSpPr>
        <p:spPr>
          <a:xfrm>
            <a:off x="457200" y="60626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dirty="0" smtClean="0">
                <a:solidFill>
                  <a:srgbClr val="8B002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42900"/>
            <a:ext cx="11226800" cy="558800"/>
          </a:xfrm>
          <a:prstGeom prst="rect">
            <a:avLst/>
          </a:prstGeom>
        </p:spPr>
        <p:txBody>
          <a:bodyPr vert="horz"/>
          <a:lstStyle>
            <a:lvl1pPr marL="342900" indent="-342900" algn="ctr">
              <a:buNone/>
              <a:defRPr sz="3200" b="1">
                <a:solidFill>
                  <a:srgbClr val="8B002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08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itle Slide 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9144000" y="355600"/>
            <a:ext cx="2641600" cy="406400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028700"/>
            <a:ext cx="11260667" cy="47752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2" descr="UC_MED&amp;BS_Horiz_2C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970588"/>
            <a:ext cx="33528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4"/>
          <p:cNvSpPr>
            <a:spLocks noGrp="1"/>
          </p:cNvSpPr>
          <p:nvPr>
            <p:ph type="ftr" sz="quarter" idx="17"/>
          </p:nvPr>
        </p:nvSpPr>
        <p:spPr>
          <a:xfrm>
            <a:off x="457200" y="60626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dirty="0" smtClean="0">
                <a:solidFill>
                  <a:srgbClr val="8B002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42900"/>
            <a:ext cx="11226800" cy="558800"/>
          </a:xfrm>
          <a:prstGeom prst="rect">
            <a:avLst/>
          </a:prstGeom>
        </p:spPr>
        <p:txBody>
          <a:bodyPr vert="horz"/>
          <a:lstStyle>
            <a:lvl1pPr marL="342900" indent="-342900" algn="ctr">
              <a:buNone/>
              <a:defRPr sz="3200" b="1">
                <a:solidFill>
                  <a:srgbClr val="8B002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4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itle Slide 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9144000" y="355600"/>
            <a:ext cx="2641600" cy="406400"/>
          </a:xfrm>
          <a:prstGeom prst="rect">
            <a:avLst/>
          </a:prstGeom>
        </p:spPr>
        <p:txBody>
          <a:bodyPr vert="horz" anchor="ctr"/>
          <a:lstStyle>
            <a:lvl1pPr algn="r">
              <a:buNone/>
              <a:defRPr sz="12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028700"/>
            <a:ext cx="5513917" cy="47752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idx="16"/>
          </p:nvPr>
        </p:nvSpPr>
        <p:spPr>
          <a:xfrm>
            <a:off x="6223000" y="1028700"/>
            <a:ext cx="5477933" cy="477520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2" descr="UC_MED&amp;BS_Horiz_2C_CMY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970588"/>
            <a:ext cx="33528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7"/>
          </p:nvPr>
        </p:nvSpPr>
        <p:spPr>
          <a:xfrm>
            <a:off x="457200" y="60626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dirty="0" smtClean="0">
                <a:solidFill>
                  <a:srgbClr val="8B002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42900"/>
            <a:ext cx="11226800" cy="558800"/>
          </a:xfrm>
          <a:prstGeom prst="rect">
            <a:avLst/>
          </a:prstGeom>
        </p:spPr>
        <p:txBody>
          <a:bodyPr vert="horz"/>
          <a:lstStyle>
            <a:lvl1pPr marL="342900" indent="-342900" algn="ctr">
              <a:buNone/>
              <a:defRPr sz="3200" b="1">
                <a:solidFill>
                  <a:srgbClr val="8B002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92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785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2667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5867400"/>
            <a:ext cx="10769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defTabSz="914400">
              <a:defRPr/>
            </a:pPr>
            <a:endParaRPr lang="en-US" sz="2400" i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/>
            <a:fld id="{8D1C4714-89C0-9F4D-9A08-CFF5520C128F}" type="slidenum">
              <a:rPr lang="en-US" sz="2400" i="1" smtClean="0">
                <a:solidFill>
                  <a:srgbClr val="000000"/>
                </a:solidFill>
                <a:latin typeface="Times" charset="0"/>
                <a:ea typeface="MS PGothic" charset="0"/>
                <a:cs typeface="MS PGothic" charset="0"/>
              </a:rPr>
              <a:pPr defTabSz="914400"/>
              <a:t>‹#›</a:t>
            </a:fld>
            <a:endParaRPr lang="en-US" sz="2400" i="1">
              <a:solidFill>
                <a:srgbClr val="000000"/>
              </a:solidFill>
              <a:latin typeface="Times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5867400"/>
            <a:ext cx="10769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0" hangingPunct="0">
              <a:defRPr sz="1800" i="1">
                <a:solidFill>
                  <a:srgbClr val="000000"/>
                </a:solidFill>
                <a:latin typeface="Times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0" hangingPunct="0">
              <a:defRPr sz="1800" i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1C99C5-F16E-244D-B6D6-9AE57454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474134" y="5946776"/>
            <a:ext cx="11243733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01" r:id="rId7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50384" y="990600"/>
            <a:ext cx="10668000" cy="1066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" charset="0"/>
                <a:ea typeface="ＭＳ Ｐゴシック" charset="-128"/>
                <a:cs typeface="Times" charset="0"/>
              </a:rPr>
              <a:t>Is Gleason 6 Really Prostate Cancer?</a:t>
            </a:r>
            <a:endParaRPr lang="en-US" sz="3200" b="1" dirty="0">
              <a:solidFill>
                <a:schemeClr val="tx1"/>
              </a:solidFill>
              <a:latin typeface="Times" charset="0"/>
              <a:cs typeface="Times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5"/>
          <a:stretch>
            <a:fillRect/>
          </a:stretch>
        </p:blipFill>
        <p:spPr bwMode="auto">
          <a:xfrm>
            <a:off x="3669784" y="2438400"/>
            <a:ext cx="257409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/>
          <a:stretch>
            <a:fillRect/>
          </a:stretch>
        </p:blipFill>
        <p:spPr bwMode="auto">
          <a:xfrm>
            <a:off x="6184384" y="2438400"/>
            <a:ext cx="257861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514600" y="4495800"/>
            <a:ext cx="72390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Scott Eggener, M.D.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Professor of Surgery (Urologic Oncology) and Radiology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University of Chicago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Twitter: @</a:t>
            </a:r>
            <a:r>
              <a:rPr lang="en-US" sz="2400" dirty="0" err="1">
                <a:latin typeface="Times" charset="0"/>
                <a:ea typeface="ＭＳ Ｐゴシック" charset="0"/>
                <a:cs typeface="ＭＳ Ｐゴシック" charset="0"/>
              </a:rPr>
              <a:t>uroegg</a:t>
            </a:r>
            <a:endParaRPr lang="en-US" sz="24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1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1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ea typeface="ＭＳ Ｐゴシック" charset="-128"/>
              </a:rPr>
              <a:t>July 29th, 2021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400" dirty="0">
              <a:solidFill>
                <a:schemeClr val="bg1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C9F49588-E82C-1841-A884-14A30104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01116"/>
            <a:ext cx="5867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2000" dirty="0">
                <a:solidFill>
                  <a:schemeClr val="tx1"/>
                </a:solidFill>
              </a:rPr>
              <a:t>Reference: </a:t>
            </a:r>
            <a:r>
              <a:rPr lang="en-US" sz="2000" dirty="0" err="1">
                <a:solidFill>
                  <a:schemeClr val="tx1"/>
                </a:solidFill>
              </a:rPr>
              <a:t>Eggener</a:t>
            </a:r>
            <a:r>
              <a:rPr lang="en-US" sz="2000" dirty="0">
                <a:solidFill>
                  <a:schemeClr val="tx1"/>
                </a:solidFill>
              </a:rPr>
              <a:t>, J </a:t>
            </a:r>
            <a:r>
              <a:rPr lang="en-US" sz="2000" dirty="0" err="1">
                <a:solidFill>
                  <a:schemeClr val="tx1"/>
                </a:solidFill>
              </a:rPr>
              <a:t>Urol</a:t>
            </a:r>
            <a:r>
              <a:rPr lang="en-US" sz="2000" dirty="0">
                <a:solidFill>
                  <a:schemeClr val="tx1"/>
                </a:solidFill>
              </a:rPr>
              <a:t>, 2011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0C9CF-C755-F646-8871-1BE44997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04" y="990600"/>
            <a:ext cx="6517395" cy="4894288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55EC01B-4422-F64A-909D-332CA06A0CDA}"/>
              </a:ext>
            </a:extLst>
          </p:cNvPr>
          <p:cNvSpPr txBox="1">
            <a:spLocks/>
          </p:cNvSpPr>
          <p:nvPr/>
        </p:nvSpPr>
        <p:spPr>
          <a:xfrm>
            <a:off x="152400" y="1219200"/>
            <a:ext cx="4874047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defTabSz="914400"/>
            <a:r>
              <a:rPr lang="en-US" sz="3100" kern="0" dirty="0">
                <a:solidFill>
                  <a:schemeClr val="tx1"/>
                </a:solidFill>
              </a:rPr>
              <a:t>23,900 men had surgery from 1987-2005 at 4 large academic centers</a:t>
            </a:r>
          </a:p>
          <a:p>
            <a:pPr defTabSz="914400"/>
            <a:endParaRPr lang="en-US" sz="1600" kern="0" dirty="0">
              <a:solidFill>
                <a:schemeClr val="tx1"/>
              </a:solidFill>
            </a:endParaRPr>
          </a:p>
          <a:p>
            <a:pPr defTabSz="914400"/>
            <a:r>
              <a:rPr lang="en-US" dirty="0">
                <a:solidFill>
                  <a:schemeClr val="tx1"/>
                </a:solidFill>
              </a:rPr>
              <a:t>Cancer-specific mortality (black) </a:t>
            </a:r>
          </a:p>
          <a:p>
            <a:pPr defTabSz="914400"/>
            <a:endParaRPr lang="en-US" sz="1600" dirty="0">
              <a:solidFill>
                <a:schemeClr val="tx1"/>
              </a:solidFill>
            </a:endParaRPr>
          </a:p>
          <a:p>
            <a:pPr defTabSz="914400"/>
            <a:r>
              <a:rPr lang="en-US" dirty="0">
                <a:solidFill>
                  <a:schemeClr val="tx1"/>
                </a:solidFill>
              </a:rPr>
              <a:t>Death from other causes (gray)</a:t>
            </a:r>
            <a:endParaRPr lang="en-US" sz="3100" kern="0" dirty="0">
              <a:solidFill>
                <a:schemeClr val="tx1"/>
              </a:solidFill>
            </a:endParaRPr>
          </a:p>
          <a:p>
            <a:pPr marL="0" indent="0" defTabSz="914400">
              <a:buNone/>
            </a:pP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28DAD53-11D2-D347-BD77-1A4DFFC6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1353800" cy="6096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2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Impossible to Die from Gleason 6 Following Surgery</a:t>
            </a:r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78E41-B16A-5144-A43F-41F05FCC07BA}"/>
              </a:ext>
            </a:extLst>
          </p:cNvPr>
          <p:cNvSpPr txBox="1"/>
          <p:nvPr/>
        </p:nvSpPr>
        <p:spPr>
          <a:xfrm>
            <a:off x="5026447" y="1147799"/>
            <a:ext cx="6403552" cy="120032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2307049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11353800" cy="6096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2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Death Rate Following Brachytherapy for Gleason 6 is &lt; 1%</a:t>
            </a:r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113538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dirty="0"/>
              <a:t>5,580 men undergoing brachytherapy from 1997 - 2013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A1E23-30A5-1F4A-8710-DBB46DCCE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599"/>
            <a:ext cx="6705600" cy="4036975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9E3315C3-C0A7-E545-AC1B-73FC39B8B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867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2000" dirty="0">
                <a:solidFill>
                  <a:schemeClr val="tx1"/>
                </a:solidFill>
              </a:rPr>
              <a:t>Reference: </a:t>
            </a:r>
            <a:r>
              <a:rPr lang="en-US" sz="2000" dirty="0" err="1">
                <a:solidFill>
                  <a:schemeClr val="tx1"/>
                </a:solidFill>
              </a:rPr>
              <a:t>Raldow</a:t>
            </a:r>
            <a:r>
              <a:rPr lang="en-US" sz="2000" dirty="0">
                <a:solidFill>
                  <a:schemeClr val="tx1"/>
                </a:solidFill>
              </a:rPr>
              <a:t>, JAMA Oncology, 2015</a:t>
            </a:r>
          </a:p>
        </p:txBody>
      </p:sp>
    </p:spTree>
    <p:extLst>
      <p:ext uri="{BB962C8B-B14F-4D97-AF65-F5344CB8AC3E}">
        <p14:creationId xmlns:p14="http://schemas.microsoft.com/office/powerpoint/2010/main" val="249107011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819400" y="283686"/>
            <a:ext cx="6781800" cy="592157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2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Summary of Rationale</a:t>
            </a:r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55EC01B-4422-F64A-909D-332CA06A0CDA}"/>
              </a:ext>
            </a:extLst>
          </p:cNvPr>
          <p:cNvSpPr txBox="1">
            <a:spLocks/>
          </p:cNvSpPr>
          <p:nvPr/>
        </p:nvSpPr>
        <p:spPr>
          <a:xfrm>
            <a:off x="0" y="2286000"/>
            <a:ext cx="12115800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4400">
              <a:buNone/>
            </a:pPr>
            <a:r>
              <a:rPr lang="en-US" sz="3100" kern="0" dirty="0">
                <a:solidFill>
                  <a:schemeClr val="tx1"/>
                </a:solidFill>
              </a:rPr>
              <a:t>If cure rate following treatment for a ‘cancer’ approaches 100%............</a:t>
            </a:r>
          </a:p>
          <a:p>
            <a:pPr algn="ctr" defTabSz="914400"/>
            <a:endParaRPr lang="en-US" sz="1600" kern="0" dirty="0">
              <a:solidFill>
                <a:schemeClr val="tx1"/>
              </a:solidFill>
            </a:endParaRPr>
          </a:p>
          <a:p>
            <a:pPr marL="0" indent="0" algn="ctr" defTabSz="914400">
              <a:buNone/>
            </a:pP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5B157E9-28DE-BB4F-ADAF-D2DCB0EDF1DB}"/>
              </a:ext>
            </a:extLst>
          </p:cNvPr>
          <p:cNvSpPr txBox="1">
            <a:spLocks/>
          </p:cNvSpPr>
          <p:nvPr/>
        </p:nvSpPr>
        <p:spPr>
          <a:xfrm>
            <a:off x="1066800" y="3619500"/>
            <a:ext cx="9982200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  <a:ea typeface="ＭＳ Ｐゴシック" pitchFamily="-108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indent="0" algn="ctr" defTabSz="914400">
              <a:buNone/>
            </a:pPr>
            <a:r>
              <a:rPr lang="en-US" sz="3100" kern="0" dirty="0">
                <a:solidFill>
                  <a:schemeClr val="tx1"/>
                </a:solidFill>
              </a:rPr>
              <a:t>……there is 100% need to rethink terminology and how we diagnose and manage it</a:t>
            </a:r>
            <a:endParaRPr lang="en-US" sz="1600" kern="0" dirty="0">
              <a:solidFill>
                <a:schemeClr val="tx1"/>
              </a:solidFill>
            </a:endParaRPr>
          </a:p>
          <a:p>
            <a:pPr marL="0" indent="0" algn="ctr" defTabSz="914400">
              <a:buNone/>
            </a:pPr>
            <a:endParaRPr lang="en-US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422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62200" y="2209800"/>
            <a:ext cx="7696200" cy="12954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endParaRPr lang="en-US" altLang="en-US" sz="105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endParaRPr lang="en-US" altLang="en-US" sz="140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Outcomes With Surveillance Are Superb</a:t>
            </a:r>
            <a:endParaRPr lang="en-US" altLang="en-US" sz="240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defTabSz="685800"/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06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 bwMode="auto">
          <a:xfrm>
            <a:off x="685800" y="334964"/>
            <a:ext cx="10896600" cy="617534"/>
          </a:xfrm>
          <a:solidFill>
            <a:srgbClr val="4F0F10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ヒラギノ角ゴ Pro W3" charset="-128"/>
              </a:rPr>
              <a:t>Swedish Active Surveillance: Expected vs Observed Mortality</a:t>
            </a:r>
          </a:p>
        </p:txBody>
      </p:sp>
      <p:sp>
        <p:nvSpPr>
          <p:cNvPr id="181251" name="TextBox 6"/>
          <p:cNvSpPr txBox="1">
            <a:spLocks noChangeArrowheads="1"/>
          </p:cNvSpPr>
          <p:nvPr/>
        </p:nvSpPr>
        <p:spPr bwMode="auto">
          <a:xfrm>
            <a:off x="412642" y="6096000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defTabSz="914400" eaLnBrk="1" hangingPunct="1"/>
            <a:r>
              <a:rPr lang="en-US" altLang="en-US" sz="2000" dirty="0">
                <a:solidFill>
                  <a:srgbClr val="000000"/>
                </a:solidFill>
                <a:latin typeface="Times" charset="0"/>
                <a:cs typeface=""/>
              </a:rPr>
              <a:t>Reference:  Rider et al, </a:t>
            </a:r>
            <a:r>
              <a:rPr lang="en-US" altLang="en-US" sz="2000" dirty="0" err="1">
                <a:solidFill>
                  <a:srgbClr val="000000"/>
                </a:solidFill>
                <a:latin typeface="Times" charset="0"/>
                <a:cs typeface=""/>
              </a:rPr>
              <a:t>Eur</a:t>
            </a:r>
            <a:r>
              <a:rPr lang="en-US" altLang="en-US" sz="2000" dirty="0">
                <a:solidFill>
                  <a:srgbClr val="000000"/>
                </a:solidFill>
                <a:latin typeface="Times" charset="0"/>
                <a:cs typeface="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" charset="0"/>
                <a:cs typeface=""/>
              </a:rPr>
              <a:t>Urol</a:t>
            </a:r>
            <a:r>
              <a:rPr lang="en-US" altLang="en-US" sz="2000" dirty="0">
                <a:solidFill>
                  <a:srgbClr val="000000"/>
                </a:solidFill>
                <a:latin typeface="Times" charset="0"/>
                <a:cs typeface=""/>
              </a:rPr>
              <a:t>, 2013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2270E-B9BB-2B43-9602-386C912ED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693"/>
          <a:stretch/>
        </p:blipFill>
        <p:spPr>
          <a:xfrm>
            <a:off x="248132" y="3429000"/>
            <a:ext cx="6228868" cy="2385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50D30C-6121-1245-BEE5-BDE8B7CCEAA3}"/>
              </a:ext>
            </a:extLst>
          </p:cNvPr>
          <p:cNvSpPr txBox="1"/>
          <p:nvPr/>
        </p:nvSpPr>
        <p:spPr>
          <a:xfrm>
            <a:off x="3962400" y="3438572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Intermediate-Risk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A09D3-03FD-904E-B546-E9FF3045B219}"/>
              </a:ext>
            </a:extLst>
          </p:cNvPr>
          <p:cNvSpPr txBox="1"/>
          <p:nvPr/>
        </p:nvSpPr>
        <p:spPr>
          <a:xfrm>
            <a:off x="1447800" y="34290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Low-Risk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DB9337-9428-6243-AB5A-C972F16C87F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12642" y="1676400"/>
            <a:ext cx="11451336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dirty="0">
                <a:latin typeface="Times" charset="0"/>
                <a:ea typeface="ヒラギノ角ゴ Pro W3" charset="-128"/>
              </a:rPr>
              <a:t>76,000 Swedish men from 1991-2009 </a:t>
            </a:r>
            <a:r>
              <a:rPr lang="en-US" altLang="en-US" sz="2800" b="1" dirty="0">
                <a:latin typeface="Times" charset="0"/>
                <a:ea typeface="ヒラギノ角ゴ Pro W3" charset="-128"/>
              </a:rPr>
              <a:t>untreated</a:t>
            </a:r>
            <a:r>
              <a:rPr lang="en-US" altLang="en-US" sz="2800" dirty="0">
                <a:latin typeface="Times" charset="0"/>
                <a:ea typeface="ヒラギノ角ゴ Pro W3" charset="-128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altLang="en-US" sz="2800" b="1" dirty="0">
                <a:latin typeface="Times" charset="0"/>
                <a:ea typeface="ヒラギノ角ゴ Pro W3" charset="-128"/>
              </a:rPr>
              <a:t>“managed without curative intent”</a:t>
            </a:r>
            <a:endParaRPr lang="en-US" altLang="en-US" sz="2000" dirty="0">
              <a:latin typeface="Times" charset="0"/>
              <a:ea typeface="ヒラギノ角ゴ Pro W3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82270E-B9BB-2B43-9602-386C912ED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1" t="49812" r="6610"/>
          <a:stretch/>
        </p:blipFill>
        <p:spPr>
          <a:xfrm>
            <a:off x="6477000" y="3429000"/>
            <a:ext cx="5257801" cy="2385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A338A6-47A3-4F4F-A682-672734833F4F}"/>
              </a:ext>
            </a:extLst>
          </p:cNvPr>
          <p:cNvSpPr txBox="1"/>
          <p:nvPr/>
        </p:nvSpPr>
        <p:spPr>
          <a:xfrm>
            <a:off x="7086600" y="3429000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High-Risk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4BD6E-8ABD-674E-9146-CE2069BCF88F}"/>
              </a:ext>
            </a:extLst>
          </p:cNvPr>
          <p:cNvSpPr txBox="1"/>
          <p:nvPr/>
        </p:nvSpPr>
        <p:spPr>
          <a:xfrm>
            <a:off x="9579864" y="3440668"/>
            <a:ext cx="2002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Regional</a:t>
            </a:r>
            <a:r>
              <a:rPr lang="en-US" dirty="0"/>
              <a:t> </a:t>
            </a:r>
            <a:r>
              <a:rPr lang="en-US" sz="1400" dirty="0"/>
              <a:t>Mets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D2F09-BE91-BF4C-A9D2-45AC37983079}"/>
              </a:ext>
            </a:extLst>
          </p:cNvPr>
          <p:cNvSpPr txBox="1"/>
          <p:nvPr/>
        </p:nvSpPr>
        <p:spPr>
          <a:xfrm>
            <a:off x="248132" y="3429000"/>
            <a:ext cx="3060110" cy="2590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1489-02B3-6D48-9AA0-C672546C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93800"/>
            <a:ext cx="103632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1800 men with very-low and low-risk prostate cancer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ACC0A-5902-0146-94DB-94115EEE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769489"/>
            <a:ext cx="5994400" cy="3369825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2E673046-259E-8D49-A884-2DF30CA4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7620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133" dirty="0">
                <a:solidFill>
                  <a:srgbClr val="000000"/>
                </a:solidFill>
                <a:latin typeface="Times" charset="0"/>
                <a:ea typeface="ＭＳ Ｐゴシック" charset="-128"/>
                <a:cs typeface=""/>
              </a:rPr>
              <a:t>Reference:  </a:t>
            </a:r>
            <a:r>
              <a:rPr lang="en-US" altLang="en-US" sz="2133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"/>
              </a:rPr>
              <a:t>Tosoian</a:t>
            </a:r>
            <a:r>
              <a:rPr lang="en-US" altLang="en-US" sz="2133" dirty="0">
                <a:solidFill>
                  <a:srgbClr val="000000"/>
                </a:solidFill>
                <a:latin typeface="Times" charset="0"/>
                <a:ea typeface="ＭＳ Ｐゴシック" charset="-128"/>
                <a:cs typeface=""/>
              </a:rPr>
              <a:t>, Eur </a:t>
            </a:r>
            <a:r>
              <a:rPr lang="en-US" altLang="en-US" sz="2133" dirty="0" err="1">
                <a:solidFill>
                  <a:srgbClr val="000000"/>
                </a:solidFill>
                <a:latin typeface="Times" charset="0"/>
                <a:ea typeface="ＭＳ Ｐゴシック" charset="-128"/>
                <a:cs typeface=""/>
              </a:rPr>
              <a:t>Urol</a:t>
            </a:r>
            <a:r>
              <a:rPr lang="en-US" altLang="en-US" sz="2133" dirty="0">
                <a:solidFill>
                  <a:srgbClr val="000000"/>
                </a:solidFill>
                <a:latin typeface="Times" charset="0"/>
                <a:ea typeface="ＭＳ Ｐゴシック" charset="-128"/>
                <a:cs typeface=""/>
              </a:rPr>
              <a:t>, 2020</a:t>
            </a:r>
            <a:endParaRPr lang="en-US" altLang="en-US" sz="2133" i="1" dirty="0">
              <a:solidFill>
                <a:srgbClr val="000000"/>
              </a:solidFill>
              <a:latin typeface="Times" charset="0"/>
              <a:ea typeface="ＭＳ Ｐゴシック" charset="-128"/>
              <a:cs typeface="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08846D-B729-8443-84B0-285669DFA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2655"/>
            <a:ext cx="10007600" cy="870347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783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Johns Hopkins Active Surveillance: Strict Criteria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4345AD-7FDB-3244-A2DB-F7D8B52A5660}"/>
              </a:ext>
            </a:extLst>
          </p:cNvPr>
          <p:cNvSpPr txBox="1">
            <a:spLocks/>
          </p:cNvSpPr>
          <p:nvPr/>
        </p:nvSpPr>
        <p:spPr>
          <a:xfrm>
            <a:off x="571500" y="5139313"/>
            <a:ext cx="11049000" cy="2667000"/>
          </a:xfrm>
          <a:prstGeom prst="rect">
            <a:avLst/>
          </a:prstGeom>
        </p:spPr>
        <p:txBody>
          <a:bodyPr/>
          <a:lstStyle>
            <a:lvl1pPr marL="257175" indent="-257175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557213" indent="-214313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8572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2001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1543050" indent="-171450" algn="l" defTabSz="3429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/>
              <a:t>15-year likelihood of metastases/death: 0.1%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486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92308" y="1103087"/>
            <a:ext cx="11658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67" dirty="0">
                <a:latin typeface="Times" charset="0"/>
                <a:ea typeface="MS PGothic" charset="0"/>
              </a:rPr>
              <a:t>993 men with median age of 67</a:t>
            </a:r>
          </a:p>
          <a:p>
            <a:pPr eaLnBrk="1" hangingPunct="1">
              <a:defRPr/>
            </a:pPr>
            <a:endParaRPr lang="en-US" sz="933" dirty="0">
              <a:latin typeface="Times" charset="0"/>
              <a:ea typeface="MS PGothic" charset="0"/>
            </a:endParaRPr>
          </a:p>
          <a:p>
            <a:pPr eaLnBrk="1" hangingPunct="1">
              <a:defRPr/>
            </a:pPr>
            <a:r>
              <a:rPr lang="en-US" sz="2667" dirty="0">
                <a:latin typeface="Times" charset="0"/>
                <a:ea typeface="MS PGothic" charset="0"/>
              </a:rPr>
              <a:t>Inclusion criteria:</a:t>
            </a:r>
          </a:p>
          <a:p>
            <a:pPr lvl="1" eaLnBrk="1" hangingPunct="1">
              <a:defRPr/>
            </a:pPr>
            <a:r>
              <a:rPr lang="en-US" sz="1867" dirty="0">
                <a:latin typeface="Times" charset="0"/>
                <a:ea typeface="MS PGothic" charset="0"/>
              </a:rPr>
              <a:t>clinical stage T1-T2c with occasional T3</a:t>
            </a:r>
          </a:p>
          <a:p>
            <a:pPr lvl="1" eaLnBrk="1" hangingPunct="1">
              <a:defRPr/>
            </a:pPr>
            <a:r>
              <a:rPr lang="en-US" sz="1867" dirty="0">
                <a:latin typeface="Times" charset="0"/>
                <a:ea typeface="MS PGothic" charset="0"/>
              </a:rPr>
              <a:t>PSA&lt; 10 </a:t>
            </a:r>
            <a:r>
              <a:rPr lang="en-US" sz="1867" dirty="0" err="1">
                <a:latin typeface="Times" charset="0"/>
                <a:ea typeface="MS PGothic" charset="0"/>
              </a:rPr>
              <a:t>ng</a:t>
            </a:r>
            <a:r>
              <a:rPr lang="en-US" sz="1867" dirty="0">
                <a:latin typeface="Times" charset="0"/>
                <a:ea typeface="MS PGothic" charset="0"/>
              </a:rPr>
              <a:t>/ml (up to 15 </a:t>
            </a:r>
            <a:r>
              <a:rPr lang="en-US" sz="1867" dirty="0" err="1">
                <a:latin typeface="Times" charset="0"/>
                <a:ea typeface="MS PGothic" charset="0"/>
              </a:rPr>
              <a:t>ng</a:t>
            </a:r>
            <a:r>
              <a:rPr lang="en-US" sz="1867" dirty="0">
                <a:latin typeface="Times" charset="0"/>
                <a:ea typeface="MS PGothic" charset="0"/>
              </a:rPr>
              <a:t>/ml until 2000)</a:t>
            </a:r>
          </a:p>
          <a:p>
            <a:pPr lvl="1" eaLnBrk="1" hangingPunct="1">
              <a:defRPr/>
            </a:pPr>
            <a:r>
              <a:rPr lang="en-US" sz="1867" dirty="0">
                <a:latin typeface="Times" charset="0"/>
                <a:ea typeface="MS PGothic" charset="0"/>
              </a:rPr>
              <a:t>Gleason 6 (up to Gleason 7 until 2000)</a:t>
            </a:r>
          </a:p>
          <a:p>
            <a:pPr eaLnBrk="1" hangingPunct="1">
              <a:defRPr/>
            </a:pPr>
            <a:endParaRPr lang="en-US" sz="1067" b="1" dirty="0">
              <a:latin typeface="Times" charset="0"/>
              <a:ea typeface="MS PGothic" charset="0"/>
            </a:endParaRPr>
          </a:p>
          <a:p>
            <a:pPr eaLnBrk="1" hangingPunct="1">
              <a:defRPr/>
            </a:pPr>
            <a:r>
              <a:rPr lang="en-US" sz="2667" dirty="0">
                <a:latin typeface="Times" charset="0"/>
                <a:ea typeface="MS PGothic" charset="0"/>
              </a:rPr>
              <a:t>Method of surveillance:</a:t>
            </a:r>
          </a:p>
          <a:p>
            <a:pPr lvl="1" eaLnBrk="1" hangingPunct="1">
              <a:defRPr/>
            </a:pPr>
            <a:r>
              <a:rPr lang="en-US" sz="1867" dirty="0">
                <a:latin typeface="Times" charset="0"/>
                <a:ea typeface="MS PGothic" charset="0"/>
              </a:rPr>
              <a:t>PSA every 3 months for 2 years, then every 6 months</a:t>
            </a:r>
          </a:p>
          <a:p>
            <a:pPr lvl="1" eaLnBrk="1" hangingPunct="1">
              <a:defRPr/>
            </a:pPr>
            <a:r>
              <a:rPr lang="en-US" sz="1867" dirty="0">
                <a:latin typeface="Times" charset="0"/>
                <a:ea typeface="MS PGothic" charset="0"/>
              </a:rPr>
              <a:t>Re-biopsy (8-14 core) at 6-12 months, then every 3-4 years</a:t>
            </a:r>
          </a:p>
          <a:p>
            <a:pPr eaLnBrk="1" hangingPunct="1">
              <a:defRPr/>
            </a:pPr>
            <a:endParaRPr lang="en-US" sz="933" dirty="0">
              <a:latin typeface="Times" charset="0"/>
              <a:ea typeface="MS PGothic" charset="0"/>
            </a:endParaRPr>
          </a:p>
          <a:p>
            <a:pPr eaLnBrk="1" hangingPunct="1">
              <a:defRPr/>
            </a:pPr>
            <a:r>
              <a:rPr lang="en-US" sz="2667" dirty="0">
                <a:latin typeface="Times" charset="0"/>
                <a:ea typeface="MS PGothic" charset="0"/>
              </a:rPr>
              <a:t>Metastasis-free survival at 10 and 15 years: 95% and 91%</a:t>
            </a:r>
          </a:p>
          <a:p>
            <a:pPr eaLnBrk="1" hangingPunct="1">
              <a:defRPr/>
            </a:pPr>
            <a:endParaRPr lang="en-US" sz="933" b="1" dirty="0">
              <a:latin typeface="Times" charset="0"/>
              <a:ea typeface="MS PGothic" charset="0"/>
            </a:endParaRPr>
          </a:p>
          <a:p>
            <a:pPr eaLnBrk="1" hangingPunct="1">
              <a:defRPr/>
            </a:pPr>
            <a:r>
              <a:rPr lang="en-US" sz="2667" b="1" dirty="0">
                <a:latin typeface="Times" charset="0"/>
                <a:ea typeface="MS PGothic" charset="0"/>
              </a:rPr>
              <a:t>Metastasis-free survival among Gleason 6: 98%</a:t>
            </a:r>
          </a:p>
          <a:p>
            <a:pPr eaLnBrk="1" hangingPunct="1">
              <a:defRPr/>
            </a:pPr>
            <a:endParaRPr lang="en-US" sz="2667" dirty="0">
              <a:latin typeface="Times" charset="0"/>
              <a:ea typeface="MS PGothic" charset="0"/>
            </a:endParaRPr>
          </a:p>
          <a:p>
            <a:pPr eaLnBrk="1" hangingPunct="1">
              <a:defRPr/>
            </a:pPr>
            <a:endParaRPr lang="en-US" sz="2133" dirty="0">
              <a:latin typeface="Times" charset="0"/>
              <a:ea typeface="MS PGothic" charset="0"/>
            </a:endParaRPr>
          </a:p>
        </p:txBody>
      </p:sp>
      <p:sp>
        <p:nvSpPr>
          <p:cNvPr id="176131" name="TextBox 4"/>
          <p:cNvSpPr txBox="1">
            <a:spLocks noChangeArrowheads="1"/>
          </p:cNvSpPr>
          <p:nvPr/>
        </p:nvSpPr>
        <p:spPr bwMode="auto">
          <a:xfrm>
            <a:off x="333777" y="6124575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defTabSz="914377" eaLnBrk="1" hangingPunct="1"/>
            <a:r>
              <a:rPr lang="en-US" altLang="en-US" sz="2000" dirty="0">
                <a:solidFill>
                  <a:srgbClr val="000000"/>
                </a:solidFill>
                <a:latin typeface="Times" charset="0"/>
                <a:cs typeface=""/>
              </a:rPr>
              <a:t>Reference:  Klotz, J Clin Oncol, 2015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2ED8F5F-1509-E44E-ACED-A34458F2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2655"/>
            <a:ext cx="10007600" cy="870347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783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University of Toronto: Loose Criteria</a:t>
            </a:r>
          </a:p>
        </p:txBody>
      </p:sp>
    </p:spTree>
    <p:extLst>
      <p:ext uri="{BB962C8B-B14F-4D97-AF65-F5344CB8AC3E}">
        <p14:creationId xmlns:p14="http://schemas.microsoft.com/office/powerpoint/2010/main" val="186537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Box 4"/>
          <p:cNvSpPr txBox="1">
            <a:spLocks noChangeArrowheads="1"/>
          </p:cNvSpPr>
          <p:nvPr/>
        </p:nvSpPr>
        <p:spPr bwMode="auto">
          <a:xfrm>
            <a:off x="381000" y="6229348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defTabSz="914400" eaLnBrk="1" hangingPunct="1"/>
            <a:r>
              <a:rPr lang="en-US" altLang="en-US" sz="1800" dirty="0">
                <a:solidFill>
                  <a:srgbClr val="000000"/>
                </a:solidFill>
                <a:latin typeface="Times" charset="0"/>
                <a:cs typeface=""/>
              </a:rPr>
              <a:t>Reference:  </a:t>
            </a:r>
            <a:r>
              <a:rPr lang="en-US" altLang="en-US" sz="1800" dirty="0" err="1">
                <a:solidFill>
                  <a:srgbClr val="000000"/>
                </a:solidFill>
                <a:latin typeface="Times" charset="0"/>
                <a:cs typeface=""/>
              </a:rPr>
              <a:t>Krakowsy</a:t>
            </a:r>
            <a:r>
              <a:rPr lang="en-US" altLang="en-US" sz="1800" dirty="0">
                <a:solidFill>
                  <a:srgbClr val="000000"/>
                </a:solidFill>
                <a:latin typeface="Times" charset="0"/>
                <a:cs typeface=""/>
              </a:rPr>
              <a:t> et al, J </a:t>
            </a:r>
            <a:r>
              <a:rPr lang="en-US" altLang="en-US" sz="1800" dirty="0" err="1">
                <a:solidFill>
                  <a:srgbClr val="000000"/>
                </a:solidFill>
                <a:latin typeface="Times" charset="0"/>
                <a:cs typeface=""/>
              </a:rPr>
              <a:t>Urol</a:t>
            </a:r>
            <a:r>
              <a:rPr lang="en-US" altLang="en-US" sz="1800" dirty="0">
                <a:solidFill>
                  <a:srgbClr val="000000"/>
                </a:solidFill>
                <a:latin typeface="Times" charset="0"/>
                <a:cs typeface=""/>
              </a:rPr>
              <a:t>, 2010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9448800" cy="2667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0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*ALL DEATHS: POORLY STAGED BY CONTEMPORARY STANDARDS*</a:t>
            </a:r>
          </a:p>
          <a:p>
            <a:pPr eaLnBrk="1" hangingPunct="1">
              <a:buFontTx/>
              <a:buNone/>
              <a:defRPr/>
            </a:pPr>
            <a:endParaRPr lang="en-US" sz="1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sz="1800" strike="sngStrike" dirty="0">
                <a:ea typeface="ＭＳ Ｐゴシック" charset="0"/>
                <a:cs typeface="ＭＳ Ｐゴシック" charset="0"/>
              </a:rPr>
              <a:t>Patient #1: 69 year old with PSA=12.8 </a:t>
            </a:r>
            <a:r>
              <a:rPr lang="en-US" sz="1800" strike="sngStrike" dirty="0" err="1">
                <a:ea typeface="ＭＳ Ｐゴシック" charset="0"/>
                <a:cs typeface="ＭＳ Ｐゴシック" charset="0"/>
              </a:rPr>
              <a:t>ng</a:t>
            </a:r>
            <a:r>
              <a:rPr lang="en-US" sz="1800" strike="sngStrike" dirty="0">
                <a:ea typeface="ＭＳ Ｐゴシック" charset="0"/>
                <a:cs typeface="ＭＳ Ｐゴシック" charset="0"/>
              </a:rPr>
              <a:t>/ml and </a:t>
            </a:r>
            <a:r>
              <a:rPr lang="en-US" sz="1800" b="1" strike="sngStrike" dirty="0">
                <a:ea typeface="ＭＳ Ｐゴシック" charset="0"/>
                <a:cs typeface="ＭＳ Ｐゴシック" charset="0"/>
              </a:rPr>
              <a:t>Gleason 7</a:t>
            </a:r>
            <a:r>
              <a:rPr lang="en-US" sz="1800" strike="sngStrike" dirty="0">
                <a:ea typeface="ＭＳ Ｐゴシック" charset="0"/>
                <a:cs typeface="ＭＳ Ｐゴシック" charset="0"/>
              </a:rPr>
              <a:t> in 1 of 6 cores</a:t>
            </a:r>
          </a:p>
          <a:p>
            <a:pPr marL="457200" lvl="1" indent="0">
              <a:buNone/>
              <a:defRPr/>
            </a:pPr>
            <a:r>
              <a:rPr lang="en-US" sz="1600" strike="sngStrike" dirty="0">
                <a:ea typeface="ＭＳ Ｐゴシック" charset="0"/>
                <a:cs typeface="ＭＳ Ｐゴシック" charset="0"/>
              </a:rPr>
              <a:t>-     bone </a:t>
            </a:r>
            <a:r>
              <a:rPr lang="en-US" sz="1600" strike="sngStrike" dirty="0" err="1">
                <a:ea typeface="ＭＳ Ｐゴシック" charset="0"/>
                <a:cs typeface="ＭＳ Ｐゴシック" charset="0"/>
              </a:rPr>
              <a:t>mets</a:t>
            </a:r>
            <a:r>
              <a:rPr lang="en-US" sz="1600" strike="sngStrike" dirty="0">
                <a:ea typeface="ＭＳ Ｐゴシック" charset="0"/>
                <a:cs typeface="ＭＳ Ｐゴシック" charset="0"/>
              </a:rPr>
              <a:t> at 3 years</a:t>
            </a:r>
          </a:p>
          <a:p>
            <a:pPr eaLnBrk="1" hangingPunct="1">
              <a:defRPr/>
            </a:pPr>
            <a:r>
              <a:rPr lang="en-US" sz="1800" strike="sngStrike" dirty="0">
                <a:ea typeface="ＭＳ Ｐゴシック" charset="0"/>
                <a:cs typeface="ＭＳ Ｐゴシック" charset="0"/>
              </a:rPr>
              <a:t>Patient #2: 66 year old with PSA=7.1 </a:t>
            </a:r>
            <a:r>
              <a:rPr lang="en-US" sz="1800" strike="sngStrike" dirty="0" err="1">
                <a:ea typeface="ＭＳ Ｐゴシック" charset="0"/>
                <a:cs typeface="ＭＳ Ｐゴシック" charset="0"/>
              </a:rPr>
              <a:t>ng</a:t>
            </a:r>
            <a:r>
              <a:rPr lang="en-US" sz="1800" strike="sngStrike" dirty="0">
                <a:ea typeface="ＭＳ Ｐゴシック" charset="0"/>
                <a:cs typeface="ＭＳ Ｐゴシック" charset="0"/>
              </a:rPr>
              <a:t>/ml and </a:t>
            </a:r>
            <a:r>
              <a:rPr lang="en-US" sz="1800" b="1" strike="sngStrike" dirty="0">
                <a:ea typeface="ＭＳ Ｐゴシック" charset="0"/>
                <a:cs typeface="ＭＳ Ｐゴシック" charset="0"/>
              </a:rPr>
              <a:t>Gleason 7 </a:t>
            </a:r>
            <a:r>
              <a:rPr lang="en-US" sz="1800" strike="sngStrike" dirty="0">
                <a:ea typeface="ＭＳ Ｐゴシック" charset="0"/>
                <a:cs typeface="ＭＳ Ｐゴシック" charset="0"/>
              </a:rPr>
              <a:t>in 1 of 6 cores</a:t>
            </a:r>
          </a:p>
          <a:p>
            <a:pPr lvl="1" eaLnBrk="1" hangingPunct="1">
              <a:defRPr/>
            </a:pPr>
            <a:r>
              <a:rPr lang="en-US" sz="1600" strike="sngStrike" dirty="0">
                <a:ea typeface="ＭＳ Ｐゴシック" charset="0"/>
                <a:cs typeface="ＭＳ Ｐゴシック" charset="0"/>
              </a:rPr>
              <a:t>non-compliant after 2 years</a:t>
            </a:r>
          </a:p>
          <a:p>
            <a:pPr lvl="1" eaLnBrk="1" hangingPunct="1">
              <a:defRPr/>
            </a:pPr>
            <a:r>
              <a:rPr lang="en-US" sz="1600" strike="sngStrike" dirty="0">
                <a:ea typeface="ＭＳ Ｐゴシック" charset="0"/>
                <a:cs typeface="ＭＳ Ｐゴシック" charset="0"/>
              </a:rPr>
              <a:t>died 8 years after diagnosis</a:t>
            </a:r>
          </a:p>
          <a:p>
            <a:pPr eaLnBrk="1" hangingPunct="1"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Patient #3: 67 year old with PSA=3.2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ng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/ml with </a:t>
            </a:r>
            <a:r>
              <a:rPr lang="en-US" sz="1800" b="1" dirty="0">
                <a:ea typeface="ＭＳ Ｐゴシック" charset="0"/>
                <a:cs typeface="ＭＳ Ｐゴシック" charset="0"/>
              </a:rPr>
              <a:t>Gleason 6 in 2 of 6 cores</a:t>
            </a:r>
          </a:p>
          <a:p>
            <a:pPr lvl="1" eaLnBrk="1" hangingPunct="1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PSADT of 1.6 months led to RP at 13 months with positive nodes</a:t>
            </a:r>
          </a:p>
          <a:p>
            <a:pPr lvl="1" eaLnBrk="1" hangingPunct="1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died 5 years after diagnosis</a:t>
            </a:r>
          </a:p>
          <a:p>
            <a:pPr eaLnBrk="1" hangingPunct="1"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Patient #4: 73 year old with PSA=10.9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ng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/ml with </a:t>
            </a:r>
            <a:r>
              <a:rPr lang="en-US" sz="1800" b="1" dirty="0">
                <a:ea typeface="ＭＳ Ｐゴシック" charset="0"/>
                <a:cs typeface="ＭＳ Ｐゴシック" charset="0"/>
              </a:rPr>
              <a:t>Gleason 6 in 4 of 6 cores</a:t>
            </a:r>
          </a:p>
          <a:p>
            <a:pPr lvl="1" eaLnBrk="1" hangingPunct="1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died 3 years after diagnosis</a:t>
            </a:r>
          </a:p>
          <a:p>
            <a:pPr eaLnBrk="1" hangingPunct="1"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Patient #5: 74 year old with PSA=9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ng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/ml and </a:t>
            </a:r>
            <a:r>
              <a:rPr lang="en-US" sz="1800" b="1" dirty="0">
                <a:ea typeface="ＭＳ Ｐゴシック" charset="0"/>
                <a:cs typeface="ＭＳ Ｐゴシック" charset="0"/>
              </a:rPr>
              <a:t>Gleason 6 in 2 of 6 cores</a:t>
            </a:r>
          </a:p>
          <a:p>
            <a:pPr lvl="1" eaLnBrk="1" hangingPunct="1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biopsy 20 months after diagnosis showed Gleason 8</a:t>
            </a:r>
          </a:p>
          <a:p>
            <a:pPr lvl="1" eaLnBrk="1" hangingPunct="1">
              <a:defRPr/>
            </a:pPr>
            <a:r>
              <a:rPr lang="en-US" sz="1600" dirty="0">
                <a:ea typeface="ＭＳ Ｐゴシック" charset="0"/>
                <a:cs typeface="ＭＳ Ｐゴシック" charset="0"/>
              </a:rPr>
              <a:t>died 9 years after diagnosis</a:t>
            </a:r>
          </a:p>
        </p:txBody>
      </p:sp>
      <p:sp>
        <p:nvSpPr>
          <p:cNvPr id="179203" name="Title 1"/>
          <p:cNvSpPr>
            <a:spLocks noGrp="1"/>
          </p:cNvSpPr>
          <p:nvPr>
            <p:ph type="title"/>
          </p:nvPr>
        </p:nvSpPr>
        <p:spPr bwMode="auto">
          <a:xfrm>
            <a:off x="2117726" y="228600"/>
            <a:ext cx="8245475" cy="57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latin typeface="Times" charset="0"/>
                <a:ea typeface="ヒラギノ角ゴ Pro W3" charset="-128"/>
              </a:rPr>
              <a:t>Deaths from Prostate Cancer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17726" y="258764"/>
            <a:ext cx="8245475" cy="5794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3429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3429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6858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0287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371600" algn="ctr" defTabSz="3429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Metastases Following Active Surveillance</a:t>
            </a:r>
            <a:br>
              <a:rPr lang="en-US" sz="3200" b="1" dirty="0">
                <a:latin typeface="Times" charset="0"/>
                <a:ea typeface="Times" charset="0"/>
                <a:cs typeface="Times" charset="0"/>
              </a:rPr>
            </a:br>
            <a:endParaRPr lang="en-US" altLang="en-US" sz="3200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62200" y="2209800"/>
            <a:ext cx="7696200" cy="12954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endParaRPr lang="en-US" altLang="en-US" sz="105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endParaRPr lang="en-US" altLang="en-US" sz="140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My Utopian Future of Gleason 6 (GG1)</a:t>
            </a:r>
          </a:p>
          <a:p>
            <a:pPr algn="ctr" defTabSz="685800"/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36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7650"/>
            <a:ext cx="5867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04802" y="6172200"/>
            <a:ext cx="800099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1700" dirty="0">
                <a:solidFill>
                  <a:schemeClr val="tx1"/>
                </a:solidFill>
              </a:rPr>
              <a:t>Ref: Carter et al, JCO, 2012; Ahmed et al, Lancet Oncology, 2012; </a:t>
            </a:r>
            <a:r>
              <a:rPr lang="en-US" sz="1700" dirty="0" err="1">
                <a:solidFill>
                  <a:schemeClr val="tx1"/>
                </a:solidFill>
              </a:rPr>
              <a:t>Labbate</a:t>
            </a:r>
            <a:r>
              <a:rPr lang="en-US" sz="1700" dirty="0">
                <a:solidFill>
                  <a:schemeClr val="tx1"/>
                </a:solidFill>
              </a:rPr>
              <a:t>, WJU, 2021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 bwMode="auto">
          <a:xfrm>
            <a:off x="2514600" y="2743200"/>
            <a:ext cx="6400800" cy="140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59EB35-F8B8-2843-B2F0-B3EC3B523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538" y="4422380"/>
            <a:ext cx="5466008" cy="132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2181225" y="1905000"/>
            <a:ext cx="800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ctr">
              <a:buNone/>
            </a:pPr>
            <a:r>
              <a:rPr lang="en-US" sz="2800" b="1" dirty="0" err="1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Insightec</a:t>
            </a:r>
            <a:r>
              <a:rPr lang="en-US" sz="2800" b="1" dirty="0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 (advisory)</a:t>
            </a:r>
          </a:p>
          <a:p>
            <a:pPr algn="ctr">
              <a:buNone/>
            </a:pPr>
            <a:r>
              <a:rPr lang="en-US" sz="2800" b="1" dirty="0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Francis Medical (advisory)</a:t>
            </a:r>
          </a:p>
          <a:p>
            <a:pPr algn="ctr">
              <a:buNone/>
            </a:pPr>
            <a:r>
              <a:rPr lang="en-US" sz="2800" b="1" dirty="0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Profound Medical (advisory and investigator)</a:t>
            </a:r>
          </a:p>
          <a:p>
            <a:pPr algn="ctr">
              <a:buNone/>
            </a:pPr>
            <a:r>
              <a:rPr lang="en-US" sz="2800" b="1" dirty="0" err="1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Steba</a:t>
            </a:r>
            <a:r>
              <a:rPr lang="en-US" sz="2800" b="1" dirty="0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 (unpaid)</a:t>
            </a:r>
          </a:p>
          <a:p>
            <a:pPr algn="ctr">
              <a:buNone/>
            </a:pPr>
            <a:r>
              <a:rPr lang="en-US" sz="2800" b="1" dirty="0">
                <a:solidFill>
                  <a:prstClr val="black"/>
                </a:solidFill>
                <a:latin typeface="Times" charset="0"/>
                <a:ea typeface="ＭＳ Ｐゴシック" charset="0"/>
                <a:cs typeface="ＭＳ Ｐゴシック" charset="0"/>
              </a:rPr>
              <a:t>Janssen (speaker)</a:t>
            </a:r>
          </a:p>
          <a:p>
            <a:pPr algn="ctr">
              <a:buNone/>
            </a:pPr>
            <a:endParaRPr lang="en-US" sz="2800" dirty="0">
              <a:solidFill>
                <a:prstClr val="black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F857C01-85FD-C941-856F-3996141A2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457200"/>
            <a:ext cx="6686550" cy="74295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6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No Relevant Disclosures</a:t>
            </a:r>
          </a:p>
        </p:txBody>
      </p:sp>
    </p:spTree>
    <p:extLst>
      <p:ext uri="{BB962C8B-B14F-4D97-AF65-F5344CB8AC3E}">
        <p14:creationId xmlns:p14="http://schemas.microsoft.com/office/powerpoint/2010/main" val="13179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838450" y="457200"/>
            <a:ext cx="6686550" cy="74295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lvl="0" algn="ctr">
              <a:spcBef>
                <a:spcPct val="2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Merriam-Webster Dictionary Definition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16B85F-C5F2-BA40-AD3C-52A846345A6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2114550"/>
            <a:ext cx="113538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u="sng" dirty="0"/>
              <a:t>Benign</a:t>
            </a:r>
            <a:r>
              <a:rPr lang="en-US" sz="2800" dirty="0"/>
              <a:t>: of a mild type or character that does not threaten health or life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u="sng" dirty="0"/>
              <a:t>Malignant</a:t>
            </a:r>
            <a:r>
              <a:rPr lang="en-US" sz="2800" dirty="0"/>
              <a:t>: a malignant tumor of potentially unlimited growth that expands locally by invasion and systemically by metastasis</a:t>
            </a:r>
          </a:p>
          <a:p>
            <a:pPr marL="342900" lvl="1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38545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743200" y="381000"/>
            <a:ext cx="6781800" cy="8382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endParaRPr lang="en-US" altLang="en-US" sz="11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lvl="0" algn="ctr">
              <a:spcBef>
                <a:spcPct val="20000"/>
              </a:spcBef>
            </a:pPr>
            <a:r>
              <a:rPr lang="en-US" altLang="en-US" sz="2800" b="1" dirty="0">
                <a:solidFill>
                  <a:prstClr val="white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Merriam-Webster Dictionary Definition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113538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800" u="sng" dirty="0"/>
              <a:t>Gleason 6</a:t>
            </a:r>
            <a:r>
              <a:rPr lang="en-US" sz="2800" dirty="0"/>
              <a:t>: of a mild type or character that does not threaten health or life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Gleason ≥ 7</a:t>
            </a:r>
            <a:r>
              <a:rPr lang="en-US" sz="2800" dirty="0"/>
              <a:t>: a malignant tumor of potentially unlimited growth that expands locally by invasion and systemically by metastasis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10D16-ECED-004F-852C-F0F87CDC3128}"/>
              </a:ext>
            </a:extLst>
          </p:cNvPr>
          <p:cNvSpPr/>
          <p:nvPr/>
        </p:nvSpPr>
        <p:spPr>
          <a:xfrm>
            <a:off x="1562100" y="4572000"/>
            <a:ext cx="944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" charset="0"/>
                <a:cs typeface="Times" charset="0"/>
              </a:rPr>
              <a:t>Gleason 6 Is Not ‘Cancer’ and Should be Left Alone</a:t>
            </a:r>
          </a:p>
          <a:p>
            <a:pPr marL="0" indent="0" algn="ctr">
              <a:buNone/>
            </a:pPr>
            <a:r>
              <a:rPr lang="en-US" sz="3200" b="1" dirty="0">
                <a:latin typeface="Times" charset="0"/>
                <a:cs typeface="Times" charset="0"/>
              </a:rPr>
              <a:t>(or lose it’s cancer label)</a:t>
            </a:r>
          </a:p>
        </p:txBody>
      </p:sp>
    </p:spTree>
    <p:extLst>
      <p:ext uri="{BB962C8B-B14F-4D97-AF65-F5344CB8AC3E}">
        <p14:creationId xmlns:p14="http://schemas.microsoft.com/office/powerpoint/2010/main" val="1341652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838450" y="533400"/>
            <a:ext cx="6686550" cy="74295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0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If We Rename Gleason 6</a:t>
            </a:r>
            <a:r>
              <a:rPr lang="mr-IN" altLang="en-US" sz="30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…</a:t>
            </a:r>
            <a:r>
              <a:rPr lang="en-US" altLang="en-US" sz="30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..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514600"/>
            <a:ext cx="112776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IDLE: Indolent lesion of epithelial origin</a:t>
            </a:r>
          </a:p>
          <a:p>
            <a:endParaRPr lang="en-US" dirty="0"/>
          </a:p>
          <a:p>
            <a:r>
              <a:rPr lang="en-US" dirty="0" err="1"/>
              <a:t>INeRRT</a:t>
            </a:r>
            <a:r>
              <a:rPr lang="en-US" dirty="0"/>
              <a:t>: indolent neoplasm rarely requiring treatment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9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838450" y="533400"/>
            <a:ext cx="6686550" cy="74295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0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If Not Called Cancer……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295400"/>
            <a:ext cx="112776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New term can be ‘non-cancer’ or ‘pre-cancer’, but not ‘cancer’</a:t>
            </a:r>
          </a:p>
          <a:p>
            <a:endParaRPr lang="en-US" sz="1100" dirty="0"/>
          </a:p>
          <a:p>
            <a:r>
              <a:rPr lang="en-US" sz="2800" dirty="0"/>
              <a:t>Should be extremely rare to treat Gleason 6</a:t>
            </a:r>
          </a:p>
          <a:p>
            <a:endParaRPr lang="en-US" sz="1100" dirty="0"/>
          </a:p>
          <a:p>
            <a:r>
              <a:rPr lang="en-US" sz="2800" dirty="0"/>
              <a:t>Men with erstwhile Gleason 6 would undergo:</a:t>
            </a:r>
          </a:p>
          <a:p>
            <a:pPr lvl="1"/>
            <a:r>
              <a:rPr lang="en-US" sz="2400" dirty="0"/>
              <a:t>PSA (+/- other biomarkers such as PHI, 4K, Select </a:t>
            </a:r>
            <a:r>
              <a:rPr lang="en-US" sz="2400" dirty="0" err="1"/>
              <a:t>MDx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DRE</a:t>
            </a:r>
          </a:p>
          <a:p>
            <a:pPr lvl="1"/>
            <a:r>
              <a:rPr lang="en-US" sz="2400" dirty="0"/>
              <a:t>+/- MRI</a:t>
            </a:r>
          </a:p>
          <a:p>
            <a:r>
              <a:rPr lang="en-US" sz="2800" dirty="0"/>
              <a:t>Goals of screening:</a:t>
            </a:r>
          </a:p>
          <a:p>
            <a:pPr lvl="1"/>
            <a:r>
              <a:rPr lang="en-US" sz="2400" dirty="0"/>
              <a:t>find Gleason ≥ 7 (GG ≥ 2)</a:t>
            </a:r>
          </a:p>
          <a:p>
            <a:pPr lvl="1"/>
            <a:r>
              <a:rPr lang="en-US" sz="2400" dirty="0"/>
              <a:t>don’t find Gleason 6 (GG1)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0458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743200" y="381000"/>
            <a:ext cx="6781800" cy="8382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2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Biography of Gleason Scoring</a:t>
            </a:r>
            <a:endParaRPr lang="en-US" sz="3200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  <a:p>
            <a:pPr algn="ctr" defTabSz="685800"/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09601" y="1524000"/>
            <a:ext cx="100584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2700" dirty="0"/>
              <a:t>By 1987: Gleason system widely adopted </a:t>
            </a:r>
          </a:p>
          <a:p>
            <a:endParaRPr lang="en-US" sz="2000" dirty="0"/>
          </a:p>
          <a:p>
            <a:r>
              <a:rPr lang="en-US" sz="2700" dirty="0"/>
              <a:t>Modified in 2005:</a:t>
            </a:r>
          </a:p>
          <a:p>
            <a:pPr lvl="1"/>
            <a:r>
              <a:rPr lang="en-US" sz="2400" b="1" dirty="0"/>
              <a:t>eliminate patterns 1 and 2 (Gleason 2 through 5)</a:t>
            </a:r>
          </a:p>
          <a:p>
            <a:pPr lvl="1"/>
            <a:r>
              <a:rPr lang="en-US" sz="2400" dirty="0"/>
              <a:t>more restrictive definition for pattern 3</a:t>
            </a:r>
          </a:p>
          <a:p>
            <a:pPr lvl="1"/>
            <a:r>
              <a:rPr lang="en-US" sz="2400" dirty="0"/>
              <a:t>Approximately one-third of prior Gleason 6 upgraded</a:t>
            </a:r>
          </a:p>
          <a:p>
            <a:endParaRPr lang="en-US" sz="2000" dirty="0"/>
          </a:p>
          <a:p>
            <a:r>
              <a:rPr lang="en-US" sz="2700" dirty="0"/>
              <a:t>Modified in 2014:</a:t>
            </a:r>
          </a:p>
          <a:p>
            <a:pPr lvl="1"/>
            <a:r>
              <a:rPr lang="en-US" sz="2400" dirty="0"/>
              <a:t>International Society of Urologic Pathology into 5 groups</a:t>
            </a:r>
          </a:p>
          <a:p>
            <a:pPr lvl="1"/>
            <a:r>
              <a:rPr lang="en-US" sz="2400" b="1" dirty="0"/>
              <a:t>further restrictions of Gleason 6 definition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99377244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838450" y="533400"/>
            <a:ext cx="6686550" cy="74295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2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Past is Precedent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439482"/>
            <a:ext cx="112776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Gleason 2 through 5 </a:t>
            </a:r>
            <a:r>
              <a:rPr lang="en-US" u="sng" dirty="0"/>
              <a:t>prostate</a:t>
            </a:r>
            <a:r>
              <a:rPr lang="en-US" dirty="0"/>
              <a:t> cancer</a:t>
            </a:r>
          </a:p>
          <a:p>
            <a:endParaRPr lang="en-US" dirty="0"/>
          </a:p>
          <a:p>
            <a:r>
              <a:rPr lang="en-US" dirty="0"/>
              <a:t>PUNLMP (</a:t>
            </a:r>
            <a:r>
              <a:rPr lang="en-US" u="sng" dirty="0"/>
              <a:t>bladder</a:t>
            </a:r>
            <a:r>
              <a:rPr lang="en-US" dirty="0"/>
              <a:t> cancer)</a:t>
            </a:r>
          </a:p>
          <a:p>
            <a:endParaRPr lang="en-US" dirty="0"/>
          </a:p>
          <a:p>
            <a:r>
              <a:rPr lang="en-US" dirty="0"/>
              <a:t>Follicular subtype of papillary </a:t>
            </a:r>
            <a:r>
              <a:rPr lang="en-US" u="sng" dirty="0"/>
              <a:t>thyroid</a:t>
            </a:r>
            <a:r>
              <a:rPr lang="en-US" dirty="0"/>
              <a:t> cancer</a:t>
            </a:r>
          </a:p>
          <a:p>
            <a:endParaRPr lang="en-US" dirty="0"/>
          </a:p>
          <a:p>
            <a:r>
              <a:rPr lang="en-US" dirty="0"/>
              <a:t>Corollaries in </a:t>
            </a:r>
            <a:r>
              <a:rPr lang="en-US" u="sng" dirty="0"/>
              <a:t>breast</a:t>
            </a:r>
            <a:r>
              <a:rPr lang="en-US" dirty="0"/>
              <a:t> (DCIS), </a:t>
            </a:r>
            <a:r>
              <a:rPr lang="en-US" u="sng" dirty="0"/>
              <a:t>melanoma</a:t>
            </a:r>
            <a:r>
              <a:rPr lang="en-US" dirty="0"/>
              <a:t>, and others…….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9205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2838450" y="533400"/>
            <a:ext cx="6686550" cy="74295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0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Most Common Counterarguments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42925" y="1600200"/>
            <a:ext cx="11277600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Microscopically, it meets the definition of cancer</a:t>
            </a:r>
          </a:p>
          <a:p>
            <a:endParaRPr lang="en-US" sz="2000" dirty="0"/>
          </a:p>
          <a:p>
            <a:r>
              <a:rPr lang="en-US" dirty="0"/>
              <a:t>A significant number of these men unknowingly have Gleason ≥ 7 </a:t>
            </a:r>
          </a:p>
          <a:p>
            <a:endParaRPr lang="en-US" sz="1800" dirty="0"/>
          </a:p>
          <a:p>
            <a:r>
              <a:rPr lang="en-US" dirty="0" err="1"/>
              <a:t>Genomically</a:t>
            </a:r>
            <a:r>
              <a:rPr lang="en-US" dirty="0"/>
              <a:t>, some Gleason 6 have same profile as Gleason ≥ 7</a:t>
            </a:r>
          </a:p>
          <a:p>
            <a:endParaRPr lang="en-US" sz="1800" dirty="0"/>
          </a:p>
          <a:p>
            <a:r>
              <a:rPr lang="en-US" dirty="0"/>
              <a:t>”It’s better to know”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21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 txBox="1">
            <a:spLocks noChangeArrowheads="1"/>
          </p:cNvSpPr>
          <p:nvPr/>
        </p:nvSpPr>
        <p:spPr bwMode="auto">
          <a:xfrm>
            <a:off x="1143000" y="457201"/>
            <a:ext cx="9906000" cy="742951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783">
              <a:defRPr/>
            </a:pPr>
            <a:r>
              <a:rPr lang="en-US" altLang="en-US" sz="40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Conclusions</a:t>
            </a:r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905000"/>
            <a:ext cx="11506200" cy="200025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" pitchFamily="2" charset="0"/>
            </a:endParaRPr>
          </a:p>
          <a:p>
            <a:endParaRPr lang="en-US" sz="2800" dirty="0">
              <a:latin typeface="Times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" pitchFamily="2" charset="0"/>
              </a:rPr>
              <a:t>Gleason 6 (GG1) should be ‘benign’ or a ‘pre-cancer’</a:t>
            </a:r>
          </a:p>
          <a:p>
            <a:pPr marL="0" indent="0" algn="ctr">
              <a:buNone/>
            </a:pPr>
            <a:endParaRPr lang="en-US" sz="2800" dirty="0">
              <a:latin typeface="Times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" pitchFamily="2" charset="0"/>
              </a:rPr>
              <a:t>Individual men’s and public health would dramatically improve</a:t>
            </a:r>
            <a:endParaRPr lang="en-US" sz="2000" dirty="0">
              <a:latin typeface="Times" pitchFamily="2" charset="0"/>
            </a:endParaRPr>
          </a:p>
          <a:p>
            <a:pPr eaLnBrk="1" hangingPunct="1"/>
            <a:endParaRPr lang="en-US" altLang="en-US" sz="1400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en-US" sz="1400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endParaRPr lang="en-US" altLang="en-US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en-US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en-US" dirty="0">
              <a:latin typeface="Times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098404"/>
      </p:ext>
    </p:extLst>
  </p:cSld>
  <p:clrMapOvr>
    <a:masterClrMapping/>
  </p:clrMapOvr>
  <p:transition spd="med" advTm="35503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for people who are too slow to accept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759605" cy="44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6A065D3-B474-AA4A-9A41-FB3500D3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04800"/>
            <a:ext cx="9753600" cy="485946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r>
              <a:rPr lang="en-US" altLang="en-US" sz="3200" dirty="0">
                <a:solidFill>
                  <a:srgbClr val="FFFFFF"/>
                </a:solidFill>
                <a:latin typeface="Times" charset="0"/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pic>
        <p:nvPicPr>
          <p:cNvPr id="6" name="Picture 2" descr="Image result for I accept the truth funny pic">
            <a:extLst>
              <a:ext uri="{FF2B5EF4-FFF2-40B4-BE49-F238E27FC236}">
                <a16:creationId xmlns:a16="http://schemas.microsoft.com/office/drawing/2014/main" id="{15039E7F-70A2-ED44-9CA3-B8121475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39787"/>
            <a:ext cx="5274991" cy="48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9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685800" y="1676400"/>
            <a:ext cx="1120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Origin of the problem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Outcomes of surveillance are superb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My (and others) utopian future of Gleason 6 (GG1)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rPr>
              <a:t>Counterarguments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28800" y="457200"/>
            <a:ext cx="8915400" cy="6858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i="0" dirty="0">
                <a:solidFill>
                  <a:srgbClr val="FFFFFF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76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62200" y="2209800"/>
            <a:ext cx="7696200" cy="12954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</a:defRPr>
            </a:lvl9pPr>
          </a:lstStyle>
          <a:p>
            <a:pPr algn="ctr" defTabSz="685800"/>
            <a:endParaRPr lang="en-US" altLang="en-US" sz="105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endParaRPr lang="en-US" altLang="en-US" sz="1400" dirty="0">
              <a:solidFill>
                <a:schemeClr val="bg1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Origin of the Problem</a:t>
            </a:r>
          </a:p>
          <a:p>
            <a:pPr algn="ctr" defTabSz="685800"/>
            <a:endParaRPr lang="en-US" altLang="en-US" sz="3000" dirty="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6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152400"/>
            <a:ext cx="10134600" cy="990600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3200" i="0" dirty="0">
              <a:solidFill>
                <a:srgbClr val="FFFFFF"/>
              </a:solidFill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1049000" cy="11430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Times" charset="0"/>
                <a:ea typeface="ＭＳ Ｐゴシック" charset="0"/>
                <a:cs typeface="ＭＳ Ｐゴシック" charset="0"/>
              </a:rPr>
              <a:t>Prostate Cancer Mortality in U.S. Through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675AD-0EA1-F040-BD15-23383D6B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75008"/>
            <a:ext cx="9220200" cy="4538192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DBD59AA5-793F-7646-82C0-49AF7928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0" dirty="0"/>
              <a:t>Reference:  National Center Health Statistics, CDC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4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>
          <a:xfrm>
            <a:off x="457200" y="5083175"/>
            <a:ext cx="11277600" cy="860425"/>
          </a:xfrm>
        </p:spPr>
        <p:txBody>
          <a:bodyPr/>
          <a:lstStyle/>
          <a:p>
            <a:r>
              <a:rPr lang="en-US" sz="4000" b="1" dirty="0">
                <a:latin typeface="Times" charset="0"/>
                <a:ea typeface="ＭＳ Ｐゴシック" charset="0"/>
                <a:cs typeface="ＭＳ Ｐゴシック" charset="0"/>
              </a:rPr>
              <a:t>Need to minimize </a:t>
            </a:r>
            <a:r>
              <a:rPr lang="en-US" sz="4000" b="1" dirty="0" err="1">
                <a:latin typeface="Times" charset="0"/>
                <a:ea typeface="ＭＳ Ｐゴシック" charset="0"/>
                <a:cs typeface="ＭＳ Ｐゴシック" charset="0"/>
              </a:rPr>
              <a:t>overdetection</a:t>
            </a:r>
            <a:r>
              <a:rPr lang="en-US" sz="4000" b="1" dirty="0">
                <a:latin typeface="Times" charset="0"/>
                <a:ea typeface="ＭＳ Ｐゴシック" charset="0"/>
                <a:cs typeface="ＭＳ Ｐゴシック" charset="0"/>
              </a:rPr>
              <a:t> and overtreatment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1143000" y="381000"/>
            <a:ext cx="9906000" cy="990600"/>
          </a:xfrm>
          <a:prstGeom prst="rect">
            <a:avLst/>
          </a:prstGeom>
          <a:solidFill>
            <a:srgbClr val="4F0F1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rPr>
              <a:t>Prostate Cancer Screening Saves Lives But…..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/>
          <a:stretch>
            <a:fillRect/>
          </a:stretch>
        </p:blipFill>
        <p:spPr bwMode="auto">
          <a:xfrm>
            <a:off x="3124200" y="1676400"/>
            <a:ext cx="6248400" cy="33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>
            <a:extLst>
              <a:ext uri="{FF2B5EF4-FFF2-40B4-BE49-F238E27FC236}">
                <a16:creationId xmlns:a16="http://schemas.microsoft.com/office/drawing/2014/main" id="{E3C98338-D529-0D4A-BC59-FC159513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89088"/>
            <a:ext cx="66294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Box 3">
            <a:extLst>
              <a:ext uri="{FF2B5EF4-FFF2-40B4-BE49-F238E27FC236}">
                <a16:creationId xmlns:a16="http://schemas.microsoft.com/office/drawing/2014/main" id="{1F55C510-929D-8E4F-82F3-DD75A2F0D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 dirty="0">
                <a:solidFill>
                  <a:prstClr val="black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rPr>
              <a:t>Reference: </a:t>
            </a:r>
            <a:r>
              <a:rPr lang="en-US" altLang="en-US" sz="2000" dirty="0" err="1">
                <a:solidFill>
                  <a:prstClr val="black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rPr>
              <a:t>Sakr</a:t>
            </a:r>
            <a:r>
              <a:rPr lang="en-US" altLang="en-US" sz="2000" dirty="0">
                <a:solidFill>
                  <a:prstClr val="black"/>
                </a:solidFill>
                <a:latin typeface="Times" pitchFamily="2" charset="0"/>
                <a:ea typeface="ＭＳ Ｐゴシック" panose="020B0600070205080204" pitchFamily="34" charset="-128"/>
                <a:cs typeface="+mn-cs"/>
              </a:rPr>
              <a:t> et al, In Vivo, 1994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E4855D-89BB-C040-9EC9-45092D5C9734}"/>
              </a:ext>
            </a:extLst>
          </p:cNvPr>
          <p:cNvSpPr txBox="1">
            <a:spLocks/>
          </p:cNvSpPr>
          <p:nvPr/>
        </p:nvSpPr>
        <p:spPr bwMode="auto">
          <a:xfrm>
            <a:off x="762000" y="457564"/>
            <a:ext cx="10744200" cy="7886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br>
              <a:rPr lang="en-US" altLang="en-US" sz="800" i="0" dirty="0">
                <a:solidFill>
                  <a:prstClr val="white"/>
                </a:solidFill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2800" i="0" dirty="0">
                <a:solidFill>
                  <a:prstClr val="white"/>
                </a:solidFill>
                <a:latin typeface="Times" pitchFamily="2" charset="0"/>
                <a:ea typeface="ＭＳ Ｐゴシック" panose="020B0600070205080204" pitchFamily="34" charset="-128"/>
              </a:rPr>
              <a:t>Prostate Cancer Is Common Among Men Dying of Other Causes</a:t>
            </a:r>
            <a:endParaRPr lang="en-US" sz="32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222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 txBox="1">
            <a:spLocks noChangeArrowheads="1"/>
          </p:cNvSpPr>
          <p:nvPr/>
        </p:nvSpPr>
        <p:spPr bwMode="auto">
          <a:xfrm>
            <a:off x="457200" y="352425"/>
            <a:ext cx="11201400" cy="1160463"/>
          </a:xfrm>
          <a:prstGeom prst="rect">
            <a:avLst/>
          </a:prstGeom>
          <a:solidFill>
            <a:srgbClr val="4F0F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 defTabSz="914400" eaLnBrk="1" hangingPunct="1"/>
            <a:endParaRPr lang="en-US" altLang="en-US" sz="3200">
              <a:solidFill>
                <a:srgbClr val="FFFFFF"/>
              </a:solidFill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4" name="Title 3"/>
          <p:cNvSpPr>
            <a:spLocks noGrp="1"/>
          </p:cNvSpPr>
          <p:nvPr>
            <p:ph type="ctrTitle"/>
          </p:nvPr>
        </p:nvSpPr>
        <p:spPr bwMode="auto">
          <a:xfrm>
            <a:off x="685800" y="663575"/>
            <a:ext cx="109728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Times" charset="0"/>
                <a:ea typeface="ＭＳ Ｐゴシック" charset="-128"/>
                <a:cs typeface="ＭＳ Ｐゴシック" charset="-128"/>
              </a:rPr>
              <a:t>Gleason 6 (Grade Group 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166" y="1981200"/>
            <a:ext cx="11868955" cy="3886200"/>
          </a:xfrm>
          <a:prstGeom prst="rect">
            <a:avLst/>
          </a:prstGeom>
        </p:spPr>
        <p:txBody>
          <a:bodyPr/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hangingPunct="1">
              <a:buFont typeface="Times" charset="0"/>
              <a:buAutoNum type="arabicParenR"/>
              <a:defRPr/>
            </a:pPr>
            <a:r>
              <a:rPr lang="en-US" altLang="en-US" sz="2400" dirty="0">
                <a:ea typeface="ＭＳ Ｐゴシック" charset="-128"/>
              </a:rPr>
              <a:t>0.28% with extension beyond prostate capsule </a:t>
            </a:r>
            <a:r>
              <a:rPr lang="en-US" altLang="en-US" sz="2000" dirty="0">
                <a:ea typeface="ＭＳ Ｐゴシック" charset="-128"/>
              </a:rPr>
              <a:t>(n=2,500; Anderson, Eur </a:t>
            </a:r>
            <a:r>
              <a:rPr lang="en-US" altLang="en-US" sz="2000" dirty="0" err="1">
                <a:ea typeface="ＭＳ Ｐゴシック" charset="-128"/>
              </a:rPr>
              <a:t>Urol</a:t>
            </a:r>
            <a:r>
              <a:rPr lang="en-US" altLang="en-US" sz="2000" dirty="0">
                <a:ea typeface="ＭＳ Ｐゴシック" charset="-128"/>
              </a:rPr>
              <a:t>, 2017)</a:t>
            </a:r>
            <a:endParaRPr lang="en-US" altLang="en-US" sz="2400" dirty="0"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endParaRPr lang="en-US" altLang="en-US" sz="1050" dirty="0"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r>
              <a:rPr lang="en-US" altLang="en-US" sz="2400" dirty="0">
                <a:ea typeface="ＭＳ Ｐゴシック" charset="-128"/>
              </a:rPr>
              <a:t>0% chance of seminal vesicle invasion </a:t>
            </a:r>
            <a:r>
              <a:rPr lang="en-US" altLang="en-US" sz="2000" dirty="0">
                <a:ea typeface="ＭＳ Ｐゴシック" charset="-128"/>
              </a:rPr>
              <a:t>(n=2,500; Anderson, Eur </a:t>
            </a:r>
            <a:r>
              <a:rPr lang="en-US" altLang="en-US" sz="2000" dirty="0" err="1">
                <a:ea typeface="ＭＳ Ｐゴシック" charset="-128"/>
              </a:rPr>
              <a:t>Urol</a:t>
            </a:r>
            <a:r>
              <a:rPr lang="en-US" altLang="en-US" sz="2000" dirty="0">
                <a:ea typeface="ＭＳ Ｐゴシック" charset="-128"/>
              </a:rPr>
              <a:t> 2017)</a:t>
            </a:r>
            <a:endParaRPr lang="en-US" altLang="en-US" sz="2400" dirty="0"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endParaRPr lang="en-US" altLang="en-US" sz="1200" dirty="0"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r>
              <a:rPr lang="en-US" altLang="en-US" sz="2400" dirty="0">
                <a:ea typeface="ＭＳ Ｐゴシック" charset="-128"/>
              </a:rPr>
              <a:t>0% chance of metastasizing to lymph nodes </a:t>
            </a:r>
            <a:r>
              <a:rPr lang="en-US" altLang="en-US" sz="2000" dirty="0">
                <a:ea typeface="ＭＳ Ｐゴシック" charset="-128"/>
              </a:rPr>
              <a:t>(n=14,000; Ross, Am J Surg Path, 2014)</a:t>
            </a: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endParaRPr lang="en-US" altLang="en-US" sz="1100" dirty="0"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r>
              <a:rPr lang="en-US" altLang="en-US" sz="2400" dirty="0">
                <a:ea typeface="ＭＳ Ｐゴシック" charset="-128"/>
              </a:rPr>
              <a:t>After surgery, likelihood of dying from prostate cancer in 15 year: 0.2% </a:t>
            </a:r>
            <a:r>
              <a:rPr lang="en-US" altLang="en-US" sz="2000" dirty="0">
                <a:ea typeface="ＭＳ Ｐゴシック" charset="-128"/>
              </a:rPr>
              <a:t>(</a:t>
            </a:r>
            <a:r>
              <a:rPr lang="en-US" altLang="en-US" sz="2000" dirty="0" err="1">
                <a:ea typeface="ＭＳ Ｐゴシック" charset="-128"/>
              </a:rPr>
              <a:t>Eggener</a:t>
            </a:r>
            <a:r>
              <a:rPr lang="en-US" altLang="en-US" sz="2000" dirty="0">
                <a:ea typeface="ＭＳ Ｐゴシック" charset="-128"/>
              </a:rPr>
              <a:t>, J </a:t>
            </a:r>
            <a:r>
              <a:rPr lang="en-US" altLang="en-US" sz="2000" dirty="0" err="1">
                <a:ea typeface="ＭＳ Ｐゴシック" charset="-128"/>
              </a:rPr>
              <a:t>Urol</a:t>
            </a:r>
            <a:r>
              <a:rPr lang="en-US" altLang="en-US" sz="2000" dirty="0">
                <a:ea typeface="ＭＳ Ｐゴシック" charset="-128"/>
              </a:rPr>
              <a:t>, 2011)</a:t>
            </a: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endParaRPr lang="en-US" altLang="en-US" sz="1100" dirty="0">
              <a:ea typeface="ＭＳ Ｐゴシック" charset="-128"/>
            </a:endParaRPr>
          </a:p>
          <a:p>
            <a:pPr marL="457200" indent="-457200" algn="l" eaLnBrk="1" hangingPunct="1">
              <a:buFont typeface="Times" charset="0"/>
              <a:buAutoNum type="arabicParenR"/>
              <a:defRPr/>
            </a:pPr>
            <a:r>
              <a:rPr lang="en-US" altLang="en-US" sz="2400" b="1" dirty="0">
                <a:ea typeface="ＭＳ Ｐゴシック" charset="-128"/>
              </a:rPr>
              <a:t>Not aware of anyone ever having a metastasis or dying from pure Gleason 6 (GG1)</a:t>
            </a:r>
          </a:p>
          <a:p>
            <a:pPr lvl="1" algn="l" eaLnBrk="1" hangingPunct="1">
              <a:defRPr/>
            </a:pPr>
            <a:endParaRPr lang="en-US" altLang="en-US" sz="3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569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risk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D184C51-4687-7846-8D45-BCCAFD59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172200"/>
            <a:ext cx="5867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rgbClr val="FFFFFF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defTabSz="914400"/>
            <a:r>
              <a:rPr lang="en-US" sz="2000" dirty="0">
                <a:solidFill>
                  <a:schemeClr val="tx1"/>
                </a:solidFill>
              </a:rPr>
              <a:t>Reference: Sauter et al, </a:t>
            </a:r>
            <a:r>
              <a:rPr lang="en-US" sz="2000" dirty="0" err="1">
                <a:solidFill>
                  <a:schemeClr val="tx1"/>
                </a:solidFill>
              </a:rPr>
              <a:t>Eur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Urol</a:t>
            </a:r>
            <a:r>
              <a:rPr lang="en-US" sz="2000" dirty="0">
                <a:solidFill>
                  <a:schemeClr val="tx1"/>
                </a:solidFill>
              </a:rPr>
              <a:t>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23B6BF-CA85-A04A-A444-2329DA5794A4}"/>
              </a:ext>
            </a:extLst>
          </p:cNvPr>
          <p:cNvSpPr txBox="1">
            <a:spLocks/>
          </p:cNvSpPr>
          <p:nvPr/>
        </p:nvSpPr>
        <p:spPr bwMode="auto">
          <a:xfrm>
            <a:off x="990600" y="307032"/>
            <a:ext cx="10896600" cy="7886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2800" i="0" dirty="0">
                <a:solidFill>
                  <a:schemeClr val="bg1"/>
                </a:solidFill>
              </a:rPr>
              <a:t>Cure Rate for Gleason 6 Following Surgery Is Basically 100%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9DD7E-AB10-4C47-A541-13C6A21D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5"/>
          <a:stretch/>
        </p:blipFill>
        <p:spPr>
          <a:xfrm>
            <a:off x="3505200" y="1466335"/>
            <a:ext cx="8255000" cy="411028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DC4166-9B6B-C745-A469-A14C42FC6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1" y="2043385"/>
            <a:ext cx="3276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~9,600 men having surgery at Martini </a:t>
            </a:r>
            <a:r>
              <a:rPr lang="en-US" dirty="0" err="1"/>
              <a:t>Klinik</a:t>
            </a:r>
            <a:r>
              <a:rPr lang="en-US" dirty="0"/>
              <a:t> with pathologic Gleason 7</a:t>
            </a:r>
          </a:p>
        </p:txBody>
      </p:sp>
    </p:spTree>
    <p:extLst>
      <p:ext uri="{BB962C8B-B14F-4D97-AF65-F5344CB8AC3E}">
        <p14:creationId xmlns:p14="http://schemas.microsoft.com/office/powerpoint/2010/main" val="3191528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9.1|4.7"/>
</p:tagLst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5651</TotalTime>
  <Words>1320</Words>
  <Application>Microsoft Macintosh PowerPoint</Application>
  <PresentationFormat>Widescreen</PresentationFormat>
  <Paragraphs>227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Ariel</vt:lpstr>
      <vt:lpstr>Calibri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Prostate Cancer Mortality in U.S. Through 2018</vt:lpstr>
      <vt:lpstr>Need to minimize overdetection and overtreatment</vt:lpstr>
      <vt:lpstr>PowerPoint Presentation</vt:lpstr>
      <vt:lpstr>Gleason 6 (Grade Group 1)</vt:lpstr>
      <vt:lpstr>Increasing risk</vt:lpstr>
      <vt:lpstr>PowerPoint Presentation</vt:lpstr>
      <vt:lpstr>PowerPoint Presentation</vt:lpstr>
      <vt:lpstr>PowerPoint Presentation</vt:lpstr>
      <vt:lpstr>PowerPoint Presentation</vt:lpstr>
      <vt:lpstr>Swedish Active Surveillance: Expected vs Observed Mortality</vt:lpstr>
      <vt:lpstr>PowerPoint Presentation</vt:lpstr>
      <vt:lpstr>PowerPoint Presentation</vt:lpstr>
      <vt:lpstr>Deaths from Prostate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TOKY Branding +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toky laptop</dc:creator>
  <cp:lastModifiedBy>Scott E. Eggener</cp:lastModifiedBy>
  <cp:revision>335</cp:revision>
  <dcterms:created xsi:type="dcterms:W3CDTF">2012-09-20T19:30:52Z</dcterms:created>
  <dcterms:modified xsi:type="dcterms:W3CDTF">2021-07-29T23:16:33Z</dcterms:modified>
</cp:coreProperties>
</file>