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03" r:id="rId2"/>
    <p:sldId id="753" r:id="rId3"/>
    <p:sldId id="758" r:id="rId4"/>
    <p:sldId id="256" r:id="rId5"/>
    <p:sldId id="754" r:id="rId6"/>
    <p:sldId id="759" r:id="rId7"/>
    <p:sldId id="755" r:id="rId8"/>
    <p:sldId id="756" r:id="rId9"/>
    <p:sldId id="684" r:id="rId10"/>
    <p:sldId id="680" r:id="rId11"/>
    <p:sldId id="715" r:id="rId12"/>
    <p:sldId id="742" r:id="rId13"/>
    <p:sldId id="762" r:id="rId14"/>
    <p:sldId id="760" r:id="rId15"/>
    <p:sldId id="7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330"/>
    <p:restoredTop sz="96327"/>
  </p:normalViewPr>
  <p:slideViewPr>
    <p:cSldViewPr snapToGrid="0" snapToObjects="1" showGuides="1">
      <p:cViewPr>
        <p:scale>
          <a:sx n="77" d="100"/>
          <a:sy n="77" d="100"/>
        </p:scale>
        <p:origin x="1664" y="1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3782D-F066-8341-A25D-63FDA92389ED}" type="datetimeFigureOut">
              <a:rPr lang="en-US" smtClean="0"/>
              <a:t>7/29/21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98CF2-F078-A745-86D4-991AE97E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0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102&amp;picture=blue-abstract-background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102&amp;picture=blue-abstract-background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E49E-F8B3-B340-B526-F0EB8A86B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0DFF2-D67D-A649-A042-B31F28C51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DC16-A254-AB4F-9B02-99D2082C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F092B-D5E3-0E43-84EB-2A5AB0AE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3F43B-9B1F-3A47-A5B6-C2B3548D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284E-A783-F649-99B3-EFDF8E2F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3D271-095A-D144-9BD4-E550C833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E5CF-5CAE-274A-9CF8-149FC5F6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5308A-E7E3-D142-9F0F-C9E9788B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E4C-9DB6-8447-A454-89D59756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5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D0FFE-A66D-EF41-B769-AA3534E8C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4F10A-F896-6640-8941-A667C079A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FF580-B8FB-BA40-9CA4-F20DD2BA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09AD-CDFC-BF4C-A239-7B662ABF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3BED-6B68-5245-AE9E-F1154E00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E6526-7154-4624-8C98-CBAEAE678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" y="0"/>
            <a:ext cx="12191996" cy="11054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0EF274-6776-4B89-ADC2-3543BD2D73F0}"/>
              </a:ext>
            </a:extLst>
          </p:cNvPr>
          <p:cNvSpPr/>
          <p:nvPr userDrawn="1"/>
        </p:nvSpPr>
        <p:spPr>
          <a:xfrm>
            <a:off x="-4" y="-3"/>
            <a:ext cx="12192000" cy="1105469"/>
          </a:xfrm>
          <a:prstGeom prst="rect">
            <a:avLst/>
          </a:prstGeom>
          <a:solidFill>
            <a:srgbClr val="17477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44AD25-AD9C-477F-8681-693573A767B0}"/>
              </a:ext>
            </a:extLst>
          </p:cNvPr>
          <p:cNvSpPr/>
          <p:nvPr userDrawn="1"/>
        </p:nvSpPr>
        <p:spPr>
          <a:xfrm rot="10800000">
            <a:off x="11008586" y="0"/>
            <a:ext cx="591808" cy="619834"/>
          </a:xfrm>
          <a:custGeom>
            <a:avLst/>
            <a:gdLst>
              <a:gd name="connsiteX0" fmla="*/ 591808 w 591808"/>
              <a:gd name="connsiteY0" fmla="*/ 0 h 619834"/>
              <a:gd name="connsiteX1" fmla="*/ 591808 w 591808"/>
              <a:gd name="connsiteY1" fmla="*/ 619834 h 619834"/>
              <a:gd name="connsiteX2" fmla="*/ 0 w 591808"/>
              <a:gd name="connsiteY2" fmla="*/ 619834 h 619834"/>
              <a:gd name="connsiteX3" fmla="*/ 0 w 591808"/>
              <a:gd name="connsiteY3" fmla="*/ 240450 h 61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808" h="619834">
                <a:moveTo>
                  <a:pt x="591808" y="0"/>
                </a:moveTo>
                <a:lnTo>
                  <a:pt x="591808" y="619834"/>
                </a:lnTo>
                <a:lnTo>
                  <a:pt x="0" y="619834"/>
                </a:lnTo>
                <a:lnTo>
                  <a:pt x="0" y="2404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B8641A-BC7B-4335-927E-D901F1AF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6" y="-2"/>
            <a:ext cx="10515600" cy="110546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83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-37629" y="-18815"/>
            <a:ext cx="12254716" cy="6302963"/>
          </a:xfrm>
          <a:custGeom>
            <a:avLst/>
            <a:gdLst/>
            <a:ahLst/>
            <a:cxnLst/>
            <a:rect l="l" t="t" r="r" b="b"/>
            <a:pathLst>
              <a:path w="9191037" h="6302963" extrusionOk="0">
                <a:moveTo>
                  <a:pt x="0" y="0"/>
                </a:moveTo>
                <a:lnTo>
                  <a:pt x="18814" y="2671704"/>
                </a:lnTo>
                <a:lnTo>
                  <a:pt x="9191037" y="6302963"/>
                </a:lnTo>
                <a:lnTo>
                  <a:pt x="9191037" y="1881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202881" y="1707061"/>
            <a:ext cx="10363200" cy="183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sz="32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890563" y="6284149"/>
            <a:ext cx="69757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954" y="5661460"/>
            <a:ext cx="3280349" cy="293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52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FEE11D-2836-4E37-849F-B7448FF9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146"/>
            <a:ext cx="10515600" cy="447781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DA3CB-EFFB-47BA-BEA8-ED899AEC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" y="0"/>
            <a:ext cx="12191996" cy="11054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17E2FA-DDEA-4561-8305-EDE3936A71B2}"/>
              </a:ext>
            </a:extLst>
          </p:cNvPr>
          <p:cNvSpPr/>
          <p:nvPr userDrawn="1"/>
        </p:nvSpPr>
        <p:spPr>
          <a:xfrm>
            <a:off x="-4" y="-3"/>
            <a:ext cx="12192000" cy="1105469"/>
          </a:xfrm>
          <a:prstGeom prst="rect">
            <a:avLst/>
          </a:prstGeom>
          <a:solidFill>
            <a:srgbClr val="17477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B5CE5F-9A60-4096-8826-DD5E89478EF2}"/>
              </a:ext>
            </a:extLst>
          </p:cNvPr>
          <p:cNvSpPr/>
          <p:nvPr userDrawn="1"/>
        </p:nvSpPr>
        <p:spPr>
          <a:xfrm rot="10800000">
            <a:off x="11008586" y="0"/>
            <a:ext cx="591808" cy="619834"/>
          </a:xfrm>
          <a:custGeom>
            <a:avLst/>
            <a:gdLst>
              <a:gd name="connsiteX0" fmla="*/ 591808 w 591808"/>
              <a:gd name="connsiteY0" fmla="*/ 0 h 619834"/>
              <a:gd name="connsiteX1" fmla="*/ 591808 w 591808"/>
              <a:gd name="connsiteY1" fmla="*/ 619834 h 619834"/>
              <a:gd name="connsiteX2" fmla="*/ 0 w 591808"/>
              <a:gd name="connsiteY2" fmla="*/ 619834 h 619834"/>
              <a:gd name="connsiteX3" fmla="*/ 0 w 591808"/>
              <a:gd name="connsiteY3" fmla="*/ 240450 h 61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808" h="619834">
                <a:moveTo>
                  <a:pt x="591808" y="0"/>
                </a:moveTo>
                <a:lnTo>
                  <a:pt x="591808" y="619834"/>
                </a:lnTo>
                <a:lnTo>
                  <a:pt x="0" y="619834"/>
                </a:lnTo>
                <a:lnTo>
                  <a:pt x="0" y="2404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D744DF9B-3966-4708-ABC1-110F8603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6" y="-2"/>
            <a:ext cx="10515600" cy="110546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80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6206-2060-154B-8D2A-B5626D80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B773-D46D-5841-A254-91784E788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E6AEF-7D37-B848-9A83-926D777C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25C3-0167-6D46-8534-828B9211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07BD-6687-B241-A73F-BCCB8773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21F6-70A0-1F4F-92BE-BF36E076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7F22-B2B9-D941-857E-8D7069956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3E9B-D688-5F41-B25D-4163A508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B0870-25BE-294F-BC31-7A19B1EA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060B5-C9D7-BE40-88E0-17238079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D3AE-9920-6941-89BD-AF56488B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70A2-1257-124B-B35D-E5079E958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58E0D-27C8-A745-A368-2ED05DAB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36B27-C174-6248-BED7-E2B88C17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8969B-5330-EA41-B68C-B4BBCE5B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374E2-ECE4-9A4C-9664-A918A521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8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D0FAE-7173-7E4E-9281-A278174D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F514-AEDC-0B42-BF74-E004061B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F3BF3-CCE3-1640-AB95-D3168FF98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61AA-FB91-0F4A-9CB3-672616E58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7AF82-BA1D-D34D-BC6C-DF4C09A47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66A9D-5BB3-A44B-8C88-A1A19ED0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A0F2B-C016-A746-870A-0ECF9CE3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1CA58-59AA-EC42-9FE1-09E81F7F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5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280D-C3CA-FE40-822C-3466AF50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155D0-BB44-064D-9547-64CA674B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74210-0695-CB41-8340-66989C6B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86C39-F5FF-5041-94A4-D4BE86DC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D7EDC-EF2A-A647-98CF-2304C569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7AF5E-E4EA-F949-B0A1-772A0B36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35A33-AAB8-6846-9962-C6CD6F03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0738-BF73-B34E-86A4-40EFB03D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EF97-4FDE-834B-9CDF-0E4768EB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67EE9-E23B-7F43-91D6-AF219D19B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BAC99-4535-1E4E-AD2F-BF5E0CE2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B6A-9ABB-3145-B759-D5E338F5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1DE0B-EEB7-AB4B-9463-39C781D9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F4F6-3224-C343-8108-48A3666A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71A49-A722-B048-985A-21594471F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DC164-06C2-6A4B-98F2-62DB1F167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7AB5D-E93B-4641-8E09-D8E0F160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84B05-ECFF-F943-B481-A4379C56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9650-0953-274B-811C-D434E88E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53149-DE04-5243-BEB6-69E90D22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7926B-0B80-3F4B-96E7-C8FC43FCD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57CA-ADEF-E447-BF55-277D281A3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0116-A607-9A44-854D-762D8B9C060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67A9-47F2-ED4F-BFDF-B456D7EE7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7C20-25B5-FB48-A5FF-4DFE2992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26B5-B59B-5E45-A468-3B866D40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2154300" y="6284150"/>
            <a:ext cx="536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i="0" u="none" strike="noStrike" cap="none">
                <a:solidFill>
                  <a:srgbClr val="A5A5A5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This presentation is the property of miR Scientific. It may not be distributed without the prior written consent of the miR Scientific management team. © 2018-2025 miR Scientific, LLC. All rights reserved.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endParaRPr i="0" u="none" strike="noStrike" cap="none">
              <a:solidFill>
                <a:srgbClr val="888888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9953037" y="11288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C6142-B092-2742-A4C7-04C77184A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767" y="1598876"/>
            <a:ext cx="11027884" cy="183012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+mj-lt"/>
              </a:rPr>
              <a:t>The future of liquid biopsies and active surveillance.</a:t>
            </a:r>
          </a:p>
        </p:txBody>
      </p:sp>
    </p:spTree>
    <p:extLst>
      <p:ext uri="{BB962C8B-B14F-4D97-AF65-F5344CB8AC3E}">
        <p14:creationId xmlns:p14="http://schemas.microsoft.com/office/powerpoint/2010/main" val="136614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408F70-056D-3C49-92B4-89645C03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pathological and molecular assessment of prostate cancer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AFD71AA-7741-CA4B-B853-25010645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41" y="1246489"/>
            <a:ext cx="6051868" cy="4672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684D8-4AE4-3048-B74F-2D95598E2ABA}"/>
              </a:ext>
            </a:extLst>
          </p:cNvPr>
          <p:cNvSpPr txBox="1"/>
          <p:nvPr/>
        </p:nvSpPr>
        <p:spPr>
          <a:xfrm>
            <a:off x="7443312" y="1517874"/>
            <a:ext cx="4123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Pathological assessment dependent on ability to “find” the tumor(s).</a:t>
            </a:r>
          </a:p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Small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monofocal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 tumors can be missed; multifocal tumors are problematic.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9DCBB-3A6B-7240-A1A9-5267DB159B4E}"/>
              </a:ext>
            </a:extLst>
          </p:cNvPr>
          <p:cNvSpPr txBox="1"/>
          <p:nvPr/>
        </p:nvSpPr>
        <p:spPr>
          <a:xfrm>
            <a:off x="7659974" y="4243611"/>
            <a:ext cx="390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Molecular  assessment dependent on ability to  distinguish the signals generated  from the expression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sncRNAs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 from tumor(s).</a:t>
            </a:r>
          </a:p>
        </p:txBody>
      </p:sp>
    </p:spTree>
    <p:extLst>
      <p:ext uri="{BB962C8B-B14F-4D97-AF65-F5344CB8AC3E}">
        <p14:creationId xmlns:p14="http://schemas.microsoft.com/office/powerpoint/2010/main" val="108052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1347-BA8B-8B44-8571-759B1920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Overview of the Sentinel®️ PCC4  Platform </a:t>
            </a:r>
          </a:p>
        </p:txBody>
      </p:sp>
      <p:pic>
        <p:nvPicPr>
          <p:cNvPr id="3" name="Picture 2" descr="https://assets.thermofisher.com/TFS-Assets/LSG/product-images/A31730-650x600.jpg-650.jpg">
            <a:extLst>
              <a:ext uri="{FF2B5EF4-FFF2-40B4-BE49-F238E27FC236}">
                <a16:creationId xmlns:a16="http://schemas.microsoft.com/office/drawing/2014/main" id="{00914EC7-CA86-314D-8D70-FB35A5E0E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00" b="75167" l="2000" r="97231">
                        <a14:foregroundMark x1="27692" y1="21167" x2="34462" y2="21000"/>
                        <a14:foregroundMark x1="34462" y1="21000" x2="36769" y2="21667"/>
                        <a14:foregroundMark x1="90615" y1="37000" x2="92462" y2="48000"/>
                        <a14:foregroundMark x1="97231" y1="43500" x2="94462" y2="44333"/>
                        <a14:foregroundMark x1="8769" y1="37000" x2="6462" y2="44333"/>
                        <a14:foregroundMark x1="6462" y1="44333" x2="8615" y2="49000"/>
                        <a14:foregroundMark x1="2000" y1="47167" x2="338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8010"/>
          <a:stretch/>
        </p:blipFill>
        <p:spPr bwMode="auto">
          <a:xfrm>
            <a:off x="458254" y="1524849"/>
            <a:ext cx="1828800" cy="11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assets.thermofisher.com/TFS-Assets/LSG/product-images/A31731-650x600.jpg-650.jpg">
            <a:extLst>
              <a:ext uri="{FF2B5EF4-FFF2-40B4-BE49-F238E27FC236}">
                <a16:creationId xmlns:a16="http://schemas.microsoft.com/office/drawing/2014/main" id="{9FFBD585-D331-4D47-B2B9-6833F7C65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67" b="67500" l="2154" r="95077">
                        <a14:foregroundMark x1="28462" y1="17333" x2="35846" y2="19333"/>
                        <a14:foregroundMark x1="91231" y1="34000" x2="91385" y2="48500"/>
                        <a14:foregroundMark x1="91385" y1="48500" x2="91077" y2="46167"/>
                        <a14:foregroundMark x1="94154" y1="37167" x2="95077" y2="43833"/>
                        <a14:foregroundMark x1="65538" y1="66333" x2="72000" y2="67500"/>
                        <a14:foregroundMark x1="72000" y1="67500" x2="76769" y2="67333"/>
                        <a14:foregroundMark x1="8000" y1="34667" x2="6923" y2="41667"/>
                        <a14:foregroundMark x1="6923" y1="41667" x2="9231" y2="44833"/>
                        <a14:foregroundMark x1="2154" y1="39167" x2="2154" y2="46167"/>
                        <a14:foregroundMark x1="2154" y1="46167" x2="3385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7" b="27960"/>
          <a:stretch/>
        </p:blipFill>
        <p:spPr bwMode="auto">
          <a:xfrm>
            <a:off x="454197" y="2822523"/>
            <a:ext cx="1828800" cy="10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B1175-4361-564F-B227-F731DB5F1CDA}"/>
              </a:ext>
            </a:extLst>
          </p:cNvPr>
          <p:cNvSpPr txBox="1"/>
          <p:nvPr/>
        </p:nvSpPr>
        <p:spPr>
          <a:xfrm>
            <a:off x="326323" y="2465920"/>
            <a:ext cx="214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224 miRNA OA Prep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70C59-28D9-0940-BF71-DE5EEF235876}"/>
              </a:ext>
            </a:extLst>
          </p:cNvPr>
          <p:cNvSpPr txBox="1"/>
          <p:nvPr/>
        </p:nvSpPr>
        <p:spPr>
          <a:xfrm>
            <a:off x="326323" y="3810903"/>
            <a:ext cx="214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224 snoRNA OA Prep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B2CA1-0CD6-4D42-B29A-0F2E40B85B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401" b="14373"/>
          <a:stretch/>
        </p:blipFill>
        <p:spPr>
          <a:xfrm>
            <a:off x="2660552" y="1221446"/>
            <a:ext cx="2147480" cy="1332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47C1A6-E3CA-254E-AF07-8E50A7F0C26B}"/>
              </a:ext>
            </a:extLst>
          </p:cNvPr>
          <p:cNvGrpSpPr/>
          <p:nvPr/>
        </p:nvGrpSpPr>
        <p:grpSpPr>
          <a:xfrm>
            <a:off x="5267808" y="1141270"/>
            <a:ext cx="1692420" cy="1599137"/>
            <a:chOff x="5500072" y="1509282"/>
            <a:chExt cx="1692420" cy="15991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C4CF9D-17B8-4940-B1DF-E9EC6971F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33" b="90000" l="4252" r="95276">
                          <a14:foregroundMark x1="9134" y1="58833" x2="9134" y2="69333"/>
                          <a14:foregroundMark x1="4252" y1="64667" x2="6142" y2="68167"/>
                          <a14:foregroundMark x1="14173" y1="65667" x2="31339" y2="77833"/>
                          <a14:foregroundMark x1="31339" y1="77833" x2="31024" y2="74333"/>
                          <a14:foregroundMark x1="63465" y1="8333" x2="83780" y2="12333"/>
                          <a14:foregroundMark x1="83780" y1="12333" x2="89291" y2="26333"/>
                          <a14:foregroundMark x1="94646" y1="19000" x2="95433" y2="23000"/>
                          <a14:foregroundMark x1="66142" y1="4333" x2="70079" y2="4667"/>
                          <a14:foregroundMark x1="67874" y1="3833" x2="70551" y2="48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00072" y="1509282"/>
              <a:ext cx="1692420" cy="1599137"/>
            </a:xfrm>
            <a:prstGeom prst="rect">
              <a:avLst/>
            </a:pr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CB8CF7-1F89-394B-8905-D93E2B5B1D7F}"/>
                </a:ext>
              </a:extLst>
            </p:cNvPr>
            <p:cNvSpPr/>
            <p:nvPr/>
          </p:nvSpPr>
          <p:spPr>
            <a:xfrm>
              <a:off x="5695299" y="2430347"/>
              <a:ext cx="301877" cy="223230"/>
            </a:xfrm>
            <a:custGeom>
              <a:avLst/>
              <a:gdLst>
                <a:gd name="connsiteX0" fmla="*/ 0 w 409073"/>
                <a:gd name="connsiteY0" fmla="*/ 96253 h 275008"/>
                <a:gd name="connsiteX1" fmla="*/ 106565 w 409073"/>
                <a:gd name="connsiteY1" fmla="*/ 0 h 275008"/>
                <a:gd name="connsiteX2" fmla="*/ 409073 w 409073"/>
                <a:gd name="connsiteY2" fmla="*/ 171880 h 275008"/>
                <a:gd name="connsiteX3" fmla="*/ 299070 w 409073"/>
                <a:gd name="connsiteY3" fmla="*/ 275008 h 275008"/>
                <a:gd name="connsiteX4" fmla="*/ 0 w 409073"/>
                <a:gd name="connsiteY4" fmla="*/ 96253 h 27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073" h="275008">
                  <a:moveTo>
                    <a:pt x="0" y="96253"/>
                  </a:moveTo>
                  <a:lnTo>
                    <a:pt x="106565" y="0"/>
                  </a:lnTo>
                  <a:lnTo>
                    <a:pt x="409073" y="171880"/>
                  </a:lnTo>
                  <a:lnTo>
                    <a:pt x="299070" y="275008"/>
                  </a:lnTo>
                  <a:lnTo>
                    <a:pt x="0" y="96253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6AEEE-8C82-AD41-9A7C-E9092A92AB6F}"/>
              </a:ext>
            </a:extLst>
          </p:cNvPr>
          <p:cNvGrpSpPr/>
          <p:nvPr/>
        </p:nvGrpSpPr>
        <p:grpSpPr>
          <a:xfrm>
            <a:off x="5525892" y="2221390"/>
            <a:ext cx="1692420" cy="1599137"/>
            <a:chOff x="5758156" y="2678302"/>
            <a:chExt cx="1692420" cy="15991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025A09-4B1F-D644-A4DB-A161CB12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33" b="90000" l="4252" r="95276">
                          <a14:foregroundMark x1="9134" y1="58833" x2="9134" y2="69333"/>
                          <a14:foregroundMark x1="4252" y1="64667" x2="6142" y2="68167"/>
                          <a14:foregroundMark x1="14173" y1="65667" x2="31339" y2="77833"/>
                          <a14:foregroundMark x1="31339" y1="77833" x2="31024" y2="74333"/>
                          <a14:foregroundMark x1="63465" y1="8333" x2="83780" y2="12333"/>
                          <a14:foregroundMark x1="83780" y1="12333" x2="89291" y2="26333"/>
                          <a14:foregroundMark x1="94646" y1="19000" x2="95433" y2="23000"/>
                          <a14:foregroundMark x1="66142" y1="4333" x2="70079" y2="4667"/>
                          <a14:foregroundMark x1="67874" y1="3833" x2="70551" y2="48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8156" y="2678302"/>
              <a:ext cx="1692420" cy="1599137"/>
            </a:xfrm>
            <a:prstGeom prst="rect">
              <a:avLst/>
            </a:prstGeom>
          </p:spPr>
        </p:pic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CB288B7-3F3B-0B49-AFB6-CDB4674F2F2D}"/>
                </a:ext>
              </a:extLst>
            </p:cNvPr>
            <p:cNvSpPr/>
            <p:nvPr/>
          </p:nvSpPr>
          <p:spPr>
            <a:xfrm>
              <a:off x="5943071" y="3590792"/>
              <a:ext cx="317873" cy="231805"/>
            </a:xfrm>
            <a:custGeom>
              <a:avLst/>
              <a:gdLst>
                <a:gd name="connsiteX0" fmla="*/ 0 w 409073"/>
                <a:gd name="connsiteY0" fmla="*/ 96253 h 275008"/>
                <a:gd name="connsiteX1" fmla="*/ 106565 w 409073"/>
                <a:gd name="connsiteY1" fmla="*/ 0 h 275008"/>
                <a:gd name="connsiteX2" fmla="*/ 409073 w 409073"/>
                <a:gd name="connsiteY2" fmla="*/ 171880 h 275008"/>
                <a:gd name="connsiteX3" fmla="*/ 299070 w 409073"/>
                <a:gd name="connsiteY3" fmla="*/ 275008 h 275008"/>
                <a:gd name="connsiteX4" fmla="*/ 0 w 409073"/>
                <a:gd name="connsiteY4" fmla="*/ 96253 h 27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073" h="275008">
                  <a:moveTo>
                    <a:pt x="0" y="96253"/>
                  </a:moveTo>
                  <a:lnTo>
                    <a:pt x="106565" y="0"/>
                  </a:lnTo>
                  <a:lnTo>
                    <a:pt x="409073" y="171880"/>
                  </a:lnTo>
                  <a:lnTo>
                    <a:pt x="299070" y="275008"/>
                  </a:lnTo>
                  <a:lnTo>
                    <a:pt x="0" y="96253"/>
                  </a:lnTo>
                  <a:close/>
                </a:path>
              </a:pathLst>
            </a:custGeom>
            <a:solidFill>
              <a:srgbClr val="7DDCA3">
                <a:alpha val="5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5A0D24-AA10-8448-8DA0-8E6914892EB1}"/>
              </a:ext>
            </a:extLst>
          </p:cNvPr>
          <p:cNvCxnSpPr>
            <a:cxnSpLocks/>
          </p:cNvCxnSpPr>
          <p:nvPr/>
        </p:nvCxnSpPr>
        <p:spPr>
          <a:xfrm>
            <a:off x="2549552" y="2641921"/>
            <a:ext cx="243216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B9AF69-4699-AC4A-A54F-4D9647777F3E}"/>
              </a:ext>
            </a:extLst>
          </p:cNvPr>
          <p:cNvSpPr txBox="1"/>
          <p:nvPr/>
        </p:nvSpPr>
        <p:spPr>
          <a:xfrm>
            <a:off x="2741958" y="2673661"/>
            <a:ext cx="2047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AccuFill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™️ System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Assisted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OpenArray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 Rounded MT Bold"/>
            </a:endParaRP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Sample Loading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42596F-89AB-AF4C-B568-2F9AFAC2C230}"/>
              </a:ext>
            </a:extLst>
          </p:cNvPr>
          <p:cNvCxnSpPr>
            <a:cxnSpLocks/>
          </p:cNvCxnSpPr>
          <p:nvPr/>
        </p:nvCxnSpPr>
        <p:spPr>
          <a:xfrm>
            <a:off x="7395995" y="2640872"/>
            <a:ext cx="190458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90F78E6-7633-674D-9BDC-A431308F2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95000" l="10000" r="90000">
                        <a14:foregroundMark x1="69538" y1="8167" x2="49385" y2="6667"/>
                        <a14:foregroundMark x1="49385" y1="6667" x2="32769" y2="8333"/>
                        <a14:foregroundMark x1="38000" y1="5000" x2="30615" y2="9667"/>
                        <a14:foregroundMark x1="32308" y1="85833" x2="52000" y2="92000"/>
                        <a14:foregroundMark x1="52000" y1="92000" x2="72462" y2="90833"/>
                        <a14:foregroundMark x1="72462" y1="90833" x2="53538" y2="84167"/>
                        <a14:foregroundMark x1="53538" y1="84167" x2="26462" y2="82833"/>
                        <a14:foregroundMark x1="26462" y1="82833" x2="34000" y2="86333"/>
                        <a14:foregroundMark x1="34615" y1="95000" x2="78000" y2="91500"/>
                        <a14:foregroundMark x1="49692" y1="26833" x2="43538" y2="27667"/>
                        <a14:foregroundMark x1="40154" y1="29500" x2="42769" y2="27000"/>
                        <a14:foregroundMark x1="47231" y1="29000" x2="48308" y2="3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62532" y="1091088"/>
            <a:ext cx="1584902" cy="1462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530A79-BF63-544B-887D-D420E9E929BB}"/>
              </a:ext>
            </a:extLst>
          </p:cNvPr>
          <p:cNvSpPr txBox="1"/>
          <p:nvPr/>
        </p:nvSpPr>
        <p:spPr>
          <a:xfrm>
            <a:off x="6946602" y="2673661"/>
            <a:ext cx="2539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QuantStudio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 12K</a:t>
            </a:r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 Rounded MT Bold"/>
              </a:rPr>
              <a:t>RT-PCR Signal Detection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0D0DAC-DF38-194A-A79B-D4C1276BFD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43" t="8671" r="4226" b="19491"/>
          <a:stretch/>
        </p:blipFill>
        <p:spPr>
          <a:xfrm>
            <a:off x="9505052" y="1217733"/>
            <a:ext cx="2532971" cy="1164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C87FEF-673E-3843-971D-BF23EEB98B2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247" t="9035" r="3897" b="20030"/>
          <a:stretch/>
        </p:blipFill>
        <p:spPr>
          <a:xfrm>
            <a:off x="9505052" y="2574368"/>
            <a:ext cx="2568631" cy="1164116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A4C78E07-B729-7A46-A914-B68B0987BF09}"/>
              </a:ext>
            </a:extLst>
          </p:cNvPr>
          <p:cNvSpPr/>
          <p:nvPr/>
        </p:nvSpPr>
        <p:spPr>
          <a:xfrm>
            <a:off x="10635540" y="3857258"/>
            <a:ext cx="484632" cy="560701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A26CAA-D10F-9243-9776-89E1E30D8C18}"/>
              </a:ext>
            </a:extLst>
          </p:cNvPr>
          <p:cNvSpPr txBox="1"/>
          <p:nvPr/>
        </p:nvSpPr>
        <p:spPr>
          <a:xfrm>
            <a:off x="3754535" y="4789722"/>
            <a:ext cx="255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Open Array Results into miR Sentinel®️ algorithm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D113D5-4FE3-574B-8379-FAFCAC7C820E}"/>
              </a:ext>
            </a:extLst>
          </p:cNvPr>
          <p:cNvSpPr txBox="1"/>
          <p:nvPr/>
        </p:nvSpPr>
        <p:spPr>
          <a:xfrm>
            <a:off x="7097599" y="4512723"/>
            <a:ext cx="4814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Source Sans Pro"/>
                <a:sym typeface="Source Sans Pro"/>
              </a:rPr>
              <a:t>Each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Source Sans Pro"/>
                <a:sym typeface="Source Sans Pro"/>
              </a:rPr>
              <a:t>QuantStudio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Source Sans Pro"/>
                <a:sym typeface="Source Sans Pro"/>
              </a:rPr>
              <a:t> run simultaneously analyzes 4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Source Sans Pro"/>
                <a:sym typeface="Source Sans Pro"/>
              </a:rPr>
              <a:t>OpenArray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Source Sans Pro"/>
                <a:sym typeface="Source Sans Pro"/>
              </a:rPr>
              <a:t> Plates, 442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a typeface="Source Sans Pro"/>
                <a:sym typeface="Source Sans Pro"/>
              </a:rPr>
              <a:t>snc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Source Sans Pro"/>
                <a:sym typeface="Source Sans Pro"/>
              </a:rPr>
              <a:t> RNA entities for  23 patients (1,720,320 data points)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D86810-0103-0C4A-8F92-C278C7D52FCA}"/>
              </a:ext>
            </a:extLst>
          </p:cNvPr>
          <p:cNvSpPr txBox="1"/>
          <p:nvPr/>
        </p:nvSpPr>
        <p:spPr>
          <a:xfrm>
            <a:off x="1000187" y="4832720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Sentinel®️ PCC4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Risk Classification </a:t>
            </a: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DF577912-84F4-E04F-B31A-7AE13595049B}"/>
              </a:ext>
            </a:extLst>
          </p:cNvPr>
          <p:cNvSpPr/>
          <p:nvPr/>
        </p:nvSpPr>
        <p:spPr>
          <a:xfrm rot="5400000">
            <a:off x="6461970" y="4789722"/>
            <a:ext cx="484632" cy="560701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08933050-1003-DE4E-8EE0-E8855CC7694F}"/>
              </a:ext>
            </a:extLst>
          </p:cNvPr>
          <p:cNvSpPr/>
          <p:nvPr/>
        </p:nvSpPr>
        <p:spPr>
          <a:xfrm rot="5400000">
            <a:off x="3031826" y="4832537"/>
            <a:ext cx="484632" cy="560701"/>
          </a:xfrm>
          <a:prstGeom prst="down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C3E622-26D6-7946-BA70-A25EF294EC44}"/>
              </a:ext>
            </a:extLst>
          </p:cNvPr>
          <p:cNvSpPr txBox="1"/>
          <p:nvPr/>
        </p:nvSpPr>
        <p:spPr>
          <a:xfrm>
            <a:off x="1798820" y="5726243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complex but </a:t>
            </a:r>
          </a:p>
        </p:txBody>
      </p:sp>
    </p:spTree>
    <p:extLst>
      <p:ext uri="{BB962C8B-B14F-4D97-AF65-F5344CB8AC3E}">
        <p14:creationId xmlns:p14="http://schemas.microsoft.com/office/powerpoint/2010/main" val="286727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54E0-892B-7049-AA17-64DE1004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processes with the Sentinel®️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A02F2-6B11-A940-8C5F-634455DB04E1}"/>
              </a:ext>
            </a:extLst>
          </p:cNvPr>
          <p:cNvSpPr txBox="1"/>
          <p:nvPr/>
        </p:nvSpPr>
        <p:spPr>
          <a:xfrm>
            <a:off x="1200118" y="4565834"/>
            <a:ext cx="6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 statistical approaches to assess status of prostate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FF9B3-0411-1A4D-B243-53C68E489A7A}"/>
              </a:ext>
            </a:extLst>
          </p:cNvPr>
          <p:cNvSpPr txBox="1"/>
          <p:nvPr/>
        </p:nvSpPr>
        <p:spPr>
          <a:xfrm>
            <a:off x="1200118" y="1813120"/>
            <a:ext cx="4331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Extract RNA from urinary exosomes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2DEB5-8AF8-4D49-8162-16433CBD00C4}"/>
              </a:ext>
            </a:extLst>
          </p:cNvPr>
          <p:cNvSpPr txBox="1"/>
          <p:nvPr/>
        </p:nvSpPr>
        <p:spPr>
          <a:xfrm>
            <a:off x="1200118" y="4000936"/>
            <a:ext cx="10794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Classify patients into risk groups independent of serum PSA levels, prior to a core needle biopsy.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1CF79-E487-4147-BE1C-6DA0843A0A31}"/>
              </a:ext>
            </a:extLst>
          </p:cNvPr>
          <p:cNvSpPr txBox="1"/>
          <p:nvPr/>
        </p:nvSpPr>
        <p:spPr>
          <a:xfrm>
            <a:off x="1200118" y="2287561"/>
            <a:ext cx="8930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Measure the expression levels of 442 small non-coding RNAs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RT-PCR on a high throughput instrument –Thermo Fisher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QuantStudio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12K Flex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1D84C-5C09-2844-9274-EFDD4BFC9E46}"/>
              </a:ext>
            </a:extLst>
          </p:cNvPr>
          <p:cNvSpPr txBox="1"/>
          <p:nvPr/>
        </p:nvSpPr>
        <p:spPr>
          <a:xfrm>
            <a:off x="1200118" y="3520889"/>
            <a:ext cx="788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Analyze the expression data using the in the Sentinel®️ PCC4 algorithm</a:t>
            </a:r>
          </a:p>
        </p:txBody>
      </p:sp>
    </p:spTree>
    <p:extLst>
      <p:ext uri="{BB962C8B-B14F-4D97-AF65-F5344CB8AC3E}">
        <p14:creationId xmlns:p14="http://schemas.microsoft.com/office/powerpoint/2010/main" val="404460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E623-7C1F-1E46-B9F8-4189B7A4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of the Sentinel®️ PCC4 Test</a:t>
            </a:r>
          </a:p>
        </p:txBody>
      </p:sp>
      <p:sp>
        <p:nvSpPr>
          <p:cNvPr id="3" name="AutoShape 2" descr="PastedGraphic-3.pdf">
            <a:extLst>
              <a:ext uri="{FF2B5EF4-FFF2-40B4-BE49-F238E27FC236}">
                <a16:creationId xmlns:a16="http://schemas.microsoft.com/office/drawing/2014/main" id="{FC10402A-B693-3F4A-A568-480005B7D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astedGraphic-3.pdf">
            <a:extLst>
              <a:ext uri="{FF2B5EF4-FFF2-40B4-BE49-F238E27FC236}">
                <a16:creationId xmlns:a16="http://schemas.microsoft.com/office/drawing/2014/main" id="{051BAD3D-9609-3946-8CB5-986FE79C07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23E67-A4DA-C841-95A2-51B3DC385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2" y="1127390"/>
            <a:ext cx="7063892" cy="5291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C16DE8-B0F8-5D46-B467-F6FDFA7A2E17}"/>
              </a:ext>
            </a:extLst>
          </p:cNvPr>
          <p:cNvSpPr txBox="1"/>
          <p:nvPr/>
        </p:nvSpPr>
        <p:spPr>
          <a:xfrm>
            <a:off x="5750786" y="1326896"/>
            <a:ext cx="60372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 Sentinel®️ Algorithm compares the expression of 442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sncRNAs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the expression profiles of over 1000 patient samples with known pathology to determine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risk classification of the new patient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10AA66-4CE0-0349-A6FE-A226566A6AF3}"/>
              </a:ext>
            </a:extLst>
          </p:cNvPr>
          <p:cNvSpPr txBox="1"/>
          <p:nvPr/>
        </p:nvSpPr>
        <p:spPr>
          <a:xfrm>
            <a:off x="6400800" y="3276600"/>
            <a:ext cx="53335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Four different risk groups based on Grade Group: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NPEP C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GG1 		Low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GG2		Intermediate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GG3-GG5	High </a:t>
            </a:r>
          </a:p>
        </p:txBody>
      </p:sp>
    </p:spTree>
    <p:extLst>
      <p:ext uri="{BB962C8B-B14F-4D97-AF65-F5344CB8AC3E}">
        <p14:creationId xmlns:p14="http://schemas.microsoft.com/office/powerpoint/2010/main" val="204212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92B29-2A93-4246-85C5-B59264D7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Sentinel Test integrates into active surveillance standard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428B8-4DC7-4E47-AE25-4D2BA2C2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28" y="1896330"/>
            <a:ext cx="10138348" cy="40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1344-8C3C-A54E-86A0-623FCE84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8710C-FAE4-9342-BDBA-C5EB3802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43" y="1116919"/>
            <a:ext cx="4150731" cy="5371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E33483-E958-6C4A-8403-6BBEFF41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20" y="1105466"/>
            <a:ext cx="4150731" cy="53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631AE-D11C-FE4E-BCDF-8877B385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0C9C17-4021-534C-B61D-FFEEEBEFD58E}"/>
              </a:ext>
            </a:extLst>
          </p:cNvPr>
          <p:cNvSpPr txBox="1"/>
          <p:nvPr/>
        </p:nvSpPr>
        <p:spPr>
          <a:xfrm>
            <a:off x="2610196" y="2011681"/>
            <a:ext cx="52421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Current standard of care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Active Surveillance 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Liquid Biopsies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Sentinel®️PCC4 Test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Sentinel ®️ Test and Active Surveillance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7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1E9E-D478-C94A-9E39-26E07D0B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standard of care –diagnosis of prostate cancer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250A5-50C5-804C-A456-F0A39521B60C}"/>
              </a:ext>
            </a:extLst>
          </p:cNvPr>
          <p:cNvSpPr txBox="1"/>
          <p:nvPr/>
        </p:nvSpPr>
        <p:spPr>
          <a:xfrm>
            <a:off x="1141382" y="1569225"/>
            <a:ext cx="98697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the United States prostate cancer screening for men over the age of 45 occurs during their annual physical and usually consists of a digital rectal exam (DRE) and measurement of serum PSA levels. 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DRE fails to detect 80% of prostate cancers.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PSA cut-off level &gt;3 ng/mL misses between 20-25% of “low PSA-expressing” prostate cancers”. About 10% of these are high-risk cancers.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you have a PSA&gt; 3 ng/mL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Your primary care provider will probably recommend a core needle biopsy</a:t>
            </a:r>
          </a:p>
        </p:txBody>
      </p:sp>
    </p:spTree>
    <p:extLst>
      <p:ext uri="{BB962C8B-B14F-4D97-AF65-F5344CB8AC3E}">
        <p14:creationId xmlns:p14="http://schemas.microsoft.com/office/powerpoint/2010/main" val="224671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1B5273A-A571-D24E-9D67-BD67002F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99" y="3560316"/>
            <a:ext cx="2759135" cy="263559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08EBD74-6BA1-A44B-916D-8A5B700A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core needle biopsies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DA628B5-588B-F548-A303-C8A6AA26C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06" y="1407038"/>
            <a:ext cx="2759135" cy="20219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787BF8-A201-5B42-A8F6-4623FAD9C3A2}"/>
              </a:ext>
            </a:extLst>
          </p:cNvPr>
          <p:cNvSpPr/>
          <p:nvPr/>
        </p:nvSpPr>
        <p:spPr>
          <a:xfrm>
            <a:off x="4243697" y="1105467"/>
            <a:ext cx="67648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primary goal of needle biopsy is to </a:t>
            </a:r>
            <a:r>
              <a:rPr lang="en-US" sz="2000" b="1" i="0" u="none" strike="noStrike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diagnose</a:t>
            </a:r>
            <a:r>
              <a:rPr lang="en-US" sz="2000" b="0" i="0" u="none" strike="noStrike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prostatic adenocarcinoma.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is a relatively straight forward process- if the pathologist can see tumor in the core needle biopsy, then you have prostate cancer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core needle biopsies miss a lot tumors- % of missed biopsies  hovers around 45-50%.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E7345-645F-6340-87D3-CC67CA601456}"/>
              </a:ext>
            </a:extLst>
          </p:cNvPr>
          <p:cNvSpPr txBox="1"/>
          <p:nvPr/>
        </p:nvSpPr>
        <p:spPr>
          <a:xfrm>
            <a:off x="3879141" y="3730571"/>
            <a:ext cx="70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secondary goal of needle biopsy is to </a:t>
            </a:r>
            <a:r>
              <a:rPr lang="en-US" sz="2000" i="0" u="none" strike="noStrike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assess the likelihood that the </a:t>
            </a:r>
            <a:r>
              <a:rPr lang="en-US" sz="2000" b="0" i="0" u="none" strike="noStrike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tumor is advanced/aggressive/</a:t>
            </a: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clinically significant or indolent/benign/ clinically insignificant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much more  difficult subjective process because the tools used to determine  “risk of progression” are not well developed (a polite way of saying imprecise)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505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sampling error many not capture the most important regions of the tumor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33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E398-F4EC-524A-BF93-F56FF358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Watchful waiting or active surveillance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0CA37-3E57-6A47-A9A8-BDD7721F6A59}"/>
              </a:ext>
            </a:extLst>
          </p:cNvPr>
          <p:cNvSpPr/>
          <p:nvPr/>
        </p:nvSpPr>
        <p:spPr>
          <a:xfrm>
            <a:off x="492986" y="1338584"/>
            <a:ext cx="108291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0212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Watchful Waiting: a</a:t>
            </a:r>
            <a:r>
              <a:rPr lang="en-US" sz="2000" b="1" i="0" u="none" strike="noStrike" dirty="0">
                <a:solidFill>
                  <a:srgbClr val="20212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 approach to a medical problem in which time is allowed to pass before medical intervention or therapy is used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relying on changes in a man’s symptoms to decide if treatment is needed.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treatment is most often meant to control symptoms from the cancer, but not to cure it.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first symptom that is noted is often bone pain from metastatic disease, by which time  palliative therapy is the only real option.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usually reserved for older men diagnosed with advanced prostate cancer in poorer general health who are not strong enough for surgery or chemotherapy.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DFD8F-DC58-2D4F-A7C3-04D87570B324}"/>
              </a:ext>
            </a:extLst>
          </p:cNvPr>
          <p:cNvSpPr/>
          <p:nvPr/>
        </p:nvSpPr>
        <p:spPr>
          <a:xfrm>
            <a:off x="492986" y="3984325"/>
            <a:ext cx="10829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Active surveillance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monitoring the cancer closely.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usually includes a  visit with a prostate-specific antigen (PSA) blood test every 6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and a digital rectal exam (DRE) at least once a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prostate biopsies and imaging tests (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mpMRI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microUS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 may also be done every 1 to 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your test results change, your treating physician would then talk to you about treatment options</a:t>
            </a:r>
          </a:p>
        </p:txBody>
      </p:sp>
    </p:spTree>
    <p:extLst>
      <p:ext uri="{BB962C8B-B14F-4D97-AF65-F5344CB8AC3E}">
        <p14:creationId xmlns:p14="http://schemas.microsoft.com/office/powerpoint/2010/main" val="150760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722F-7399-5345-A58E-9310C83C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AF156-D809-FF4D-BF54-821A79564BAF}"/>
              </a:ext>
            </a:extLst>
          </p:cNvPr>
          <p:cNvSpPr txBox="1"/>
          <p:nvPr/>
        </p:nvSpPr>
        <p:spPr>
          <a:xfrm>
            <a:off x="1524669" y="3075057"/>
            <a:ext cx="877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“After the first PSA test, regardless of the result, we are all on one form of active surveillance or another”  </a:t>
            </a:r>
          </a:p>
        </p:txBody>
      </p:sp>
    </p:spTree>
    <p:extLst>
      <p:ext uri="{BB962C8B-B14F-4D97-AF65-F5344CB8AC3E}">
        <p14:creationId xmlns:p14="http://schemas.microsoft.com/office/powerpoint/2010/main" val="232410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9623-45CF-0A4E-B1D2-4666BCDB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Standard of Care for Active Surveillance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5E941-59B3-AD4A-864E-F7CED798ED79}"/>
              </a:ext>
            </a:extLst>
          </p:cNvPr>
          <p:cNvSpPr txBox="1"/>
          <p:nvPr/>
        </p:nvSpPr>
        <p:spPr>
          <a:xfrm>
            <a:off x="756863" y="3250584"/>
            <a:ext cx="103031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Entry Criteria: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restricted enrollment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(Hopkins)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individuals who have Gleason Score 3+3 (GG1), clinical stage T1c,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serum PSA levels ≤ 10 ng/mL, PSAD (PSA density) ≤ 0.2 mg/mL/cm</a:t>
            </a:r>
            <a:r>
              <a:rPr lang="en-US" sz="2000" baseline="30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less than 2 cores involved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inclusive criteria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(Sunnybrook and Marsden)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individuals with (Gleason Score 3+4 (GG2),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Serum PSA ≤ 10-15 ng/mL, no maximum PSA density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fixed number of positive cores,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1F876-686B-244A-9AFD-8C7292373EC2}"/>
              </a:ext>
            </a:extLst>
          </p:cNvPr>
          <p:cNvSpPr/>
          <p:nvPr/>
        </p:nvSpPr>
        <p:spPr>
          <a:xfrm>
            <a:off x="756863" y="1490008"/>
            <a:ext cx="8739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Exclusion Criteria: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patients diagnosed with intermediate to high-risk cancer (Gleason Score 4+3 (GG3), serum PSA levels &gt; 15 ng/mL, &gt; 3 cores involved),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the usual approach is to proceed to definitive therapy (predominantly prostatectomy or radiation therapy).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2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2B7B-E442-FF41-95BF-E37779CD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Liquid Biopsies?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8F8602-B3CD-6548-B923-262A15CD9976}"/>
              </a:ext>
            </a:extLst>
          </p:cNvPr>
          <p:cNvSpPr/>
          <p:nvPr/>
        </p:nvSpPr>
        <p:spPr>
          <a:xfrm>
            <a:off x="1273994" y="1484061"/>
            <a:ext cx="8697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any test that </a:t>
            </a:r>
            <a:r>
              <a:rPr lang="en-US" sz="2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detect molecules or cells in bodily fluids derived from a tumor. 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en-US" sz="2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lood, seminal fluid, menstrual fluid, tears, cerebrospinal fluid, saliva or urine.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B593F-1FFC-094E-9FBE-984A3A117F25}"/>
              </a:ext>
            </a:extLst>
          </p:cNvPr>
          <p:cNvSpPr txBox="1"/>
          <p:nvPr/>
        </p:nvSpPr>
        <p:spPr>
          <a:xfrm>
            <a:off x="1273994" y="2994765"/>
            <a:ext cx="8697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 the fluid as a surrogate for the tumor tissue itself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brain cancer, (glioblastoma multiforme) kidney cancer, pancreatic cancer (which are very difficult to biopsy).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04427-28EB-8E4E-A6E1-738254519964}"/>
              </a:ext>
            </a:extLst>
          </p:cNvPr>
          <p:cNvSpPr txBox="1"/>
          <p:nvPr/>
        </p:nvSpPr>
        <p:spPr>
          <a:xfrm>
            <a:off x="1273994" y="4182272"/>
            <a:ext cx="8697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do we measure?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analytes:  the things we measure molecules-  DNA, RNA, proteins 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free floating nucleic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CTC- circulating tumor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exosomes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4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85BE4-5176-7B42-890E-FC096246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 Basis of the Sentinel®️ PCC4 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5A087-F7C7-A040-A20E-E78F6A87BE3A}"/>
              </a:ext>
            </a:extLst>
          </p:cNvPr>
          <p:cNvSpPr txBox="1"/>
          <p:nvPr/>
        </p:nvSpPr>
        <p:spPr>
          <a:xfrm>
            <a:off x="233943" y="1172410"/>
            <a:ext cx="9735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Sentinel®️ Prostate Disease Management Platform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based on analysis of urine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exosomal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sncRNAs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 (miRNAs and snoRNAs)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provides a molecular assessment of the health of the whole prostate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molecular characterization of tumor status throughout  the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prostat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Source Sans Pro"/>
              <a:ea typeface="Source Sans Pro"/>
              <a:sym typeface="Source Sans Pro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includes contribution of small potentially aggressive tumors that can be missed by TRUS or MRI-guided biopsies and/or not recorded on pathology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does not distinguish between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monofocal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 and multifocal disease</a:t>
            </a:r>
          </a:p>
        </p:txBody>
      </p:sp>
      <p:pic>
        <p:nvPicPr>
          <p:cNvPr id="5" name="Picture 4" descr="mir_scientific_deck-slide11-graphicB.ai">
            <a:extLst>
              <a:ext uri="{FF2B5EF4-FFF2-40B4-BE49-F238E27FC236}">
                <a16:creationId xmlns:a16="http://schemas.microsoft.com/office/drawing/2014/main" id="{0E471E6F-6E33-2142-A02D-B9EB77FD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8" y="3735292"/>
            <a:ext cx="2170468" cy="19389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E7F314-8D85-EC46-A910-094E7C5AD4D5}"/>
              </a:ext>
            </a:extLst>
          </p:cNvPr>
          <p:cNvGrpSpPr/>
          <p:nvPr/>
        </p:nvGrpSpPr>
        <p:grpSpPr>
          <a:xfrm>
            <a:off x="6233664" y="3609834"/>
            <a:ext cx="5124562" cy="1642427"/>
            <a:chOff x="7294482" y="1127724"/>
            <a:chExt cx="5173090" cy="1551903"/>
          </a:xfrm>
        </p:grpSpPr>
        <p:sp>
          <p:nvSpPr>
            <p:cNvPr id="7" name="Google Shape;187;p21">
              <a:extLst>
                <a:ext uri="{FF2B5EF4-FFF2-40B4-BE49-F238E27FC236}">
                  <a16:creationId xmlns:a16="http://schemas.microsoft.com/office/drawing/2014/main" id="{63384822-4BD6-2D49-B8C3-58E81E095639}"/>
                </a:ext>
              </a:extLst>
            </p:cNvPr>
            <p:cNvSpPr/>
            <p:nvPr/>
          </p:nvSpPr>
          <p:spPr>
            <a:xfrm>
              <a:off x="7442001" y="1221382"/>
              <a:ext cx="5025571" cy="1458245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" name="Google Shape;206;p23">
              <a:extLst>
                <a:ext uri="{FF2B5EF4-FFF2-40B4-BE49-F238E27FC236}">
                  <a16:creationId xmlns:a16="http://schemas.microsoft.com/office/drawing/2014/main" id="{7FA90F1C-B25F-5444-A674-6A2E6A27A99C}"/>
                </a:ext>
              </a:extLst>
            </p:cNvPr>
            <p:cNvSpPr txBox="1"/>
            <p:nvPr/>
          </p:nvSpPr>
          <p:spPr>
            <a:xfrm>
              <a:off x="8128000" y="1346948"/>
              <a:ext cx="2000186" cy="923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rtl="0">
                <a:lnSpc>
                  <a:spcPct val="90000"/>
                </a:lnSpc>
                <a:spcBef>
                  <a:spcPts val="351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>
                  <a:solidFill>
                    <a:schemeClr val="accent5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Pre-</a:t>
              </a:r>
              <a:r>
                <a:rPr lang="en-US" dirty="0" err="1">
                  <a:solidFill>
                    <a:schemeClr val="accent5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miRNA</a:t>
              </a:r>
              <a:endParaRPr lang="en-US" dirty="0">
                <a:solidFill>
                  <a:schemeClr val="accent5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  <a:p>
              <a:pPr marL="0" lvl="0" indent="0" rtl="0">
                <a:lnSpc>
                  <a:spcPct val="90000"/>
                </a:lnSpc>
                <a:spcBef>
                  <a:spcPts val="351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en-US" dirty="0">
                <a:solidFill>
                  <a:schemeClr val="accent5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  <a:p>
              <a:pPr marL="0" lvl="0" indent="0" rtl="0">
                <a:lnSpc>
                  <a:spcPct val="90000"/>
                </a:lnSpc>
                <a:spcBef>
                  <a:spcPts val="351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err="1">
                  <a:solidFill>
                    <a:schemeClr val="accent5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miRNA</a:t>
              </a:r>
              <a:endParaRPr lang="en-US" dirty="0">
                <a:solidFill>
                  <a:schemeClr val="accent5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</p:txBody>
        </p:sp>
        <p:sp>
          <p:nvSpPr>
            <p:cNvPr id="10" name="Google Shape;206;p23">
              <a:extLst>
                <a:ext uri="{FF2B5EF4-FFF2-40B4-BE49-F238E27FC236}">
                  <a16:creationId xmlns:a16="http://schemas.microsoft.com/office/drawing/2014/main" id="{F34F880B-6E9F-D84B-845D-F1747DB8694E}"/>
                </a:ext>
              </a:extLst>
            </p:cNvPr>
            <p:cNvSpPr txBox="1"/>
            <p:nvPr/>
          </p:nvSpPr>
          <p:spPr>
            <a:xfrm>
              <a:off x="9965557" y="1346948"/>
              <a:ext cx="2000186" cy="923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351"/>
                </a:spcBef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accent5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C/D Box snoRNA</a:t>
              </a:r>
            </a:p>
            <a:p>
              <a:pPr lvl="0">
                <a:lnSpc>
                  <a:spcPct val="90000"/>
                </a:lnSpc>
                <a:spcBef>
                  <a:spcPts val="351"/>
                </a:spcBef>
                <a:buClr>
                  <a:schemeClr val="dk1"/>
                </a:buClr>
                <a:buSzPts val="1100"/>
              </a:pPr>
              <a:endParaRPr lang="en-US" dirty="0">
                <a:solidFill>
                  <a:schemeClr val="accent5"/>
                </a:solidFill>
                <a:latin typeface="Franklin Gothic"/>
                <a:ea typeface="Franklin Gothic"/>
                <a:cs typeface="Franklin Gothic"/>
                <a:sym typeface="Franklin Gothic"/>
              </a:endParaRPr>
            </a:p>
            <a:p>
              <a:pPr lvl="0">
                <a:lnSpc>
                  <a:spcPct val="90000"/>
                </a:lnSpc>
                <a:spcBef>
                  <a:spcPts val="351"/>
                </a:spcBef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accent5"/>
                  </a:solidFill>
                  <a:latin typeface="Franklin Gothic"/>
                  <a:ea typeface="Franklin Gothic"/>
                  <a:cs typeface="Franklin Gothic"/>
                  <a:sym typeface="Franklin Gothic"/>
                </a:rPr>
                <a:t>H/ACA Box snoRNA</a:t>
              </a:r>
            </a:p>
          </p:txBody>
        </p:sp>
        <p:pic>
          <p:nvPicPr>
            <p:cNvPr id="11" name="Picture 10" descr="mir_scientific_deck-slide11-graphicC.ai">
              <a:extLst>
                <a:ext uri="{FF2B5EF4-FFF2-40B4-BE49-F238E27FC236}">
                  <a16:creationId xmlns:a16="http://schemas.microsoft.com/office/drawing/2014/main" id="{CEF05D92-0752-3C43-AE79-8060031BF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482" y="1127724"/>
              <a:ext cx="988931" cy="1240337"/>
            </a:xfrm>
            <a:prstGeom prst="rect">
              <a:avLst/>
            </a:prstGeom>
          </p:spPr>
        </p:pic>
        <p:pic>
          <p:nvPicPr>
            <p:cNvPr id="12" name="Picture 11" descr="mir_scientific_deck-slide11-graphicD.ai">
              <a:extLst>
                <a:ext uri="{FF2B5EF4-FFF2-40B4-BE49-F238E27FC236}">
                  <a16:creationId xmlns:a16="http://schemas.microsoft.com/office/drawing/2014/main" id="{05F5AD6E-D43F-954C-A61A-C4F79A4C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323" y="1239837"/>
              <a:ext cx="868719" cy="108956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F4E6CC-4001-3D4E-9E8B-E1599341AEC4}"/>
              </a:ext>
            </a:extLst>
          </p:cNvPr>
          <p:cNvSpPr txBox="1"/>
          <p:nvPr/>
        </p:nvSpPr>
        <p:spPr>
          <a:xfrm>
            <a:off x="6379799" y="5353751"/>
            <a:ext cx="178214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mRNA stability and translation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722E00-B773-1845-8A19-6D7F708E666B}"/>
              </a:ext>
            </a:extLst>
          </p:cNvPr>
          <p:cNvSpPr txBox="1"/>
          <p:nvPr/>
        </p:nvSpPr>
        <p:spPr>
          <a:xfrm>
            <a:off x="8749801" y="5353751"/>
            <a:ext cx="259196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mRNA translation and primary transcript  splicing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28CDE4-CEE2-8243-A719-469AE6324331}"/>
              </a:ext>
            </a:extLst>
          </p:cNvPr>
          <p:cNvSpPr txBox="1"/>
          <p:nvPr/>
        </p:nvSpPr>
        <p:spPr>
          <a:xfrm>
            <a:off x="2610433" y="3928822"/>
            <a:ext cx="325039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ource Sans Pro"/>
                <a:ea typeface="Source Sans Pro"/>
                <a:sym typeface="Source Sans Pro"/>
              </a:rPr>
              <a:t>Small membrane bound vesicles released from into the extracellular milieu from all cells in. the prostate  and can be isolated from the blood, seminal fluid and urine </a:t>
            </a:r>
          </a:p>
        </p:txBody>
      </p:sp>
    </p:spTree>
    <p:extLst>
      <p:ext uri="{BB962C8B-B14F-4D97-AF65-F5344CB8AC3E}">
        <p14:creationId xmlns:p14="http://schemas.microsoft.com/office/powerpoint/2010/main" val="194343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7466</TotalTime>
  <Words>1147</Words>
  <Application>Microsoft Macintosh PowerPoint</Application>
  <PresentationFormat>Widescreen</PresentationFormat>
  <Paragraphs>124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Franklin Gothic</vt:lpstr>
      <vt:lpstr>Source Sans Pro</vt:lpstr>
      <vt:lpstr>Office Theme</vt:lpstr>
      <vt:lpstr>The future of liquid biopsies and active surveillance.</vt:lpstr>
      <vt:lpstr>Outline of the talk</vt:lpstr>
      <vt:lpstr>Current standard of care –diagnosis of prostate cancer</vt:lpstr>
      <vt:lpstr>Basics of core needle biopsies</vt:lpstr>
      <vt:lpstr>Watchful waiting or active surveillance ?</vt:lpstr>
      <vt:lpstr>PowerPoint Presentation</vt:lpstr>
      <vt:lpstr>Common Standard of Care for Active Surveillance</vt:lpstr>
      <vt:lpstr>What are Liquid Biopsies?</vt:lpstr>
      <vt:lpstr> Basis of the Sentinel®️ PCC4  test</vt:lpstr>
      <vt:lpstr>Comparison of pathological and molecular assessment of prostate cancer</vt:lpstr>
      <vt:lpstr>Overview of the Sentinel®️ PCC4  Platform </vt:lpstr>
      <vt:lpstr>Summary of the processes with the Sentinel®️ Test</vt:lpstr>
      <vt:lpstr>Schematic of the Sentinel®️ PCC4 Test</vt:lpstr>
      <vt:lpstr>How the Sentinel Test integrates into active surveillance standard of care</vt:lpstr>
      <vt:lpstr>Report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Tenniswood</dc:creator>
  <cp:lastModifiedBy>Martin Tenniswood</cp:lastModifiedBy>
  <cp:revision>41</cp:revision>
  <dcterms:created xsi:type="dcterms:W3CDTF">2021-07-29T13:56:26Z</dcterms:created>
  <dcterms:modified xsi:type="dcterms:W3CDTF">2021-08-03T18:23:08Z</dcterms:modified>
</cp:coreProperties>
</file>