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5" r:id="rId2"/>
  </p:sldMasterIdLst>
  <p:notesMasterIdLst>
    <p:notesMasterId r:id="rId58"/>
  </p:notesMasterIdLst>
  <p:sldIdLst>
    <p:sldId id="614" r:id="rId3"/>
    <p:sldId id="259" r:id="rId4"/>
    <p:sldId id="658" r:id="rId5"/>
    <p:sldId id="657" r:id="rId6"/>
    <p:sldId id="654" r:id="rId7"/>
    <p:sldId id="260" r:id="rId8"/>
    <p:sldId id="263" r:id="rId9"/>
    <p:sldId id="644" r:id="rId10"/>
    <p:sldId id="645" r:id="rId11"/>
    <p:sldId id="646" r:id="rId12"/>
    <p:sldId id="647" r:id="rId13"/>
    <p:sldId id="648" r:id="rId14"/>
    <p:sldId id="630" r:id="rId15"/>
    <p:sldId id="631" r:id="rId16"/>
    <p:sldId id="632" r:id="rId17"/>
    <p:sldId id="633" r:id="rId18"/>
    <p:sldId id="635" r:id="rId19"/>
    <p:sldId id="659" r:id="rId20"/>
    <p:sldId id="636" r:id="rId21"/>
    <p:sldId id="638" r:id="rId22"/>
    <p:sldId id="627" r:id="rId23"/>
    <p:sldId id="628" r:id="rId24"/>
    <p:sldId id="629" r:id="rId25"/>
    <p:sldId id="660" r:id="rId26"/>
    <p:sldId id="661" r:id="rId27"/>
    <p:sldId id="662" r:id="rId28"/>
    <p:sldId id="641" r:id="rId29"/>
    <p:sldId id="642" r:id="rId30"/>
    <p:sldId id="656" r:id="rId31"/>
    <p:sldId id="664" r:id="rId32"/>
    <p:sldId id="649" r:id="rId33"/>
    <p:sldId id="650" r:id="rId34"/>
    <p:sldId id="594" r:id="rId35"/>
    <p:sldId id="311" r:id="rId36"/>
    <p:sldId id="663" r:id="rId37"/>
    <p:sldId id="382" r:id="rId38"/>
    <p:sldId id="332" r:id="rId39"/>
    <p:sldId id="334" r:id="rId40"/>
    <p:sldId id="336" r:id="rId41"/>
    <p:sldId id="316" r:id="rId42"/>
    <p:sldId id="318" r:id="rId43"/>
    <p:sldId id="429" r:id="rId44"/>
    <p:sldId id="278" r:id="rId45"/>
    <p:sldId id="319" r:id="rId46"/>
    <p:sldId id="607" r:id="rId47"/>
    <p:sldId id="279" r:id="rId48"/>
    <p:sldId id="302" r:id="rId49"/>
    <p:sldId id="624" r:id="rId50"/>
    <p:sldId id="389" r:id="rId51"/>
    <p:sldId id="652" r:id="rId52"/>
    <p:sldId id="653" r:id="rId53"/>
    <p:sldId id="281" r:id="rId54"/>
    <p:sldId id="651" r:id="rId55"/>
    <p:sldId id="655" r:id="rId56"/>
    <p:sldId id="64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6"/>
  </p:normalViewPr>
  <p:slideViewPr>
    <p:cSldViewPr snapToGrid="0" snapToObjects="1">
      <p:cViewPr varScale="1">
        <p:scale>
          <a:sx n="53" d="100"/>
          <a:sy n="53" d="100"/>
        </p:scale>
        <p:origin x="36" y="292"/>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6E286-CC61-C44E-8CD8-2C0F0CE2D7A7}" type="doc">
      <dgm:prSet loTypeId="urn:microsoft.com/office/officeart/2008/layout/HalfCircleOrganizationChart" loCatId="" qsTypeId="urn:microsoft.com/office/officeart/2005/8/quickstyle/3D4" qsCatId="3D" csTypeId="urn:microsoft.com/office/officeart/2005/8/colors/accent2_2" csCatId="accent2" phldr="1"/>
      <dgm:spPr/>
      <dgm:t>
        <a:bodyPr/>
        <a:lstStyle/>
        <a:p>
          <a:endParaRPr lang="en-US"/>
        </a:p>
      </dgm:t>
    </dgm:pt>
    <dgm:pt modelId="{5DB09664-83E8-424B-8D37-36B950FE94A8}">
      <dgm:prSet phldrT="[Text]" custT="1"/>
      <dgm:spPr/>
      <dgm:t>
        <a:bodyPr/>
        <a:lstStyle/>
        <a:p>
          <a:r>
            <a:rPr lang="en-US" sz="2400"/>
            <a:t>Candidates</a:t>
          </a:r>
        </a:p>
        <a:p>
          <a:r>
            <a:rPr lang="en-US" sz="2400"/>
            <a:t>For Active Surveillance</a:t>
          </a:r>
        </a:p>
      </dgm:t>
    </dgm:pt>
    <dgm:pt modelId="{91AA8EEB-D22F-6D49-BCBA-BAC2FCB83ED6}" type="parTrans" cxnId="{C67639DF-C6B2-1F40-AA96-A5A4013099DF}">
      <dgm:prSet/>
      <dgm:spPr/>
      <dgm:t>
        <a:bodyPr/>
        <a:lstStyle/>
        <a:p>
          <a:endParaRPr lang="en-US" sz="2400"/>
        </a:p>
      </dgm:t>
    </dgm:pt>
    <dgm:pt modelId="{965C0652-34AA-DD40-837E-D4D83796EF9D}" type="sibTrans" cxnId="{C67639DF-C6B2-1F40-AA96-A5A4013099DF}">
      <dgm:prSet/>
      <dgm:spPr/>
      <dgm:t>
        <a:bodyPr/>
        <a:lstStyle/>
        <a:p>
          <a:endParaRPr lang="en-US" sz="2400"/>
        </a:p>
      </dgm:t>
    </dgm:pt>
    <dgm:pt modelId="{462BFDE3-B0C6-5D45-923E-31A4F4702F18}">
      <dgm:prSet phldrT="[Text]" custT="1"/>
      <dgm:spPr/>
      <dgm:t>
        <a:bodyPr/>
        <a:lstStyle/>
        <a:p>
          <a:pPr>
            <a:lnSpc>
              <a:spcPct val="90000"/>
            </a:lnSpc>
          </a:pPr>
          <a:r>
            <a:rPr lang="en-US" sz="2400"/>
            <a:t>Immediate</a:t>
          </a:r>
        </a:p>
        <a:p>
          <a:pPr>
            <a:lnSpc>
              <a:spcPct val="60000"/>
            </a:lnSpc>
          </a:pPr>
          <a:r>
            <a:rPr lang="en-US" sz="2400"/>
            <a:t>Treatment</a:t>
          </a:r>
        </a:p>
      </dgm:t>
    </dgm:pt>
    <dgm:pt modelId="{34698748-70C1-9C47-8BE7-6460FAFF3883}" type="parTrans" cxnId="{7B1BC914-D965-0C42-9A10-288564E295BE}">
      <dgm:prSet/>
      <dgm:spPr/>
      <dgm:t>
        <a:bodyPr/>
        <a:lstStyle/>
        <a:p>
          <a:endParaRPr lang="en-US" sz="2400"/>
        </a:p>
      </dgm:t>
    </dgm:pt>
    <dgm:pt modelId="{01A302DF-7676-B141-A579-3545DCFDEA89}" type="sibTrans" cxnId="{7B1BC914-D965-0C42-9A10-288564E295BE}">
      <dgm:prSet/>
      <dgm:spPr/>
      <dgm:t>
        <a:bodyPr/>
        <a:lstStyle/>
        <a:p>
          <a:endParaRPr lang="en-US" sz="2400"/>
        </a:p>
      </dgm:t>
    </dgm:pt>
    <dgm:pt modelId="{D483A8D0-2B80-3D45-87FE-F165EB6A080F}">
      <dgm:prSet phldrT="[Text]" custT="1"/>
      <dgm:spPr/>
      <dgm:t>
        <a:bodyPr/>
        <a:lstStyle/>
        <a:p>
          <a:r>
            <a:rPr lang="en-US" sz="2400"/>
            <a:t>Standard</a:t>
          </a:r>
        </a:p>
      </dgm:t>
    </dgm:pt>
    <dgm:pt modelId="{B91B375B-67F7-9F45-A058-57287A81EEFD}" type="parTrans" cxnId="{184E4092-713F-524B-A145-7E2A86CDDA89}">
      <dgm:prSet/>
      <dgm:spPr/>
      <dgm:t>
        <a:bodyPr/>
        <a:lstStyle/>
        <a:p>
          <a:endParaRPr lang="en-US" sz="2400"/>
        </a:p>
      </dgm:t>
    </dgm:pt>
    <dgm:pt modelId="{EC48791A-CFCC-124A-A679-8977886C6F7A}" type="sibTrans" cxnId="{184E4092-713F-524B-A145-7E2A86CDDA89}">
      <dgm:prSet/>
      <dgm:spPr/>
      <dgm:t>
        <a:bodyPr/>
        <a:lstStyle/>
        <a:p>
          <a:endParaRPr lang="en-US" sz="2400"/>
        </a:p>
      </dgm:t>
    </dgm:pt>
    <dgm:pt modelId="{A555CC22-A90A-6B44-9415-9B03DC22EC79}">
      <dgm:prSet phldrT="[Text]" custT="1"/>
      <dgm:spPr/>
      <dgm:t>
        <a:bodyPr/>
        <a:lstStyle/>
        <a:p>
          <a:r>
            <a:rPr lang="en-US" sz="2400"/>
            <a:t>Watchful Waiting</a:t>
          </a:r>
        </a:p>
      </dgm:t>
    </dgm:pt>
    <dgm:pt modelId="{7A282B46-A95B-2F42-A4FF-E1515A0C18A3}" type="parTrans" cxnId="{ABCB2C99-2E57-4A43-8B64-6B10034DAD99}">
      <dgm:prSet/>
      <dgm:spPr/>
      <dgm:t>
        <a:bodyPr/>
        <a:lstStyle/>
        <a:p>
          <a:endParaRPr lang="en-US" sz="2400"/>
        </a:p>
      </dgm:t>
    </dgm:pt>
    <dgm:pt modelId="{BADFEC5D-0736-5F46-9D10-C176B923D1F1}" type="sibTrans" cxnId="{ABCB2C99-2E57-4A43-8B64-6B10034DAD99}">
      <dgm:prSet/>
      <dgm:spPr/>
      <dgm:t>
        <a:bodyPr/>
        <a:lstStyle/>
        <a:p>
          <a:endParaRPr lang="en-US" sz="2400"/>
        </a:p>
      </dgm:t>
    </dgm:pt>
    <dgm:pt modelId="{3FDD7DE6-E9A1-0F43-A890-0FB481EEF8A7}">
      <dgm:prSet phldrT="[Text]" custT="1"/>
      <dgm:spPr/>
      <dgm:t>
        <a:bodyPr/>
        <a:lstStyle/>
        <a:p>
          <a:r>
            <a:rPr lang="en-US" sz="2400"/>
            <a:t>Less Intense</a:t>
          </a:r>
        </a:p>
      </dgm:t>
    </dgm:pt>
    <dgm:pt modelId="{3EBF929B-45CC-0344-ABA9-A009A46714B5}" type="parTrans" cxnId="{F03D6DDA-D791-F643-BEA6-FC0F24DCDE12}">
      <dgm:prSet/>
      <dgm:spPr/>
      <dgm:t>
        <a:bodyPr/>
        <a:lstStyle/>
        <a:p>
          <a:endParaRPr lang="en-US" sz="2400"/>
        </a:p>
      </dgm:t>
    </dgm:pt>
    <dgm:pt modelId="{3A46A6C9-3ACC-6046-958C-97FFE1A171E4}" type="sibTrans" cxnId="{F03D6DDA-D791-F643-BEA6-FC0F24DCDE12}">
      <dgm:prSet/>
      <dgm:spPr/>
      <dgm:t>
        <a:bodyPr/>
        <a:lstStyle/>
        <a:p>
          <a:endParaRPr lang="en-US" sz="2400"/>
        </a:p>
      </dgm:t>
    </dgm:pt>
    <dgm:pt modelId="{69907FFC-4F91-6341-A8CB-0563C98B9C37}" type="pres">
      <dgm:prSet presAssocID="{3E06E286-CC61-C44E-8CD8-2C0F0CE2D7A7}" presName="Name0" presStyleCnt="0">
        <dgm:presLayoutVars>
          <dgm:orgChart val="1"/>
          <dgm:chPref val="1"/>
          <dgm:dir/>
          <dgm:animOne val="branch"/>
          <dgm:animLvl val="lvl"/>
          <dgm:resizeHandles/>
        </dgm:presLayoutVars>
      </dgm:prSet>
      <dgm:spPr/>
      <dgm:t>
        <a:bodyPr/>
        <a:lstStyle/>
        <a:p>
          <a:endParaRPr lang="en-US"/>
        </a:p>
      </dgm:t>
    </dgm:pt>
    <dgm:pt modelId="{AF2447EE-AF22-9C46-B052-B35EC2DDBE4B}" type="pres">
      <dgm:prSet presAssocID="{5DB09664-83E8-424B-8D37-36B950FE94A8}" presName="hierRoot1" presStyleCnt="0">
        <dgm:presLayoutVars>
          <dgm:hierBranch val="init"/>
        </dgm:presLayoutVars>
      </dgm:prSet>
      <dgm:spPr/>
    </dgm:pt>
    <dgm:pt modelId="{F3BE8DA2-B21A-0247-90F5-21EE20F2CA6B}" type="pres">
      <dgm:prSet presAssocID="{5DB09664-83E8-424B-8D37-36B950FE94A8}" presName="rootComposite1" presStyleCnt="0"/>
      <dgm:spPr/>
    </dgm:pt>
    <dgm:pt modelId="{28961775-C09D-774B-BD31-1D0150C2D5D5}" type="pres">
      <dgm:prSet presAssocID="{5DB09664-83E8-424B-8D37-36B950FE94A8}" presName="rootText1" presStyleLbl="alignAcc1" presStyleIdx="0" presStyleCnt="0" custScaleX="232094">
        <dgm:presLayoutVars>
          <dgm:chPref val="3"/>
        </dgm:presLayoutVars>
      </dgm:prSet>
      <dgm:spPr/>
      <dgm:t>
        <a:bodyPr/>
        <a:lstStyle/>
        <a:p>
          <a:endParaRPr lang="en-US"/>
        </a:p>
      </dgm:t>
    </dgm:pt>
    <dgm:pt modelId="{675351A2-BD0B-624A-8AC8-DC793D1C1824}" type="pres">
      <dgm:prSet presAssocID="{5DB09664-83E8-424B-8D37-36B950FE94A8}" presName="topArc1" presStyleLbl="parChTrans1D1" presStyleIdx="0" presStyleCnt="10"/>
      <dgm:spPr/>
    </dgm:pt>
    <dgm:pt modelId="{FB0DA396-3A6D-7643-83D9-DE3F6D4DAFA4}" type="pres">
      <dgm:prSet presAssocID="{5DB09664-83E8-424B-8D37-36B950FE94A8}" presName="bottomArc1" presStyleLbl="parChTrans1D1" presStyleIdx="1" presStyleCnt="10"/>
      <dgm:spPr/>
    </dgm:pt>
    <dgm:pt modelId="{327527ED-59BC-4342-9701-EFAD6BEB335E}" type="pres">
      <dgm:prSet presAssocID="{5DB09664-83E8-424B-8D37-36B950FE94A8}" presName="topConnNode1" presStyleLbl="node1" presStyleIdx="0" presStyleCnt="0"/>
      <dgm:spPr/>
      <dgm:t>
        <a:bodyPr/>
        <a:lstStyle/>
        <a:p>
          <a:endParaRPr lang="en-US"/>
        </a:p>
      </dgm:t>
    </dgm:pt>
    <dgm:pt modelId="{42939DD6-0181-F44D-A858-6424185D0BB0}" type="pres">
      <dgm:prSet presAssocID="{5DB09664-83E8-424B-8D37-36B950FE94A8}" presName="hierChild2" presStyleCnt="0"/>
      <dgm:spPr/>
    </dgm:pt>
    <dgm:pt modelId="{3CF362EC-7936-9145-8E34-6ED313F35641}" type="pres">
      <dgm:prSet presAssocID="{34698748-70C1-9C47-8BE7-6460FAFF3883}" presName="Name28" presStyleLbl="parChTrans1D2" presStyleIdx="0" presStyleCnt="4"/>
      <dgm:spPr/>
      <dgm:t>
        <a:bodyPr/>
        <a:lstStyle/>
        <a:p>
          <a:endParaRPr lang="en-US"/>
        </a:p>
      </dgm:t>
    </dgm:pt>
    <dgm:pt modelId="{433C8A7D-67F6-D144-A316-40DE433B635B}" type="pres">
      <dgm:prSet presAssocID="{462BFDE3-B0C6-5D45-923E-31A4F4702F18}" presName="hierRoot2" presStyleCnt="0">
        <dgm:presLayoutVars>
          <dgm:hierBranch val="init"/>
        </dgm:presLayoutVars>
      </dgm:prSet>
      <dgm:spPr/>
    </dgm:pt>
    <dgm:pt modelId="{29FDD281-993E-D949-9F45-453F77BC940E}" type="pres">
      <dgm:prSet presAssocID="{462BFDE3-B0C6-5D45-923E-31A4F4702F18}" presName="rootComposite2" presStyleCnt="0"/>
      <dgm:spPr/>
    </dgm:pt>
    <dgm:pt modelId="{F50440D0-BBE6-CF45-B6FB-4994EFA84B86}" type="pres">
      <dgm:prSet presAssocID="{462BFDE3-B0C6-5D45-923E-31A4F4702F18}" presName="rootText2" presStyleLbl="alignAcc1" presStyleIdx="0" presStyleCnt="0">
        <dgm:presLayoutVars>
          <dgm:chPref val="3"/>
        </dgm:presLayoutVars>
      </dgm:prSet>
      <dgm:spPr/>
      <dgm:t>
        <a:bodyPr/>
        <a:lstStyle/>
        <a:p>
          <a:endParaRPr lang="en-US"/>
        </a:p>
      </dgm:t>
    </dgm:pt>
    <dgm:pt modelId="{92006502-D3FB-A74A-A7C6-41F907287F63}" type="pres">
      <dgm:prSet presAssocID="{462BFDE3-B0C6-5D45-923E-31A4F4702F18}" presName="topArc2" presStyleLbl="parChTrans1D1" presStyleIdx="2" presStyleCnt="10"/>
      <dgm:spPr/>
    </dgm:pt>
    <dgm:pt modelId="{0517BD32-1BA0-5541-AF5F-D1B544808C54}" type="pres">
      <dgm:prSet presAssocID="{462BFDE3-B0C6-5D45-923E-31A4F4702F18}" presName="bottomArc2" presStyleLbl="parChTrans1D1" presStyleIdx="3" presStyleCnt="10"/>
      <dgm:spPr/>
    </dgm:pt>
    <dgm:pt modelId="{97E8EF27-8739-5242-A4E7-2B8D9B5CAE16}" type="pres">
      <dgm:prSet presAssocID="{462BFDE3-B0C6-5D45-923E-31A4F4702F18}" presName="topConnNode2" presStyleLbl="node2" presStyleIdx="0" presStyleCnt="0"/>
      <dgm:spPr/>
      <dgm:t>
        <a:bodyPr/>
        <a:lstStyle/>
        <a:p>
          <a:endParaRPr lang="en-US"/>
        </a:p>
      </dgm:t>
    </dgm:pt>
    <dgm:pt modelId="{23442FA2-E7C6-CD4D-84D3-ACE81D3C2BFE}" type="pres">
      <dgm:prSet presAssocID="{462BFDE3-B0C6-5D45-923E-31A4F4702F18}" presName="hierChild4" presStyleCnt="0"/>
      <dgm:spPr/>
    </dgm:pt>
    <dgm:pt modelId="{277829B7-4873-3F42-8FCF-1BD0E03D89DB}" type="pres">
      <dgm:prSet presAssocID="{462BFDE3-B0C6-5D45-923E-31A4F4702F18}" presName="hierChild5" presStyleCnt="0"/>
      <dgm:spPr/>
    </dgm:pt>
    <dgm:pt modelId="{3E69E212-67B8-1F45-A4D8-B0B523C34B05}" type="pres">
      <dgm:prSet presAssocID="{B91B375B-67F7-9F45-A058-57287A81EEFD}" presName="Name28" presStyleLbl="parChTrans1D2" presStyleIdx="1" presStyleCnt="4"/>
      <dgm:spPr/>
      <dgm:t>
        <a:bodyPr/>
        <a:lstStyle/>
        <a:p>
          <a:endParaRPr lang="en-US"/>
        </a:p>
      </dgm:t>
    </dgm:pt>
    <dgm:pt modelId="{B6BFC92F-2212-3441-811F-16A43A546087}" type="pres">
      <dgm:prSet presAssocID="{D483A8D0-2B80-3D45-87FE-F165EB6A080F}" presName="hierRoot2" presStyleCnt="0">
        <dgm:presLayoutVars>
          <dgm:hierBranch val="init"/>
        </dgm:presLayoutVars>
      </dgm:prSet>
      <dgm:spPr/>
    </dgm:pt>
    <dgm:pt modelId="{DC379F18-CD24-DC4A-AA97-4A53B7B12E12}" type="pres">
      <dgm:prSet presAssocID="{D483A8D0-2B80-3D45-87FE-F165EB6A080F}" presName="rootComposite2" presStyleCnt="0"/>
      <dgm:spPr/>
    </dgm:pt>
    <dgm:pt modelId="{F617D1D5-2333-1C4C-92E0-7720E9D0E5DD}" type="pres">
      <dgm:prSet presAssocID="{D483A8D0-2B80-3D45-87FE-F165EB6A080F}" presName="rootText2" presStyleLbl="alignAcc1" presStyleIdx="0" presStyleCnt="0">
        <dgm:presLayoutVars>
          <dgm:chPref val="3"/>
        </dgm:presLayoutVars>
      </dgm:prSet>
      <dgm:spPr/>
      <dgm:t>
        <a:bodyPr/>
        <a:lstStyle/>
        <a:p>
          <a:endParaRPr lang="en-US"/>
        </a:p>
      </dgm:t>
    </dgm:pt>
    <dgm:pt modelId="{00A703D1-032E-384B-8C9D-2113C9D994E3}" type="pres">
      <dgm:prSet presAssocID="{D483A8D0-2B80-3D45-87FE-F165EB6A080F}" presName="topArc2" presStyleLbl="parChTrans1D1" presStyleIdx="4" presStyleCnt="10"/>
      <dgm:spPr/>
    </dgm:pt>
    <dgm:pt modelId="{98FA91EA-E037-A245-8D7B-B7AE85DA8F41}" type="pres">
      <dgm:prSet presAssocID="{D483A8D0-2B80-3D45-87FE-F165EB6A080F}" presName="bottomArc2" presStyleLbl="parChTrans1D1" presStyleIdx="5" presStyleCnt="10"/>
      <dgm:spPr/>
    </dgm:pt>
    <dgm:pt modelId="{8C6BD286-4D80-AC47-9E5A-DE1EC28F8DDC}" type="pres">
      <dgm:prSet presAssocID="{D483A8D0-2B80-3D45-87FE-F165EB6A080F}" presName="topConnNode2" presStyleLbl="node2" presStyleIdx="0" presStyleCnt="0"/>
      <dgm:spPr/>
      <dgm:t>
        <a:bodyPr/>
        <a:lstStyle/>
        <a:p>
          <a:endParaRPr lang="en-US"/>
        </a:p>
      </dgm:t>
    </dgm:pt>
    <dgm:pt modelId="{B65257D2-F46E-244A-A61E-3CF2A6B52B5C}" type="pres">
      <dgm:prSet presAssocID="{D483A8D0-2B80-3D45-87FE-F165EB6A080F}" presName="hierChild4" presStyleCnt="0"/>
      <dgm:spPr/>
    </dgm:pt>
    <dgm:pt modelId="{68B7ADA3-C925-E24C-8D25-BF8F16E521E8}" type="pres">
      <dgm:prSet presAssocID="{D483A8D0-2B80-3D45-87FE-F165EB6A080F}" presName="hierChild5" presStyleCnt="0"/>
      <dgm:spPr/>
    </dgm:pt>
    <dgm:pt modelId="{7EE883AC-8C8F-E042-AED5-C4FD08BD03BE}" type="pres">
      <dgm:prSet presAssocID="{7A282B46-A95B-2F42-A4FF-E1515A0C18A3}" presName="Name28" presStyleLbl="parChTrans1D2" presStyleIdx="2" presStyleCnt="4"/>
      <dgm:spPr/>
      <dgm:t>
        <a:bodyPr/>
        <a:lstStyle/>
        <a:p>
          <a:endParaRPr lang="en-US"/>
        </a:p>
      </dgm:t>
    </dgm:pt>
    <dgm:pt modelId="{D746EB8F-273E-DF44-B0B1-714F2FEDF9E6}" type="pres">
      <dgm:prSet presAssocID="{A555CC22-A90A-6B44-9415-9B03DC22EC79}" presName="hierRoot2" presStyleCnt="0">
        <dgm:presLayoutVars>
          <dgm:hierBranch val="init"/>
        </dgm:presLayoutVars>
      </dgm:prSet>
      <dgm:spPr/>
    </dgm:pt>
    <dgm:pt modelId="{69B5EE7D-B90C-8C4A-93BC-5139CCCB2421}" type="pres">
      <dgm:prSet presAssocID="{A555CC22-A90A-6B44-9415-9B03DC22EC79}" presName="rootComposite2" presStyleCnt="0"/>
      <dgm:spPr/>
    </dgm:pt>
    <dgm:pt modelId="{499C92D0-87A8-B54C-BF7D-18FDFBB82021}" type="pres">
      <dgm:prSet presAssocID="{A555CC22-A90A-6B44-9415-9B03DC22EC79}" presName="rootText2" presStyleLbl="alignAcc1" presStyleIdx="0" presStyleCnt="0">
        <dgm:presLayoutVars>
          <dgm:chPref val="3"/>
        </dgm:presLayoutVars>
      </dgm:prSet>
      <dgm:spPr/>
      <dgm:t>
        <a:bodyPr/>
        <a:lstStyle/>
        <a:p>
          <a:endParaRPr lang="en-US"/>
        </a:p>
      </dgm:t>
    </dgm:pt>
    <dgm:pt modelId="{F341DDEB-0EBF-F44F-AD0B-1CCC70342047}" type="pres">
      <dgm:prSet presAssocID="{A555CC22-A90A-6B44-9415-9B03DC22EC79}" presName="topArc2" presStyleLbl="parChTrans1D1" presStyleIdx="6" presStyleCnt="10"/>
      <dgm:spPr/>
    </dgm:pt>
    <dgm:pt modelId="{F02E6DB8-D3A2-5340-8A80-692063BDE9C1}" type="pres">
      <dgm:prSet presAssocID="{A555CC22-A90A-6B44-9415-9B03DC22EC79}" presName="bottomArc2" presStyleLbl="parChTrans1D1" presStyleIdx="7" presStyleCnt="10"/>
      <dgm:spPr/>
    </dgm:pt>
    <dgm:pt modelId="{355D00B2-6C52-1545-A9F6-4931A09DC676}" type="pres">
      <dgm:prSet presAssocID="{A555CC22-A90A-6B44-9415-9B03DC22EC79}" presName="topConnNode2" presStyleLbl="node2" presStyleIdx="0" presStyleCnt="0"/>
      <dgm:spPr/>
      <dgm:t>
        <a:bodyPr/>
        <a:lstStyle/>
        <a:p>
          <a:endParaRPr lang="en-US"/>
        </a:p>
      </dgm:t>
    </dgm:pt>
    <dgm:pt modelId="{347F46CF-8614-3744-B7BE-699CF0A432C7}" type="pres">
      <dgm:prSet presAssocID="{A555CC22-A90A-6B44-9415-9B03DC22EC79}" presName="hierChild4" presStyleCnt="0"/>
      <dgm:spPr/>
    </dgm:pt>
    <dgm:pt modelId="{A6D1E699-6918-854E-AFF9-77313E0D6A1A}" type="pres">
      <dgm:prSet presAssocID="{A555CC22-A90A-6B44-9415-9B03DC22EC79}" presName="hierChild5" presStyleCnt="0"/>
      <dgm:spPr/>
    </dgm:pt>
    <dgm:pt modelId="{B1602554-1293-CD4C-A884-FE398C91C25B}" type="pres">
      <dgm:prSet presAssocID="{3EBF929B-45CC-0344-ABA9-A009A46714B5}" presName="Name28" presStyleLbl="parChTrans1D2" presStyleIdx="3" presStyleCnt="4"/>
      <dgm:spPr/>
      <dgm:t>
        <a:bodyPr/>
        <a:lstStyle/>
        <a:p>
          <a:endParaRPr lang="en-US"/>
        </a:p>
      </dgm:t>
    </dgm:pt>
    <dgm:pt modelId="{411F87B2-5A08-A542-B4ED-0EFC9255418C}" type="pres">
      <dgm:prSet presAssocID="{3FDD7DE6-E9A1-0F43-A890-0FB481EEF8A7}" presName="hierRoot2" presStyleCnt="0">
        <dgm:presLayoutVars>
          <dgm:hierBranch val="init"/>
        </dgm:presLayoutVars>
      </dgm:prSet>
      <dgm:spPr/>
    </dgm:pt>
    <dgm:pt modelId="{9E0DA101-5B33-674F-A3D0-53976EF496B3}" type="pres">
      <dgm:prSet presAssocID="{3FDD7DE6-E9A1-0F43-A890-0FB481EEF8A7}" presName="rootComposite2" presStyleCnt="0"/>
      <dgm:spPr/>
    </dgm:pt>
    <dgm:pt modelId="{4079C14E-EE9F-BA4B-8ABE-7571179AED5D}" type="pres">
      <dgm:prSet presAssocID="{3FDD7DE6-E9A1-0F43-A890-0FB481EEF8A7}" presName="rootText2" presStyleLbl="alignAcc1" presStyleIdx="0" presStyleCnt="0">
        <dgm:presLayoutVars>
          <dgm:chPref val="3"/>
        </dgm:presLayoutVars>
      </dgm:prSet>
      <dgm:spPr/>
      <dgm:t>
        <a:bodyPr/>
        <a:lstStyle/>
        <a:p>
          <a:endParaRPr lang="en-US"/>
        </a:p>
      </dgm:t>
    </dgm:pt>
    <dgm:pt modelId="{9904CDB8-581D-9144-B249-BB37CCAAA2DA}" type="pres">
      <dgm:prSet presAssocID="{3FDD7DE6-E9A1-0F43-A890-0FB481EEF8A7}" presName="topArc2" presStyleLbl="parChTrans1D1" presStyleIdx="8" presStyleCnt="10"/>
      <dgm:spPr/>
    </dgm:pt>
    <dgm:pt modelId="{765CA892-4D75-AE4B-8EE0-C0121AAE95E8}" type="pres">
      <dgm:prSet presAssocID="{3FDD7DE6-E9A1-0F43-A890-0FB481EEF8A7}" presName="bottomArc2" presStyleLbl="parChTrans1D1" presStyleIdx="9" presStyleCnt="10"/>
      <dgm:spPr/>
    </dgm:pt>
    <dgm:pt modelId="{D671136A-0463-6A45-8C92-A8CFE0045CC5}" type="pres">
      <dgm:prSet presAssocID="{3FDD7DE6-E9A1-0F43-A890-0FB481EEF8A7}" presName="topConnNode2" presStyleLbl="node2" presStyleIdx="0" presStyleCnt="0"/>
      <dgm:spPr/>
      <dgm:t>
        <a:bodyPr/>
        <a:lstStyle/>
        <a:p>
          <a:endParaRPr lang="en-US"/>
        </a:p>
      </dgm:t>
    </dgm:pt>
    <dgm:pt modelId="{D1CC8E6E-DE25-6749-AF67-7664FB852754}" type="pres">
      <dgm:prSet presAssocID="{3FDD7DE6-E9A1-0F43-A890-0FB481EEF8A7}" presName="hierChild4" presStyleCnt="0"/>
      <dgm:spPr/>
    </dgm:pt>
    <dgm:pt modelId="{5308B06D-94FD-4E48-8D95-930447A4E71F}" type="pres">
      <dgm:prSet presAssocID="{3FDD7DE6-E9A1-0F43-A890-0FB481EEF8A7}" presName="hierChild5" presStyleCnt="0"/>
      <dgm:spPr/>
    </dgm:pt>
    <dgm:pt modelId="{0B4BF9E8-1926-A94C-9D97-D8BC4AB9CD39}" type="pres">
      <dgm:prSet presAssocID="{5DB09664-83E8-424B-8D37-36B950FE94A8}" presName="hierChild3" presStyleCnt="0"/>
      <dgm:spPr/>
    </dgm:pt>
  </dgm:ptLst>
  <dgm:cxnLst>
    <dgm:cxn modelId="{BE41E36F-009E-6E45-A844-AD9F7EC6492C}" type="presOf" srcId="{34698748-70C1-9C47-8BE7-6460FAFF3883}" destId="{3CF362EC-7936-9145-8E34-6ED313F35641}" srcOrd="0" destOrd="0" presId="urn:microsoft.com/office/officeart/2008/layout/HalfCircleOrganizationChart"/>
    <dgm:cxn modelId="{A53D19B3-CBCB-5E49-B8C6-0E3EAF9B180D}" type="presOf" srcId="{B91B375B-67F7-9F45-A058-57287A81EEFD}" destId="{3E69E212-67B8-1F45-A4D8-B0B523C34B05}" srcOrd="0" destOrd="0" presId="urn:microsoft.com/office/officeart/2008/layout/HalfCircleOrganizationChart"/>
    <dgm:cxn modelId="{ABCB2C99-2E57-4A43-8B64-6B10034DAD99}" srcId="{5DB09664-83E8-424B-8D37-36B950FE94A8}" destId="{A555CC22-A90A-6B44-9415-9B03DC22EC79}" srcOrd="2" destOrd="0" parTransId="{7A282B46-A95B-2F42-A4FF-E1515A0C18A3}" sibTransId="{BADFEC5D-0736-5F46-9D10-C176B923D1F1}"/>
    <dgm:cxn modelId="{CF4FFB2E-941F-3542-B680-390CA97B81C0}" type="presOf" srcId="{3E06E286-CC61-C44E-8CD8-2C0F0CE2D7A7}" destId="{69907FFC-4F91-6341-A8CB-0563C98B9C37}" srcOrd="0" destOrd="0" presId="urn:microsoft.com/office/officeart/2008/layout/HalfCircleOrganizationChart"/>
    <dgm:cxn modelId="{8B4B98F0-D0FB-DD47-BD16-031C7A8F2A95}" type="presOf" srcId="{D483A8D0-2B80-3D45-87FE-F165EB6A080F}" destId="{8C6BD286-4D80-AC47-9E5A-DE1EC28F8DDC}" srcOrd="1" destOrd="0" presId="urn:microsoft.com/office/officeart/2008/layout/HalfCircleOrganizationChart"/>
    <dgm:cxn modelId="{AB7402EF-98D3-C04B-B6CE-B9D477CEF0D2}" type="presOf" srcId="{462BFDE3-B0C6-5D45-923E-31A4F4702F18}" destId="{F50440D0-BBE6-CF45-B6FB-4994EFA84B86}" srcOrd="0" destOrd="0" presId="urn:microsoft.com/office/officeart/2008/layout/HalfCircleOrganizationChart"/>
    <dgm:cxn modelId="{03E6AE2F-5588-234E-8224-70201F0156F2}" type="presOf" srcId="{462BFDE3-B0C6-5D45-923E-31A4F4702F18}" destId="{97E8EF27-8739-5242-A4E7-2B8D9B5CAE16}" srcOrd="1" destOrd="0" presId="urn:microsoft.com/office/officeart/2008/layout/HalfCircleOrganizationChart"/>
    <dgm:cxn modelId="{9682D24A-C5B1-AE49-8646-EB7D26C8F10B}" type="presOf" srcId="{5DB09664-83E8-424B-8D37-36B950FE94A8}" destId="{327527ED-59BC-4342-9701-EFAD6BEB335E}" srcOrd="1" destOrd="0" presId="urn:microsoft.com/office/officeart/2008/layout/HalfCircleOrganizationChart"/>
    <dgm:cxn modelId="{A4A9F581-51D6-104C-8B74-44C1E95DC2BE}" type="presOf" srcId="{D483A8D0-2B80-3D45-87FE-F165EB6A080F}" destId="{F617D1D5-2333-1C4C-92E0-7720E9D0E5DD}" srcOrd="0" destOrd="0" presId="urn:microsoft.com/office/officeart/2008/layout/HalfCircleOrganizationChart"/>
    <dgm:cxn modelId="{C67639DF-C6B2-1F40-AA96-A5A4013099DF}" srcId="{3E06E286-CC61-C44E-8CD8-2C0F0CE2D7A7}" destId="{5DB09664-83E8-424B-8D37-36B950FE94A8}" srcOrd="0" destOrd="0" parTransId="{91AA8EEB-D22F-6D49-BCBA-BAC2FCB83ED6}" sibTransId="{965C0652-34AA-DD40-837E-D4D83796EF9D}"/>
    <dgm:cxn modelId="{EA73B155-EEA6-4B49-9A2E-297110703C6E}" type="presOf" srcId="{3FDD7DE6-E9A1-0F43-A890-0FB481EEF8A7}" destId="{4079C14E-EE9F-BA4B-8ABE-7571179AED5D}" srcOrd="0" destOrd="0" presId="urn:microsoft.com/office/officeart/2008/layout/HalfCircleOrganizationChart"/>
    <dgm:cxn modelId="{75184EC3-55E1-BE45-93FB-BA14AC7E8CEE}" type="presOf" srcId="{A555CC22-A90A-6B44-9415-9B03DC22EC79}" destId="{355D00B2-6C52-1545-A9F6-4931A09DC676}" srcOrd="1" destOrd="0" presId="urn:microsoft.com/office/officeart/2008/layout/HalfCircleOrganizationChart"/>
    <dgm:cxn modelId="{E25DE8B6-A577-7F42-8FE8-A4BBBCF1C6F3}" type="presOf" srcId="{3FDD7DE6-E9A1-0F43-A890-0FB481EEF8A7}" destId="{D671136A-0463-6A45-8C92-A8CFE0045CC5}" srcOrd="1" destOrd="0" presId="urn:microsoft.com/office/officeart/2008/layout/HalfCircleOrganizationChart"/>
    <dgm:cxn modelId="{7B1BC914-D965-0C42-9A10-288564E295BE}" srcId="{5DB09664-83E8-424B-8D37-36B950FE94A8}" destId="{462BFDE3-B0C6-5D45-923E-31A4F4702F18}" srcOrd="0" destOrd="0" parTransId="{34698748-70C1-9C47-8BE7-6460FAFF3883}" sibTransId="{01A302DF-7676-B141-A579-3545DCFDEA89}"/>
    <dgm:cxn modelId="{78E1E5F7-5313-EF49-AD29-DD8361980028}" type="presOf" srcId="{5DB09664-83E8-424B-8D37-36B950FE94A8}" destId="{28961775-C09D-774B-BD31-1D0150C2D5D5}" srcOrd="0" destOrd="0" presId="urn:microsoft.com/office/officeart/2008/layout/HalfCircleOrganizationChart"/>
    <dgm:cxn modelId="{34A19CD1-EA95-014D-B3C7-DE7AF248B808}" type="presOf" srcId="{A555CC22-A90A-6B44-9415-9B03DC22EC79}" destId="{499C92D0-87A8-B54C-BF7D-18FDFBB82021}" srcOrd="0" destOrd="0" presId="urn:microsoft.com/office/officeart/2008/layout/HalfCircleOrganizationChart"/>
    <dgm:cxn modelId="{F03D6DDA-D791-F643-BEA6-FC0F24DCDE12}" srcId="{5DB09664-83E8-424B-8D37-36B950FE94A8}" destId="{3FDD7DE6-E9A1-0F43-A890-0FB481EEF8A7}" srcOrd="3" destOrd="0" parTransId="{3EBF929B-45CC-0344-ABA9-A009A46714B5}" sibTransId="{3A46A6C9-3ACC-6046-958C-97FFE1A171E4}"/>
    <dgm:cxn modelId="{184E4092-713F-524B-A145-7E2A86CDDA89}" srcId="{5DB09664-83E8-424B-8D37-36B950FE94A8}" destId="{D483A8D0-2B80-3D45-87FE-F165EB6A080F}" srcOrd="1" destOrd="0" parTransId="{B91B375B-67F7-9F45-A058-57287A81EEFD}" sibTransId="{EC48791A-CFCC-124A-A679-8977886C6F7A}"/>
    <dgm:cxn modelId="{7F3E6BB7-41C0-8147-9A52-40D98C4CBE3A}" type="presOf" srcId="{7A282B46-A95B-2F42-A4FF-E1515A0C18A3}" destId="{7EE883AC-8C8F-E042-AED5-C4FD08BD03BE}" srcOrd="0" destOrd="0" presId="urn:microsoft.com/office/officeart/2008/layout/HalfCircleOrganizationChart"/>
    <dgm:cxn modelId="{455A1D4F-70A6-1D47-BF8A-DB087D425446}" type="presOf" srcId="{3EBF929B-45CC-0344-ABA9-A009A46714B5}" destId="{B1602554-1293-CD4C-A884-FE398C91C25B}" srcOrd="0" destOrd="0" presId="urn:microsoft.com/office/officeart/2008/layout/HalfCircleOrganizationChart"/>
    <dgm:cxn modelId="{FA0731B7-CDF2-BA4E-978D-862CA7D286DD}" type="presParOf" srcId="{69907FFC-4F91-6341-A8CB-0563C98B9C37}" destId="{AF2447EE-AF22-9C46-B052-B35EC2DDBE4B}" srcOrd="0" destOrd="0" presId="urn:microsoft.com/office/officeart/2008/layout/HalfCircleOrganizationChart"/>
    <dgm:cxn modelId="{F4D71DD8-54B6-DC44-BBB5-649CF7FA24B2}" type="presParOf" srcId="{AF2447EE-AF22-9C46-B052-B35EC2DDBE4B}" destId="{F3BE8DA2-B21A-0247-90F5-21EE20F2CA6B}" srcOrd="0" destOrd="0" presId="urn:microsoft.com/office/officeart/2008/layout/HalfCircleOrganizationChart"/>
    <dgm:cxn modelId="{6EAE397B-ACEB-2642-9492-419A2C4B9AC5}" type="presParOf" srcId="{F3BE8DA2-B21A-0247-90F5-21EE20F2CA6B}" destId="{28961775-C09D-774B-BD31-1D0150C2D5D5}" srcOrd="0" destOrd="0" presId="urn:microsoft.com/office/officeart/2008/layout/HalfCircleOrganizationChart"/>
    <dgm:cxn modelId="{9B59080A-81F5-4F4E-A5B7-2DD987C72C93}" type="presParOf" srcId="{F3BE8DA2-B21A-0247-90F5-21EE20F2CA6B}" destId="{675351A2-BD0B-624A-8AC8-DC793D1C1824}" srcOrd="1" destOrd="0" presId="urn:microsoft.com/office/officeart/2008/layout/HalfCircleOrganizationChart"/>
    <dgm:cxn modelId="{FD55D825-1C5A-F148-B0FF-920BCF7F4CFE}" type="presParOf" srcId="{F3BE8DA2-B21A-0247-90F5-21EE20F2CA6B}" destId="{FB0DA396-3A6D-7643-83D9-DE3F6D4DAFA4}" srcOrd="2" destOrd="0" presId="urn:microsoft.com/office/officeart/2008/layout/HalfCircleOrganizationChart"/>
    <dgm:cxn modelId="{0DA6CB55-9A52-E043-9306-2EE1AFCB1AB5}" type="presParOf" srcId="{F3BE8DA2-B21A-0247-90F5-21EE20F2CA6B}" destId="{327527ED-59BC-4342-9701-EFAD6BEB335E}" srcOrd="3" destOrd="0" presId="urn:microsoft.com/office/officeart/2008/layout/HalfCircleOrganizationChart"/>
    <dgm:cxn modelId="{9578E83D-0213-354B-B74F-40BB5852DD9D}" type="presParOf" srcId="{AF2447EE-AF22-9C46-B052-B35EC2DDBE4B}" destId="{42939DD6-0181-F44D-A858-6424185D0BB0}" srcOrd="1" destOrd="0" presId="urn:microsoft.com/office/officeart/2008/layout/HalfCircleOrganizationChart"/>
    <dgm:cxn modelId="{9D847A9B-1095-1E4C-A5DE-53C49A2F0CB2}" type="presParOf" srcId="{42939DD6-0181-F44D-A858-6424185D0BB0}" destId="{3CF362EC-7936-9145-8E34-6ED313F35641}" srcOrd="0" destOrd="0" presId="urn:microsoft.com/office/officeart/2008/layout/HalfCircleOrganizationChart"/>
    <dgm:cxn modelId="{73A2BE85-E854-854E-8A5C-01847EB50343}" type="presParOf" srcId="{42939DD6-0181-F44D-A858-6424185D0BB0}" destId="{433C8A7D-67F6-D144-A316-40DE433B635B}" srcOrd="1" destOrd="0" presId="urn:microsoft.com/office/officeart/2008/layout/HalfCircleOrganizationChart"/>
    <dgm:cxn modelId="{2F2B72F0-35A1-4640-A4B1-B9B84AE6254E}" type="presParOf" srcId="{433C8A7D-67F6-D144-A316-40DE433B635B}" destId="{29FDD281-993E-D949-9F45-453F77BC940E}" srcOrd="0" destOrd="0" presId="urn:microsoft.com/office/officeart/2008/layout/HalfCircleOrganizationChart"/>
    <dgm:cxn modelId="{666A4370-DFCD-9746-98AD-026AB5AD6896}" type="presParOf" srcId="{29FDD281-993E-D949-9F45-453F77BC940E}" destId="{F50440D0-BBE6-CF45-B6FB-4994EFA84B86}" srcOrd="0" destOrd="0" presId="urn:microsoft.com/office/officeart/2008/layout/HalfCircleOrganizationChart"/>
    <dgm:cxn modelId="{465457EB-9A82-DB48-9C1C-05C294E6D8AB}" type="presParOf" srcId="{29FDD281-993E-D949-9F45-453F77BC940E}" destId="{92006502-D3FB-A74A-A7C6-41F907287F63}" srcOrd="1" destOrd="0" presId="urn:microsoft.com/office/officeart/2008/layout/HalfCircleOrganizationChart"/>
    <dgm:cxn modelId="{DC4818EF-47B8-5541-913B-CEF30C27E1D9}" type="presParOf" srcId="{29FDD281-993E-D949-9F45-453F77BC940E}" destId="{0517BD32-1BA0-5541-AF5F-D1B544808C54}" srcOrd="2" destOrd="0" presId="urn:microsoft.com/office/officeart/2008/layout/HalfCircleOrganizationChart"/>
    <dgm:cxn modelId="{77247482-7677-714A-8E66-C13384B71C59}" type="presParOf" srcId="{29FDD281-993E-D949-9F45-453F77BC940E}" destId="{97E8EF27-8739-5242-A4E7-2B8D9B5CAE16}" srcOrd="3" destOrd="0" presId="urn:microsoft.com/office/officeart/2008/layout/HalfCircleOrganizationChart"/>
    <dgm:cxn modelId="{1DE474CB-80AA-1146-B929-C7F05548580A}" type="presParOf" srcId="{433C8A7D-67F6-D144-A316-40DE433B635B}" destId="{23442FA2-E7C6-CD4D-84D3-ACE81D3C2BFE}" srcOrd="1" destOrd="0" presId="urn:microsoft.com/office/officeart/2008/layout/HalfCircleOrganizationChart"/>
    <dgm:cxn modelId="{2E597777-28B2-BA4E-B9B2-048826FAC9AB}" type="presParOf" srcId="{433C8A7D-67F6-D144-A316-40DE433B635B}" destId="{277829B7-4873-3F42-8FCF-1BD0E03D89DB}" srcOrd="2" destOrd="0" presId="urn:microsoft.com/office/officeart/2008/layout/HalfCircleOrganizationChart"/>
    <dgm:cxn modelId="{0B008EC9-E97A-164C-9285-96DC06AEF065}" type="presParOf" srcId="{42939DD6-0181-F44D-A858-6424185D0BB0}" destId="{3E69E212-67B8-1F45-A4D8-B0B523C34B05}" srcOrd="2" destOrd="0" presId="urn:microsoft.com/office/officeart/2008/layout/HalfCircleOrganizationChart"/>
    <dgm:cxn modelId="{967BD42D-0A3C-DF4B-824F-2B633980A65A}" type="presParOf" srcId="{42939DD6-0181-F44D-A858-6424185D0BB0}" destId="{B6BFC92F-2212-3441-811F-16A43A546087}" srcOrd="3" destOrd="0" presId="urn:microsoft.com/office/officeart/2008/layout/HalfCircleOrganizationChart"/>
    <dgm:cxn modelId="{D749909F-D2D5-4849-9736-AB5E2F4A2354}" type="presParOf" srcId="{B6BFC92F-2212-3441-811F-16A43A546087}" destId="{DC379F18-CD24-DC4A-AA97-4A53B7B12E12}" srcOrd="0" destOrd="0" presId="urn:microsoft.com/office/officeart/2008/layout/HalfCircleOrganizationChart"/>
    <dgm:cxn modelId="{65F4DB88-BF29-4B47-8F6A-CDB1CE6EC1A8}" type="presParOf" srcId="{DC379F18-CD24-DC4A-AA97-4A53B7B12E12}" destId="{F617D1D5-2333-1C4C-92E0-7720E9D0E5DD}" srcOrd="0" destOrd="0" presId="urn:microsoft.com/office/officeart/2008/layout/HalfCircleOrganizationChart"/>
    <dgm:cxn modelId="{F1118DB6-DB78-464B-BBFB-79FB139FE932}" type="presParOf" srcId="{DC379F18-CD24-DC4A-AA97-4A53B7B12E12}" destId="{00A703D1-032E-384B-8C9D-2113C9D994E3}" srcOrd="1" destOrd="0" presId="urn:microsoft.com/office/officeart/2008/layout/HalfCircleOrganizationChart"/>
    <dgm:cxn modelId="{10454F19-46B7-5E42-A67D-F633E4C87F66}" type="presParOf" srcId="{DC379F18-CD24-DC4A-AA97-4A53B7B12E12}" destId="{98FA91EA-E037-A245-8D7B-B7AE85DA8F41}" srcOrd="2" destOrd="0" presId="urn:microsoft.com/office/officeart/2008/layout/HalfCircleOrganizationChart"/>
    <dgm:cxn modelId="{7078ABF6-39A4-174E-BCAC-0D362115CCB6}" type="presParOf" srcId="{DC379F18-CD24-DC4A-AA97-4A53B7B12E12}" destId="{8C6BD286-4D80-AC47-9E5A-DE1EC28F8DDC}" srcOrd="3" destOrd="0" presId="urn:microsoft.com/office/officeart/2008/layout/HalfCircleOrganizationChart"/>
    <dgm:cxn modelId="{7E87F804-F41E-A145-B64F-064841224642}" type="presParOf" srcId="{B6BFC92F-2212-3441-811F-16A43A546087}" destId="{B65257D2-F46E-244A-A61E-3CF2A6B52B5C}" srcOrd="1" destOrd="0" presId="urn:microsoft.com/office/officeart/2008/layout/HalfCircleOrganizationChart"/>
    <dgm:cxn modelId="{1D81E395-D3E6-504A-ACB9-CEC06DDD66D4}" type="presParOf" srcId="{B6BFC92F-2212-3441-811F-16A43A546087}" destId="{68B7ADA3-C925-E24C-8D25-BF8F16E521E8}" srcOrd="2" destOrd="0" presId="urn:microsoft.com/office/officeart/2008/layout/HalfCircleOrganizationChart"/>
    <dgm:cxn modelId="{B095823F-5BF2-0F45-8D41-813B35C5C945}" type="presParOf" srcId="{42939DD6-0181-F44D-A858-6424185D0BB0}" destId="{7EE883AC-8C8F-E042-AED5-C4FD08BD03BE}" srcOrd="4" destOrd="0" presId="urn:microsoft.com/office/officeart/2008/layout/HalfCircleOrganizationChart"/>
    <dgm:cxn modelId="{FE6D6FC5-F09E-7743-909D-98D02EF5F997}" type="presParOf" srcId="{42939DD6-0181-F44D-A858-6424185D0BB0}" destId="{D746EB8F-273E-DF44-B0B1-714F2FEDF9E6}" srcOrd="5" destOrd="0" presId="urn:microsoft.com/office/officeart/2008/layout/HalfCircleOrganizationChart"/>
    <dgm:cxn modelId="{2F917227-B0FE-3E46-851D-285AF551BFDC}" type="presParOf" srcId="{D746EB8F-273E-DF44-B0B1-714F2FEDF9E6}" destId="{69B5EE7D-B90C-8C4A-93BC-5139CCCB2421}" srcOrd="0" destOrd="0" presId="urn:microsoft.com/office/officeart/2008/layout/HalfCircleOrganizationChart"/>
    <dgm:cxn modelId="{EEE20F4B-6393-F941-9956-68E9E45004B7}" type="presParOf" srcId="{69B5EE7D-B90C-8C4A-93BC-5139CCCB2421}" destId="{499C92D0-87A8-B54C-BF7D-18FDFBB82021}" srcOrd="0" destOrd="0" presId="urn:microsoft.com/office/officeart/2008/layout/HalfCircleOrganizationChart"/>
    <dgm:cxn modelId="{E2A2CFCC-EF92-A846-AE30-BC89839F0A8A}" type="presParOf" srcId="{69B5EE7D-B90C-8C4A-93BC-5139CCCB2421}" destId="{F341DDEB-0EBF-F44F-AD0B-1CCC70342047}" srcOrd="1" destOrd="0" presId="urn:microsoft.com/office/officeart/2008/layout/HalfCircleOrganizationChart"/>
    <dgm:cxn modelId="{51F4E0E6-5C50-0C4A-8DA9-727B0E777C35}" type="presParOf" srcId="{69B5EE7D-B90C-8C4A-93BC-5139CCCB2421}" destId="{F02E6DB8-D3A2-5340-8A80-692063BDE9C1}" srcOrd="2" destOrd="0" presId="urn:microsoft.com/office/officeart/2008/layout/HalfCircleOrganizationChart"/>
    <dgm:cxn modelId="{65CBB338-047D-DE41-8B26-70F87E2B8301}" type="presParOf" srcId="{69B5EE7D-B90C-8C4A-93BC-5139CCCB2421}" destId="{355D00B2-6C52-1545-A9F6-4931A09DC676}" srcOrd="3" destOrd="0" presId="urn:microsoft.com/office/officeart/2008/layout/HalfCircleOrganizationChart"/>
    <dgm:cxn modelId="{64BDDB81-FE50-B946-8CC9-DA16D21D480E}" type="presParOf" srcId="{D746EB8F-273E-DF44-B0B1-714F2FEDF9E6}" destId="{347F46CF-8614-3744-B7BE-699CF0A432C7}" srcOrd="1" destOrd="0" presId="urn:microsoft.com/office/officeart/2008/layout/HalfCircleOrganizationChart"/>
    <dgm:cxn modelId="{213CEDA4-F1B1-DB47-ADAD-23E3EB1C01C9}" type="presParOf" srcId="{D746EB8F-273E-DF44-B0B1-714F2FEDF9E6}" destId="{A6D1E699-6918-854E-AFF9-77313E0D6A1A}" srcOrd="2" destOrd="0" presId="urn:microsoft.com/office/officeart/2008/layout/HalfCircleOrganizationChart"/>
    <dgm:cxn modelId="{C5C2D5DE-99B3-364A-A6EB-6D7AA6741484}" type="presParOf" srcId="{42939DD6-0181-F44D-A858-6424185D0BB0}" destId="{B1602554-1293-CD4C-A884-FE398C91C25B}" srcOrd="6" destOrd="0" presId="urn:microsoft.com/office/officeart/2008/layout/HalfCircleOrganizationChart"/>
    <dgm:cxn modelId="{6BE5976E-9555-1643-AEEC-94D836B8DEAA}" type="presParOf" srcId="{42939DD6-0181-F44D-A858-6424185D0BB0}" destId="{411F87B2-5A08-A542-B4ED-0EFC9255418C}" srcOrd="7" destOrd="0" presId="urn:microsoft.com/office/officeart/2008/layout/HalfCircleOrganizationChart"/>
    <dgm:cxn modelId="{4D90EB38-8738-394D-B5EF-4361AA67A856}" type="presParOf" srcId="{411F87B2-5A08-A542-B4ED-0EFC9255418C}" destId="{9E0DA101-5B33-674F-A3D0-53976EF496B3}" srcOrd="0" destOrd="0" presId="urn:microsoft.com/office/officeart/2008/layout/HalfCircleOrganizationChart"/>
    <dgm:cxn modelId="{4FF8B01D-BC98-F743-945C-ECC1D1CC38F5}" type="presParOf" srcId="{9E0DA101-5B33-674F-A3D0-53976EF496B3}" destId="{4079C14E-EE9F-BA4B-8ABE-7571179AED5D}" srcOrd="0" destOrd="0" presId="urn:microsoft.com/office/officeart/2008/layout/HalfCircleOrganizationChart"/>
    <dgm:cxn modelId="{35D3526E-FAB7-9743-B95A-0DBF9FF50516}" type="presParOf" srcId="{9E0DA101-5B33-674F-A3D0-53976EF496B3}" destId="{9904CDB8-581D-9144-B249-BB37CCAAA2DA}" srcOrd="1" destOrd="0" presId="urn:microsoft.com/office/officeart/2008/layout/HalfCircleOrganizationChart"/>
    <dgm:cxn modelId="{F6B0791A-F07E-7941-B194-EDDF4C72C001}" type="presParOf" srcId="{9E0DA101-5B33-674F-A3D0-53976EF496B3}" destId="{765CA892-4D75-AE4B-8EE0-C0121AAE95E8}" srcOrd="2" destOrd="0" presId="urn:microsoft.com/office/officeart/2008/layout/HalfCircleOrganizationChart"/>
    <dgm:cxn modelId="{8D547835-D65E-6842-9883-AEBC52EA4BAD}" type="presParOf" srcId="{9E0DA101-5B33-674F-A3D0-53976EF496B3}" destId="{D671136A-0463-6A45-8C92-A8CFE0045CC5}" srcOrd="3" destOrd="0" presId="urn:microsoft.com/office/officeart/2008/layout/HalfCircleOrganizationChart"/>
    <dgm:cxn modelId="{D819FE69-393F-2740-B782-EA16FFFC851F}" type="presParOf" srcId="{411F87B2-5A08-A542-B4ED-0EFC9255418C}" destId="{D1CC8E6E-DE25-6749-AF67-7664FB852754}" srcOrd="1" destOrd="0" presId="urn:microsoft.com/office/officeart/2008/layout/HalfCircleOrganizationChart"/>
    <dgm:cxn modelId="{E26889D8-19A8-4143-A6F9-DE8CC1A9E0B4}" type="presParOf" srcId="{411F87B2-5A08-A542-B4ED-0EFC9255418C}" destId="{5308B06D-94FD-4E48-8D95-930447A4E71F}" srcOrd="2" destOrd="0" presId="urn:microsoft.com/office/officeart/2008/layout/HalfCircleOrganizationChart"/>
    <dgm:cxn modelId="{E7478447-EC92-9649-9731-310275B77102}" type="presParOf" srcId="{AF2447EE-AF22-9C46-B052-B35EC2DDBE4B}" destId="{0B4BF9E8-1926-A94C-9D97-D8BC4AB9CD39}"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02554-1293-CD4C-A884-FE398C91C25B}">
      <dsp:nvSpPr>
        <dsp:cNvPr id="0" name=""/>
        <dsp:cNvSpPr/>
      </dsp:nvSpPr>
      <dsp:spPr>
        <a:xfrm>
          <a:off x="4162774" y="2087264"/>
          <a:ext cx="3260310" cy="377225"/>
        </a:xfrm>
        <a:custGeom>
          <a:avLst/>
          <a:gdLst/>
          <a:ahLst/>
          <a:cxnLst/>
          <a:rect l="0" t="0" r="0" b="0"/>
          <a:pathLst>
            <a:path>
              <a:moveTo>
                <a:pt x="0" y="0"/>
              </a:moveTo>
              <a:lnTo>
                <a:pt x="0" y="188612"/>
              </a:lnTo>
              <a:lnTo>
                <a:pt x="3260310" y="188612"/>
              </a:lnTo>
              <a:lnTo>
                <a:pt x="3260310" y="377225"/>
              </a:lnTo>
            </a:path>
          </a:pathLst>
        </a:custGeom>
        <a:noFill/>
        <a:ln w="25400"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EE883AC-8C8F-E042-AED5-C4FD08BD03BE}">
      <dsp:nvSpPr>
        <dsp:cNvPr id="0" name=""/>
        <dsp:cNvSpPr/>
      </dsp:nvSpPr>
      <dsp:spPr>
        <a:xfrm>
          <a:off x="4162774" y="2087264"/>
          <a:ext cx="1086770" cy="377225"/>
        </a:xfrm>
        <a:custGeom>
          <a:avLst/>
          <a:gdLst/>
          <a:ahLst/>
          <a:cxnLst/>
          <a:rect l="0" t="0" r="0" b="0"/>
          <a:pathLst>
            <a:path>
              <a:moveTo>
                <a:pt x="0" y="0"/>
              </a:moveTo>
              <a:lnTo>
                <a:pt x="0" y="188612"/>
              </a:lnTo>
              <a:lnTo>
                <a:pt x="1086770" y="188612"/>
              </a:lnTo>
              <a:lnTo>
                <a:pt x="1086770" y="377225"/>
              </a:lnTo>
            </a:path>
          </a:pathLst>
        </a:custGeom>
        <a:noFill/>
        <a:ln w="25400"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E69E212-67B8-1F45-A4D8-B0B523C34B05}">
      <dsp:nvSpPr>
        <dsp:cNvPr id="0" name=""/>
        <dsp:cNvSpPr/>
      </dsp:nvSpPr>
      <dsp:spPr>
        <a:xfrm>
          <a:off x="3076003" y="2087264"/>
          <a:ext cx="1086770" cy="377225"/>
        </a:xfrm>
        <a:custGeom>
          <a:avLst/>
          <a:gdLst/>
          <a:ahLst/>
          <a:cxnLst/>
          <a:rect l="0" t="0" r="0" b="0"/>
          <a:pathLst>
            <a:path>
              <a:moveTo>
                <a:pt x="1086770" y="0"/>
              </a:moveTo>
              <a:lnTo>
                <a:pt x="1086770" y="188612"/>
              </a:lnTo>
              <a:lnTo>
                <a:pt x="0" y="188612"/>
              </a:lnTo>
              <a:lnTo>
                <a:pt x="0" y="377225"/>
              </a:lnTo>
            </a:path>
          </a:pathLst>
        </a:custGeom>
        <a:noFill/>
        <a:ln w="25400"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CF362EC-7936-9145-8E34-6ED313F35641}">
      <dsp:nvSpPr>
        <dsp:cNvPr id="0" name=""/>
        <dsp:cNvSpPr/>
      </dsp:nvSpPr>
      <dsp:spPr>
        <a:xfrm>
          <a:off x="902463" y="2087264"/>
          <a:ext cx="3260310" cy="377225"/>
        </a:xfrm>
        <a:custGeom>
          <a:avLst/>
          <a:gdLst/>
          <a:ahLst/>
          <a:cxnLst/>
          <a:rect l="0" t="0" r="0" b="0"/>
          <a:pathLst>
            <a:path>
              <a:moveTo>
                <a:pt x="3260310" y="0"/>
              </a:moveTo>
              <a:lnTo>
                <a:pt x="3260310" y="188612"/>
              </a:lnTo>
              <a:lnTo>
                <a:pt x="0" y="188612"/>
              </a:lnTo>
              <a:lnTo>
                <a:pt x="0" y="377225"/>
              </a:lnTo>
            </a:path>
          </a:pathLst>
        </a:custGeom>
        <a:noFill/>
        <a:ln w="25400"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675351A2-BD0B-624A-8AC8-DC793D1C1824}">
      <dsp:nvSpPr>
        <dsp:cNvPr id="0" name=""/>
        <dsp:cNvSpPr/>
      </dsp:nvSpPr>
      <dsp:spPr>
        <a:xfrm>
          <a:off x="3120489" y="1189107"/>
          <a:ext cx="2084568" cy="898157"/>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B0DA396-3A6D-7643-83D9-DE3F6D4DAFA4}">
      <dsp:nvSpPr>
        <dsp:cNvPr id="0" name=""/>
        <dsp:cNvSpPr/>
      </dsp:nvSpPr>
      <dsp:spPr>
        <a:xfrm>
          <a:off x="3120489" y="1189107"/>
          <a:ext cx="2084568" cy="898157"/>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28961775-C09D-774B-BD31-1D0150C2D5D5}">
      <dsp:nvSpPr>
        <dsp:cNvPr id="0" name=""/>
        <dsp:cNvSpPr/>
      </dsp:nvSpPr>
      <dsp:spPr>
        <a:xfrm>
          <a:off x="2078205" y="1350775"/>
          <a:ext cx="4169137" cy="574820"/>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a:t>Candidates</a:t>
          </a:r>
        </a:p>
        <a:p>
          <a:pPr lvl="0" algn="ctr" defTabSz="1066800">
            <a:lnSpc>
              <a:spcPct val="90000"/>
            </a:lnSpc>
            <a:spcBef>
              <a:spcPct val="0"/>
            </a:spcBef>
            <a:spcAft>
              <a:spcPct val="35000"/>
            </a:spcAft>
          </a:pPr>
          <a:r>
            <a:rPr lang="en-US" sz="2400" kern="1200"/>
            <a:t>For Active Surveillance</a:t>
          </a:r>
        </a:p>
      </dsp:txBody>
      <dsp:txXfrm>
        <a:off x="2078205" y="1350775"/>
        <a:ext cx="4169137" cy="574820"/>
      </dsp:txXfrm>
    </dsp:sp>
    <dsp:sp modelId="{92006502-D3FB-A74A-A7C6-41F907287F63}">
      <dsp:nvSpPr>
        <dsp:cNvPr id="0" name=""/>
        <dsp:cNvSpPr/>
      </dsp:nvSpPr>
      <dsp:spPr>
        <a:xfrm>
          <a:off x="453385" y="2464490"/>
          <a:ext cx="898157" cy="898157"/>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0517BD32-1BA0-5541-AF5F-D1B544808C54}">
      <dsp:nvSpPr>
        <dsp:cNvPr id="0" name=""/>
        <dsp:cNvSpPr/>
      </dsp:nvSpPr>
      <dsp:spPr>
        <a:xfrm>
          <a:off x="453385" y="2464490"/>
          <a:ext cx="898157" cy="898157"/>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50440D0-BBE6-CF45-B6FB-4994EFA84B86}">
      <dsp:nvSpPr>
        <dsp:cNvPr id="0" name=""/>
        <dsp:cNvSpPr/>
      </dsp:nvSpPr>
      <dsp:spPr>
        <a:xfrm>
          <a:off x="4306" y="2626158"/>
          <a:ext cx="1796314" cy="574820"/>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a:t>Immediate</a:t>
          </a:r>
        </a:p>
        <a:p>
          <a:pPr lvl="0" algn="ctr" defTabSz="1066800">
            <a:lnSpc>
              <a:spcPct val="60000"/>
            </a:lnSpc>
            <a:spcBef>
              <a:spcPct val="0"/>
            </a:spcBef>
            <a:spcAft>
              <a:spcPct val="35000"/>
            </a:spcAft>
          </a:pPr>
          <a:r>
            <a:rPr lang="en-US" sz="2400" kern="1200"/>
            <a:t>Treatment</a:t>
          </a:r>
        </a:p>
      </dsp:txBody>
      <dsp:txXfrm>
        <a:off x="4306" y="2626158"/>
        <a:ext cx="1796314" cy="574820"/>
      </dsp:txXfrm>
    </dsp:sp>
    <dsp:sp modelId="{00A703D1-032E-384B-8C9D-2113C9D994E3}">
      <dsp:nvSpPr>
        <dsp:cNvPr id="0" name=""/>
        <dsp:cNvSpPr/>
      </dsp:nvSpPr>
      <dsp:spPr>
        <a:xfrm>
          <a:off x="2626925" y="2464490"/>
          <a:ext cx="898157" cy="898157"/>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98FA91EA-E037-A245-8D7B-B7AE85DA8F41}">
      <dsp:nvSpPr>
        <dsp:cNvPr id="0" name=""/>
        <dsp:cNvSpPr/>
      </dsp:nvSpPr>
      <dsp:spPr>
        <a:xfrm>
          <a:off x="2626925" y="2464490"/>
          <a:ext cx="898157" cy="898157"/>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617D1D5-2333-1C4C-92E0-7720E9D0E5DD}">
      <dsp:nvSpPr>
        <dsp:cNvPr id="0" name=""/>
        <dsp:cNvSpPr/>
      </dsp:nvSpPr>
      <dsp:spPr>
        <a:xfrm>
          <a:off x="2177846" y="2626158"/>
          <a:ext cx="1796314" cy="574820"/>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a:t>Standard</a:t>
          </a:r>
        </a:p>
      </dsp:txBody>
      <dsp:txXfrm>
        <a:off x="2177846" y="2626158"/>
        <a:ext cx="1796314" cy="574820"/>
      </dsp:txXfrm>
    </dsp:sp>
    <dsp:sp modelId="{F341DDEB-0EBF-F44F-AD0B-1CCC70342047}">
      <dsp:nvSpPr>
        <dsp:cNvPr id="0" name=""/>
        <dsp:cNvSpPr/>
      </dsp:nvSpPr>
      <dsp:spPr>
        <a:xfrm>
          <a:off x="4800465" y="2464490"/>
          <a:ext cx="898157" cy="898157"/>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02E6DB8-D3A2-5340-8A80-692063BDE9C1}">
      <dsp:nvSpPr>
        <dsp:cNvPr id="0" name=""/>
        <dsp:cNvSpPr/>
      </dsp:nvSpPr>
      <dsp:spPr>
        <a:xfrm>
          <a:off x="4800465" y="2464490"/>
          <a:ext cx="898157" cy="898157"/>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99C92D0-87A8-B54C-BF7D-18FDFBB82021}">
      <dsp:nvSpPr>
        <dsp:cNvPr id="0" name=""/>
        <dsp:cNvSpPr/>
      </dsp:nvSpPr>
      <dsp:spPr>
        <a:xfrm>
          <a:off x="4351386" y="2626158"/>
          <a:ext cx="1796314" cy="574820"/>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a:t>Watchful Waiting</a:t>
          </a:r>
        </a:p>
      </dsp:txBody>
      <dsp:txXfrm>
        <a:off x="4351386" y="2626158"/>
        <a:ext cx="1796314" cy="574820"/>
      </dsp:txXfrm>
    </dsp:sp>
    <dsp:sp modelId="{9904CDB8-581D-9144-B249-BB37CCAAA2DA}">
      <dsp:nvSpPr>
        <dsp:cNvPr id="0" name=""/>
        <dsp:cNvSpPr/>
      </dsp:nvSpPr>
      <dsp:spPr>
        <a:xfrm>
          <a:off x="6974005" y="2464490"/>
          <a:ext cx="898157" cy="898157"/>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65CA892-4D75-AE4B-8EE0-C0121AAE95E8}">
      <dsp:nvSpPr>
        <dsp:cNvPr id="0" name=""/>
        <dsp:cNvSpPr/>
      </dsp:nvSpPr>
      <dsp:spPr>
        <a:xfrm>
          <a:off x="6974005" y="2464490"/>
          <a:ext cx="898157" cy="898157"/>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4079C14E-EE9F-BA4B-8ABE-7571179AED5D}">
      <dsp:nvSpPr>
        <dsp:cNvPr id="0" name=""/>
        <dsp:cNvSpPr/>
      </dsp:nvSpPr>
      <dsp:spPr>
        <a:xfrm>
          <a:off x="6524927" y="2626158"/>
          <a:ext cx="1796314" cy="574820"/>
        </a:xfrm>
        <a:prstGeom prst="rect">
          <a:avLst/>
        </a:prstGeom>
        <a:noFill/>
        <a:ln w="9525" cap="flat" cmpd="sng" algn="ctr">
          <a:noFill/>
          <a:prstDash val="solid"/>
        </a:ln>
        <a:effectLst/>
        <a:scene3d>
          <a:camera prst="orthographicFront"/>
          <a:lightRig rig="chilly" dir="t"/>
        </a:scene3d>
        <a:sp3d/>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a:t>Less Intense</a:t>
          </a:r>
        </a:p>
      </dsp:txBody>
      <dsp:txXfrm>
        <a:off x="6524927" y="2626158"/>
        <a:ext cx="1796314" cy="574820"/>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26608-FBAF-5F4B-9567-23D7E619EE44}" type="datetimeFigureOut">
              <a:rPr lang="en-US" smtClean="0"/>
              <a:t>12/29/2021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A6E30A-7BBA-774F-A402-44F6ED94F6C3}" type="slidenum">
              <a:rPr lang="en-US" smtClean="0"/>
              <a:t>‹#›</a:t>
            </a:fld>
            <a:endParaRPr lang="en-US"/>
          </a:p>
        </p:txBody>
      </p:sp>
    </p:spTree>
    <p:extLst>
      <p:ext uri="{BB962C8B-B14F-4D97-AF65-F5344CB8AC3E}">
        <p14:creationId xmlns:p14="http://schemas.microsoft.com/office/powerpoint/2010/main" val="152970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latin typeface="Franklin Gothic Book" panose="020B0503020102020204" pitchFamily="34" charset="0"/>
            </a:endParaRPr>
          </a:p>
        </p:txBody>
      </p:sp>
      <p:sp>
        <p:nvSpPr>
          <p:cNvPr id="4" name="Slide Number Placeholder 3"/>
          <p:cNvSpPr>
            <a:spLocks noGrp="1"/>
          </p:cNvSpPr>
          <p:nvPr>
            <p:ph type="sldNum" sz="quarter" idx="10"/>
          </p:nvPr>
        </p:nvSpPr>
        <p:spPr/>
        <p:txBody>
          <a:bodyPr/>
          <a:lstStyle/>
          <a:p>
            <a:fld id="{1EE98D62-B45A-744B-ABD8-DE24AC80EF2C}"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02609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MV model</a:t>
            </a:r>
            <a:r>
              <a:rPr lang="en-US" baseline="0" dirty="0"/>
              <a:t> adjusted for marital status, race</a:t>
            </a:r>
            <a:endParaRPr lang="en-US" dirty="0"/>
          </a:p>
        </p:txBody>
      </p:sp>
      <p:sp>
        <p:nvSpPr>
          <p:cNvPr id="4" name="Slide Number Placeholder 3"/>
          <p:cNvSpPr>
            <a:spLocks noGrp="1"/>
          </p:cNvSpPr>
          <p:nvPr>
            <p:ph type="sldNum" sz="quarter" idx="10"/>
          </p:nvPr>
        </p:nvSpPr>
        <p:spPr/>
        <p:txBody>
          <a:bodyPr/>
          <a:lstStyle/>
          <a:p>
            <a:fld id="{0C34CCD9-4292-C64D-B46D-29667536BB3C}" type="slidenum">
              <a:rPr lang="en-US" smtClean="0"/>
              <a:t>40</a:t>
            </a:fld>
            <a:endParaRPr lang="en-US"/>
          </a:p>
        </p:txBody>
      </p:sp>
    </p:spTree>
    <p:extLst>
      <p:ext uri="{BB962C8B-B14F-4D97-AF65-F5344CB8AC3E}">
        <p14:creationId xmlns:p14="http://schemas.microsoft.com/office/powerpoint/2010/main" val="2979345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393700"/>
            <a:ext cx="6096000" cy="3429000"/>
          </a:xfrm>
        </p:spPr>
      </p:sp>
      <p:sp>
        <p:nvSpPr>
          <p:cNvPr id="3" name="Notes Placeholder 2"/>
          <p:cNvSpPr>
            <a:spLocks noGrp="1"/>
          </p:cNvSpPr>
          <p:nvPr>
            <p:ph type="body" idx="1"/>
          </p:nvPr>
        </p:nvSpPr>
        <p:spPr/>
        <p:txBody>
          <a:bodyPr/>
          <a:lstStyle/>
          <a:p>
            <a:pPr marL="0" indent="0">
              <a:buNone/>
            </a:pPr>
            <a:r>
              <a:rPr lang="en-US" baseline="0" err="1"/>
              <a:t>tx</a:t>
            </a:r>
            <a:r>
              <a:rPr lang="en-US" baseline="0"/>
              <a:t>-free survival 3/3 64%</a:t>
            </a:r>
          </a:p>
          <a:p>
            <a:pPr marL="0" indent="0">
              <a:buNone/>
            </a:pPr>
            <a:r>
              <a:rPr lang="en-US" baseline="0" err="1"/>
              <a:t>tx</a:t>
            </a:r>
            <a:r>
              <a:rPr lang="en-US" baseline="0"/>
              <a:t>-free survival ¾ 48%</a:t>
            </a:r>
            <a:endParaRPr lang="en-US"/>
          </a:p>
        </p:txBody>
      </p:sp>
      <p:sp>
        <p:nvSpPr>
          <p:cNvPr id="4" name="Header Placeholder 3"/>
          <p:cNvSpPr>
            <a:spLocks noGrp="1"/>
          </p:cNvSpPr>
          <p:nvPr>
            <p:ph type="hdr" sz="quarter" idx="10"/>
          </p:nvPr>
        </p:nvSpPr>
        <p:spPr/>
        <p:txBody>
          <a:bodyPr/>
          <a:lstStyle/>
          <a:p>
            <a:pPr>
              <a:lnSpc>
                <a:spcPct val="95000"/>
              </a:lnSpc>
            </a:pPr>
            <a:r>
              <a:rPr lang="en-US" sz="600" i="1">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12/29/2021</a:t>
            </a:fld>
            <a:endParaRPr lang="en-US" sz="600" i="1">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43</a:t>
            </a:fld>
            <a:endParaRPr lang="en-US" sz="600" i="1">
              <a:latin typeface="Arial" pitchFamily="34" charset="0"/>
              <a:cs typeface="Arial" pitchFamily="34" charset="0"/>
            </a:endParaRPr>
          </a:p>
        </p:txBody>
      </p:sp>
    </p:spTree>
    <p:extLst>
      <p:ext uri="{BB962C8B-B14F-4D97-AF65-F5344CB8AC3E}">
        <p14:creationId xmlns:p14="http://schemas.microsoft.com/office/powerpoint/2010/main" val="355503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a:t>
            </a:r>
            <a:r>
              <a:rPr lang="en-US" baseline="0" dirty="0"/>
              <a:t> 9/4/14 – CW (SUBMITTED FOR PUBLICATION)</a:t>
            </a:r>
            <a:endParaRPr lang="en-US" dirty="0"/>
          </a:p>
        </p:txBody>
      </p:sp>
      <p:sp>
        <p:nvSpPr>
          <p:cNvPr id="4" name="Slide Number Placeholder 3"/>
          <p:cNvSpPr>
            <a:spLocks noGrp="1"/>
          </p:cNvSpPr>
          <p:nvPr>
            <p:ph type="sldNum" sz="quarter" idx="10"/>
          </p:nvPr>
        </p:nvSpPr>
        <p:spPr/>
        <p:txBody>
          <a:bodyPr/>
          <a:lstStyle/>
          <a:p>
            <a:fld id="{37D17ABA-5CF4-7947-90C7-77F4777CA5CE}" type="slidenum">
              <a:rPr lang="en-US" smtClean="0"/>
              <a:t>48</a:t>
            </a:fld>
            <a:endParaRPr lang="en-US"/>
          </a:p>
        </p:txBody>
      </p:sp>
    </p:spTree>
    <p:extLst>
      <p:ext uri="{BB962C8B-B14F-4D97-AF65-F5344CB8AC3E}">
        <p14:creationId xmlns:p14="http://schemas.microsoft.com/office/powerpoint/2010/main" val="2354283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UPDATED</a:t>
            </a:r>
            <a:r>
              <a:rPr lang="en-US" baseline="0"/>
              <a:t> 9/4/14 – CW (SUBMITTED FOR PUBLICATION)</a:t>
            </a:r>
            <a:endParaRPr lang="en-US"/>
          </a:p>
        </p:txBody>
      </p:sp>
      <p:sp>
        <p:nvSpPr>
          <p:cNvPr id="4" name="Slide Number Placeholder 3"/>
          <p:cNvSpPr>
            <a:spLocks noGrp="1"/>
          </p:cNvSpPr>
          <p:nvPr>
            <p:ph type="sldNum" sz="quarter" idx="10"/>
          </p:nvPr>
        </p:nvSpPr>
        <p:spPr/>
        <p:txBody>
          <a:bodyPr/>
          <a:lstStyle/>
          <a:p>
            <a:fld id="{37D17ABA-5CF4-7947-90C7-77F4777CA5CE}" type="slidenum">
              <a:rPr lang="en-US" smtClean="0"/>
              <a:t>7</a:t>
            </a:fld>
            <a:endParaRPr lang="en-US"/>
          </a:p>
        </p:txBody>
      </p:sp>
    </p:spTree>
    <p:extLst>
      <p:ext uri="{BB962C8B-B14F-4D97-AF65-F5344CB8AC3E}">
        <p14:creationId xmlns:p14="http://schemas.microsoft.com/office/powerpoint/2010/main" val="399968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8D48FBFE-4CBE-4A63-B11A-91E7F5361BDC}" type="slidenum">
              <a:rPr lang="en-US" altLang="en-US">
                <a:solidFill>
                  <a:srgbClr val="000000"/>
                </a:solidFill>
              </a:rPr>
              <a:pPr/>
              <a:t>14</a:t>
            </a:fld>
            <a:endParaRPr lang="en-US" altLang="en-US">
              <a:solidFill>
                <a:srgbClr val="000000"/>
              </a:solidFill>
            </a:endParaRPr>
          </a:p>
        </p:txBody>
      </p:sp>
    </p:spTree>
    <p:extLst>
      <p:ext uri="{BB962C8B-B14F-4D97-AF65-F5344CB8AC3E}">
        <p14:creationId xmlns:p14="http://schemas.microsoft.com/office/powerpoint/2010/main" val="1703126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576AD899-4013-4E86-AB67-061B084558A5}" type="slidenum">
              <a:rPr lang="en-US" altLang="en-US">
                <a:solidFill>
                  <a:srgbClr val="000000"/>
                </a:solidFill>
              </a:rPr>
              <a:pPr/>
              <a:t>15</a:t>
            </a:fld>
            <a:endParaRPr lang="en-US" altLang="en-US">
              <a:solidFill>
                <a:srgbClr val="000000"/>
              </a:solidFill>
            </a:endParaRPr>
          </a:p>
        </p:txBody>
      </p:sp>
    </p:spTree>
    <p:extLst>
      <p:ext uri="{BB962C8B-B14F-4D97-AF65-F5344CB8AC3E}">
        <p14:creationId xmlns:p14="http://schemas.microsoft.com/office/powerpoint/2010/main" val="314549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2E49004F-6800-4E95-AC5B-CE7604E88804}" type="slidenum">
              <a:rPr lang="en-US" altLang="en-US">
                <a:solidFill>
                  <a:srgbClr val="000000"/>
                </a:solidFill>
              </a:rPr>
              <a:pPr/>
              <a:t>16</a:t>
            </a:fld>
            <a:endParaRPr lang="en-US" altLang="en-US">
              <a:solidFill>
                <a:srgbClr val="000000"/>
              </a:solidFill>
            </a:endParaRPr>
          </a:p>
        </p:txBody>
      </p:sp>
    </p:spTree>
    <p:extLst>
      <p:ext uri="{BB962C8B-B14F-4D97-AF65-F5344CB8AC3E}">
        <p14:creationId xmlns:p14="http://schemas.microsoft.com/office/powerpoint/2010/main" val="3732614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So while variability appears to exist in genomic profiles among favorable risk men with high suspicion score lesions.</a:t>
            </a:r>
          </a:p>
          <a:p>
            <a:endParaRPr lang="en-US" baseline="0" dirty="0"/>
          </a:p>
          <a:p>
            <a:r>
              <a:rPr lang="en-US" baseline="0" dirty="0"/>
              <a:t>It is very likely that similar comparative effectiveness work will be of value in a climate increasingly mindful of the economic toll of cancer care. </a:t>
            </a:r>
          </a:p>
        </p:txBody>
      </p:sp>
      <p:sp>
        <p:nvSpPr>
          <p:cNvPr id="4" name="Slide Number Placeholder 3"/>
          <p:cNvSpPr>
            <a:spLocks noGrp="1"/>
          </p:cNvSpPr>
          <p:nvPr>
            <p:ph type="sldNum" sz="quarter" idx="10"/>
          </p:nvPr>
        </p:nvSpPr>
        <p:spPr/>
        <p:txBody>
          <a:bodyPr/>
          <a:lstStyle/>
          <a:p>
            <a:fld id="{D9A089B0-B607-426C-BDD4-8F2E14241A2A}" type="slidenum">
              <a:rPr lang="en-US" smtClean="0"/>
              <a:t>34</a:t>
            </a:fld>
            <a:endParaRPr lang="en-US"/>
          </a:p>
        </p:txBody>
      </p:sp>
    </p:spTree>
    <p:extLst>
      <p:ext uri="{BB962C8B-B14F-4D97-AF65-F5344CB8AC3E}">
        <p14:creationId xmlns:p14="http://schemas.microsoft.com/office/powerpoint/2010/main" val="85804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MV model</a:t>
            </a:r>
            <a:r>
              <a:rPr lang="en-US" baseline="0" dirty="0"/>
              <a:t> adjusted for marital status, race</a:t>
            </a:r>
            <a:endParaRPr lang="en-US" dirty="0"/>
          </a:p>
        </p:txBody>
      </p:sp>
      <p:sp>
        <p:nvSpPr>
          <p:cNvPr id="4" name="Slide Number Placeholder 3"/>
          <p:cNvSpPr>
            <a:spLocks noGrp="1"/>
          </p:cNvSpPr>
          <p:nvPr>
            <p:ph type="sldNum" sz="quarter" idx="10"/>
          </p:nvPr>
        </p:nvSpPr>
        <p:spPr/>
        <p:txBody>
          <a:bodyPr/>
          <a:lstStyle/>
          <a:p>
            <a:fld id="{0C34CCD9-4292-C64D-B46D-29667536BB3C}" type="slidenum">
              <a:rPr lang="en-US" smtClean="0"/>
              <a:t>37</a:t>
            </a:fld>
            <a:endParaRPr lang="en-US"/>
          </a:p>
        </p:txBody>
      </p:sp>
    </p:spTree>
    <p:extLst>
      <p:ext uri="{BB962C8B-B14F-4D97-AF65-F5344CB8AC3E}">
        <p14:creationId xmlns:p14="http://schemas.microsoft.com/office/powerpoint/2010/main" val="4085277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MV model</a:t>
            </a:r>
            <a:r>
              <a:rPr lang="en-US" baseline="0" dirty="0"/>
              <a:t> adjusted for marital status, race</a:t>
            </a:r>
            <a:endParaRPr lang="en-US" dirty="0"/>
          </a:p>
        </p:txBody>
      </p:sp>
      <p:sp>
        <p:nvSpPr>
          <p:cNvPr id="4" name="Slide Number Placeholder 3"/>
          <p:cNvSpPr>
            <a:spLocks noGrp="1"/>
          </p:cNvSpPr>
          <p:nvPr>
            <p:ph type="sldNum" sz="quarter" idx="10"/>
          </p:nvPr>
        </p:nvSpPr>
        <p:spPr/>
        <p:txBody>
          <a:bodyPr/>
          <a:lstStyle/>
          <a:p>
            <a:fld id="{0C34CCD9-4292-C64D-B46D-29667536BB3C}" type="slidenum">
              <a:rPr lang="en-US" smtClean="0"/>
              <a:t>38</a:t>
            </a:fld>
            <a:endParaRPr lang="en-US"/>
          </a:p>
        </p:txBody>
      </p:sp>
    </p:spTree>
    <p:extLst>
      <p:ext uri="{BB962C8B-B14F-4D97-AF65-F5344CB8AC3E}">
        <p14:creationId xmlns:p14="http://schemas.microsoft.com/office/powerpoint/2010/main" val="1295265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Of note, the median time from PI-RADS to subsequent biopsy was about a year, and median time from PI-RADS to biopsy upgrade was about 24 months.</a:t>
            </a:r>
          </a:p>
          <a:p>
            <a:pPr marL="171450" indent="-171450">
              <a:buFont typeface="Arial" panose="020B0604020202020204" pitchFamily="34" charset="0"/>
              <a:buChar char="•"/>
            </a:pPr>
            <a:r>
              <a:rPr lang="en-US" dirty="0"/>
              <a:t>Looking at the positive and negative predictive values of PI-RADS, we see that at 3 years following </a:t>
            </a:r>
            <a:r>
              <a:rPr lang="en-US" dirty="0" err="1"/>
              <a:t>mpMRI</a:t>
            </a:r>
            <a:r>
              <a:rPr lang="en-US" dirty="0"/>
              <a:t>, PI-RADS scores of 1-2 show a reasonable but not extraordinary negative predictive value of 87%.</a:t>
            </a:r>
          </a:p>
          <a:p>
            <a:pPr marL="171450" indent="-171450">
              <a:buFont typeface="Arial" panose="020B0604020202020204" pitchFamily="34" charset="0"/>
              <a:buChar char="•"/>
            </a:pPr>
            <a:r>
              <a:rPr lang="en-US" dirty="0"/>
              <a:t>Looking at the positive predictive values, PI-RADS 5 lesions only had a 3yr PPV of 33% which I would argue is surprisingly low</a:t>
            </a:r>
          </a:p>
        </p:txBody>
      </p:sp>
      <p:sp>
        <p:nvSpPr>
          <p:cNvPr id="4" name="Slide Number Placeholder 3"/>
          <p:cNvSpPr>
            <a:spLocks noGrp="1"/>
          </p:cNvSpPr>
          <p:nvPr>
            <p:ph type="sldNum" sz="quarter" idx="10"/>
          </p:nvPr>
        </p:nvSpPr>
        <p:spPr/>
        <p:txBody>
          <a:bodyPr/>
          <a:lstStyle/>
          <a:p>
            <a:fld id="{0A640F3D-0660-5344-AB13-D957A31D2BC7}" type="slidenum">
              <a:rPr lang="en-US" smtClean="0"/>
              <a:t>39</a:t>
            </a:fld>
            <a:endParaRPr lang="en-US"/>
          </a:p>
        </p:txBody>
      </p:sp>
    </p:spTree>
    <p:extLst>
      <p:ext uri="{BB962C8B-B14F-4D97-AF65-F5344CB8AC3E}">
        <p14:creationId xmlns:p14="http://schemas.microsoft.com/office/powerpoint/2010/main" val="566286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Head and Content">
    <p:spTree>
      <p:nvGrpSpPr>
        <p:cNvPr id="1" name=""/>
        <p:cNvGrpSpPr/>
        <p:nvPr/>
      </p:nvGrpSpPr>
      <p:grpSpPr>
        <a:xfrm>
          <a:off x="0" y="0"/>
          <a:ext cx="0" cy="0"/>
          <a:chOff x="0" y="0"/>
          <a:chExt cx="0" cy="0"/>
        </a:xfrm>
      </p:grpSpPr>
      <p:sp>
        <p:nvSpPr>
          <p:cNvPr id="7" name="Text Placeholder 4"/>
          <p:cNvSpPr>
            <a:spLocks noGrp="1"/>
          </p:cNvSpPr>
          <p:nvPr>
            <p:ph type="body" sz="quarter" idx="11"/>
          </p:nvPr>
        </p:nvSpPr>
        <p:spPr>
          <a:xfrm>
            <a:off x="13" y="6373338"/>
            <a:ext cx="9534953" cy="358291"/>
          </a:xfrm>
          <a:prstGeom prst="rect">
            <a:avLst/>
          </a:prstGeom>
        </p:spPr>
        <p:txBody>
          <a:bodyPr/>
          <a:lstStyle>
            <a:lvl1pPr marL="0" indent="0">
              <a:buNone/>
              <a:defRPr sz="1600">
                <a:solidFill>
                  <a:srgbClr val="FFFFFF"/>
                </a:solidFill>
                <a:latin typeface="Arial"/>
                <a:cs typeface="Arial"/>
              </a:defRPr>
            </a:lvl1pPr>
            <a:lvl2pPr marL="230087" indent="0">
              <a:buNone/>
              <a:defRPr sz="1600">
                <a:solidFill>
                  <a:srgbClr val="FFFFFF"/>
                </a:solidFill>
                <a:latin typeface="Arial"/>
                <a:cs typeface="Arial"/>
              </a:defRPr>
            </a:lvl2pPr>
            <a:lvl3pPr marL="515713" indent="0">
              <a:buNone/>
              <a:defRPr sz="1600">
                <a:solidFill>
                  <a:srgbClr val="FFFFFF"/>
                </a:solidFill>
                <a:latin typeface="Arial"/>
                <a:cs typeface="Arial"/>
              </a:defRPr>
            </a:lvl3pPr>
            <a:lvl4pPr marL="799754" indent="0">
              <a:buNone/>
              <a:defRPr sz="1600">
                <a:solidFill>
                  <a:srgbClr val="FFFFFF"/>
                </a:solidFill>
                <a:latin typeface="Arial"/>
                <a:cs typeface="Arial"/>
              </a:defRPr>
            </a:lvl4pPr>
            <a:lvl5pPr marL="1085380" indent="0">
              <a:buNone/>
              <a:defRPr sz="1600">
                <a:solidFill>
                  <a:srgbClr val="FFFFFF"/>
                </a:solidFill>
                <a:latin typeface="Arial"/>
                <a:cs typeface="Arial"/>
              </a:defRPr>
            </a:lvl5pPr>
          </a:lstStyle>
          <a:p>
            <a:pPr lvl="0"/>
            <a:r>
              <a:rPr lang="en-US"/>
              <a:t>Edit Master text styles</a:t>
            </a:r>
          </a:p>
        </p:txBody>
      </p:sp>
      <p:sp>
        <p:nvSpPr>
          <p:cNvPr id="11" name="Title Placeholder 1"/>
          <p:cNvSpPr>
            <a:spLocks noGrp="1"/>
          </p:cNvSpPr>
          <p:nvPr>
            <p:ph type="title"/>
          </p:nvPr>
        </p:nvSpPr>
        <p:spPr>
          <a:xfrm>
            <a:off x="660880" y="311095"/>
            <a:ext cx="10786533" cy="577041"/>
          </a:xfrm>
          <a:prstGeom prst="rect">
            <a:avLst/>
          </a:prstGeom>
        </p:spPr>
        <p:txBody>
          <a:bodyPr vert="horz" wrap="square" lIns="91400" tIns="45700" rIns="91400" bIns="45700" rtlCol="0" anchor="t" anchorCtr="0">
            <a:spAutoFit/>
          </a:bodyPr>
          <a:lstStyle/>
          <a:p>
            <a:r>
              <a:rPr lang="en-US"/>
              <a:t>Click to edit Master title style</a:t>
            </a:r>
            <a:endParaRPr lang="en-US" dirty="0"/>
          </a:p>
        </p:txBody>
      </p:sp>
      <p:sp>
        <p:nvSpPr>
          <p:cNvPr id="12" name="Content Placeholder 2"/>
          <p:cNvSpPr>
            <a:spLocks noGrp="1"/>
          </p:cNvSpPr>
          <p:nvPr>
            <p:ph idx="1" hasCustomPrompt="1"/>
          </p:nvPr>
        </p:nvSpPr>
        <p:spPr>
          <a:xfrm>
            <a:off x="881833" y="1481542"/>
            <a:ext cx="11100731" cy="4551755"/>
          </a:xfrm>
          <a:prstGeom prst="rect">
            <a:avLst/>
          </a:prstGeom>
        </p:spPr>
        <p:txBody>
          <a:bodyPr vert="horz" wrap="square" lIns="91400" tIns="45700" rIns="91400" bIns="4570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925185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41"/>
            <a:ext cx="9146117" cy="5153025"/>
          </a:xfrm>
          <a:prstGeom prst="rect">
            <a:avLst/>
          </a:prstGeom>
          <a:solidFill>
            <a:schemeClr val="accent5"/>
          </a:solidFill>
          <a:ln w="19050" algn="ctr">
            <a:noFill/>
            <a:miter lim="800000"/>
            <a:headEnd/>
            <a:tailEnd/>
          </a:ln>
        </p:spPr>
        <p:txBody>
          <a:bodyPr wrap="none" lIns="91400" tIns="45700" rIns="91400" bIns="45700" rtlCol="0" anchor="ctr"/>
          <a:lstStyle/>
          <a:p>
            <a:pPr algn="ctr">
              <a:lnSpc>
                <a:spcPct val="90000"/>
              </a:lnSpc>
            </a:pPr>
            <a:endParaRPr lang="en-US" sz="1600" b="1" dirty="0">
              <a:solidFill>
                <a:prstClr val="white"/>
              </a:solidFill>
              <a:latin typeface="Candara"/>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98" y="742095"/>
            <a:ext cx="1388044"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p:nvSpPr>
        <p:spPr bwMode="invGray">
          <a:xfrm>
            <a:off x="486834" y="366741"/>
            <a:ext cx="9146117" cy="5153025"/>
          </a:xfrm>
          <a:prstGeom prst="rect">
            <a:avLst/>
          </a:prstGeom>
          <a:solidFill>
            <a:schemeClr val="accent5"/>
          </a:solidFill>
          <a:ln w="19050" algn="ctr">
            <a:noFill/>
            <a:miter lim="800000"/>
            <a:headEnd/>
            <a:tailEnd/>
          </a:ln>
        </p:spPr>
        <p:txBody>
          <a:bodyPr wrap="none" lIns="91400" tIns="45700" rIns="91400" bIns="45700" rtlCol="0" anchor="ctr"/>
          <a:lstStyle/>
          <a:p>
            <a:pPr algn="ctr">
              <a:lnSpc>
                <a:spcPct val="90000"/>
              </a:lnSpc>
            </a:pPr>
            <a:endParaRPr lang="en-US" sz="1600" b="1" dirty="0">
              <a:solidFill>
                <a:prstClr val="white"/>
              </a:solidFill>
              <a:latin typeface="Candara"/>
            </a:endParaRPr>
          </a:p>
        </p:txBody>
      </p:sp>
      <p:sp>
        <p:nvSpPr>
          <p:cNvPr id="35" name="Title 34"/>
          <p:cNvSpPr>
            <a:spLocks noGrp="1"/>
          </p:cNvSpPr>
          <p:nvPr>
            <p:ph type="title" hasCustomPrompt="1"/>
          </p:nvPr>
        </p:nvSpPr>
        <p:spPr>
          <a:xfrm>
            <a:off x="864807" y="2436397"/>
            <a:ext cx="8768144" cy="628337"/>
          </a:xfrm>
          <a:prstGeom prst="rect">
            <a:avLst/>
          </a:prstGeom>
        </p:spPr>
        <p:txBody>
          <a:bodyPr vert="horz" wrap="square" lIns="91400" tIns="45700" rIns="91400" bIns="4570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004"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30" y="2999542"/>
            <a:ext cx="8733973" cy="507831"/>
          </a:xfrm>
          <a:prstGeom prst="rect">
            <a:avLst/>
          </a:prstGeom>
        </p:spPr>
        <p:txBody>
          <a:bodyPr anchor="t" anchorCtr="0">
            <a:noAutofit/>
          </a:bodyPr>
          <a:lstStyle>
            <a:lvl1pPr marL="0" indent="0" algn="l" defTabSz="914004"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002" indent="0">
              <a:buNone/>
              <a:defRPr sz="1800">
                <a:solidFill>
                  <a:schemeClr val="tx1">
                    <a:tint val="75000"/>
                  </a:schemeClr>
                </a:solidFill>
              </a:defRPr>
            </a:lvl2pPr>
            <a:lvl3pPr marL="914004" indent="0">
              <a:buNone/>
              <a:defRPr sz="1600">
                <a:solidFill>
                  <a:schemeClr val="tx1">
                    <a:tint val="75000"/>
                  </a:schemeClr>
                </a:solidFill>
              </a:defRPr>
            </a:lvl3pPr>
            <a:lvl4pPr marL="1371006" indent="0">
              <a:buNone/>
              <a:defRPr sz="1400">
                <a:solidFill>
                  <a:schemeClr val="tx1">
                    <a:tint val="75000"/>
                  </a:schemeClr>
                </a:solidFill>
              </a:defRPr>
            </a:lvl4pPr>
            <a:lvl5pPr marL="1828008" indent="0">
              <a:buNone/>
              <a:defRPr sz="1400">
                <a:solidFill>
                  <a:schemeClr val="tx1">
                    <a:tint val="75000"/>
                  </a:schemeClr>
                </a:solidFill>
              </a:defRPr>
            </a:lvl5pPr>
            <a:lvl6pPr marL="2285010" indent="0">
              <a:buNone/>
              <a:defRPr sz="1400">
                <a:solidFill>
                  <a:schemeClr val="tx1">
                    <a:tint val="75000"/>
                  </a:schemeClr>
                </a:solidFill>
              </a:defRPr>
            </a:lvl6pPr>
            <a:lvl7pPr marL="2742012" indent="0">
              <a:buNone/>
              <a:defRPr sz="1400">
                <a:solidFill>
                  <a:schemeClr val="tx1">
                    <a:tint val="75000"/>
                  </a:schemeClr>
                </a:solidFill>
              </a:defRPr>
            </a:lvl7pPr>
            <a:lvl8pPr marL="3199014" indent="0">
              <a:buNone/>
              <a:defRPr sz="1400">
                <a:solidFill>
                  <a:schemeClr val="tx1">
                    <a:tint val="75000"/>
                  </a:schemeClr>
                </a:solidFill>
              </a:defRPr>
            </a:lvl8pPr>
            <a:lvl9pPr marL="3656016" indent="0">
              <a:buNone/>
              <a:defRPr sz="1400">
                <a:solidFill>
                  <a:schemeClr val="tx1">
                    <a:tint val="75000"/>
                  </a:schemeClr>
                </a:solidFill>
              </a:defRPr>
            </a:lvl9pPr>
          </a:lstStyle>
          <a:p>
            <a:pPr marL="0" lvl="0" indent="0" algn="l" defTabSz="914004"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4907780"/>
            <a:ext cx="2567117" cy="238607"/>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4" name="Text Placeholder 3"/>
          <p:cNvSpPr>
            <a:spLocks noGrp="1"/>
          </p:cNvSpPr>
          <p:nvPr>
            <p:ph type="body" sz="quarter" idx="10"/>
          </p:nvPr>
        </p:nvSpPr>
        <p:spPr>
          <a:xfrm>
            <a:off x="993050" y="4045138"/>
            <a:ext cx="8637391" cy="341475"/>
          </a:xfrm>
          <a:prstGeom prst="rect">
            <a:avLst/>
          </a:prstGeo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087" indent="0">
              <a:buNone/>
              <a:defRPr lang="en-US" sz="1800" smtClean="0">
                <a:latin typeface="+mn-lt"/>
              </a:defRPr>
            </a:lvl2pPr>
            <a:lvl3pPr marL="687089" indent="0">
              <a:buNone/>
              <a:defRPr lang="en-US" sz="1800" smtClean="0">
                <a:latin typeface="+mn-lt"/>
              </a:defRPr>
            </a:lvl3pPr>
            <a:lvl4pPr marL="1142504" indent="0">
              <a:buNone/>
              <a:defRPr lang="en-US" sz="1800" smtClean="0">
                <a:latin typeface="+mn-lt"/>
              </a:defRPr>
            </a:lvl4pPr>
            <a:lvl5pPr marL="1601093" indent="0">
              <a:buNone/>
              <a:defRPr lang="en-US" sz="1800">
                <a:latin typeface="+mn-lt"/>
              </a:defRPr>
            </a:lvl5pPr>
          </a:lstStyle>
          <a:p>
            <a:pPr marL="0" lvl="0"/>
            <a:r>
              <a:rPr lang="en-US"/>
              <a:t>Edit Master text styles</a:t>
            </a:r>
          </a:p>
        </p:txBody>
      </p:sp>
      <p:pic>
        <p:nvPicPr>
          <p:cNvPr id="13" name="Picture 12" descr="UCSF_sig_white_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244" y="742963"/>
            <a:ext cx="1401320" cy="683380"/>
          </a:xfrm>
          <a:prstGeom prst="rect">
            <a:avLst/>
          </a:prstGeom>
        </p:spPr>
      </p:pic>
    </p:spTree>
    <p:extLst>
      <p:ext uri="{BB962C8B-B14F-4D97-AF65-F5344CB8AC3E}">
        <p14:creationId xmlns:p14="http://schemas.microsoft.com/office/powerpoint/2010/main" val="32703907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41"/>
            <a:ext cx="9146117" cy="5153025"/>
          </a:xfrm>
          <a:prstGeom prst="rect">
            <a:avLst/>
          </a:prstGeom>
          <a:solidFill>
            <a:schemeClr val="accent6"/>
          </a:solidFill>
          <a:ln w="19050" algn="ctr">
            <a:noFill/>
            <a:miter lim="800000"/>
            <a:headEnd/>
            <a:tailEnd/>
          </a:ln>
        </p:spPr>
        <p:txBody>
          <a:bodyPr wrap="none" lIns="91400" tIns="45700" rIns="91400" bIns="45700" rtlCol="0" anchor="ctr"/>
          <a:lstStyle/>
          <a:p>
            <a:pPr algn="ctr">
              <a:lnSpc>
                <a:spcPct val="90000"/>
              </a:lnSpc>
            </a:pPr>
            <a:endParaRPr lang="en-US" sz="1600" b="1" dirty="0">
              <a:solidFill>
                <a:prstClr val="white"/>
              </a:solidFill>
              <a:latin typeface="Candara"/>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98" y="742095"/>
            <a:ext cx="1388044"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p:nvSpPr>
        <p:spPr bwMode="ltGray">
          <a:xfrm>
            <a:off x="486834" y="366741"/>
            <a:ext cx="9146117" cy="5153025"/>
          </a:xfrm>
          <a:prstGeom prst="rect">
            <a:avLst/>
          </a:prstGeom>
          <a:solidFill>
            <a:schemeClr val="accent6"/>
          </a:solidFill>
          <a:ln w="19050" algn="ctr">
            <a:noFill/>
            <a:miter lim="800000"/>
            <a:headEnd/>
            <a:tailEnd/>
          </a:ln>
        </p:spPr>
        <p:txBody>
          <a:bodyPr wrap="none" lIns="91400" tIns="45700" rIns="91400" bIns="45700" rtlCol="0" anchor="ctr"/>
          <a:lstStyle/>
          <a:p>
            <a:pPr algn="ctr">
              <a:lnSpc>
                <a:spcPct val="90000"/>
              </a:lnSpc>
            </a:pPr>
            <a:endParaRPr lang="en-US" sz="1600" b="1" dirty="0">
              <a:solidFill>
                <a:prstClr val="white"/>
              </a:solidFill>
              <a:latin typeface="Candara"/>
            </a:endParaRPr>
          </a:p>
        </p:txBody>
      </p:sp>
      <p:sp>
        <p:nvSpPr>
          <p:cNvPr id="35" name="Title 34"/>
          <p:cNvSpPr>
            <a:spLocks noGrp="1"/>
          </p:cNvSpPr>
          <p:nvPr>
            <p:ph type="title" hasCustomPrompt="1"/>
          </p:nvPr>
        </p:nvSpPr>
        <p:spPr>
          <a:xfrm>
            <a:off x="864807" y="2436397"/>
            <a:ext cx="8768144" cy="628337"/>
          </a:xfrm>
          <a:prstGeom prst="rect">
            <a:avLst/>
          </a:prstGeom>
        </p:spPr>
        <p:txBody>
          <a:bodyPr vert="horz" wrap="square" lIns="91400" tIns="45700" rIns="91400" bIns="4570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004"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30" y="2999542"/>
            <a:ext cx="8733973" cy="507831"/>
          </a:xfrm>
          <a:prstGeom prst="rect">
            <a:avLst/>
          </a:prstGeom>
        </p:spPr>
        <p:txBody>
          <a:bodyPr anchor="t" anchorCtr="0">
            <a:noAutofit/>
          </a:bodyPr>
          <a:lstStyle>
            <a:lvl1pPr marL="0" indent="0" algn="l" defTabSz="914004"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002" indent="0">
              <a:buNone/>
              <a:defRPr sz="1800">
                <a:solidFill>
                  <a:schemeClr val="tx1">
                    <a:tint val="75000"/>
                  </a:schemeClr>
                </a:solidFill>
              </a:defRPr>
            </a:lvl2pPr>
            <a:lvl3pPr marL="914004" indent="0">
              <a:buNone/>
              <a:defRPr sz="1600">
                <a:solidFill>
                  <a:schemeClr val="tx1">
                    <a:tint val="75000"/>
                  </a:schemeClr>
                </a:solidFill>
              </a:defRPr>
            </a:lvl3pPr>
            <a:lvl4pPr marL="1371006" indent="0">
              <a:buNone/>
              <a:defRPr sz="1400">
                <a:solidFill>
                  <a:schemeClr val="tx1">
                    <a:tint val="75000"/>
                  </a:schemeClr>
                </a:solidFill>
              </a:defRPr>
            </a:lvl4pPr>
            <a:lvl5pPr marL="1828008" indent="0">
              <a:buNone/>
              <a:defRPr sz="1400">
                <a:solidFill>
                  <a:schemeClr val="tx1">
                    <a:tint val="75000"/>
                  </a:schemeClr>
                </a:solidFill>
              </a:defRPr>
            </a:lvl5pPr>
            <a:lvl6pPr marL="2285010" indent="0">
              <a:buNone/>
              <a:defRPr sz="1400">
                <a:solidFill>
                  <a:schemeClr val="tx1">
                    <a:tint val="75000"/>
                  </a:schemeClr>
                </a:solidFill>
              </a:defRPr>
            </a:lvl6pPr>
            <a:lvl7pPr marL="2742012" indent="0">
              <a:buNone/>
              <a:defRPr sz="1400">
                <a:solidFill>
                  <a:schemeClr val="tx1">
                    <a:tint val="75000"/>
                  </a:schemeClr>
                </a:solidFill>
              </a:defRPr>
            </a:lvl7pPr>
            <a:lvl8pPr marL="3199014" indent="0">
              <a:buNone/>
              <a:defRPr sz="1400">
                <a:solidFill>
                  <a:schemeClr val="tx1">
                    <a:tint val="75000"/>
                  </a:schemeClr>
                </a:solidFill>
              </a:defRPr>
            </a:lvl8pPr>
            <a:lvl9pPr marL="3656016" indent="0">
              <a:buNone/>
              <a:defRPr sz="1400">
                <a:solidFill>
                  <a:schemeClr val="tx1">
                    <a:tint val="75000"/>
                  </a:schemeClr>
                </a:solidFill>
              </a:defRPr>
            </a:lvl9pPr>
          </a:lstStyle>
          <a:p>
            <a:pPr marL="0" lvl="0" indent="0" algn="l" defTabSz="914004"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4907780"/>
            <a:ext cx="2567117" cy="238607"/>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4" name="Text Placeholder 3"/>
          <p:cNvSpPr>
            <a:spLocks noGrp="1"/>
          </p:cNvSpPr>
          <p:nvPr>
            <p:ph type="body" sz="quarter" idx="10"/>
          </p:nvPr>
        </p:nvSpPr>
        <p:spPr>
          <a:xfrm>
            <a:off x="994834" y="4044820"/>
            <a:ext cx="8638117" cy="406400"/>
          </a:xfrm>
          <a:prstGeom prst="rect">
            <a:avLst/>
          </a:prstGeo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a:t>Edit Master text styles</a:t>
            </a:r>
          </a:p>
        </p:txBody>
      </p:sp>
      <p:pic>
        <p:nvPicPr>
          <p:cNvPr id="13" name="Picture 12" descr="UCSF_sig_white_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244" y="742963"/>
            <a:ext cx="1401320" cy="683380"/>
          </a:xfrm>
          <a:prstGeom prst="rect">
            <a:avLst/>
          </a:prstGeom>
        </p:spPr>
      </p:pic>
    </p:spTree>
    <p:extLst>
      <p:ext uri="{BB962C8B-B14F-4D97-AF65-F5344CB8AC3E}">
        <p14:creationId xmlns:p14="http://schemas.microsoft.com/office/powerpoint/2010/main" val="235719451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12192000" cy="68580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12192000" cy="6858000"/>
          </a:xfrm>
          <a:prstGeom prst="rect">
            <a:avLst/>
          </a:prstGeom>
        </p:spPr>
      </p:pic>
      <p:sp>
        <p:nvSpPr>
          <p:cNvPr id="6" name="Rectangle 5"/>
          <p:cNvSpPr/>
          <p:nvPr/>
        </p:nvSpPr>
        <p:spPr bwMode="auto">
          <a:xfrm>
            <a:off x="486834" y="366741"/>
            <a:ext cx="9146117" cy="5153025"/>
          </a:xfrm>
          <a:prstGeom prst="rect">
            <a:avLst/>
          </a:prstGeom>
          <a:solidFill>
            <a:schemeClr val="accent3"/>
          </a:solidFill>
          <a:ln w="19050" algn="ctr">
            <a:noFill/>
            <a:miter lim="800000"/>
            <a:headEnd/>
            <a:tailEnd/>
          </a:ln>
        </p:spPr>
        <p:txBody>
          <a:bodyPr wrap="none" lIns="91400" tIns="45700" rIns="91400" bIns="45700" rtlCol="0" anchor="ctr"/>
          <a:lstStyle/>
          <a:p>
            <a:pPr algn="ctr">
              <a:lnSpc>
                <a:spcPct val="90000"/>
              </a:lnSpc>
            </a:pPr>
            <a:endParaRPr lang="en-US" sz="1600" b="1" dirty="0">
              <a:solidFill>
                <a:prstClr val="white"/>
              </a:solidFill>
              <a:latin typeface="Candara"/>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98" y="742095"/>
            <a:ext cx="1388044"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bwMode="ltGray">
          <a:xfrm>
            <a:off x="486834" y="366741"/>
            <a:ext cx="9146117" cy="5153025"/>
          </a:xfrm>
          <a:prstGeom prst="rect">
            <a:avLst/>
          </a:prstGeom>
          <a:solidFill>
            <a:schemeClr val="accent3"/>
          </a:solidFill>
          <a:ln w="19050" algn="ctr">
            <a:noFill/>
            <a:miter lim="800000"/>
            <a:headEnd/>
            <a:tailEnd/>
          </a:ln>
        </p:spPr>
        <p:txBody>
          <a:bodyPr wrap="none" lIns="91400" tIns="45700" rIns="91400" bIns="45700" rtlCol="0" anchor="ctr"/>
          <a:lstStyle/>
          <a:p>
            <a:pPr algn="ctr">
              <a:lnSpc>
                <a:spcPct val="90000"/>
              </a:lnSpc>
            </a:pPr>
            <a:endParaRPr lang="en-US" sz="1600" b="1" dirty="0">
              <a:solidFill>
                <a:prstClr val="white"/>
              </a:solidFill>
              <a:latin typeface="Candara"/>
            </a:endParaRPr>
          </a:p>
        </p:txBody>
      </p:sp>
      <p:sp>
        <p:nvSpPr>
          <p:cNvPr id="35" name="Title 34"/>
          <p:cNvSpPr>
            <a:spLocks noGrp="1"/>
          </p:cNvSpPr>
          <p:nvPr>
            <p:ph type="title" hasCustomPrompt="1"/>
          </p:nvPr>
        </p:nvSpPr>
        <p:spPr>
          <a:xfrm>
            <a:off x="864807" y="2436397"/>
            <a:ext cx="8768144" cy="628337"/>
          </a:xfrm>
          <a:prstGeom prst="rect">
            <a:avLst/>
          </a:prstGeom>
        </p:spPr>
        <p:txBody>
          <a:bodyPr vert="horz" wrap="square" lIns="91400" tIns="45700" rIns="91400" bIns="4570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004"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30" y="2999542"/>
            <a:ext cx="8733973" cy="507831"/>
          </a:xfrm>
          <a:prstGeom prst="rect">
            <a:avLst/>
          </a:prstGeom>
        </p:spPr>
        <p:txBody>
          <a:bodyPr anchor="t" anchorCtr="0">
            <a:noAutofit/>
          </a:bodyPr>
          <a:lstStyle>
            <a:lvl1pPr marL="0" indent="0" algn="l" defTabSz="914004"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002" indent="0">
              <a:buNone/>
              <a:defRPr sz="1800">
                <a:solidFill>
                  <a:schemeClr val="tx1">
                    <a:tint val="75000"/>
                  </a:schemeClr>
                </a:solidFill>
              </a:defRPr>
            </a:lvl2pPr>
            <a:lvl3pPr marL="914004" indent="0">
              <a:buNone/>
              <a:defRPr sz="1600">
                <a:solidFill>
                  <a:schemeClr val="tx1">
                    <a:tint val="75000"/>
                  </a:schemeClr>
                </a:solidFill>
              </a:defRPr>
            </a:lvl3pPr>
            <a:lvl4pPr marL="1371006" indent="0">
              <a:buNone/>
              <a:defRPr sz="1400">
                <a:solidFill>
                  <a:schemeClr val="tx1">
                    <a:tint val="75000"/>
                  </a:schemeClr>
                </a:solidFill>
              </a:defRPr>
            </a:lvl4pPr>
            <a:lvl5pPr marL="1828008" indent="0">
              <a:buNone/>
              <a:defRPr sz="1400">
                <a:solidFill>
                  <a:schemeClr val="tx1">
                    <a:tint val="75000"/>
                  </a:schemeClr>
                </a:solidFill>
              </a:defRPr>
            </a:lvl5pPr>
            <a:lvl6pPr marL="2285010" indent="0">
              <a:buNone/>
              <a:defRPr sz="1400">
                <a:solidFill>
                  <a:schemeClr val="tx1">
                    <a:tint val="75000"/>
                  </a:schemeClr>
                </a:solidFill>
              </a:defRPr>
            </a:lvl6pPr>
            <a:lvl7pPr marL="2742012" indent="0">
              <a:buNone/>
              <a:defRPr sz="1400">
                <a:solidFill>
                  <a:schemeClr val="tx1">
                    <a:tint val="75000"/>
                  </a:schemeClr>
                </a:solidFill>
              </a:defRPr>
            </a:lvl7pPr>
            <a:lvl8pPr marL="3199014" indent="0">
              <a:buNone/>
              <a:defRPr sz="1400">
                <a:solidFill>
                  <a:schemeClr val="tx1">
                    <a:tint val="75000"/>
                  </a:schemeClr>
                </a:solidFill>
              </a:defRPr>
            </a:lvl8pPr>
            <a:lvl9pPr marL="3656016" indent="0">
              <a:buNone/>
              <a:defRPr sz="1400">
                <a:solidFill>
                  <a:schemeClr val="tx1">
                    <a:tint val="75000"/>
                  </a:schemeClr>
                </a:solidFill>
              </a:defRPr>
            </a:lvl9pPr>
          </a:lstStyle>
          <a:p>
            <a:pPr marL="0" lvl="0" indent="0" algn="l" defTabSz="914004"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4907780"/>
            <a:ext cx="2567117" cy="238607"/>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4" name="Text Placeholder 3"/>
          <p:cNvSpPr>
            <a:spLocks noGrp="1"/>
          </p:cNvSpPr>
          <p:nvPr>
            <p:ph type="body" sz="quarter" idx="10"/>
          </p:nvPr>
        </p:nvSpPr>
        <p:spPr>
          <a:xfrm>
            <a:off x="992468" y="4046610"/>
            <a:ext cx="8629651" cy="434179"/>
          </a:xfrm>
          <a:prstGeom prst="rect">
            <a:avLst/>
          </a:prstGeo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a:t>Edit Master text styles</a:t>
            </a:r>
          </a:p>
        </p:txBody>
      </p:sp>
      <p:pic>
        <p:nvPicPr>
          <p:cNvPr id="13" name="Picture 12" descr="UCSF_sig_white_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244" y="742963"/>
            <a:ext cx="1401320" cy="683380"/>
          </a:xfrm>
          <a:prstGeom prst="rect">
            <a:avLst/>
          </a:prstGeom>
        </p:spPr>
      </p:pic>
    </p:spTree>
    <p:extLst>
      <p:ext uri="{BB962C8B-B14F-4D97-AF65-F5344CB8AC3E}">
        <p14:creationId xmlns:p14="http://schemas.microsoft.com/office/powerpoint/2010/main" val="17300262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25123" y="442940"/>
            <a:ext cx="10248900" cy="577041"/>
          </a:xfrm>
        </p:spPr>
        <p:txBody>
          <a:bodyPr/>
          <a:lstStyle/>
          <a:p>
            <a:r>
              <a:rPr lang="en-US"/>
              <a:t>Click to edit Master title style</a:t>
            </a:r>
          </a:p>
        </p:txBody>
      </p:sp>
      <p:sp>
        <p:nvSpPr>
          <p:cNvPr id="3" name="Table Placeholder 2"/>
          <p:cNvSpPr>
            <a:spLocks noGrp="1"/>
          </p:cNvSpPr>
          <p:nvPr>
            <p:ph type="tbl" idx="1"/>
          </p:nvPr>
        </p:nvSpPr>
        <p:spPr>
          <a:xfrm>
            <a:off x="1720851" y="1371607"/>
            <a:ext cx="10251016" cy="5106988"/>
          </a:xfrm>
        </p:spPr>
        <p:txBody>
          <a:bodyPr/>
          <a:lstStyle/>
          <a:p>
            <a:pPr lvl="0"/>
            <a:r>
              <a:rPr lang="en-US" noProof="0" dirty="0"/>
              <a:t>Click icon to add table</a:t>
            </a:r>
          </a:p>
        </p:txBody>
      </p:sp>
      <p:sp>
        <p:nvSpPr>
          <p:cNvPr id="4" name="Text Placeholder 4"/>
          <p:cNvSpPr>
            <a:spLocks noGrp="1"/>
          </p:cNvSpPr>
          <p:nvPr>
            <p:ph type="body" sz="quarter" idx="11"/>
          </p:nvPr>
        </p:nvSpPr>
        <p:spPr>
          <a:xfrm>
            <a:off x="13" y="6373338"/>
            <a:ext cx="9534953" cy="358291"/>
          </a:xfrm>
          <a:prstGeom prst="rect">
            <a:avLst/>
          </a:prstGeom>
        </p:spPr>
        <p:txBody>
          <a:bodyPr/>
          <a:lstStyle>
            <a:lvl1pPr marL="0" indent="0">
              <a:buNone/>
              <a:defRPr sz="1600">
                <a:solidFill>
                  <a:srgbClr val="FFFFFF"/>
                </a:solidFill>
                <a:latin typeface="Arial"/>
                <a:cs typeface="Arial"/>
              </a:defRPr>
            </a:lvl1pPr>
            <a:lvl2pPr marL="230087" indent="0">
              <a:buNone/>
              <a:defRPr sz="1600">
                <a:solidFill>
                  <a:srgbClr val="FFFFFF"/>
                </a:solidFill>
                <a:latin typeface="Arial"/>
                <a:cs typeface="Arial"/>
              </a:defRPr>
            </a:lvl2pPr>
            <a:lvl3pPr marL="515713" indent="0">
              <a:buNone/>
              <a:defRPr sz="1600">
                <a:solidFill>
                  <a:srgbClr val="FFFFFF"/>
                </a:solidFill>
                <a:latin typeface="Arial"/>
                <a:cs typeface="Arial"/>
              </a:defRPr>
            </a:lvl3pPr>
            <a:lvl4pPr marL="799754" indent="0">
              <a:buNone/>
              <a:defRPr sz="1600">
                <a:solidFill>
                  <a:srgbClr val="FFFFFF"/>
                </a:solidFill>
                <a:latin typeface="Arial"/>
                <a:cs typeface="Arial"/>
              </a:defRPr>
            </a:lvl4pPr>
            <a:lvl5pPr marL="1085380" indent="0">
              <a:buNone/>
              <a:defRPr sz="1600">
                <a:solidFill>
                  <a:srgbClr val="FFFFFF"/>
                </a:solidFill>
                <a:latin typeface="Arial"/>
                <a:cs typeface="Arial"/>
              </a:defRPr>
            </a:lvl5pPr>
          </a:lstStyle>
          <a:p>
            <a:pPr lvl="0"/>
            <a:r>
              <a:rPr lang="en-US"/>
              <a:t>Edit Master text styles</a:t>
            </a:r>
          </a:p>
        </p:txBody>
      </p:sp>
    </p:spTree>
    <p:extLst>
      <p:ext uri="{BB962C8B-B14F-4D97-AF65-F5344CB8AC3E}">
        <p14:creationId xmlns:p14="http://schemas.microsoft.com/office/powerpoint/2010/main" val="103802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725123" y="442940"/>
            <a:ext cx="10248900" cy="577041"/>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1720851" y="1371607"/>
            <a:ext cx="10251016" cy="5106988"/>
          </a:xfrm>
          <a:prstGeom prst="rect">
            <a:avLst/>
          </a:prstGeom>
        </p:spPr>
        <p:txBody>
          <a:bodyPr/>
          <a:lstStyle/>
          <a:p>
            <a:r>
              <a:rPr lang="en-US" dirty="0"/>
              <a:t>Click icon to add table</a:t>
            </a:r>
          </a:p>
        </p:txBody>
      </p:sp>
    </p:spTree>
    <p:extLst>
      <p:ext uri="{BB962C8B-B14F-4D97-AF65-F5344CB8AC3E}">
        <p14:creationId xmlns:p14="http://schemas.microsoft.com/office/powerpoint/2010/main" val="978579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1"/>
          </p:nvPr>
        </p:nvSpPr>
        <p:spPr>
          <a:xfrm>
            <a:off x="13" y="6373338"/>
            <a:ext cx="9534953" cy="358291"/>
          </a:xfrm>
          <a:prstGeom prst="rect">
            <a:avLst/>
          </a:prstGeom>
        </p:spPr>
        <p:txBody>
          <a:bodyPr/>
          <a:lstStyle>
            <a:lvl1pPr marL="0" indent="0">
              <a:buNone/>
              <a:defRPr sz="1600">
                <a:solidFill>
                  <a:srgbClr val="FFFFFF"/>
                </a:solidFill>
                <a:latin typeface="Arial"/>
                <a:cs typeface="Arial"/>
              </a:defRPr>
            </a:lvl1pPr>
            <a:lvl2pPr marL="230087" indent="0">
              <a:buNone/>
              <a:defRPr sz="1600">
                <a:solidFill>
                  <a:srgbClr val="FFFFFF"/>
                </a:solidFill>
                <a:latin typeface="Arial"/>
                <a:cs typeface="Arial"/>
              </a:defRPr>
            </a:lvl2pPr>
            <a:lvl3pPr marL="515713" indent="0">
              <a:buNone/>
              <a:defRPr sz="1600">
                <a:solidFill>
                  <a:srgbClr val="FFFFFF"/>
                </a:solidFill>
                <a:latin typeface="Arial"/>
                <a:cs typeface="Arial"/>
              </a:defRPr>
            </a:lvl3pPr>
            <a:lvl4pPr marL="799754" indent="0">
              <a:buNone/>
              <a:defRPr sz="1600">
                <a:solidFill>
                  <a:srgbClr val="FFFFFF"/>
                </a:solidFill>
                <a:latin typeface="Arial"/>
                <a:cs typeface="Arial"/>
              </a:defRPr>
            </a:lvl4pPr>
            <a:lvl5pPr marL="1085380" indent="0">
              <a:buNone/>
              <a:defRPr sz="1600">
                <a:solidFill>
                  <a:srgbClr val="FFFFFF"/>
                </a:solidFill>
                <a:latin typeface="Arial"/>
                <a:cs typeface="Arial"/>
              </a:defRPr>
            </a:lvl5pPr>
          </a:lstStyle>
          <a:p>
            <a:pPr lvl="0"/>
            <a:r>
              <a:rPr lang="en-US"/>
              <a:t>Edit Master text styles</a:t>
            </a:r>
          </a:p>
        </p:txBody>
      </p:sp>
    </p:spTree>
    <p:extLst>
      <p:ext uri="{BB962C8B-B14F-4D97-AF65-F5344CB8AC3E}">
        <p14:creationId xmlns:p14="http://schemas.microsoft.com/office/powerpoint/2010/main" val="633424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1"/>
          </p:nvPr>
        </p:nvSpPr>
        <p:spPr>
          <a:xfrm>
            <a:off x="13" y="6373338"/>
            <a:ext cx="9534953" cy="358291"/>
          </a:xfrm>
          <a:prstGeom prst="rect">
            <a:avLst/>
          </a:prstGeom>
        </p:spPr>
        <p:txBody>
          <a:bodyPr/>
          <a:lstStyle>
            <a:lvl1pPr marL="0" indent="0">
              <a:buNone/>
              <a:defRPr sz="1600">
                <a:solidFill>
                  <a:srgbClr val="FFFFFF"/>
                </a:solidFill>
                <a:latin typeface="Arial"/>
                <a:cs typeface="Arial"/>
              </a:defRPr>
            </a:lvl1pPr>
            <a:lvl2pPr marL="230187" indent="0">
              <a:buNone/>
              <a:defRPr sz="1600">
                <a:solidFill>
                  <a:srgbClr val="FFFFFF"/>
                </a:solidFill>
                <a:latin typeface="Arial"/>
                <a:cs typeface="Arial"/>
              </a:defRPr>
            </a:lvl2pPr>
            <a:lvl3pPr marL="515937" indent="0">
              <a:buNone/>
              <a:defRPr sz="1600">
                <a:solidFill>
                  <a:srgbClr val="FFFFFF"/>
                </a:solidFill>
                <a:latin typeface="Arial"/>
                <a:cs typeface="Arial"/>
              </a:defRPr>
            </a:lvl3pPr>
            <a:lvl4pPr marL="800100" indent="0">
              <a:buNone/>
              <a:defRPr sz="1600">
                <a:solidFill>
                  <a:srgbClr val="FFFFFF"/>
                </a:solidFill>
                <a:latin typeface="Arial"/>
                <a:cs typeface="Arial"/>
              </a:defRPr>
            </a:lvl4pPr>
            <a:lvl5pPr marL="1085850" indent="0">
              <a:buNone/>
              <a:defRPr sz="1600">
                <a:solidFill>
                  <a:srgbClr val="FFFFFF"/>
                </a:solidFill>
                <a:latin typeface="Arial"/>
                <a:cs typeface="Arial"/>
              </a:defRPr>
            </a:lvl5pPr>
          </a:lstStyle>
          <a:p>
            <a:pPr lvl="0"/>
            <a:r>
              <a:rPr lang="en-US"/>
              <a:t>Edit Master text styles</a:t>
            </a:r>
          </a:p>
        </p:txBody>
      </p:sp>
    </p:spTree>
    <p:extLst>
      <p:ext uri="{BB962C8B-B14F-4D97-AF65-F5344CB8AC3E}">
        <p14:creationId xmlns:p14="http://schemas.microsoft.com/office/powerpoint/2010/main" val="1162489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1"/>
          </p:nvPr>
        </p:nvSpPr>
        <p:spPr>
          <a:xfrm>
            <a:off x="13" y="6373338"/>
            <a:ext cx="9534953" cy="358291"/>
          </a:xfrm>
          <a:prstGeom prst="rect">
            <a:avLst/>
          </a:prstGeom>
        </p:spPr>
        <p:txBody>
          <a:bodyPr/>
          <a:lstStyle>
            <a:lvl1pPr marL="0" indent="0">
              <a:buNone/>
              <a:defRPr sz="1600">
                <a:solidFill>
                  <a:srgbClr val="FFFFFF"/>
                </a:solidFill>
                <a:latin typeface="Arial"/>
                <a:cs typeface="Arial"/>
              </a:defRPr>
            </a:lvl1pPr>
            <a:lvl2pPr marL="230187" indent="0">
              <a:buNone/>
              <a:defRPr sz="1600">
                <a:solidFill>
                  <a:srgbClr val="FFFFFF"/>
                </a:solidFill>
                <a:latin typeface="Arial"/>
                <a:cs typeface="Arial"/>
              </a:defRPr>
            </a:lvl2pPr>
            <a:lvl3pPr marL="515937" indent="0">
              <a:buNone/>
              <a:defRPr sz="1600">
                <a:solidFill>
                  <a:srgbClr val="FFFFFF"/>
                </a:solidFill>
                <a:latin typeface="Arial"/>
                <a:cs typeface="Arial"/>
              </a:defRPr>
            </a:lvl3pPr>
            <a:lvl4pPr marL="800100" indent="0">
              <a:buNone/>
              <a:defRPr sz="1600">
                <a:solidFill>
                  <a:srgbClr val="FFFFFF"/>
                </a:solidFill>
                <a:latin typeface="Arial"/>
                <a:cs typeface="Arial"/>
              </a:defRPr>
            </a:lvl4pPr>
            <a:lvl5pPr marL="1085850" indent="0">
              <a:buNone/>
              <a:defRPr sz="1600">
                <a:solidFill>
                  <a:srgbClr val="FFFFFF"/>
                </a:solidFill>
                <a:latin typeface="Arial"/>
                <a:cs typeface="Arial"/>
              </a:defRPr>
            </a:lvl5pPr>
          </a:lstStyle>
          <a:p>
            <a:pPr lvl="0"/>
            <a:r>
              <a:rPr lang="en-US"/>
              <a:t>Edit Master text styles</a:t>
            </a:r>
          </a:p>
        </p:txBody>
      </p:sp>
    </p:spTree>
    <p:extLst>
      <p:ext uri="{BB962C8B-B14F-4D97-AF65-F5344CB8AC3E}">
        <p14:creationId xmlns:p14="http://schemas.microsoft.com/office/powerpoint/2010/main" val="2687355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1"/>
          </p:nvPr>
        </p:nvSpPr>
        <p:spPr>
          <a:xfrm>
            <a:off x="13" y="6373338"/>
            <a:ext cx="9534953" cy="358291"/>
          </a:xfrm>
          <a:prstGeom prst="rect">
            <a:avLst/>
          </a:prstGeom>
        </p:spPr>
        <p:txBody>
          <a:bodyPr/>
          <a:lstStyle>
            <a:lvl1pPr marL="0" indent="0">
              <a:buNone/>
              <a:defRPr sz="1600">
                <a:solidFill>
                  <a:srgbClr val="FFFFFF"/>
                </a:solidFill>
                <a:latin typeface="Arial"/>
                <a:cs typeface="Arial"/>
              </a:defRPr>
            </a:lvl1pPr>
            <a:lvl2pPr marL="230187" indent="0">
              <a:buNone/>
              <a:defRPr sz="1600">
                <a:solidFill>
                  <a:srgbClr val="FFFFFF"/>
                </a:solidFill>
                <a:latin typeface="Arial"/>
                <a:cs typeface="Arial"/>
              </a:defRPr>
            </a:lvl2pPr>
            <a:lvl3pPr marL="515937" indent="0">
              <a:buNone/>
              <a:defRPr sz="1600">
                <a:solidFill>
                  <a:srgbClr val="FFFFFF"/>
                </a:solidFill>
                <a:latin typeface="Arial"/>
                <a:cs typeface="Arial"/>
              </a:defRPr>
            </a:lvl3pPr>
            <a:lvl4pPr marL="800100" indent="0">
              <a:buNone/>
              <a:defRPr sz="1600">
                <a:solidFill>
                  <a:srgbClr val="FFFFFF"/>
                </a:solidFill>
                <a:latin typeface="Arial"/>
                <a:cs typeface="Arial"/>
              </a:defRPr>
            </a:lvl4pPr>
            <a:lvl5pPr marL="1085850" indent="0">
              <a:buNone/>
              <a:defRPr sz="1600">
                <a:solidFill>
                  <a:srgbClr val="FFFFFF"/>
                </a:solidFill>
                <a:latin typeface="Arial"/>
                <a:cs typeface="Arial"/>
              </a:defRPr>
            </a:lvl5pPr>
          </a:lstStyle>
          <a:p>
            <a:pPr lvl="0"/>
            <a:r>
              <a:rPr lang="en-US"/>
              <a:t>Edit Master text styles</a:t>
            </a:r>
          </a:p>
        </p:txBody>
      </p:sp>
    </p:spTree>
    <p:extLst>
      <p:ext uri="{BB962C8B-B14F-4D97-AF65-F5344CB8AC3E}">
        <p14:creationId xmlns:p14="http://schemas.microsoft.com/office/powerpoint/2010/main" val="2593768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1"/>
          </p:nvPr>
        </p:nvSpPr>
        <p:spPr>
          <a:xfrm>
            <a:off x="12" y="6373338"/>
            <a:ext cx="9534953" cy="358291"/>
          </a:xfrm>
          <a:prstGeom prst="rect">
            <a:avLst/>
          </a:prstGeom>
        </p:spPr>
        <p:txBody>
          <a:bodyPr/>
          <a:lstStyle>
            <a:lvl1pPr marL="0" indent="0">
              <a:buNone/>
              <a:defRPr sz="1600">
                <a:solidFill>
                  <a:srgbClr val="FFFFFF"/>
                </a:solidFill>
                <a:latin typeface="Arial"/>
                <a:cs typeface="Arial"/>
              </a:defRPr>
            </a:lvl1pPr>
            <a:lvl2pPr marL="230187" indent="0">
              <a:buNone/>
              <a:defRPr sz="1600">
                <a:solidFill>
                  <a:srgbClr val="FFFFFF"/>
                </a:solidFill>
                <a:latin typeface="Arial"/>
                <a:cs typeface="Arial"/>
              </a:defRPr>
            </a:lvl2pPr>
            <a:lvl3pPr marL="515937" indent="0">
              <a:buNone/>
              <a:defRPr sz="1600">
                <a:solidFill>
                  <a:srgbClr val="FFFFFF"/>
                </a:solidFill>
                <a:latin typeface="Arial"/>
                <a:cs typeface="Arial"/>
              </a:defRPr>
            </a:lvl3pPr>
            <a:lvl4pPr marL="800100" indent="0">
              <a:buNone/>
              <a:defRPr sz="1600">
                <a:solidFill>
                  <a:srgbClr val="FFFFFF"/>
                </a:solidFill>
                <a:latin typeface="Arial"/>
                <a:cs typeface="Arial"/>
              </a:defRPr>
            </a:lvl4pPr>
            <a:lvl5pPr marL="1085850" indent="0">
              <a:buNone/>
              <a:defRPr sz="1600">
                <a:solidFill>
                  <a:srgbClr val="FFFFFF"/>
                </a:solidFill>
                <a:latin typeface="Arial"/>
                <a:cs typeface="Arial"/>
              </a:defRPr>
            </a:lvl5pPr>
          </a:lstStyle>
          <a:p>
            <a:pPr lvl="0"/>
            <a:r>
              <a:rPr lang="en-US"/>
              <a:t>Edit Master text styles</a:t>
            </a:r>
          </a:p>
        </p:txBody>
      </p:sp>
    </p:spTree>
    <p:extLst>
      <p:ext uri="{BB962C8B-B14F-4D97-AF65-F5344CB8AC3E}">
        <p14:creationId xmlns:p14="http://schemas.microsoft.com/office/powerpoint/2010/main" val="170525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81833" y="1481542"/>
            <a:ext cx="11100731" cy="4551755"/>
          </a:xfrm>
          <a:prstGeom prst="rect">
            <a:avLst/>
          </a:prstGeom>
        </p:spPr>
        <p:txBody>
          <a:bodyPr vert="horz" wrap="square" lIns="91400" tIns="45700" rIns="91400" bIns="4570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1"/>
          </p:nvPr>
        </p:nvSpPr>
        <p:spPr>
          <a:xfrm>
            <a:off x="13" y="6373338"/>
            <a:ext cx="9534953" cy="358291"/>
          </a:xfrm>
          <a:prstGeom prst="rect">
            <a:avLst/>
          </a:prstGeom>
        </p:spPr>
        <p:txBody>
          <a:bodyPr/>
          <a:lstStyle>
            <a:lvl1pPr marL="0" indent="0">
              <a:buNone/>
              <a:defRPr sz="1600">
                <a:solidFill>
                  <a:srgbClr val="FFFFFF"/>
                </a:solidFill>
                <a:latin typeface="Arial"/>
                <a:cs typeface="Arial"/>
              </a:defRPr>
            </a:lvl1pPr>
            <a:lvl2pPr marL="230087" indent="0">
              <a:buNone/>
              <a:defRPr sz="1600">
                <a:solidFill>
                  <a:srgbClr val="FFFFFF"/>
                </a:solidFill>
                <a:latin typeface="Arial"/>
                <a:cs typeface="Arial"/>
              </a:defRPr>
            </a:lvl2pPr>
            <a:lvl3pPr marL="515713" indent="0">
              <a:buNone/>
              <a:defRPr sz="1600">
                <a:solidFill>
                  <a:srgbClr val="FFFFFF"/>
                </a:solidFill>
                <a:latin typeface="Arial"/>
                <a:cs typeface="Arial"/>
              </a:defRPr>
            </a:lvl3pPr>
            <a:lvl4pPr marL="799754" indent="0">
              <a:buNone/>
              <a:defRPr sz="1600">
                <a:solidFill>
                  <a:srgbClr val="FFFFFF"/>
                </a:solidFill>
                <a:latin typeface="Arial"/>
                <a:cs typeface="Arial"/>
              </a:defRPr>
            </a:lvl4pPr>
            <a:lvl5pPr marL="1085380" indent="0">
              <a:buNone/>
              <a:defRPr sz="1600">
                <a:solidFill>
                  <a:srgbClr val="FFFFFF"/>
                </a:solidFill>
                <a:latin typeface="Arial"/>
                <a:cs typeface="Arial"/>
              </a:defRPr>
            </a:lvl5pPr>
          </a:lstStyle>
          <a:p>
            <a:pPr lvl="0"/>
            <a:r>
              <a:rPr lang="en-US"/>
              <a:t>Edit Master text styles</a:t>
            </a:r>
          </a:p>
        </p:txBody>
      </p:sp>
      <p:sp>
        <p:nvSpPr>
          <p:cNvPr id="12" name="Title Placeholder 1"/>
          <p:cNvSpPr>
            <a:spLocks noGrp="1"/>
          </p:cNvSpPr>
          <p:nvPr>
            <p:ph type="title"/>
          </p:nvPr>
        </p:nvSpPr>
        <p:spPr>
          <a:xfrm>
            <a:off x="660880" y="311095"/>
            <a:ext cx="10786533" cy="577041"/>
          </a:xfrm>
          <a:prstGeom prst="rect">
            <a:avLst/>
          </a:prstGeom>
        </p:spPr>
        <p:txBody>
          <a:bodyPr vert="horz" wrap="square" lIns="91400" tIns="45700" rIns="91400" bIns="45700" rtlCol="0" anchor="t" anchorCtr="0">
            <a:spAutoFit/>
          </a:bodyPr>
          <a:lstStyle/>
          <a:p>
            <a:r>
              <a:rPr lang="en-US"/>
              <a:t>Click to edit Master title style</a:t>
            </a:r>
            <a:endParaRPr lang="en-US" dirty="0"/>
          </a:p>
        </p:txBody>
      </p:sp>
    </p:spTree>
    <p:extLst>
      <p:ext uri="{BB962C8B-B14F-4D97-AF65-F5344CB8AC3E}">
        <p14:creationId xmlns:p14="http://schemas.microsoft.com/office/powerpoint/2010/main" val="48392210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1"/>
          </p:nvPr>
        </p:nvSpPr>
        <p:spPr>
          <a:xfrm>
            <a:off x="6" y="6373338"/>
            <a:ext cx="9534953" cy="358291"/>
          </a:xfrm>
          <a:prstGeom prst="rect">
            <a:avLst/>
          </a:prstGeom>
        </p:spPr>
        <p:txBody>
          <a:bodyPr/>
          <a:lstStyle>
            <a:lvl1pPr marL="0" indent="0">
              <a:buNone/>
              <a:defRPr sz="1600">
                <a:solidFill>
                  <a:srgbClr val="FFFFFF"/>
                </a:solidFill>
                <a:latin typeface="Arial"/>
                <a:cs typeface="Arial"/>
              </a:defRPr>
            </a:lvl1pPr>
            <a:lvl2pPr marL="230187" indent="0">
              <a:buNone/>
              <a:defRPr sz="1600">
                <a:solidFill>
                  <a:srgbClr val="FFFFFF"/>
                </a:solidFill>
                <a:latin typeface="Arial"/>
                <a:cs typeface="Arial"/>
              </a:defRPr>
            </a:lvl2pPr>
            <a:lvl3pPr marL="515937" indent="0">
              <a:buNone/>
              <a:defRPr sz="1600">
                <a:solidFill>
                  <a:srgbClr val="FFFFFF"/>
                </a:solidFill>
                <a:latin typeface="Arial"/>
                <a:cs typeface="Arial"/>
              </a:defRPr>
            </a:lvl3pPr>
            <a:lvl4pPr marL="800100" indent="0">
              <a:buNone/>
              <a:defRPr sz="1600">
                <a:solidFill>
                  <a:srgbClr val="FFFFFF"/>
                </a:solidFill>
                <a:latin typeface="Arial"/>
                <a:cs typeface="Arial"/>
              </a:defRPr>
            </a:lvl4pPr>
            <a:lvl5pPr marL="1085850" indent="0">
              <a:buNone/>
              <a:defRPr sz="1600">
                <a:solidFill>
                  <a:srgbClr val="FFFFFF"/>
                </a:solidFill>
                <a:latin typeface="Arial"/>
                <a:cs typeface="Arial"/>
              </a:defRPr>
            </a:lvl5pPr>
          </a:lstStyle>
          <a:p>
            <a:pPr lvl="0"/>
            <a:r>
              <a:rPr lang="en-US"/>
              <a:t>Edit Master text styles</a:t>
            </a:r>
          </a:p>
        </p:txBody>
      </p:sp>
    </p:spTree>
    <p:extLst>
      <p:ext uri="{BB962C8B-B14F-4D97-AF65-F5344CB8AC3E}">
        <p14:creationId xmlns:p14="http://schemas.microsoft.com/office/powerpoint/2010/main" val="3182742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165077" y="6563020"/>
            <a:ext cx="2135497" cy="45719"/>
          </a:xfrm>
          <a:prstGeom prst="rect">
            <a:avLst/>
          </a:prstGeom>
        </p:spPr>
        <p:txBody>
          <a:bodyPr/>
          <a:lstStyle>
            <a:lvl1pPr>
              <a:defRPr/>
            </a:lvl1pPr>
          </a:lstStyle>
          <a:p>
            <a:fld id="{652D4C05-A949-F54F-8C82-C83A5B26993E}" type="datetimeFigureOut">
              <a:rPr lang="en-US" smtClean="0"/>
              <a:t>12/29/2021</a:t>
            </a:fld>
            <a:endParaRPr lang="en-US" dirty="0"/>
          </a:p>
        </p:txBody>
      </p:sp>
      <p:sp>
        <p:nvSpPr>
          <p:cNvPr id="5" name="Footer Placeholder 4"/>
          <p:cNvSpPr>
            <a:spLocks noGrp="1"/>
          </p:cNvSpPr>
          <p:nvPr>
            <p:ph type="ftr" sz="quarter" idx="11"/>
          </p:nvPr>
        </p:nvSpPr>
        <p:spPr>
          <a:xfrm>
            <a:off x="972221" y="6470130"/>
            <a:ext cx="5747876" cy="13798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477346" y="6453507"/>
            <a:ext cx="328081" cy="155233"/>
          </a:xfrm>
          <a:prstGeom prst="rect">
            <a:avLst/>
          </a:prstGeom>
        </p:spPr>
        <p:txBody>
          <a:bodyPr/>
          <a:lstStyle>
            <a:lvl1pPr>
              <a:defRPr/>
            </a:lvl1pPr>
          </a:lstStyle>
          <a:p>
            <a:fld id="{2211FBDA-B364-0E49-906C-9507D88F6F6D}" type="slidenum">
              <a:rPr lang="en-US" smtClean="0"/>
              <a:t>‹#›</a:t>
            </a:fld>
            <a:endParaRPr lang="en-US" dirty="0"/>
          </a:p>
        </p:txBody>
      </p:sp>
    </p:spTree>
    <p:extLst>
      <p:ext uri="{BB962C8B-B14F-4D97-AF65-F5344CB8AC3E}">
        <p14:creationId xmlns:p14="http://schemas.microsoft.com/office/powerpoint/2010/main" val="1208780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577041"/>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165077" y="6563020"/>
            <a:ext cx="2135497" cy="45719"/>
          </a:xfrm>
          <a:prstGeom prst="rect">
            <a:avLst/>
          </a:prstGeom>
        </p:spPr>
        <p:txBody>
          <a:bodyPr/>
          <a:lstStyle>
            <a:lvl1pPr>
              <a:defRPr/>
            </a:lvl1pPr>
          </a:lstStyle>
          <a:p>
            <a:fld id="{652D4C05-A949-F54F-8C82-C83A5B26993E}" type="datetimeFigureOut">
              <a:rPr lang="en-US" smtClean="0"/>
              <a:t>12/29/2021</a:t>
            </a:fld>
            <a:endParaRPr lang="en-US" dirty="0"/>
          </a:p>
        </p:txBody>
      </p:sp>
      <p:sp>
        <p:nvSpPr>
          <p:cNvPr id="5" name="Footer Placeholder 4"/>
          <p:cNvSpPr>
            <a:spLocks noGrp="1"/>
          </p:cNvSpPr>
          <p:nvPr>
            <p:ph type="ftr" sz="quarter" idx="11"/>
          </p:nvPr>
        </p:nvSpPr>
        <p:spPr>
          <a:xfrm>
            <a:off x="972221" y="6470130"/>
            <a:ext cx="5747876" cy="13798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477346" y="6453507"/>
            <a:ext cx="328081" cy="155233"/>
          </a:xfrm>
          <a:prstGeom prst="rect">
            <a:avLst/>
          </a:prstGeom>
        </p:spPr>
        <p:txBody>
          <a:bodyPr/>
          <a:lstStyle>
            <a:lvl1pPr>
              <a:defRPr/>
            </a:lvl1pPr>
          </a:lstStyle>
          <a:p>
            <a:fld id="{2211FBDA-B364-0E49-906C-9507D88F6F6D}" type="slidenum">
              <a:rPr lang="en-US" smtClean="0"/>
              <a:t>‹#›</a:t>
            </a:fld>
            <a:endParaRPr lang="en-US" dirty="0"/>
          </a:p>
        </p:txBody>
      </p:sp>
    </p:spTree>
    <p:extLst>
      <p:ext uri="{BB962C8B-B14F-4D97-AF65-F5344CB8AC3E}">
        <p14:creationId xmlns:p14="http://schemas.microsoft.com/office/powerpoint/2010/main" val="3484963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6" y="438915"/>
            <a:ext cx="10786535"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881833" y="1563754"/>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6" y="6452362"/>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9" name="Footer Placeholder 5"/>
          <p:cNvSpPr>
            <a:spLocks noGrp="1"/>
          </p:cNvSpPr>
          <p:nvPr>
            <p:ph type="ftr" sz="quarter" idx="3"/>
          </p:nvPr>
        </p:nvSpPr>
        <p:spPr>
          <a:xfrm>
            <a:off x="972218" y="6470129"/>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dirty="0"/>
          </a:p>
        </p:txBody>
      </p:sp>
      <p:sp>
        <p:nvSpPr>
          <p:cNvPr id="10" name="Slide Number Placeholder 6"/>
          <p:cNvSpPr>
            <a:spLocks noGrp="1"/>
          </p:cNvSpPr>
          <p:nvPr>
            <p:ph type="sldNum" sz="quarter" idx="4"/>
          </p:nvPr>
        </p:nvSpPr>
        <p:spPr>
          <a:xfrm>
            <a:off x="477346" y="6453506"/>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2211FBDA-B364-0E49-906C-9507D88F6F6D}" type="slidenum">
              <a:rPr lang="en-US" smtClean="0"/>
              <a:t>‹#›</a:t>
            </a:fld>
            <a:endParaRPr lang="en-US" dirty="0"/>
          </a:p>
        </p:txBody>
      </p:sp>
    </p:spTree>
    <p:extLst>
      <p:ext uri="{BB962C8B-B14F-4D97-AF65-F5344CB8AC3E}">
        <p14:creationId xmlns:p14="http://schemas.microsoft.com/office/powerpoint/2010/main" val="359480169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15412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Slide Number Placeholder 3"/>
          <p:cNvSpPr>
            <a:spLocks noGrp="1" noChangeArrowheads="1"/>
          </p:cNvSpPr>
          <p:nvPr>
            <p:ph type="sldNum" sz="quarter" idx="10"/>
          </p:nvPr>
        </p:nvSpPr>
        <p:spPr>
          <a:xfrm>
            <a:off x="11277603" y="6613526"/>
            <a:ext cx="692151" cy="244475"/>
          </a:xfrm>
          <a:prstGeom prst="rect">
            <a:avLst/>
          </a:prstGeom>
        </p:spPr>
        <p:txBody>
          <a:bodyPr/>
          <a:lstStyle>
            <a:lvl1pPr>
              <a:defRPr/>
            </a:lvl1pPr>
          </a:lstStyle>
          <a:p>
            <a:fld id="{2211FBDA-B364-0E49-906C-9507D88F6F6D}" type="slidenum">
              <a:rPr lang="en-US" smtClean="0"/>
              <a:t>‹#›</a:t>
            </a:fld>
            <a:endParaRPr lang="en-US" dirty="0"/>
          </a:p>
        </p:txBody>
      </p:sp>
    </p:spTree>
    <p:extLst>
      <p:ext uri="{BB962C8B-B14F-4D97-AF65-F5344CB8AC3E}">
        <p14:creationId xmlns:p14="http://schemas.microsoft.com/office/powerpoint/2010/main" val="428005241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4_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6" y="438915"/>
            <a:ext cx="10786535" cy="57708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881833" y="1563754"/>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6" y="6452362"/>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9" name="Footer Placeholder 5"/>
          <p:cNvSpPr>
            <a:spLocks noGrp="1"/>
          </p:cNvSpPr>
          <p:nvPr>
            <p:ph type="ftr" sz="quarter" idx="3"/>
          </p:nvPr>
        </p:nvSpPr>
        <p:spPr>
          <a:xfrm>
            <a:off x="972218" y="6470129"/>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dirty="0"/>
          </a:p>
        </p:txBody>
      </p:sp>
      <p:sp>
        <p:nvSpPr>
          <p:cNvPr id="10" name="Slide Number Placeholder 6"/>
          <p:cNvSpPr>
            <a:spLocks noGrp="1"/>
          </p:cNvSpPr>
          <p:nvPr>
            <p:ph type="sldNum" sz="quarter" idx="4"/>
          </p:nvPr>
        </p:nvSpPr>
        <p:spPr>
          <a:xfrm>
            <a:off x="477346" y="6453506"/>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2211FBDA-B364-0E49-906C-9507D88F6F6D}" type="slidenum">
              <a:rPr lang="en-US" smtClean="0"/>
              <a:t>‹#›</a:t>
            </a:fld>
            <a:endParaRPr lang="en-US" dirty="0"/>
          </a:p>
        </p:txBody>
      </p:sp>
    </p:spTree>
    <p:extLst>
      <p:ext uri="{BB962C8B-B14F-4D97-AF65-F5344CB8AC3E}">
        <p14:creationId xmlns:p14="http://schemas.microsoft.com/office/powerpoint/2010/main" val="100932871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165074" y="6563019"/>
            <a:ext cx="2135497" cy="45719"/>
          </a:xfrm>
          <a:prstGeom prst="rect">
            <a:avLst/>
          </a:prstGeom>
        </p:spPr>
        <p:txBody>
          <a:bodyPr/>
          <a:lstStyle/>
          <a:p>
            <a:fld id="{652D4C05-A949-F54F-8C82-C83A5B26993E}" type="datetimeFigureOut">
              <a:rPr lang="en-US" smtClean="0"/>
              <a:t>12/29/2021</a:t>
            </a:fld>
            <a:endParaRPr lang="en-US" dirty="0"/>
          </a:p>
        </p:txBody>
      </p:sp>
      <p:sp>
        <p:nvSpPr>
          <p:cNvPr id="6" name="Footer Placeholder 5"/>
          <p:cNvSpPr>
            <a:spLocks noGrp="1"/>
          </p:cNvSpPr>
          <p:nvPr>
            <p:ph type="ftr" sz="quarter" idx="11"/>
          </p:nvPr>
        </p:nvSpPr>
        <p:spPr>
          <a:xfrm>
            <a:off x="972218" y="6470129"/>
            <a:ext cx="5747876" cy="137980"/>
          </a:xfrm>
          <a:prstGeom prst="rect">
            <a:avLst/>
          </a:prstGeom>
        </p:spPr>
        <p:txBody>
          <a:bodyPr/>
          <a:lstStyle/>
          <a:p>
            <a:endParaRPr lang="en-US" dirty="0"/>
          </a:p>
        </p:txBody>
      </p:sp>
      <p:sp>
        <p:nvSpPr>
          <p:cNvPr id="7" name="Slide Number Placeholder 6"/>
          <p:cNvSpPr>
            <a:spLocks noGrp="1"/>
          </p:cNvSpPr>
          <p:nvPr>
            <p:ph type="sldNum" sz="quarter" idx="12"/>
          </p:nvPr>
        </p:nvSpPr>
        <p:spPr>
          <a:xfrm>
            <a:off x="477346" y="6453506"/>
            <a:ext cx="328081" cy="155233"/>
          </a:xfrm>
          <a:prstGeom prst="rect">
            <a:avLst/>
          </a:prstGeom>
        </p:spPr>
        <p:txBody>
          <a:bodyPr/>
          <a:lstStyle/>
          <a:p>
            <a:fld id="{2211FBDA-B364-0E49-906C-9507D88F6F6D}" type="slidenum">
              <a:rPr lang="en-US" smtClean="0"/>
              <a:t>‹#›</a:t>
            </a:fld>
            <a:endParaRPr lang="en-US" dirty="0"/>
          </a:p>
        </p:txBody>
      </p:sp>
    </p:spTree>
    <p:extLst>
      <p:ext uri="{BB962C8B-B14F-4D97-AF65-F5344CB8AC3E}">
        <p14:creationId xmlns:p14="http://schemas.microsoft.com/office/powerpoint/2010/main" val="3226583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6_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881833" y="156375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dirty="0"/>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2211FBDA-B364-0E49-906C-9507D88F6F6D}" type="slidenum">
              <a:rPr lang="en-US" smtClean="0"/>
              <a:t>‹#›</a:t>
            </a:fld>
            <a:endParaRPr lang="en-US" dirty="0"/>
          </a:p>
        </p:txBody>
      </p:sp>
    </p:spTree>
    <p:extLst>
      <p:ext uri="{BB962C8B-B14F-4D97-AF65-F5344CB8AC3E}">
        <p14:creationId xmlns:p14="http://schemas.microsoft.com/office/powerpoint/2010/main" val="25833056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881833" y="156375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dirty="0"/>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2211FBDA-B364-0E49-906C-9507D88F6F6D}" type="slidenum">
              <a:rPr lang="en-US" smtClean="0"/>
              <a:t>‹#›</a:t>
            </a:fld>
            <a:endParaRPr lang="en-US" dirty="0"/>
          </a:p>
        </p:txBody>
      </p:sp>
    </p:spTree>
    <p:extLst>
      <p:ext uri="{BB962C8B-B14F-4D97-AF65-F5344CB8AC3E}">
        <p14:creationId xmlns:p14="http://schemas.microsoft.com/office/powerpoint/2010/main" val="277255233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1"/>
          </p:nvPr>
        </p:nvSpPr>
        <p:spPr>
          <a:xfrm>
            <a:off x="660885" y="6373346"/>
            <a:ext cx="8874087" cy="358291"/>
          </a:xfrm>
          <a:prstGeom prst="rect">
            <a:avLst/>
          </a:prstGeom>
        </p:spPr>
        <p:txBody>
          <a:bodyPr/>
          <a:lstStyle>
            <a:lvl1pPr marL="0" indent="0">
              <a:buNone/>
              <a:defRPr sz="1600">
                <a:solidFill>
                  <a:srgbClr val="FFFFFF"/>
                </a:solidFill>
                <a:latin typeface="Arial"/>
                <a:cs typeface="Arial"/>
              </a:defRPr>
            </a:lvl1pPr>
            <a:lvl2pPr marL="230187" indent="0">
              <a:buNone/>
              <a:defRPr sz="1600">
                <a:solidFill>
                  <a:srgbClr val="FFFFFF"/>
                </a:solidFill>
                <a:latin typeface="Arial"/>
                <a:cs typeface="Arial"/>
              </a:defRPr>
            </a:lvl2pPr>
            <a:lvl3pPr marL="515937" indent="0">
              <a:buNone/>
              <a:defRPr sz="1600">
                <a:solidFill>
                  <a:srgbClr val="FFFFFF"/>
                </a:solidFill>
                <a:latin typeface="Arial"/>
                <a:cs typeface="Arial"/>
              </a:defRPr>
            </a:lvl3pPr>
            <a:lvl4pPr marL="800100" indent="0">
              <a:buNone/>
              <a:defRPr sz="1600">
                <a:solidFill>
                  <a:srgbClr val="FFFFFF"/>
                </a:solidFill>
                <a:latin typeface="Arial"/>
                <a:cs typeface="Arial"/>
              </a:defRPr>
            </a:lvl4pPr>
            <a:lvl5pPr marL="1085850" indent="0">
              <a:buNone/>
              <a:defRPr sz="1600">
                <a:solidFill>
                  <a:srgbClr val="FFFFFF"/>
                </a:solidFill>
                <a:latin typeface="Arial"/>
                <a:cs typeface="Arial"/>
              </a:defRPr>
            </a:lvl5pPr>
          </a:lstStyle>
          <a:p>
            <a:pPr lvl="0"/>
            <a:r>
              <a:rPr lang="en-US"/>
              <a:t>Edit Master text styles</a:t>
            </a:r>
          </a:p>
        </p:txBody>
      </p:sp>
    </p:spTree>
    <p:extLst>
      <p:ext uri="{BB962C8B-B14F-4D97-AF65-F5344CB8AC3E}">
        <p14:creationId xmlns:p14="http://schemas.microsoft.com/office/powerpoint/2010/main" val="38448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31" y="438939"/>
            <a:ext cx="10773833" cy="577041"/>
          </a:xfrm>
          <a:prstGeom prst="rect">
            <a:avLst/>
          </a:prstGeom>
        </p:spPr>
        <p:txBody>
          <a:bodyPr vert="horz" wrap="square" lIns="91400" tIns="45700" rIns="91400" bIns="4570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881984" y="1562635"/>
            <a:ext cx="5319183" cy="3978016"/>
          </a:xfrm>
          <a:prstGeom prst="rect">
            <a:avLst/>
          </a:prstGeom>
        </p:spPr>
        <p:txBody>
          <a:bodyPr vert="horz" wrap="square" lIns="91400" tIns="45700" rIns="91400" bIns="4570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854774" y="1013978"/>
            <a:ext cx="10770193" cy="383183"/>
          </a:xfrm>
          <a:prstGeom prst="rect">
            <a:avLst/>
          </a:prstGeom>
        </p:spPr>
        <p:txBody>
          <a:bodyPr vert="horz" wrap="square" lIns="91400" tIns="45700" rIns="91400" bIns="4570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6510197" y="1556703"/>
            <a:ext cx="5350932" cy="3978016"/>
          </a:xfrm>
          <a:prstGeom prst="rect">
            <a:avLst/>
          </a:prstGeom>
        </p:spPr>
        <p:txBody>
          <a:bodyPr vert="horz" wrap="square" lIns="91400" tIns="45700" rIns="91400" bIns="4570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8446212" y="6452362"/>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11" name="Footer Placeholder 5"/>
          <p:cNvSpPr>
            <a:spLocks noGrp="1"/>
          </p:cNvSpPr>
          <p:nvPr>
            <p:ph type="ftr" sz="quarter" idx="3"/>
          </p:nvPr>
        </p:nvSpPr>
        <p:spPr>
          <a:xfrm>
            <a:off x="972266" y="6470135"/>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dirty="0"/>
          </a:p>
        </p:txBody>
      </p:sp>
      <p:sp>
        <p:nvSpPr>
          <p:cNvPr id="12" name="Slide Number Placeholder 6"/>
          <p:cNvSpPr>
            <a:spLocks noGrp="1"/>
          </p:cNvSpPr>
          <p:nvPr>
            <p:ph type="sldNum" sz="quarter" idx="4"/>
          </p:nvPr>
        </p:nvSpPr>
        <p:spPr>
          <a:xfrm>
            <a:off x="477346" y="6453531"/>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2211FBDA-B364-0E49-906C-9507D88F6F6D}" type="slidenum">
              <a:rPr lang="en-US" smtClean="0"/>
              <a:t>‹#›</a:t>
            </a:fld>
            <a:endParaRPr lang="en-US" dirty="0"/>
          </a:p>
        </p:txBody>
      </p:sp>
    </p:spTree>
    <p:extLst>
      <p:ext uri="{BB962C8B-B14F-4D97-AF65-F5344CB8AC3E}">
        <p14:creationId xmlns:p14="http://schemas.microsoft.com/office/powerpoint/2010/main" val="40299165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30"/>
            <a:ext cx="10968960" cy="577041"/>
          </a:xfrm>
        </p:spPr>
        <p:txBody>
          <a:bodyPr/>
          <a:lstStyle/>
          <a:p>
            <a:r>
              <a:rPr lang="en-US"/>
              <a:t>Click to edit Master title style</a:t>
            </a:r>
          </a:p>
        </p:txBody>
      </p:sp>
      <p:sp>
        <p:nvSpPr>
          <p:cNvPr id="3" name="Content Placeholder 2"/>
          <p:cNvSpPr>
            <a:spLocks noGrp="1"/>
          </p:cNvSpPr>
          <p:nvPr>
            <p:ph sz="half" idx="1"/>
          </p:nvPr>
        </p:nvSpPr>
        <p:spPr>
          <a:xfrm>
            <a:off x="608641" y="1604330"/>
            <a:ext cx="10968960" cy="21933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60" cy="2193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608641" y="6247376"/>
            <a:ext cx="2837760" cy="470930"/>
          </a:xfrm>
          <a:prstGeom prst="rect">
            <a:avLst/>
          </a:prstGeom>
          <a:ln/>
        </p:spPr>
        <p:txBody>
          <a:bodyPr lIns="82945" tIns="41473" rIns="82945" bIns="41473"/>
          <a:lstStyle>
            <a:lvl1pPr>
              <a:defRPr/>
            </a:lvl1pPr>
          </a:lstStyle>
          <a:p>
            <a:fld id="{652D4C05-A949-F54F-8C82-C83A5B26993E}" type="datetimeFigureOut">
              <a:rPr lang="en-US" smtClean="0"/>
              <a:t>12/29/2021</a:t>
            </a:fld>
            <a:endParaRPr lang="en-US"/>
          </a:p>
        </p:txBody>
      </p:sp>
      <p:sp>
        <p:nvSpPr>
          <p:cNvPr id="6" name="Rectangle 4"/>
          <p:cNvSpPr>
            <a:spLocks noGrp="1" noChangeArrowheads="1"/>
          </p:cNvSpPr>
          <p:nvPr>
            <p:ph type="ftr" idx="11"/>
          </p:nvPr>
        </p:nvSpPr>
        <p:spPr>
          <a:xfrm>
            <a:off x="4170240" y="6247376"/>
            <a:ext cx="3863040" cy="470930"/>
          </a:xfrm>
          <a:prstGeom prst="rect">
            <a:avLst/>
          </a:prstGeom>
          <a:ln/>
        </p:spPr>
        <p:txBody>
          <a:bodyPr lIns="82945" tIns="41473" rIns="82945" bIns="41473"/>
          <a:lstStyle>
            <a:lvl1pPr>
              <a:defRPr/>
            </a:lvl1pPr>
          </a:lstStyle>
          <a:p>
            <a:endParaRPr lang="en-US"/>
          </a:p>
        </p:txBody>
      </p:sp>
      <p:sp>
        <p:nvSpPr>
          <p:cNvPr id="7" name="Rectangle 5"/>
          <p:cNvSpPr>
            <a:spLocks noGrp="1" noChangeArrowheads="1"/>
          </p:cNvSpPr>
          <p:nvPr>
            <p:ph type="sldNum" idx="12"/>
          </p:nvPr>
        </p:nvSpPr>
        <p:spPr>
          <a:xfrm>
            <a:off x="8741761" y="6247376"/>
            <a:ext cx="2837760" cy="470930"/>
          </a:xfrm>
          <a:prstGeom prst="rect">
            <a:avLst/>
          </a:prstGeom>
          <a:ln/>
        </p:spPr>
        <p:txBody>
          <a:bodyPr lIns="82945" tIns="41473" rIns="82945" bIns="41473"/>
          <a:lstStyle>
            <a:lvl1pPr>
              <a:defRPr/>
            </a:lvl1pPr>
          </a:lstStyle>
          <a:p>
            <a:fld id="{2211FBDA-B364-0E49-906C-9507D88F6F6D}" type="slidenum">
              <a:rPr lang="en-US" smtClean="0"/>
              <a:t>‹#›</a:t>
            </a:fld>
            <a:endParaRPr lang="en-US"/>
          </a:p>
        </p:txBody>
      </p:sp>
    </p:spTree>
    <p:extLst>
      <p:ext uri="{BB962C8B-B14F-4D97-AF65-F5344CB8AC3E}">
        <p14:creationId xmlns:p14="http://schemas.microsoft.com/office/powerpoint/2010/main" val="2658932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9_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881833" y="156375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31578F0B-4285-6F46-A3B7-A48EA674C44E}" type="datetimeFigureOut">
              <a:rPr lang="en-US" smtClean="0"/>
              <a:t>12/29/2021</a:t>
            </a:fld>
            <a:endParaRPr lang="en-US"/>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6D7A316-9BAE-D047-A2D1-C9EB226C6F4F}" type="slidenum">
              <a:rPr lang="en-US" smtClean="0"/>
              <a:t>‹#›</a:t>
            </a:fld>
            <a:endParaRPr lang="en-US"/>
          </a:p>
        </p:txBody>
      </p:sp>
    </p:spTree>
    <p:extLst>
      <p:ext uri="{BB962C8B-B14F-4D97-AF65-F5344CB8AC3E}">
        <p14:creationId xmlns:p14="http://schemas.microsoft.com/office/powerpoint/2010/main" val="347728596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0_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881833" y="156375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31578F0B-4285-6F46-A3B7-A48EA674C44E}" type="datetimeFigureOut">
              <a:rPr lang="en-US" smtClean="0"/>
              <a:t>12/29/2021</a:t>
            </a:fld>
            <a:endParaRPr lang="en-US"/>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6D7A316-9BAE-D047-A2D1-C9EB226C6F4F}" type="slidenum">
              <a:rPr lang="en-US" smtClean="0"/>
              <a:t>‹#›</a:t>
            </a:fld>
            <a:endParaRPr lang="en-US"/>
          </a:p>
        </p:txBody>
      </p:sp>
    </p:spTree>
    <p:extLst>
      <p:ext uri="{BB962C8B-B14F-4D97-AF65-F5344CB8AC3E}">
        <p14:creationId xmlns:p14="http://schemas.microsoft.com/office/powerpoint/2010/main" val="6596704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_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1643" y="438913"/>
            <a:ext cx="10786535"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881833" y="1563752"/>
            <a:ext cx="11100731"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8446184" y="6452361"/>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5D247DB1-8191-0C47-9F56-B8ED8897BEC2}" type="datetimeFigureOut">
              <a:rPr lang="en-US" smtClean="0"/>
              <a:t>12/29/2021</a:t>
            </a:fld>
            <a:endParaRPr lang="en-US"/>
          </a:p>
        </p:txBody>
      </p:sp>
      <p:sp>
        <p:nvSpPr>
          <p:cNvPr id="9" name="Footer Placeholder 5"/>
          <p:cNvSpPr>
            <a:spLocks noGrp="1"/>
          </p:cNvSpPr>
          <p:nvPr>
            <p:ph type="ftr" sz="quarter" idx="3"/>
          </p:nvPr>
        </p:nvSpPr>
        <p:spPr>
          <a:xfrm>
            <a:off x="972215" y="6470128"/>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a:p>
        </p:txBody>
      </p:sp>
      <p:sp>
        <p:nvSpPr>
          <p:cNvPr id="10" name="Slide Number Placeholder 6"/>
          <p:cNvSpPr>
            <a:spLocks noGrp="1"/>
          </p:cNvSpPr>
          <p:nvPr>
            <p:ph type="sldNum" sz="quarter" idx="4"/>
          </p:nvPr>
        </p:nvSpPr>
        <p:spPr>
          <a:xfrm>
            <a:off x="477346" y="6453504"/>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21D1CC5-DEFC-C542-B95D-25B956C0AD23}" type="slidenum">
              <a:rPr lang="en-US" smtClean="0"/>
              <a:t>‹#›</a:t>
            </a:fld>
            <a:endParaRPr lang="en-US"/>
          </a:p>
        </p:txBody>
      </p:sp>
    </p:spTree>
    <p:extLst>
      <p:ext uri="{BB962C8B-B14F-4D97-AF65-F5344CB8AC3E}">
        <p14:creationId xmlns:p14="http://schemas.microsoft.com/office/powerpoint/2010/main" val="25815104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217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79297" y="5970494"/>
            <a:ext cx="6041751" cy="586160"/>
          </a:xfrm>
          <a:prstGeom prst="rect">
            <a:avLst/>
          </a:prstGeom>
        </p:spPr>
        <p:txBody>
          <a:bodyPr anchor="ctr" anchorCtr="0"/>
          <a:lstStyle>
            <a:lvl1pPr>
              <a:defRPr sz="2400" b="1" i="0" cap="none" baseline="0">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11571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31" y="438939"/>
            <a:ext cx="10773833" cy="577041"/>
          </a:xfrm>
          <a:prstGeom prst="rect">
            <a:avLst/>
          </a:prstGeom>
        </p:spPr>
        <p:txBody>
          <a:bodyPr vert="horz" wrap="square" lIns="91400" tIns="45700" rIns="91400" bIns="4570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853798" y="1012019"/>
            <a:ext cx="10770193" cy="383183"/>
          </a:xfrm>
          <a:prstGeom prst="rect">
            <a:avLst/>
          </a:prstGeom>
        </p:spPr>
        <p:txBody>
          <a:bodyPr vert="horz" wrap="square" lIns="91400" tIns="45700" rIns="91400" bIns="45700" rtlCol="0" anchor="t">
            <a:noAutofit/>
          </a:bodyPr>
          <a:lstStyle>
            <a:lvl1pPr marL="168203" indent="-168203">
              <a:buNone/>
              <a:defRPr lang="en-US" dirty="0" smtClean="0"/>
            </a:lvl1pPr>
          </a:lstStyle>
          <a:p>
            <a:pPr marL="0" lvl="0" indent="0"/>
            <a:r>
              <a:rPr lang="en-US" dirty="0"/>
              <a:t>Subhead</a:t>
            </a:r>
          </a:p>
        </p:txBody>
      </p:sp>
      <p:sp>
        <p:nvSpPr>
          <p:cNvPr id="10" name="Text Placeholder 4"/>
          <p:cNvSpPr>
            <a:spLocks noGrp="1"/>
          </p:cNvSpPr>
          <p:nvPr>
            <p:ph type="body" sz="quarter" idx="11"/>
          </p:nvPr>
        </p:nvSpPr>
        <p:spPr>
          <a:xfrm>
            <a:off x="13" y="6373338"/>
            <a:ext cx="9534953" cy="358291"/>
          </a:xfrm>
          <a:prstGeom prst="rect">
            <a:avLst/>
          </a:prstGeom>
        </p:spPr>
        <p:txBody>
          <a:bodyPr/>
          <a:lstStyle>
            <a:lvl1pPr marL="0" indent="0">
              <a:buNone/>
              <a:defRPr sz="1600">
                <a:solidFill>
                  <a:srgbClr val="FFFFFF"/>
                </a:solidFill>
                <a:latin typeface="Arial"/>
                <a:cs typeface="Arial"/>
              </a:defRPr>
            </a:lvl1pPr>
            <a:lvl2pPr marL="230087" indent="0">
              <a:buNone/>
              <a:defRPr sz="1600">
                <a:solidFill>
                  <a:srgbClr val="FFFFFF"/>
                </a:solidFill>
                <a:latin typeface="Arial"/>
                <a:cs typeface="Arial"/>
              </a:defRPr>
            </a:lvl2pPr>
            <a:lvl3pPr marL="515713" indent="0">
              <a:buNone/>
              <a:defRPr sz="1600">
                <a:solidFill>
                  <a:srgbClr val="FFFFFF"/>
                </a:solidFill>
                <a:latin typeface="Arial"/>
                <a:cs typeface="Arial"/>
              </a:defRPr>
            </a:lvl3pPr>
            <a:lvl4pPr marL="799754" indent="0">
              <a:buNone/>
              <a:defRPr sz="1600">
                <a:solidFill>
                  <a:srgbClr val="FFFFFF"/>
                </a:solidFill>
                <a:latin typeface="Arial"/>
                <a:cs typeface="Arial"/>
              </a:defRPr>
            </a:lvl4pPr>
            <a:lvl5pPr marL="1085380" indent="0">
              <a:buNone/>
              <a:defRPr sz="1600">
                <a:solidFill>
                  <a:srgbClr val="FFFFFF"/>
                </a:solidFill>
                <a:latin typeface="Arial"/>
                <a:cs typeface="Arial"/>
              </a:defRPr>
            </a:lvl5pPr>
          </a:lstStyle>
          <a:p>
            <a:pPr lvl="0"/>
            <a:r>
              <a:rPr lang="en-US"/>
              <a:t>Edit Master text styles</a:t>
            </a:r>
          </a:p>
        </p:txBody>
      </p:sp>
    </p:spTree>
    <p:extLst>
      <p:ext uri="{BB962C8B-B14F-4D97-AF65-F5344CB8AC3E}">
        <p14:creationId xmlns:p14="http://schemas.microsoft.com/office/powerpoint/2010/main" val="229471898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8446212" y="6452362"/>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6" name="Footer Placeholder 5"/>
          <p:cNvSpPr>
            <a:spLocks noGrp="1"/>
          </p:cNvSpPr>
          <p:nvPr>
            <p:ph type="ftr" sz="quarter" idx="3"/>
          </p:nvPr>
        </p:nvSpPr>
        <p:spPr>
          <a:xfrm>
            <a:off x="972266" y="6470135"/>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4"/>
          </p:nvPr>
        </p:nvSpPr>
        <p:spPr>
          <a:xfrm>
            <a:off x="477346" y="6453531"/>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2211FBDA-B364-0E49-906C-9507D88F6F6D}" type="slidenum">
              <a:rPr lang="en-US" smtClean="0"/>
              <a:t>‹#›</a:t>
            </a:fld>
            <a:endParaRPr lang="en-US" dirty="0"/>
          </a:p>
        </p:txBody>
      </p:sp>
    </p:spTree>
    <p:extLst>
      <p:ext uri="{BB962C8B-B14F-4D97-AF65-F5344CB8AC3E}">
        <p14:creationId xmlns:p14="http://schemas.microsoft.com/office/powerpoint/2010/main" val="87506617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27"/>
            <a:ext cx="12192000" cy="62515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2"/>
          </p:nvPr>
        </p:nvSpPr>
        <p:spPr>
          <a:xfrm>
            <a:off x="8446212" y="6452362"/>
            <a:ext cx="1236257"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8" name="Footer Placeholder 5"/>
          <p:cNvSpPr>
            <a:spLocks noGrp="1"/>
          </p:cNvSpPr>
          <p:nvPr>
            <p:ph type="ftr" sz="quarter" idx="3"/>
          </p:nvPr>
        </p:nvSpPr>
        <p:spPr>
          <a:xfrm>
            <a:off x="972266" y="6470135"/>
            <a:ext cx="5747876"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endParaRPr lang="en-US" dirty="0"/>
          </a:p>
        </p:txBody>
      </p:sp>
      <p:sp>
        <p:nvSpPr>
          <p:cNvPr id="9" name="Slide Number Placeholder 6"/>
          <p:cNvSpPr>
            <a:spLocks noGrp="1"/>
          </p:cNvSpPr>
          <p:nvPr>
            <p:ph type="sldNum" sz="quarter" idx="4"/>
          </p:nvPr>
        </p:nvSpPr>
        <p:spPr>
          <a:xfrm>
            <a:off x="477346" y="6453531"/>
            <a:ext cx="32808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2211FBDA-B364-0E49-906C-9507D88F6F6D}" type="slidenum">
              <a:rPr lang="en-US" smtClean="0"/>
              <a:t>‹#›</a:t>
            </a:fld>
            <a:endParaRPr lang="en-US" dirty="0"/>
          </a:p>
        </p:txBody>
      </p:sp>
    </p:spTree>
    <p:extLst>
      <p:ext uri="{BB962C8B-B14F-4D97-AF65-F5344CB8AC3E}">
        <p14:creationId xmlns:p14="http://schemas.microsoft.com/office/powerpoint/2010/main" val="115060175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41"/>
            <a:ext cx="9146117" cy="5153025"/>
          </a:xfrm>
          <a:prstGeom prst="rect">
            <a:avLst/>
          </a:prstGeom>
          <a:solidFill>
            <a:schemeClr val="tx1"/>
          </a:solidFill>
          <a:ln w="19050" algn="ctr">
            <a:noFill/>
            <a:miter lim="800000"/>
            <a:headEnd/>
            <a:tailEnd/>
          </a:ln>
        </p:spPr>
        <p:txBody>
          <a:bodyPr wrap="none" lIns="91400" tIns="45700" rIns="91400" bIns="45700" rtlCol="0" anchor="ctr"/>
          <a:lstStyle/>
          <a:p>
            <a:pPr algn="ctr">
              <a:lnSpc>
                <a:spcPct val="90000"/>
              </a:lnSpc>
            </a:pPr>
            <a:endParaRPr lang="en-US" sz="1600" b="1" dirty="0">
              <a:solidFill>
                <a:prstClr val="white"/>
              </a:solidFill>
              <a:latin typeface="Candara"/>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p:nvSpPr>
        <p:spPr bwMode="invGray">
          <a:xfrm>
            <a:off x="486834" y="385509"/>
            <a:ext cx="9146117" cy="5153025"/>
          </a:xfrm>
          <a:prstGeom prst="rect">
            <a:avLst/>
          </a:prstGeom>
          <a:solidFill>
            <a:schemeClr val="tx1"/>
          </a:solidFill>
          <a:ln w="19050" algn="ctr">
            <a:noFill/>
            <a:miter lim="800000"/>
            <a:headEnd/>
            <a:tailEnd/>
          </a:ln>
        </p:spPr>
        <p:txBody>
          <a:bodyPr wrap="none" lIns="91400" tIns="45700" rIns="91400" bIns="45700" rtlCol="0" anchor="ctr"/>
          <a:lstStyle/>
          <a:p>
            <a:pPr algn="ctr">
              <a:lnSpc>
                <a:spcPct val="90000"/>
              </a:lnSpc>
            </a:pPr>
            <a:endParaRPr lang="en-US" sz="1600" b="1" dirty="0">
              <a:solidFill>
                <a:prstClr val="white"/>
              </a:solidFill>
              <a:latin typeface="Candara"/>
            </a:endParaRPr>
          </a:p>
        </p:txBody>
      </p:sp>
      <p:sp>
        <p:nvSpPr>
          <p:cNvPr id="35" name="Title 34"/>
          <p:cNvSpPr>
            <a:spLocks noGrp="1"/>
          </p:cNvSpPr>
          <p:nvPr>
            <p:ph type="title" hasCustomPrompt="1"/>
          </p:nvPr>
        </p:nvSpPr>
        <p:spPr>
          <a:xfrm>
            <a:off x="864807" y="2436397"/>
            <a:ext cx="8768144" cy="628337"/>
          </a:xfrm>
          <a:prstGeom prst="rect">
            <a:avLst/>
          </a:prstGeom>
        </p:spPr>
        <p:txBody>
          <a:bodyPr vert="horz" wrap="square" lIns="91400" tIns="45700" rIns="91400" bIns="4570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004"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61" y="2999542"/>
            <a:ext cx="8733975" cy="507831"/>
          </a:xfrm>
          <a:prstGeom prst="rect">
            <a:avLst/>
          </a:prstGeom>
        </p:spPr>
        <p:txBody>
          <a:bodyPr anchor="t" anchorCtr="0">
            <a:noAutofit/>
          </a:bodyPr>
          <a:lstStyle>
            <a:lvl1pPr marL="0" indent="0" algn="l" defTabSz="914004"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002" indent="0">
              <a:buNone/>
              <a:defRPr sz="1800">
                <a:solidFill>
                  <a:schemeClr val="tx1">
                    <a:tint val="75000"/>
                  </a:schemeClr>
                </a:solidFill>
              </a:defRPr>
            </a:lvl2pPr>
            <a:lvl3pPr marL="914004" indent="0">
              <a:buNone/>
              <a:defRPr sz="1600">
                <a:solidFill>
                  <a:schemeClr val="tx1">
                    <a:tint val="75000"/>
                  </a:schemeClr>
                </a:solidFill>
              </a:defRPr>
            </a:lvl3pPr>
            <a:lvl4pPr marL="1371006" indent="0">
              <a:buNone/>
              <a:defRPr sz="1400">
                <a:solidFill>
                  <a:schemeClr val="tx1">
                    <a:tint val="75000"/>
                  </a:schemeClr>
                </a:solidFill>
              </a:defRPr>
            </a:lvl4pPr>
            <a:lvl5pPr marL="1828008" indent="0">
              <a:buNone/>
              <a:defRPr sz="1400">
                <a:solidFill>
                  <a:schemeClr val="tx1">
                    <a:tint val="75000"/>
                  </a:schemeClr>
                </a:solidFill>
              </a:defRPr>
            </a:lvl5pPr>
            <a:lvl6pPr marL="2285010" indent="0">
              <a:buNone/>
              <a:defRPr sz="1400">
                <a:solidFill>
                  <a:schemeClr val="tx1">
                    <a:tint val="75000"/>
                  </a:schemeClr>
                </a:solidFill>
              </a:defRPr>
            </a:lvl6pPr>
            <a:lvl7pPr marL="2742012" indent="0">
              <a:buNone/>
              <a:defRPr sz="1400">
                <a:solidFill>
                  <a:schemeClr val="tx1">
                    <a:tint val="75000"/>
                  </a:schemeClr>
                </a:solidFill>
              </a:defRPr>
            </a:lvl7pPr>
            <a:lvl8pPr marL="3199014" indent="0">
              <a:buNone/>
              <a:defRPr sz="1400">
                <a:solidFill>
                  <a:schemeClr val="tx1">
                    <a:tint val="75000"/>
                  </a:schemeClr>
                </a:solidFill>
              </a:defRPr>
            </a:lvl8pPr>
            <a:lvl9pPr marL="3656016" indent="0">
              <a:buNone/>
              <a:defRPr sz="1400">
                <a:solidFill>
                  <a:schemeClr val="tx1">
                    <a:tint val="75000"/>
                  </a:schemeClr>
                </a:solidFill>
              </a:defRPr>
            </a:lvl9pPr>
          </a:lstStyle>
          <a:p>
            <a:pPr marL="0" lvl="0" indent="0" algn="l" defTabSz="914004"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4907780"/>
            <a:ext cx="2567117" cy="238607"/>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3" name="Text Placeholder 2"/>
          <p:cNvSpPr>
            <a:spLocks noGrp="1"/>
          </p:cNvSpPr>
          <p:nvPr>
            <p:ph type="body" sz="quarter" idx="10"/>
          </p:nvPr>
        </p:nvSpPr>
        <p:spPr>
          <a:xfrm>
            <a:off x="994834" y="4045557"/>
            <a:ext cx="8638117" cy="365125"/>
          </a:xfrm>
          <a:prstGeom prst="rect">
            <a:avLst/>
          </a:prstGeo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Edit Master text styles</a:t>
            </a:r>
          </a:p>
        </p:txBody>
      </p:sp>
      <p:pic>
        <p:nvPicPr>
          <p:cNvPr id="14" name="Picture 13" descr="UCSF_sig_white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244" y="742963"/>
            <a:ext cx="1401320" cy="683380"/>
          </a:xfrm>
          <a:prstGeom prst="rect">
            <a:avLst/>
          </a:prstGeom>
        </p:spPr>
      </p:pic>
    </p:spTree>
    <p:extLst>
      <p:ext uri="{BB962C8B-B14F-4D97-AF65-F5344CB8AC3E}">
        <p14:creationId xmlns:p14="http://schemas.microsoft.com/office/powerpoint/2010/main" val="60133562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864807" y="2873862"/>
            <a:ext cx="8768144" cy="628337"/>
          </a:xfrm>
          <a:prstGeom prst="rect">
            <a:avLst/>
          </a:prstGeom>
        </p:spPr>
        <p:txBody>
          <a:bodyPr vert="horz" wrap="square" lIns="91400" tIns="45700" rIns="91400" bIns="4570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004"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30" y="3436984"/>
            <a:ext cx="8733973" cy="507831"/>
          </a:xfrm>
          <a:prstGeom prst="rect">
            <a:avLst/>
          </a:prstGeom>
        </p:spPr>
        <p:txBody>
          <a:bodyPr anchor="t" anchorCtr="0">
            <a:noAutofit/>
          </a:bodyPr>
          <a:lstStyle>
            <a:lvl1pPr marL="0" indent="0" algn="l" defTabSz="914004"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002" indent="0">
              <a:buNone/>
              <a:defRPr sz="1800">
                <a:solidFill>
                  <a:schemeClr val="tx1">
                    <a:tint val="75000"/>
                  </a:schemeClr>
                </a:solidFill>
              </a:defRPr>
            </a:lvl2pPr>
            <a:lvl3pPr marL="914004" indent="0">
              <a:buNone/>
              <a:defRPr sz="1600">
                <a:solidFill>
                  <a:schemeClr val="tx1">
                    <a:tint val="75000"/>
                  </a:schemeClr>
                </a:solidFill>
              </a:defRPr>
            </a:lvl3pPr>
            <a:lvl4pPr marL="1371006" indent="0">
              <a:buNone/>
              <a:defRPr sz="1400">
                <a:solidFill>
                  <a:schemeClr val="tx1">
                    <a:tint val="75000"/>
                  </a:schemeClr>
                </a:solidFill>
              </a:defRPr>
            </a:lvl4pPr>
            <a:lvl5pPr marL="1828008" indent="0">
              <a:buNone/>
              <a:defRPr sz="1400">
                <a:solidFill>
                  <a:schemeClr val="tx1">
                    <a:tint val="75000"/>
                  </a:schemeClr>
                </a:solidFill>
              </a:defRPr>
            </a:lvl5pPr>
            <a:lvl6pPr marL="2285010" indent="0">
              <a:buNone/>
              <a:defRPr sz="1400">
                <a:solidFill>
                  <a:schemeClr val="tx1">
                    <a:tint val="75000"/>
                  </a:schemeClr>
                </a:solidFill>
              </a:defRPr>
            </a:lvl6pPr>
            <a:lvl7pPr marL="2742012" indent="0">
              <a:buNone/>
              <a:defRPr sz="1400">
                <a:solidFill>
                  <a:schemeClr val="tx1">
                    <a:tint val="75000"/>
                  </a:schemeClr>
                </a:solidFill>
              </a:defRPr>
            </a:lvl7pPr>
            <a:lvl8pPr marL="3199014" indent="0">
              <a:buNone/>
              <a:defRPr sz="1400">
                <a:solidFill>
                  <a:schemeClr val="tx1">
                    <a:tint val="75000"/>
                  </a:schemeClr>
                </a:solidFill>
              </a:defRPr>
            </a:lvl8pPr>
            <a:lvl9pPr marL="3656016" indent="0">
              <a:buNone/>
              <a:defRPr sz="1400">
                <a:solidFill>
                  <a:schemeClr val="tx1">
                    <a:tint val="75000"/>
                  </a:schemeClr>
                </a:solidFill>
              </a:defRPr>
            </a:lvl9pPr>
          </a:lstStyle>
          <a:p>
            <a:pPr marL="0" lvl="0" indent="0" algn="l" defTabSz="914004" rtl="0" eaLnBrk="1" latinLnBrk="0" hangingPunct="1">
              <a:lnSpc>
                <a:spcPct val="75000"/>
              </a:lnSpc>
              <a:spcBef>
                <a:spcPts val="1400"/>
              </a:spcBef>
              <a:buFont typeface="Arial" pitchFamily="34" charset="0"/>
              <a:buNone/>
            </a:pPr>
            <a:r>
              <a:rPr lang="en-US" dirty="0"/>
              <a:t>Subtitle Title Here</a:t>
            </a:r>
          </a:p>
        </p:txBody>
      </p:sp>
      <p:sp>
        <p:nvSpPr>
          <p:cNvPr id="3" name="Text Placeholder 2"/>
          <p:cNvSpPr>
            <a:spLocks noGrp="1"/>
          </p:cNvSpPr>
          <p:nvPr>
            <p:ph type="body" sz="quarter" idx="10"/>
          </p:nvPr>
        </p:nvSpPr>
        <p:spPr>
          <a:xfrm>
            <a:off x="996951" y="4281579"/>
            <a:ext cx="8636000" cy="460375"/>
          </a:xfrm>
          <a:prstGeom prst="rect">
            <a:avLst/>
          </a:prstGeo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087" indent="0">
              <a:buNone/>
              <a:defRPr lang="en-US" sz="1800" smtClean="0">
                <a:latin typeface="+mn-lt"/>
              </a:defRPr>
            </a:lvl2pPr>
            <a:lvl3pPr marL="687089" indent="0">
              <a:buNone/>
              <a:defRPr lang="en-US" sz="1800" smtClean="0">
                <a:latin typeface="+mn-lt"/>
              </a:defRPr>
            </a:lvl3pPr>
            <a:lvl4pPr marL="1142504" indent="0">
              <a:buNone/>
              <a:defRPr lang="en-US" sz="1800" smtClean="0">
                <a:latin typeface="+mn-lt"/>
              </a:defRPr>
            </a:lvl4pPr>
            <a:lvl5pPr marL="1601093" indent="0">
              <a:buNone/>
              <a:defRPr lang="en-US" sz="1800">
                <a:latin typeface="+mn-lt"/>
              </a:defRPr>
            </a:lvl5pPr>
          </a:lstStyle>
          <a:p>
            <a:pPr marL="0" lvl="0"/>
            <a:r>
              <a:rPr lang="en-US"/>
              <a:t>Edit Master text styles</a:t>
            </a:r>
          </a:p>
        </p:txBody>
      </p:sp>
      <p:pic>
        <p:nvPicPr>
          <p:cNvPr id="8" name="Picture 7" descr="UCSF_sig_white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98" y="159243"/>
            <a:ext cx="1459540" cy="910729"/>
          </a:xfrm>
          <a:prstGeom prst="rect">
            <a:avLst/>
          </a:prstGeom>
        </p:spPr>
      </p:pic>
      <p:cxnSp>
        <p:nvCxnSpPr>
          <p:cNvPr id="4" name="Straight Connector 3"/>
          <p:cNvCxnSpPr/>
          <p:nvPr/>
        </p:nvCxnSpPr>
        <p:spPr>
          <a:xfrm>
            <a:off x="12037165" y="0"/>
            <a:ext cx="0" cy="6858000"/>
          </a:xfrm>
          <a:prstGeom prst="line">
            <a:avLst/>
          </a:prstGeom>
          <a:ln w="28575">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17" y="4241326"/>
            <a:ext cx="12192001" cy="35275"/>
          </a:xfrm>
          <a:prstGeom prst="line">
            <a:avLst/>
          </a:prstGeom>
          <a:ln w="28575">
            <a:gradFill flip="none" rotWithShape="1">
              <a:gsLst>
                <a:gs pos="0">
                  <a:schemeClr val="tx1">
                    <a:lumMod val="50000"/>
                    <a:lumOff val="50000"/>
                  </a:schemeClr>
                </a:gs>
                <a:gs pos="100000">
                  <a:schemeClr val="tx1">
                    <a:lumMod val="90000"/>
                    <a:lumOff val="10000"/>
                  </a:schemeClr>
                </a:gs>
              </a:gsLst>
              <a:lin ang="10800000" scaled="0"/>
              <a:tileRect/>
            </a:gra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8613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bwMode="auto">
          <a:xfrm>
            <a:off x="486834" y="366741"/>
            <a:ext cx="9146117" cy="5153025"/>
          </a:xfrm>
          <a:prstGeom prst="rect">
            <a:avLst/>
          </a:prstGeom>
          <a:solidFill>
            <a:schemeClr val="tx1"/>
          </a:solidFill>
          <a:ln w="19050" algn="ctr">
            <a:noFill/>
            <a:miter lim="800000"/>
            <a:headEnd/>
            <a:tailEnd/>
          </a:ln>
        </p:spPr>
        <p:txBody>
          <a:bodyPr wrap="none" lIns="91400" tIns="45700" rIns="91400" bIns="45700" rtlCol="0" anchor="ctr"/>
          <a:lstStyle/>
          <a:p>
            <a:pPr algn="ctr">
              <a:lnSpc>
                <a:spcPct val="90000"/>
              </a:lnSpc>
            </a:pPr>
            <a:endParaRPr lang="en-US" sz="1600" b="1" dirty="0">
              <a:solidFill>
                <a:prstClr val="white"/>
              </a:solidFill>
              <a:latin typeface="Candara"/>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98" y="742095"/>
            <a:ext cx="1388044"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0" y="0"/>
            <a:ext cx="12192000" cy="6858000"/>
          </a:xfrm>
          <a:prstGeom prst="rect">
            <a:avLst/>
          </a:prstGeom>
        </p:spPr>
      </p:pic>
      <p:sp>
        <p:nvSpPr>
          <p:cNvPr id="10" name="Rectangle 9"/>
          <p:cNvSpPr/>
          <p:nvPr/>
        </p:nvSpPr>
        <p:spPr bwMode="invGray">
          <a:xfrm>
            <a:off x="486834" y="366741"/>
            <a:ext cx="9146117" cy="5153025"/>
          </a:xfrm>
          <a:prstGeom prst="rect">
            <a:avLst/>
          </a:prstGeom>
          <a:solidFill>
            <a:schemeClr val="tx1"/>
          </a:solidFill>
          <a:ln w="19050" algn="ctr">
            <a:noFill/>
            <a:miter lim="800000"/>
            <a:headEnd/>
            <a:tailEnd/>
          </a:ln>
        </p:spPr>
        <p:txBody>
          <a:bodyPr wrap="none" lIns="91400" tIns="45700" rIns="91400" bIns="45700" rtlCol="0" anchor="ctr"/>
          <a:lstStyle/>
          <a:p>
            <a:pPr algn="ctr">
              <a:lnSpc>
                <a:spcPct val="90000"/>
              </a:lnSpc>
            </a:pPr>
            <a:endParaRPr lang="en-US" sz="1600" b="1" dirty="0">
              <a:solidFill>
                <a:prstClr val="white"/>
              </a:solidFill>
              <a:latin typeface="Candara"/>
            </a:endParaRPr>
          </a:p>
        </p:txBody>
      </p:sp>
      <p:sp>
        <p:nvSpPr>
          <p:cNvPr id="35" name="Title 34"/>
          <p:cNvSpPr>
            <a:spLocks noGrp="1"/>
          </p:cNvSpPr>
          <p:nvPr>
            <p:ph type="title" hasCustomPrompt="1"/>
          </p:nvPr>
        </p:nvSpPr>
        <p:spPr>
          <a:xfrm>
            <a:off x="864807" y="2436397"/>
            <a:ext cx="8768144" cy="628337"/>
          </a:xfrm>
          <a:prstGeom prst="rect">
            <a:avLst/>
          </a:prstGeom>
        </p:spPr>
        <p:txBody>
          <a:bodyPr vert="horz" wrap="square" lIns="91400" tIns="45700" rIns="91400" bIns="4570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004"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30" y="2999542"/>
            <a:ext cx="8733973" cy="507831"/>
          </a:xfrm>
          <a:prstGeom prst="rect">
            <a:avLst/>
          </a:prstGeom>
        </p:spPr>
        <p:txBody>
          <a:bodyPr anchor="t" anchorCtr="0">
            <a:noAutofit/>
          </a:bodyPr>
          <a:lstStyle>
            <a:lvl1pPr marL="0" indent="0" algn="l" defTabSz="914004"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002" indent="0">
              <a:buNone/>
              <a:defRPr sz="1800">
                <a:solidFill>
                  <a:schemeClr val="tx1">
                    <a:tint val="75000"/>
                  </a:schemeClr>
                </a:solidFill>
              </a:defRPr>
            </a:lvl2pPr>
            <a:lvl3pPr marL="914004" indent="0">
              <a:buNone/>
              <a:defRPr sz="1600">
                <a:solidFill>
                  <a:schemeClr val="tx1">
                    <a:tint val="75000"/>
                  </a:schemeClr>
                </a:solidFill>
              </a:defRPr>
            </a:lvl3pPr>
            <a:lvl4pPr marL="1371006" indent="0">
              <a:buNone/>
              <a:defRPr sz="1400">
                <a:solidFill>
                  <a:schemeClr val="tx1">
                    <a:tint val="75000"/>
                  </a:schemeClr>
                </a:solidFill>
              </a:defRPr>
            </a:lvl4pPr>
            <a:lvl5pPr marL="1828008" indent="0">
              <a:buNone/>
              <a:defRPr sz="1400">
                <a:solidFill>
                  <a:schemeClr val="tx1">
                    <a:tint val="75000"/>
                  </a:schemeClr>
                </a:solidFill>
              </a:defRPr>
            </a:lvl5pPr>
            <a:lvl6pPr marL="2285010" indent="0">
              <a:buNone/>
              <a:defRPr sz="1400">
                <a:solidFill>
                  <a:schemeClr val="tx1">
                    <a:tint val="75000"/>
                  </a:schemeClr>
                </a:solidFill>
              </a:defRPr>
            </a:lvl6pPr>
            <a:lvl7pPr marL="2742012" indent="0">
              <a:buNone/>
              <a:defRPr sz="1400">
                <a:solidFill>
                  <a:schemeClr val="tx1">
                    <a:tint val="75000"/>
                  </a:schemeClr>
                </a:solidFill>
              </a:defRPr>
            </a:lvl7pPr>
            <a:lvl8pPr marL="3199014" indent="0">
              <a:buNone/>
              <a:defRPr sz="1400">
                <a:solidFill>
                  <a:schemeClr val="tx1">
                    <a:tint val="75000"/>
                  </a:schemeClr>
                </a:solidFill>
              </a:defRPr>
            </a:lvl8pPr>
            <a:lvl9pPr marL="3656016" indent="0">
              <a:buNone/>
              <a:defRPr sz="1400">
                <a:solidFill>
                  <a:schemeClr val="tx1">
                    <a:tint val="75000"/>
                  </a:schemeClr>
                </a:solidFill>
              </a:defRPr>
            </a:lvl9pPr>
          </a:lstStyle>
          <a:p>
            <a:pPr marL="0" lvl="0" indent="0" algn="l" defTabSz="914004"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4907780"/>
            <a:ext cx="2567117" cy="238607"/>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652D4C05-A949-F54F-8C82-C83A5B26993E}" type="datetimeFigureOut">
              <a:rPr lang="en-US" smtClean="0"/>
              <a:t>12/29/2021</a:t>
            </a:fld>
            <a:endParaRPr lang="en-US" dirty="0"/>
          </a:p>
        </p:txBody>
      </p:sp>
      <p:sp>
        <p:nvSpPr>
          <p:cNvPr id="4" name="Text Placeholder 3"/>
          <p:cNvSpPr>
            <a:spLocks noGrp="1"/>
          </p:cNvSpPr>
          <p:nvPr>
            <p:ph type="body" sz="quarter" idx="10"/>
          </p:nvPr>
        </p:nvSpPr>
        <p:spPr>
          <a:xfrm>
            <a:off x="994116" y="4046762"/>
            <a:ext cx="8602133" cy="325755"/>
          </a:xfrm>
          <a:prstGeom prst="rect">
            <a:avLst/>
          </a:prstGeo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a:t>Edit Master text styles</a:t>
            </a:r>
          </a:p>
        </p:txBody>
      </p:sp>
      <p:pic>
        <p:nvPicPr>
          <p:cNvPr id="13" name="Picture 12" descr="UCSF_sig_white_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244" y="742963"/>
            <a:ext cx="1401320" cy="683380"/>
          </a:xfrm>
          <a:prstGeom prst="rect">
            <a:avLst/>
          </a:prstGeom>
        </p:spPr>
      </p:pic>
    </p:spTree>
    <p:extLst>
      <p:ext uri="{BB962C8B-B14F-4D97-AF65-F5344CB8AC3E}">
        <p14:creationId xmlns:p14="http://schemas.microsoft.com/office/powerpoint/2010/main" val="32414413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9.pn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bwMode="invGray">
          <a:xfrm>
            <a:off x="0" y="6313719"/>
            <a:ext cx="12192000" cy="544284"/>
          </a:xfrm>
          <a:prstGeom prst="rect">
            <a:avLst/>
          </a:prstGeom>
          <a:solidFill>
            <a:schemeClr val="tx1"/>
          </a:solidFill>
          <a:ln w="19050" algn="ctr">
            <a:solidFill>
              <a:schemeClr val="tx1"/>
            </a:solidFill>
            <a:miter lim="800000"/>
            <a:headEnd/>
            <a:tailEnd/>
          </a:ln>
        </p:spPr>
        <p:txBody>
          <a:bodyPr wrap="none" lIns="91400" tIns="45700" rIns="91400" bIns="45700" rtlCol="0" anchor="ctr"/>
          <a:lstStyle/>
          <a:p>
            <a:pPr algn="ctr">
              <a:lnSpc>
                <a:spcPct val="90000"/>
              </a:lnSpc>
            </a:pPr>
            <a:endParaRPr lang="en-US" sz="1600" b="1" dirty="0">
              <a:solidFill>
                <a:prstClr val="white"/>
              </a:solidFill>
              <a:latin typeface="Candara"/>
            </a:endParaRPr>
          </a:p>
        </p:txBody>
      </p:sp>
      <p:pic>
        <p:nvPicPr>
          <p:cNvPr id="8" name="Picture 41"/>
          <p:cNvPicPr>
            <a:picLocks noChangeAspect="1" noChangeArrowheads="1"/>
          </p:cNvPicPr>
          <p:nvPr/>
        </p:nvPicPr>
        <p:blipFill rotWithShape="1">
          <a:blip r:embed="rId35">
            <a:extLst>
              <a:ext uri="{28A0092B-C50C-407E-A947-70E740481C1C}">
                <a14:useLocalDpi xmlns:a14="http://schemas.microsoft.com/office/drawing/2010/main" val="0"/>
              </a:ext>
            </a:extLst>
          </a:blip>
          <a:srcRect b="35957"/>
          <a:stretch/>
        </p:blipFill>
        <p:spPr bwMode="invGray">
          <a:xfrm>
            <a:off x="10619625" y="6354250"/>
            <a:ext cx="810376"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0003534" y="6591189"/>
            <a:ext cx="1447751" cy="246181"/>
          </a:xfrm>
          <a:prstGeom prst="rect">
            <a:avLst/>
          </a:prstGeom>
        </p:spPr>
        <p:txBody>
          <a:bodyPr wrap="none" lIns="91400" tIns="45700" rIns="91400" bIns="45700">
            <a:spAutoFit/>
          </a:bodyPr>
          <a:lstStyle/>
          <a:p>
            <a:r>
              <a:rPr lang="en-US" sz="1000" dirty="0">
                <a:solidFill>
                  <a:srgbClr val="FFFFFF"/>
                </a:solidFill>
              </a:rPr>
              <a:t>Department of Urology</a:t>
            </a:r>
          </a:p>
        </p:txBody>
      </p:sp>
      <p:sp>
        <p:nvSpPr>
          <p:cNvPr id="12" name="Title Placeholder 1"/>
          <p:cNvSpPr>
            <a:spLocks noGrp="1"/>
          </p:cNvSpPr>
          <p:nvPr>
            <p:ph type="title"/>
          </p:nvPr>
        </p:nvSpPr>
        <p:spPr>
          <a:xfrm>
            <a:off x="660880" y="202243"/>
            <a:ext cx="10786533" cy="577041"/>
          </a:xfrm>
          <a:prstGeom prst="rect">
            <a:avLst/>
          </a:prstGeom>
        </p:spPr>
        <p:txBody>
          <a:bodyPr vert="horz" wrap="square" lIns="91400" tIns="45700" rIns="91400" bIns="45700" rtlCol="0" anchor="t" anchorCtr="0">
            <a:spAutoFit/>
          </a:bodyPr>
          <a:lstStyle/>
          <a:p>
            <a:r>
              <a:rPr lang="en-US" dirty="0"/>
              <a:t>Slide Title Here</a:t>
            </a:r>
          </a:p>
        </p:txBody>
      </p:sp>
      <p:sp>
        <p:nvSpPr>
          <p:cNvPr id="13" name="Text Placeholder 2"/>
          <p:cNvSpPr>
            <a:spLocks noGrp="1"/>
          </p:cNvSpPr>
          <p:nvPr>
            <p:ph type="body" idx="1"/>
          </p:nvPr>
        </p:nvSpPr>
        <p:spPr>
          <a:xfrm>
            <a:off x="877099" y="1294191"/>
            <a:ext cx="10786535" cy="4826000"/>
          </a:xfrm>
          <a:prstGeom prst="rect">
            <a:avLst/>
          </a:prstGeom>
        </p:spPr>
        <p:txBody>
          <a:bodyPr vert="horz" wrap="square" lIns="91400" tIns="45700" rIns="91400" bIns="4570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p:nvCxnSpPr>
        <p:spPr>
          <a:xfrm>
            <a:off x="308057" y="1012848"/>
            <a:ext cx="11737857" cy="0"/>
          </a:xfrm>
          <a:prstGeom prst="line">
            <a:avLst/>
          </a:prstGeom>
          <a:ln w="28575">
            <a:solidFill>
              <a:srgbClr val="0821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993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5" r:id="rId22"/>
    <p:sldLayoutId id="2147483686" r:id="rId23"/>
    <p:sldLayoutId id="2147483687" r:id="rId24"/>
    <p:sldLayoutId id="2147483688" r:id="rId25"/>
    <p:sldLayoutId id="2147483689" r:id="rId26"/>
    <p:sldLayoutId id="2147483690" r:id="rId27"/>
    <p:sldLayoutId id="2147483692" r:id="rId28"/>
    <p:sldLayoutId id="2147483693" r:id="rId29"/>
    <p:sldLayoutId id="2147483695" r:id="rId30"/>
    <p:sldLayoutId id="2147483708" r:id="rId31"/>
    <p:sldLayoutId id="2147483709" r:id="rId32"/>
    <p:sldLayoutId id="2147483711" r:id="rId33"/>
  </p:sldLayoutIdLst>
  <p:transition>
    <p:fade/>
  </p:transition>
  <p:txStyles>
    <p:titleStyle>
      <a:lvl1pPr algn="l" defTabSz="914004" rtl="0" eaLnBrk="1" latinLnBrk="0" hangingPunct="1">
        <a:lnSpc>
          <a:spcPct val="85000"/>
        </a:lnSpc>
        <a:spcBef>
          <a:spcPct val="0"/>
        </a:spcBef>
        <a:buNone/>
        <a:defRPr lang="en-US" sz="3600" b="0" kern="1200" cap="none" spc="0" baseline="0" dirty="0" smtClean="0">
          <a:solidFill>
            <a:schemeClr val="tx1"/>
          </a:solidFill>
          <a:latin typeface="Gill Sans"/>
          <a:ea typeface="+mj-ea"/>
          <a:cs typeface="Gill Sans"/>
        </a:defRPr>
      </a:lvl1pPr>
    </p:titleStyle>
    <p:bodyStyle>
      <a:lvl1pPr marL="168203" indent="-168203" algn="l" defTabSz="914004" rtl="0" eaLnBrk="1" latinLnBrk="0" hangingPunct="1">
        <a:lnSpc>
          <a:spcPct val="90000"/>
        </a:lnSpc>
        <a:spcBef>
          <a:spcPts val="1400"/>
        </a:spcBef>
        <a:buClr>
          <a:schemeClr val="accent1"/>
        </a:buClr>
        <a:buFont typeface="Arial"/>
        <a:buChar char="•"/>
        <a:defRPr lang="en-US" sz="2600" b="0" kern="1200" dirty="0" smtClean="0">
          <a:solidFill>
            <a:schemeClr val="tx1"/>
          </a:solidFill>
          <a:latin typeface="Calibri"/>
          <a:ea typeface="+mn-ea"/>
          <a:cs typeface="Calibri"/>
        </a:defRPr>
      </a:lvl1pPr>
      <a:lvl2pPr marL="457002" indent="-226915" algn="l" defTabSz="914004" rtl="0" eaLnBrk="1" latinLnBrk="0" hangingPunct="1">
        <a:lnSpc>
          <a:spcPct val="90000"/>
        </a:lnSpc>
        <a:spcBef>
          <a:spcPts val="1400"/>
        </a:spcBef>
        <a:buClr>
          <a:schemeClr val="accent1"/>
        </a:buClr>
        <a:buFont typeface="Arial"/>
        <a:buChar char="•"/>
        <a:defRPr lang="en-US" sz="2100" b="0" kern="1200" dirty="0" smtClean="0">
          <a:solidFill>
            <a:schemeClr val="tx1"/>
          </a:solidFill>
          <a:latin typeface="Calibri"/>
          <a:ea typeface="+mn-ea"/>
          <a:cs typeface="Calibri"/>
        </a:defRPr>
      </a:lvl2pPr>
      <a:lvl3pPr marL="742628" indent="-226915" algn="l" defTabSz="914004" rtl="0" eaLnBrk="1" latinLnBrk="0" hangingPunct="1">
        <a:lnSpc>
          <a:spcPct val="90000"/>
        </a:lnSpc>
        <a:spcBef>
          <a:spcPts val="1400"/>
        </a:spcBef>
        <a:buClr>
          <a:schemeClr val="accent1"/>
        </a:buClr>
        <a:buFont typeface="Arial"/>
        <a:buChar char="•"/>
        <a:defRPr lang="en-US" sz="2100" b="0" kern="1200" dirty="0" smtClean="0">
          <a:solidFill>
            <a:schemeClr val="tx1"/>
          </a:solidFill>
          <a:latin typeface="Calibri"/>
          <a:ea typeface="+mn-ea"/>
          <a:cs typeface="Calibri"/>
        </a:defRPr>
      </a:lvl3pPr>
      <a:lvl4pPr marL="1028254" indent="-228500" algn="l" defTabSz="914004" rtl="0" eaLnBrk="1" latinLnBrk="0" hangingPunct="1">
        <a:lnSpc>
          <a:spcPct val="90000"/>
        </a:lnSpc>
        <a:spcBef>
          <a:spcPts val="1400"/>
        </a:spcBef>
        <a:buClr>
          <a:schemeClr val="accent1"/>
        </a:buClr>
        <a:buFont typeface="Arial"/>
        <a:buChar char="•"/>
        <a:defRPr lang="en-US" sz="2100" b="0" kern="1200" dirty="0" smtClean="0">
          <a:solidFill>
            <a:schemeClr val="tx1"/>
          </a:solidFill>
          <a:latin typeface="Calibri"/>
          <a:ea typeface="+mn-ea"/>
          <a:cs typeface="Calibri"/>
        </a:defRPr>
      </a:lvl4pPr>
      <a:lvl5pPr marL="1312295" indent="-226915" algn="l" defTabSz="914004" rtl="0" eaLnBrk="1" latinLnBrk="0" hangingPunct="1">
        <a:lnSpc>
          <a:spcPct val="90000"/>
        </a:lnSpc>
        <a:spcBef>
          <a:spcPts val="1400"/>
        </a:spcBef>
        <a:buClr>
          <a:schemeClr val="accent1"/>
        </a:buClr>
        <a:buFont typeface="Arial"/>
        <a:buChar char="•"/>
        <a:defRPr lang="en-US" sz="2100" b="0" kern="1200" dirty="0">
          <a:solidFill>
            <a:schemeClr val="tx1"/>
          </a:solidFill>
          <a:latin typeface="Calibri"/>
          <a:ea typeface="+mn-ea"/>
          <a:cs typeface="Calibri"/>
        </a:defRPr>
      </a:lvl5pPr>
      <a:lvl6pPr marL="2513510" indent="-228500" algn="l" defTabSz="91400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12" indent="-228500" algn="l" defTabSz="91400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14" indent="-228500" algn="l" defTabSz="91400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16" indent="-228500" algn="l" defTabSz="91400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04" rtl="0" eaLnBrk="1" latinLnBrk="0" hangingPunct="1">
        <a:defRPr sz="1800" kern="1200">
          <a:solidFill>
            <a:schemeClr val="tx1"/>
          </a:solidFill>
          <a:latin typeface="+mn-lt"/>
          <a:ea typeface="+mn-ea"/>
          <a:cs typeface="+mn-cs"/>
        </a:defRPr>
      </a:lvl1pPr>
      <a:lvl2pPr marL="457002" algn="l" defTabSz="914004" rtl="0" eaLnBrk="1" latinLnBrk="0" hangingPunct="1">
        <a:defRPr sz="1800" kern="1200">
          <a:solidFill>
            <a:schemeClr val="tx1"/>
          </a:solidFill>
          <a:latin typeface="+mn-lt"/>
          <a:ea typeface="+mn-ea"/>
          <a:cs typeface="+mn-cs"/>
        </a:defRPr>
      </a:lvl2pPr>
      <a:lvl3pPr marL="914004" algn="l" defTabSz="914004" rtl="0" eaLnBrk="1" latinLnBrk="0" hangingPunct="1">
        <a:defRPr sz="1800" kern="1200">
          <a:solidFill>
            <a:schemeClr val="tx1"/>
          </a:solidFill>
          <a:latin typeface="+mn-lt"/>
          <a:ea typeface="+mn-ea"/>
          <a:cs typeface="+mn-cs"/>
        </a:defRPr>
      </a:lvl3pPr>
      <a:lvl4pPr marL="1371006" algn="l" defTabSz="914004" rtl="0" eaLnBrk="1" latinLnBrk="0" hangingPunct="1">
        <a:defRPr sz="1800" kern="1200">
          <a:solidFill>
            <a:schemeClr val="tx1"/>
          </a:solidFill>
          <a:latin typeface="+mn-lt"/>
          <a:ea typeface="+mn-ea"/>
          <a:cs typeface="+mn-cs"/>
        </a:defRPr>
      </a:lvl4pPr>
      <a:lvl5pPr marL="1828008" algn="l" defTabSz="914004" rtl="0" eaLnBrk="1" latinLnBrk="0" hangingPunct="1">
        <a:defRPr sz="1800" kern="1200">
          <a:solidFill>
            <a:schemeClr val="tx1"/>
          </a:solidFill>
          <a:latin typeface="+mn-lt"/>
          <a:ea typeface="+mn-ea"/>
          <a:cs typeface="+mn-cs"/>
        </a:defRPr>
      </a:lvl5pPr>
      <a:lvl6pPr marL="2285010" algn="l" defTabSz="914004" rtl="0" eaLnBrk="1" latinLnBrk="0" hangingPunct="1">
        <a:defRPr sz="1800" kern="1200">
          <a:solidFill>
            <a:schemeClr val="tx1"/>
          </a:solidFill>
          <a:latin typeface="+mn-lt"/>
          <a:ea typeface="+mn-ea"/>
          <a:cs typeface="+mn-cs"/>
        </a:defRPr>
      </a:lvl6pPr>
      <a:lvl7pPr marL="2742012" algn="l" defTabSz="914004" rtl="0" eaLnBrk="1" latinLnBrk="0" hangingPunct="1">
        <a:defRPr sz="1800" kern="1200">
          <a:solidFill>
            <a:schemeClr val="tx1"/>
          </a:solidFill>
          <a:latin typeface="+mn-lt"/>
          <a:ea typeface="+mn-ea"/>
          <a:cs typeface="+mn-cs"/>
        </a:defRPr>
      </a:lvl7pPr>
      <a:lvl8pPr marL="3199014" algn="l" defTabSz="914004" rtl="0" eaLnBrk="1" latinLnBrk="0" hangingPunct="1">
        <a:defRPr sz="1800" kern="1200">
          <a:solidFill>
            <a:schemeClr val="tx1"/>
          </a:solidFill>
          <a:latin typeface="+mn-lt"/>
          <a:ea typeface="+mn-ea"/>
          <a:cs typeface="+mn-cs"/>
        </a:defRPr>
      </a:lvl8pPr>
      <a:lvl9pPr marL="3656016" algn="l" defTabSz="91400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0" y="5681710"/>
            <a:ext cx="12192000" cy="1176291"/>
          </a:xfrm>
          <a:prstGeom prst="rect">
            <a:avLst/>
          </a:prstGeom>
          <a:solidFill>
            <a:srgbClr val="232D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srgbClr val="0E1011"/>
              </a:solidFill>
            </a:endParaRP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12192000" cy="5681709"/>
          </a:xfrm>
          <a:prstGeom prst="rect">
            <a:avLst/>
          </a:prstGeom>
        </p:spPr>
      </p:pic>
      <p:pic>
        <p:nvPicPr>
          <p:cNvPr id="8" name="Picture 7">
            <a:extLst>
              <a:ext uri="{FF2B5EF4-FFF2-40B4-BE49-F238E27FC236}">
                <a16:creationId xmlns:a16="http://schemas.microsoft.com/office/drawing/2014/main" xmlns="" id="{4A86D332-D8DB-B04F-BFE2-F8F2459276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3587" y="6001806"/>
            <a:ext cx="2852928" cy="891540"/>
          </a:xfrm>
          <a:prstGeom prst="rect">
            <a:avLst/>
          </a:prstGeom>
        </p:spPr>
      </p:pic>
    </p:spTree>
    <p:extLst>
      <p:ext uri="{BB962C8B-B14F-4D97-AF65-F5344CB8AC3E}">
        <p14:creationId xmlns:p14="http://schemas.microsoft.com/office/powerpoint/2010/main" val="829412716"/>
      </p:ext>
    </p:extLst>
  </p:cSld>
  <p:clrMap bg1="lt1" tx1="dk1" bg2="lt2" tx2="dk2" accent1="accent1" accent2="accent2" accent3="accent3" accent4="accent4" accent5="accent5" accent6="accent6" hlink="hlink" folHlink="folHlink"/>
  <p:sldLayoutIdLst>
    <p:sldLayoutId id="2147483706" r:id="rId1"/>
    <p:sldLayoutId id="2147483707" r:id="rId2"/>
  </p:sldLayoutIdLst>
  <p:txStyles>
    <p:titleStyle>
      <a:lvl1pPr algn="ctr" defTabSz="342900" rtl="0" eaLnBrk="1" latinLnBrk="0" hangingPunct="1">
        <a:lnSpc>
          <a:spcPts val="3960"/>
        </a:lnSpc>
        <a:spcBef>
          <a:spcPct val="0"/>
        </a:spcBef>
        <a:buNone/>
        <a:defRPr sz="4050" kern="1200" cap="all" baseline="0">
          <a:solidFill>
            <a:schemeClr val="bg2"/>
          </a:solidFill>
          <a:latin typeface="ITC Franklin Gothic Heavy"/>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1" y="2417736"/>
            <a:ext cx="9144000" cy="1549831"/>
          </a:xfrm>
          <a:solidFill>
            <a:srgbClr val="232D48"/>
          </a:solidFill>
        </p:spPr>
        <p:txBody>
          <a:bodyPr/>
          <a:lstStyle/>
          <a:p>
            <a:r>
              <a:rPr lang="en-US" sz="3600" dirty="0" smtClean="0"/>
              <a:t>How do you know when to enter Active Surveillance and when to leave?</a:t>
            </a:r>
            <a:endParaRPr lang="en-US" sz="3600" dirty="0"/>
          </a:p>
        </p:txBody>
      </p:sp>
      <p:sp>
        <p:nvSpPr>
          <p:cNvPr id="2" name="TextBox 1"/>
          <p:cNvSpPr txBox="1"/>
          <p:nvPr/>
        </p:nvSpPr>
        <p:spPr>
          <a:xfrm>
            <a:off x="1524002" y="5657672"/>
            <a:ext cx="4277533" cy="1200329"/>
          </a:xfrm>
          <a:prstGeom prst="rect">
            <a:avLst/>
          </a:prstGeom>
          <a:noFill/>
        </p:spPr>
        <p:txBody>
          <a:bodyPr wrap="square" rtlCol="0">
            <a:spAutoFit/>
          </a:bodyPr>
          <a:lstStyle/>
          <a:p>
            <a:pPr defTabSz="457200"/>
            <a:r>
              <a:rPr lang="en-US" b="1" dirty="0">
                <a:solidFill>
                  <a:srgbClr val="FFFFFE"/>
                </a:solidFill>
              </a:rPr>
              <a:t>Kirsten Greene, MD, MS, FACS</a:t>
            </a:r>
          </a:p>
          <a:p>
            <a:pPr defTabSz="457200"/>
            <a:r>
              <a:rPr lang="en-US" b="1" dirty="0" smtClean="0">
                <a:solidFill>
                  <a:srgbClr val="FFFFFE"/>
                </a:solidFill>
              </a:rPr>
              <a:t>Paul Mellon Professor </a:t>
            </a:r>
            <a:r>
              <a:rPr lang="en-US" b="1" dirty="0">
                <a:solidFill>
                  <a:srgbClr val="FFFFFE"/>
                </a:solidFill>
              </a:rPr>
              <a:t>and Chair</a:t>
            </a:r>
          </a:p>
          <a:p>
            <a:pPr defTabSz="457200"/>
            <a:r>
              <a:rPr lang="en-US" b="1" dirty="0">
                <a:solidFill>
                  <a:srgbClr val="FFFFFE"/>
                </a:solidFill>
              </a:rPr>
              <a:t>UVA Department of Urology</a:t>
            </a:r>
          </a:p>
          <a:p>
            <a:pPr defTabSz="457200"/>
            <a:r>
              <a:rPr lang="en-US" b="1" dirty="0">
                <a:solidFill>
                  <a:srgbClr val="D75929"/>
                </a:solidFill>
              </a:rPr>
              <a:t>Associate CMO UVA Health</a:t>
            </a:r>
          </a:p>
        </p:txBody>
      </p:sp>
    </p:spTree>
    <p:extLst>
      <p:ext uri="{BB962C8B-B14F-4D97-AF65-F5344CB8AC3E}">
        <p14:creationId xmlns:p14="http://schemas.microsoft.com/office/powerpoint/2010/main" val="436888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Very low risk-AS preferred</a:t>
            </a:r>
            <a:endParaRPr lang="en-US" dirty="0"/>
          </a:p>
        </p:txBody>
      </p:sp>
      <p:pic>
        <p:nvPicPr>
          <p:cNvPr id="4" name="Content Placeholder 3"/>
          <p:cNvPicPr>
            <a:picLocks noGrp="1" noChangeAspect="1"/>
          </p:cNvPicPr>
          <p:nvPr>
            <p:ph idx="1"/>
          </p:nvPr>
        </p:nvPicPr>
        <p:blipFill>
          <a:blip r:embed="rId2"/>
          <a:stretch>
            <a:fillRect/>
          </a:stretch>
        </p:blipFill>
        <p:spPr>
          <a:xfrm>
            <a:off x="1998857" y="1033670"/>
            <a:ext cx="7304005" cy="5812399"/>
          </a:xfrm>
          <a:prstGeom prst="rect">
            <a:avLst/>
          </a:prstGeom>
        </p:spPr>
      </p:pic>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950339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344474" y="304800"/>
            <a:ext cx="8429625" cy="6553200"/>
          </a:xfrm>
          <a:prstGeom prst="rect">
            <a:avLst/>
          </a:prstGeom>
        </p:spPr>
      </p:pic>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Down Arrow 5"/>
          <p:cNvSpPr/>
          <p:nvPr/>
        </p:nvSpPr>
        <p:spPr bwMode="auto">
          <a:xfrm rot="4867448">
            <a:off x="7896310" y="53855"/>
            <a:ext cx="646043" cy="1991027"/>
          </a:xfrm>
          <a:prstGeom prst="downArrow">
            <a:avLst/>
          </a:prstGeom>
          <a:solidFill>
            <a:srgbClr val="FF0000"/>
          </a:solidFill>
          <a:ln w="19050" algn="ctr">
            <a:noFill/>
            <a:miter lim="800000"/>
            <a:headEnd/>
            <a:tailEnd/>
          </a:ln>
        </p:spPr>
        <p:txBody>
          <a:bodyPr wrap="none" rtlCol="0" anchor="ctr"/>
          <a:lstStyle/>
          <a:p>
            <a:pPr algn="ctr">
              <a:lnSpc>
                <a:spcPct val="90000"/>
              </a:lnSpc>
            </a:pPr>
            <a:endParaRPr lang="en-US" sz="1600" b="1" dirty="0" err="1" smtClean="0">
              <a:solidFill>
                <a:srgbClr val="FF0000"/>
              </a:solidFill>
              <a:latin typeface="+mj-lt"/>
            </a:endParaRPr>
          </a:p>
        </p:txBody>
      </p:sp>
    </p:spTree>
    <p:extLst>
      <p:ext uri="{BB962C8B-B14F-4D97-AF65-F5344CB8AC3E}">
        <p14:creationId xmlns:p14="http://schemas.microsoft.com/office/powerpoint/2010/main" val="144875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6" name="Picture 5"/>
          <p:cNvPicPr>
            <a:picLocks noChangeAspect="1"/>
          </p:cNvPicPr>
          <p:nvPr/>
        </p:nvPicPr>
        <p:blipFill>
          <a:blip r:embed="rId2"/>
          <a:stretch>
            <a:fillRect/>
          </a:stretch>
        </p:blipFill>
        <p:spPr>
          <a:xfrm>
            <a:off x="1304925" y="9525"/>
            <a:ext cx="9582150" cy="6838950"/>
          </a:xfrm>
          <a:prstGeom prst="rect">
            <a:avLst/>
          </a:prstGeom>
        </p:spPr>
      </p:pic>
      <p:sp>
        <p:nvSpPr>
          <p:cNvPr id="7" name="Oval 6"/>
          <p:cNvSpPr/>
          <p:nvPr/>
        </p:nvSpPr>
        <p:spPr bwMode="auto">
          <a:xfrm>
            <a:off x="1679713" y="202244"/>
            <a:ext cx="9094304" cy="2401808"/>
          </a:xfrm>
          <a:prstGeom prst="ellipse">
            <a:avLst/>
          </a:prstGeom>
          <a:noFill/>
          <a:ln w="19050" algn="ctr">
            <a:solidFill>
              <a:srgbClr val="FF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81406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950" y="2543322"/>
            <a:ext cx="8089900" cy="575094"/>
          </a:xfrm>
        </p:spPr>
        <p:txBody>
          <a:bodyPr/>
          <a:lstStyle/>
          <a:p>
            <a:r>
              <a:rPr lang="en-US" dirty="0" smtClean="0"/>
              <a:t>AUA Prostate cancer guidelines</a:t>
            </a:r>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1662524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8551" y="24679"/>
            <a:ext cx="9139451" cy="584775"/>
          </a:xfrm>
          <a:prstGeom prst="rect">
            <a:avLst/>
          </a:prstGeom>
          <a:gradFill flip="none" rotWithShape="1">
            <a:gsLst>
              <a:gs pos="31000">
                <a:schemeClr val="accent1">
                  <a:lumMod val="40000"/>
                  <a:lumOff val="60000"/>
                </a:schemeClr>
              </a:gs>
              <a:gs pos="0">
                <a:schemeClr val="bg1"/>
              </a:gs>
            </a:gsLst>
            <a:path path="circle">
              <a:fillToRect l="50000" t="50000" r="50000" b="50000"/>
            </a:path>
            <a:tileRect/>
          </a:gradFill>
          <a:ln>
            <a:solidFill>
              <a:schemeClr val="accent1">
                <a:lumMod val="60000"/>
                <a:lumOff val="40000"/>
              </a:schemeClr>
            </a:solidFill>
          </a:ln>
        </p:spPr>
        <p:txBody>
          <a:bodyPr>
            <a:spAutoFit/>
          </a:bodyPr>
          <a:lstStyle/>
          <a:p>
            <a:pPr algn="ctr" eaLnBrk="1" hangingPunct="1">
              <a:defRPr/>
            </a:pPr>
            <a:r>
              <a:rPr lang="en-US" sz="3200" b="1" dirty="0">
                <a:solidFill>
                  <a:srgbClr val="1F3B62"/>
                </a:solidFill>
                <a:latin typeface="Cambria" panose="02040503050406030204" pitchFamily="18" charset="0"/>
                <a:cs typeface="Arial" charset="0"/>
              </a:rPr>
              <a:t>CARE OPTION SUMMARY Very low and low risk</a:t>
            </a:r>
          </a:p>
        </p:txBody>
      </p:sp>
      <p:sp>
        <p:nvSpPr>
          <p:cNvPr id="3" name="TextBox 2"/>
          <p:cNvSpPr txBox="1"/>
          <p:nvPr/>
        </p:nvSpPr>
        <p:spPr>
          <a:xfrm>
            <a:off x="1521730" y="6332604"/>
            <a:ext cx="9139451" cy="400110"/>
          </a:xfrm>
          <a:prstGeom prst="rect">
            <a:avLst/>
          </a:prstGeom>
          <a:gradFill flip="none" rotWithShape="1">
            <a:gsLst>
              <a:gs pos="31000">
                <a:schemeClr val="accent1">
                  <a:lumMod val="40000"/>
                  <a:lumOff val="60000"/>
                </a:schemeClr>
              </a:gs>
              <a:gs pos="0">
                <a:schemeClr val="bg1"/>
              </a:gs>
            </a:gsLst>
            <a:path path="circle">
              <a:fillToRect l="50000" t="50000" r="50000" b="50000"/>
            </a:path>
            <a:tileRect/>
          </a:gradFill>
          <a:ln>
            <a:solidFill>
              <a:schemeClr val="accent1">
                <a:lumMod val="60000"/>
                <a:lumOff val="40000"/>
              </a:schemeClr>
            </a:solidFill>
          </a:ln>
        </p:spPr>
        <p:txBody>
          <a:bodyPr>
            <a:spAutoFit/>
          </a:bodyPr>
          <a:lstStyle/>
          <a:p>
            <a:pPr algn="ctr" eaLnBrk="1" hangingPunct="1">
              <a:defRPr/>
            </a:pPr>
            <a:endParaRPr lang="en-US" sz="2000" b="1" dirty="0">
              <a:solidFill>
                <a:prstClr val="white"/>
              </a:solidFill>
              <a:latin typeface="Cambria" panose="02040503050406030204" pitchFamily="18" charset="0"/>
              <a:cs typeface="Arial" charset="0"/>
            </a:endParaRPr>
          </a:p>
        </p:txBody>
      </p:sp>
      <p:graphicFrame>
        <p:nvGraphicFramePr>
          <p:cNvPr id="7" name="Table 6"/>
          <p:cNvGraphicFramePr>
            <a:graphicFrameLocks noGrp="1"/>
          </p:cNvGraphicFramePr>
          <p:nvPr>
            <p:extLst/>
          </p:nvPr>
        </p:nvGraphicFramePr>
        <p:xfrm>
          <a:off x="1828800" y="812014"/>
          <a:ext cx="8382000" cy="5183719"/>
        </p:xfrm>
        <a:graphic>
          <a:graphicData uri="http://schemas.openxmlformats.org/drawingml/2006/table">
            <a:tbl>
              <a:tblPr/>
              <a:tblGrid>
                <a:gridCol w="4191000">
                  <a:extLst>
                    <a:ext uri="{9D8B030D-6E8A-4147-A177-3AD203B41FA5}">
                      <a16:colId xmlns="" xmlns:a16="http://schemas.microsoft.com/office/drawing/2014/main" val="20000"/>
                    </a:ext>
                  </a:extLst>
                </a:gridCol>
                <a:gridCol w="1828800">
                  <a:extLst>
                    <a:ext uri="{9D8B030D-6E8A-4147-A177-3AD203B41FA5}">
                      <a16:colId xmlns="" xmlns:a16="http://schemas.microsoft.com/office/drawing/2014/main" val="20001"/>
                    </a:ext>
                  </a:extLst>
                </a:gridCol>
                <a:gridCol w="2362200">
                  <a:extLst>
                    <a:ext uri="{9D8B030D-6E8A-4147-A177-3AD203B41FA5}">
                      <a16:colId xmlns="" xmlns:a16="http://schemas.microsoft.com/office/drawing/2014/main" val="20002"/>
                    </a:ext>
                  </a:extLst>
                </a:gridCol>
              </a:tblGrid>
              <a:tr h="914752">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Evidence Level/ Recommendation Strength</a:t>
                      </a:r>
                      <a:endParaRPr kumimoji="0" lang="en-US" altLang="en-US" sz="2400" b="1"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B9B8"/>
                    </a:solid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Prostate Cancer Severity/Aggressiveness</a:t>
                      </a:r>
                      <a:endParaRPr kumimoji="0" lang="en-US" altLang="en-US" sz="24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B9B8"/>
                    </a:solidFill>
                  </a:tcPr>
                </a:tc>
                <a:tc hMerge="1">
                  <a:txBody>
                    <a:bodyPr/>
                    <a:lstStyle/>
                    <a:p>
                      <a:endParaRPr lang="en-US"/>
                    </a:p>
                  </a:txBody>
                  <a:tcPr/>
                </a:tc>
                <a:extLst>
                  <a:ext uri="{0D108BD9-81ED-4DB2-BD59-A6C34878D82A}">
                    <a16:rowId xmlns="" xmlns:a16="http://schemas.microsoft.com/office/drawing/2014/main" val="10000"/>
                  </a:ext>
                </a:extLst>
              </a:tr>
              <a:tr h="731641">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 </a:t>
                      </a:r>
                      <a:endParaRPr kumimoji="0" lang="en-US" altLang="en-US" sz="24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B9B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Very Low Risk</a:t>
                      </a:r>
                      <a:endParaRPr kumimoji="0" lang="en-US" altLang="en-US" sz="24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B9B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Low Risk</a:t>
                      </a:r>
                      <a:endParaRPr kumimoji="0" lang="en-US" altLang="en-US" sz="24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B9B8"/>
                    </a:solidFill>
                  </a:tcPr>
                </a:tc>
                <a:extLst>
                  <a:ext uri="{0D108BD9-81ED-4DB2-BD59-A6C34878D82A}">
                    <a16:rowId xmlns="" xmlns:a16="http://schemas.microsoft.com/office/drawing/2014/main" val="10001"/>
                  </a:ext>
                </a:extLst>
              </a:tr>
              <a:tr h="640187">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A / Strong</a:t>
                      </a:r>
                      <a:endParaRPr kumimoji="0" lang="en-US" altLang="en-US" sz="21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Active Surveillance</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NA</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extLst>
                  <a:ext uri="{0D108BD9-81ED-4DB2-BD59-A6C34878D82A}">
                    <a16:rowId xmlns="" xmlns:a16="http://schemas.microsoft.com/office/drawing/2014/main" val="10002"/>
                  </a:ext>
                </a:extLst>
              </a:tr>
              <a:tr h="326092">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B / Moderate</a:t>
                      </a:r>
                      <a:endParaRPr kumimoji="0" lang="en-US" altLang="en-US" sz="21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NA</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Active Surveillance</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extLst>
                  <a:ext uri="{0D108BD9-81ED-4DB2-BD59-A6C34878D82A}">
                    <a16:rowId xmlns="" xmlns:a16="http://schemas.microsoft.com/office/drawing/2014/main" val="10003"/>
                  </a:ext>
                </a:extLst>
              </a:tr>
              <a:tr h="96027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B / Conditional</a:t>
                      </a:r>
                      <a:endParaRPr kumimoji="0" lang="en-US" altLang="en-US" sz="2100" b="1"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NA</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Radical Prostatectomy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OR</a:t>
                      </a: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 Radiotherapy</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extLst>
                  <a:ext uri="{0D108BD9-81ED-4DB2-BD59-A6C34878D82A}">
                    <a16:rowId xmlns="" xmlns:a16="http://schemas.microsoft.com/office/drawing/2014/main" val="10004"/>
                  </a:ext>
                </a:extLst>
              </a:tr>
              <a:tr h="65048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C / Conditional</a:t>
                      </a:r>
                      <a:endParaRPr kumimoji="0" lang="en-US" altLang="en-US" sz="21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NA</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Cryosurgery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(whole gland)</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extLst>
                  <a:ext uri="{0D108BD9-81ED-4DB2-BD59-A6C34878D82A}">
                    <a16:rowId xmlns="" xmlns:a16="http://schemas.microsoft.com/office/drawing/2014/main" val="10005"/>
                  </a:ext>
                </a:extLst>
              </a:tr>
              <a:tr h="96027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No evidence / clinical principle or expert opinion </a:t>
                      </a:r>
                      <a:endParaRPr kumimoji="0" lang="en-US" altLang="en-US" sz="21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NA</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Focal Ablative Therapy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OR</a:t>
                      </a: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 HIFU</a:t>
                      </a:r>
                      <a:endParaRPr kumimoji="0" lang="en-US" altLang="en-US" sz="2100" b="0"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DCDB"/>
                    </a:solidFill>
                  </a:tcPr>
                </a:tc>
                <a:extLst>
                  <a:ext uri="{0D108BD9-81ED-4DB2-BD59-A6C34878D82A}">
                    <a16:rowId xmlns="" xmlns:a16="http://schemas.microsoft.com/office/drawing/2014/main" val="10006"/>
                  </a:ext>
                </a:extLst>
              </a:tr>
            </a:tbl>
          </a:graphicData>
        </a:graphic>
      </p:graphicFrame>
      <p:sp>
        <p:nvSpPr>
          <p:cNvPr id="5" name="Rectangle 4"/>
          <p:cNvSpPr/>
          <p:nvPr/>
        </p:nvSpPr>
        <p:spPr bwMode="auto">
          <a:xfrm>
            <a:off x="10661181" y="6313920"/>
            <a:ext cx="1321383"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35976927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0074" y="0"/>
            <a:ext cx="9139451" cy="584775"/>
          </a:xfrm>
          <a:prstGeom prst="rect">
            <a:avLst/>
          </a:prstGeom>
          <a:gradFill flip="none" rotWithShape="1">
            <a:gsLst>
              <a:gs pos="31000">
                <a:schemeClr val="accent1">
                  <a:lumMod val="40000"/>
                  <a:lumOff val="60000"/>
                </a:schemeClr>
              </a:gs>
              <a:gs pos="0">
                <a:schemeClr val="bg1"/>
              </a:gs>
            </a:gsLst>
            <a:path path="circle">
              <a:fillToRect l="50000" t="50000" r="50000" b="50000"/>
            </a:path>
            <a:tileRect/>
          </a:gradFill>
          <a:ln>
            <a:solidFill>
              <a:schemeClr val="accent1">
                <a:lumMod val="60000"/>
                <a:lumOff val="40000"/>
              </a:schemeClr>
            </a:solidFill>
          </a:ln>
        </p:spPr>
        <p:txBody>
          <a:bodyPr>
            <a:spAutoFit/>
          </a:bodyPr>
          <a:lstStyle/>
          <a:p>
            <a:pPr algn="ctr" eaLnBrk="1" hangingPunct="1">
              <a:defRPr/>
            </a:pPr>
            <a:r>
              <a:rPr lang="en-US" sz="3200" b="1" dirty="0">
                <a:solidFill>
                  <a:srgbClr val="1F3B62"/>
                </a:solidFill>
                <a:latin typeface="Cambria" panose="02040503050406030204" pitchFamily="18" charset="0"/>
                <a:cs typeface="Arial" charset="0"/>
              </a:rPr>
              <a:t>Intermediate risk</a:t>
            </a:r>
          </a:p>
        </p:txBody>
      </p:sp>
      <p:sp>
        <p:nvSpPr>
          <p:cNvPr id="3" name="TextBox 2"/>
          <p:cNvSpPr txBox="1"/>
          <p:nvPr/>
        </p:nvSpPr>
        <p:spPr>
          <a:xfrm>
            <a:off x="1450074" y="6332604"/>
            <a:ext cx="9139451" cy="400110"/>
          </a:xfrm>
          <a:prstGeom prst="rect">
            <a:avLst/>
          </a:prstGeom>
          <a:gradFill flip="none" rotWithShape="1">
            <a:gsLst>
              <a:gs pos="31000">
                <a:schemeClr val="accent1">
                  <a:lumMod val="40000"/>
                  <a:lumOff val="60000"/>
                </a:schemeClr>
              </a:gs>
              <a:gs pos="0">
                <a:schemeClr val="bg1"/>
              </a:gs>
            </a:gsLst>
            <a:path path="circle">
              <a:fillToRect l="50000" t="50000" r="50000" b="50000"/>
            </a:path>
            <a:tileRect/>
          </a:gradFill>
          <a:ln>
            <a:solidFill>
              <a:schemeClr val="accent1">
                <a:lumMod val="60000"/>
                <a:lumOff val="40000"/>
              </a:schemeClr>
            </a:solidFill>
          </a:ln>
        </p:spPr>
        <p:txBody>
          <a:bodyPr>
            <a:spAutoFit/>
          </a:bodyPr>
          <a:lstStyle/>
          <a:p>
            <a:pPr algn="ctr" eaLnBrk="1" hangingPunct="1">
              <a:defRPr/>
            </a:pPr>
            <a:endParaRPr lang="en-US" sz="2000" b="1" dirty="0">
              <a:solidFill>
                <a:prstClr val="white"/>
              </a:solidFill>
              <a:latin typeface="Cambria" panose="02040503050406030204" pitchFamily="18" charset="0"/>
              <a:cs typeface="Arial" charset="0"/>
            </a:endParaRPr>
          </a:p>
        </p:txBody>
      </p:sp>
      <p:graphicFrame>
        <p:nvGraphicFramePr>
          <p:cNvPr id="5" name="Table 4"/>
          <p:cNvGraphicFramePr>
            <a:graphicFrameLocks noGrp="1"/>
          </p:cNvGraphicFramePr>
          <p:nvPr>
            <p:extLst/>
          </p:nvPr>
        </p:nvGraphicFramePr>
        <p:xfrm>
          <a:off x="1752600" y="605061"/>
          <a:ext cx="8534400" cy="6624448"/>
        </p:xfrm>
        <a:graphic>
          <a:graphicData uri="http://schemas.openxmlformats.org/drawingml/2006/table">
            <a:tbl>
              <a:tblPr/>
              <a:tblGrid>
                <a:gridCol w="3429669">
                  <a:extLst>
                    <a:ext uri="{9D8B030D-6E8A-4147-A177-3AD203B41FA5}">
                      <a16:colId xmlns="" xmlns:a16="http://schemas.microsoft.com/office/drawing/2014/main" val="20000"/>
                    </a:ext>
                  </a:extLst>
                </a:gridCol>
                <a:gridCol w="2590577">
                  <a:extLst>
                    <a:ext uri="{9D8B030D-6E8A-4147-A177-3AD203B41FA5}">
                      <a16:colId xmlns="" xmlns:a16="http://schemas.microsoft.com/office/drawing/2014/main" val="20001"/>
                    </a:ext>
                  </a:extLst>
                </a:gridCol>
                <a:gridCol w="2514154">
                  <a:extLst>
                    <a:ext uri="{9D8B030D-6E8A-4147-A177-3AD203B41FA5}">
                      <a16:colId xmlns="" xmlns:a16="http://schemas.microsoft.com/office/drawing/2014/main" val="20002"/>
                    </a:ext>
                  </a:extLst>
                </a:gridCol>
              </a:tblGrid>
              <a:tr h="802172">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Evidence Level/ Recommendation Strength</a:t>
                      </a:r>
                      <a:endParaRPr kumimoji="0" lang="en-US" altLang="en-US" sz="2400" b="1"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Care Option Advisability Based 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Prostate Cancer Severity Subgroup</a:t>
                      </a:r>
                      <a:endParaRPr kumimoji="0" lang="en-US" altLang="en-US" sz="2400" b="1"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 xmlns:a16="http://schemas.microsoft.com/office/drawing/2014/main" val="10000"/>
                  </a:ext>
                </a:extLst>
              </a:tr>
              <a:tr h="802172">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 </a:t>
                      </a:r>
                      <a:endParaRPr kumimoji="0" lang="en-US" altLang="en-US" sz="2400" b="1"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Favorable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Intermediate Risk</a:t>
                      </a:r>
                      <a:endParaRPr kumimoji="0" lang="en-US" altLang="en-US" sz="24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Unfavorable Intermediate Risk</a:t>
                      </a:r>
                      <a:endParaRPr kumimoji="0" lang="en-US" altLang="en-US" sz="24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93586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A / Strong</a:t>
                      </a:r>
                      <a:endParaRPr kumimoji="0" lang="en-US" altLang="en-US" sz="21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3D69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Radical Prostatectomy </a:t>
                      </a:r>
                      <a:r>
                        <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OR </a:t>
                      </a: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Radiotherapy with ADT</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3D69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Radical Prostatectomy </a:t>
                      </a:r>
                      <a:r>
                        <a:rPr kumimoji="0" lang="en-US" altLang="en-US" sz="2100" b="0"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OR </a:t>
                      </a: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Radiotherapy with ADT</a:t>
                      </a:r>
                      <a:endParaRPr kumimoji="0" lang="en-US" altLang="en-US" sz="2100" b="0"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3D69B"/>
                    </a:solidFill>
                  </a:tcPr>
                </a:tc>
                <a:extLst>
                  <a:ext uri="{0D108BD9-81ED-4DB2-BD59-A6C34878D82A}">
                    <a16:rowId xmlns="" xmlns:a16="http://schemas.microsoft.com/office/drawing/2014/main" val="10002"/>
                  </a:ext>
                </a:extLst>
              </a:tr>
              <a:tr h="65036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B / Moderate</a:t>
                      </a:r>
                      <a:endParaRPr kumimoji="0" lang="en-US" altLang="en-US" sz="2100" b="1"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E4BD"/>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Radiotherapy*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without ADT</a:t>
                      </a:r>
                      <a:endParaRPr kumimoji="0" lang="en-US" altLang="en-US" sz="2100" b="0"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E4BD"/>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NA</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7E4BD"/>
                    </a:solidFill>
                  </a:tcPr>
                </a:tc>
                <a:extLst>
                  <a:ext uri="{0D108BD9-81ED-4DB2-BD59-A6C34878D82A}">
                    <a16:rowId xmlns="" xmlns:a16="http://schemas.microsoft.com/office/drawing/2014/main" val="10003"/>
                  </a:ext>
                </a:extLst>
              </a:tr>
              <a:tr h="7019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C / Conditional</a:t>
                      </a:r>
                      <a:endParaRPr kumimoji="0" lang="en-US" altLang="en-US" sz="2100" b="1"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Active Surveillance </a:t>
                      </a:r>
                      <a:r>
                        <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OR </a:t>
                      </a:r>
                      <a:r>
                        <a:rPr kumimoji="0" lang="en-US" altLang="en-US" sz="2100" b="0" i="0"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rPr>
                        <a:t>Cryosurgery (whole gland)</a:t>
                      </a:r>
                      <a:endParaRPr kumimoji="0" lang="en-US" altLang="en-US" sz="2100" b="0" i="1" u="none" strike="noStrike" cap="none" normalizeH="0" baseline="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Cryosurgery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(whole gland)</a:t>
                      </a:r>
                      <a:endParaRPr kumimoji="0" lang="en-US" altLang="en-US" sz="2100" b="0"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 xmlns:a16="http://schemas.microsoft.com/office/drawing/2014/main" val="10004"/>
                  </a:ext>
                </a:extLst>
              </a:tr>
              <a:tr h="7019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No evidence / clinical principle or expert opinion </a:t>
                      </a:r>
                      <a:endParaRPr kumimoji="0" lang="en-US" altLang="en-US" sz="2100" b="1"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Focal Ablative Therapy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OR </a:t>
                      </a: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HIFU</a:t>
                      </a:r>
                      <a:endParaRPr kumimoji="0" lang="en-US" altLang="en-US" sz="2100" b="0"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Focal Ablative Therapy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OR</a:t>
                      </a:r>
                      <a:r>
                        <a:rPr kumimoji="0" lang="en-US" altLang="en-US" sz="2100" b="0" i="0"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 HIFU</a:t>
                      </a:r>
                      <a:endParaRPr kumimoji="0" lang="en-US" altLang="en-US" sz="2100" b="0"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endParaRP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7"/>
                    </a:solidFill>
                  </a:tcPr>
                </a:tc>
                <a:extLst>
                  <a:ext uri="{0D108BD9-81ED-4DB2-BD59-A6C34878D82A}">
                    <a16:rowId xmlns="" xmlns:a16="http://schemas.microsoft.com/office/drawing/2014/main" val="10005"/>
                  </a:ext>
                </a:extLst>
              </a:tr>
              <a:tr h="284536">
                <a:tc gridSpan="3">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1" u="none" strike="noStrike" cap="none" normalizeH="0" baseline="0" dirty="0" smtClean="0">
                          <a:ln>
                            <a:noFill/>
                          </a:ln>
                          <a:solidFill>
                            <a:srgbClr val="1F3B62"/>
                          </a:solidFill>
                          <a:effectLst/>
                          <a:latin typeface="Cambria" panose="02040503050406030204" pitchFamily="18" charset="0"/>
                          <a:ea typeface="ＭＳ Ｐゴシック" panose="020B0600070205080204" pitchFamily="34" charset="-128"/>
                        </a:rPr>
                        <a:t>* Radiotherapy includes external 3-D conformal or IMRT, alone or combined with LDR or HDR radiotherapy</a:t>
                      </a:r>
                    </a:p>
                  </a:txBody>
                  <a:tcPr marL="55338" marR="5533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6"/>
                  </a:ext>
                </a:extLst>
              </a:tr>
            </a:tbl>
          </a:graphicData>
        </a:graphic>
      </p:graphicFrame>
      <p:sp>
        <p:nvSpPr>
          <p:cNvPr id="6" name="Rectangle 5"/>
          <p:cNvSpPr/>
          <p:nvPr/>
        </p:nvSpPr>
        <p:spPr bwMode="auto">
          <a:xfrm>
            <a:off x="10287000" y="6313920"/>
            <a:ext cx="1695564"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17381014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1730" y="6332604"/>
            <a:ext cx="9139451" cy="400110"/>
          </a:xfrm>
          <a:prstGeom prst="rect">
            <a:avLst/>
          </a:prstGeom>
          <a:gradFill flip="none" rotWithShape="1">
            <a:gsLst>
              <a:gs pos="31000">
                <a:schemeClr val="accent1">
                  <a:lumMod val="40000"/>
                  <a:lumOff val="60000"/>
                </a:schemeClr>
              </a:gs>
              <a:gs pos="0">
                <a:schemeClr val="bg1"/>
              </a:gs>
            </a:gsLst>
            <a:path path="circle">
              <a:fillToRect l="50000" t="50000" r="50000" b="50000"/>
            </a:path>
            <a:tileRect/>
          </a:gradFill>
          <a:ln>
            <a:solidFill>
              <a:schemeClr val="accent1">
                <a:lumMod val="60000"/>
                <a:lumOff val="40000"/>
              </a:schemeClr>
            </a:solidFill>
          </a:ln>
        </p:spPr>
        <p:txBody>
          <a:bodyPr>
            <a:spAutoFit/>
          </a:bodyPr>
          <a:lstStyle/>
          <a:p>
            <a:pPr algn="ctr" eaLnBrk="1" hangingPunct="1">
              <a:defRPr/>
            </a:pPr>
            <a:endParaRPr lang="en-US" sz="2000" b="1" dirty="0">
              <a:solidFill>
                <a:prstClr val="white"/>
              </a:solidFill>
              <a:latin typeface="Cambria" panose="02040503050406030204" pitchFamily="18" charset="0"/>
              <a:cs typeface="Arial" charset="0"/>
            </a:endParaRPr>
          </a:p>
        </p:txBody>
      </p:sp>
      <p:sp>
        <p:nvSpPr>
          <p:cNvPr id="2" name="TextBox 1"/>
          <p:cNvSpPr txBox="1"/>
          <p:nvPr/>
        </p:nvSpPr>
        <p:spPr>
          <a:xfrm>
            <a:off x="1528551" y="24679"/>
            <a:ext cx="9139451" cy="584775"/>
          </a:xfrm>
          <a:prstGeom prst="rect">
            <a:avLst/>
          </a:prstGeom>
          <a:gradFill flip="none" rotWithShape="1">
            <a:gsLst>
              <a:gs pos="31000">
                <a:schemeClr val="accent1">
                  <a:lumMod val="40000"/>
                  <a:lumOff val="60000"/>
                </a:schemeClr>
              </a:gs>
              <a:gs pos="0">
                <a:schemeClr val="bg1"/>
              </a:gs>
            </a:gsLst>
            <a:path path="circle">
              <a:fillToRect l="50000" t="50000" r="50000" b="50000"/>
            </a:path>
            <a:tileRect/>
          </a:gradFill>
          <a:ln>
            <a:solidFill>
              <a:schemeClr val="accent1">
                <a:lumMod val="60000"/>
                <a:lumOff val="40000"/>
              </a:schemeClr>
            </a:solidFill>
          </a:ln>
        </p:spPr>
        <p:txBody>
          <a:bodyPr>
            <a:spAutoFit/>
          </a:bodyPr>
          <a:lstStyle/>
          <a:p>
            <a:pPr algn="ctr" eaLnBrk="1" hangingPunct="1">
              <a:defRPr/>
            </a:pPr>
            <a:r>
              <a:rPr lang="en-US" sz="3200" b="1" dirty="0">
                <a:solidFill>
                  <a:srgbClr val="1F3B62"/>
                </a:solidFill>
                <a:latin typeface="Cambria" panose="02040503050406030204" pitchFamily="18" charset="0"/>
                <a:cs typeface="Arial" charset="0"/>
              </a:rPr>
              <a:t>RISK STRATIFICATION</a:t>
            </a:r>
          </a:p>
        </p:txBody>
      </p:sp>
      <p:graphicFrame>
        <p:nvGraphicFramePr>
          <p:cNvPr id="3" name="Table 2"/>
          <p:cNvGraphicFramePr>
            <a:graphicFrameLocks noGrp="1"/>
          </p:cNvGraphicFramePr>
          <p:nvPr>
            <p:extLst/>
          </p:nvPr>
        </p:nvGraphicFramePr>
        <p:xfrm>
          <a:off x="1978486" y="1781766"/>
          <a:ext cx="8166100" cy="1261872"/>
        </p:xfrm>
        <a:graphic>
          <a:graphicData uri="http://schemas.openxmlformats.org/drawingml/2006/table">
            <a:tbl>
              <a:tblPr firstRow="1" firstCol="1" bandRow="1">
                <a:tableStyleId>{5C22544A-7EE6-4342-B048-85BDC9FD1C3A}</a:tableStyleId>
              </a:tblPr>
              <a:tblGrid>
                <a:gridCol w="1524296">
                  <a:extLst>
                    <a:ext uri="{9D8B030D-6E8A-4147-A177-3AD203B41FA5}">
                      <a16:colId xmlns="" xmlns:a16="http://schemas.microsoft.com/office/drawing/2014/main" val="20000"/>
                    </a:ext>
                  </a:extLst>
                </a:gridCol>
                <a:gridCol w="6641804">
                  <a:extLst>
                    <a:ext uri="{9D8B030D-6E8A-4147-A177-3AD203B41FA5}">
                      <a16:colId xmlns="" xmlns:a16="http://schemas.microsoft.com/office/drawing/2014/main" val="20001"/>
                    </a:ext>
                  </a:extLst>
                </a:gridCol>
              </a:tblGrid>
              <a:tr h="1225549">
                <a:tc>
                  <a:txBody>
                    <a:bodyPr/>
                    <a:lstStyle/>
                    <a:p>
                      <a:pPr marL="0" marR="0">
                        <a:lnSpc>
                          <a:spcPct val="115000"/>
                        </a:lnSpc>
                        <a:spcBef>
                          <a:spcPts val="0"/>
                        </a:spcBef>
                        <a:spcAft>
                          <a:spcPts val="600"/>
                        </a:spcAft>
                      </a:pPr>
                      <a:r>
                        <a:rPr lang="en-US" sz="2400" dirty="0">
                          <a:solidFill>
                            <a:srgbClr val="1F3B62"/>
                          </a:solidFill>
                          <a:effectLst/>
                          <a:latin typeface="Cambria" panose="02040503050406030204" pitchFamily="18" charset="0"/>
                        </a:rPr>
                        <a:t>High </a:t>
                      </a:r>
                      <a:r>
                        <a:rPr lang="en-US" sz="2400" dirty="0" smtClean="0">
                          <a:solidFill>
                            <a:srgbClr val="1F3B62"/>
                          </a:solidFill>
                          <a:effectLst/>
                          <a:latin typeface="Cambria" panose="02040503050406030204" pitchFamily="18" charset="0"/>
                        </a:rPr>
                        <a:t>Risk:</a:t>
                      </a:r>
                      <a:endParaRPr lang="en-US" sz="2400" dirty="0">
                        <a:solidFill>
                          <a:srgbClr val="1F3B62"/>
                        </a:solidFill>
                        <a:effectLst/>
                        <a:latin typeface="Cambria" panose="02040503050406030204" pitchFamily="18" charset="0"/>
                        <a:ea typeface="Calibri"/>
                        <a:cs typeface="Times New Roman"/>
                      </a:endParaRPr>
                    </a:p>
                  </a:txBody>
                  <a:tcPr marL="68593" marR="685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15000"/>
                        </a:lnSpc>
                        <a:spcBef>
                          <a:spcPts val="0"/>
                        </a:spcBef>
                        <a:spcAft>
                          <a:spcPts val="600"/>
                        </a:spcAft>
                      </a:pPr>
                      <a:r>
                        <a:rPr lang="en-US" sz="2400" dirty="0">
                          <a:solidFill>
                            <a:srgbClr val="1F3B62"/>
                          </a:solidFill>
                          <a:effectLst/>
                          <a:latin typeface="Cambria" panose="02040503050406030204" pitchFamily="18" charset="0"/>
                        </a:rPr>
                        <a:t>PSA </a:t>
                      </a:r>
                      <a:r>
                        <a:rPr lang="en-US" sz="2400" u="sng" dirty="0">
                          <a:solidFill>
                            <a:srgbClr val="1F3B62"/>
                          </a:solidFill>
                          <a:effectLst/>
                          <a:latin typeface="Cambria" panose="02040503050406030204" pitchFamily="18" charset="0"/>
                        </a:rPr>
                        <a:t>&gt;</a:t>
                      </a:r>
                      <a:r>
                        <a:rPr lang="en-US" sz="2400" dirty="0">
                          <a:solidFill>
                            <a:srgbClr val="1F3B62"/>
                          </a:solidFill>
                          <a:effectLst/>
                          <a:latin typeface="Cambria" panose="02040503050406030204" pitchFamily="18" charset="0"/>
                        </a:rPr>
                        <a:t>20 ng/ml OR Grade Group 4-5 </a:t>
                      </a:r>
                      <a:r>
                        <a:rPr lang="en-US" sz="2400" dirty="0" smtClean="0">
                          <a:solidFill>
                            <a:srgbClr val="1F3B62"/>
                          </a:solidFill>
                          <a:effectLst/>
                          <a:latin typeface="Cambria" panose="02040503050406030204" pitchFamily="18" charset="0"/>
                        </a:rPr>
                        <a:t>(i.e., Gleason score</a:t>
                      </a:r>
                      <a:r>
                        <a:rPr lang="en-US" sz="2400" baseline="0" dirty="0" smtClean="0">
                          <a:solidFill>
                            <a:srgbClr val="1F3B62"/>
                          </a:solidFill>
                          <a:effectLst/>
                          <a:latin typeface="Cambria" panose="02040503050406030204" pitchFamily="18" charset="0"/>
                        </a:rPr>
                        <a:t> </a:t>
                      </a:r>
                      <a:r>
                        <a:rPr lang="en-US" sz="2400" u="sng" baseline="0" dirty="0" smtClean="0">
                          <a:solidFill>
                            <a:srgbClr val="1F3B62"/>
                          </a:solidFill>
                          <a:effectLst/>
                          <a:latin typeface="Cambria" panose="02040503050406030204" pitchFamily="18" charset="0"/>
                        </a:rPr>
                        <a:t>&gt;</a:t>
                      </a:r>
                      <a:r>
                        <a:rPr lang="en-US" sz="2400" u="none" baseline="0" dirty="0" smtClean="0">
                          <a:solidFill>
                            <a:srgbClr val="1F3B62"/>
                          </a:solidFill>
                          <a:effectLst/>
                          <a:latin typeface="Cambria" panose="02040503050406030204" pitchFamily="18" charset="0"/>
                        </a:rPr>
                        <a:t> 8) AND T1-T2 (stage</a:t>
                      </a:r>
                      <a:r>
                        <a:rPr lang="en-US" sz="2400" u="sng" baseline="0" dirty="0" smtClean="0">
                          <a:solidFill>
                            <a:srgbClr val="1F3B62"/>
                          </a:solidFill>
                          <a:effectLst/>
                          <a:latin typeface="Cambria" panose="02040503050406030204" pitchFamily="18" charset="0"/>
                        </a:rPr>
                        <a:t>&gt;</a:t>
                      </a:r>
                      <a:r>
                        <a:rPr lang="en-US" sz="2400" u="none" baseline="0" dirty="0" smtClean="0">
                          <a:solidFill>
                            <a:srgbClr val="1F3B62"/>
                          </a:solidFill>
                          <a:effectLst/>
                          <a:latin typeface="Cambria" panose="02040503050406030204" pitchFamily="18" charset="0"/>
                        </a:rPr>
                        <a:t>T3 is beyond the scope of these guidelines)</a:t>
                      </a:r>
                      <a:endParaRPr lang="en-US" sz="2400" dirty="0">
                        <a:solidFill>
                          <a:srgbClr val="1F3B62"/>
                        </a:solidFill>
                        <a:effectLst/>
                        <a:latin typeface="Cambria" panose="02040503050406030204" pitchFamily="18" charset="0"/>
                        <a:ea typeface="Calibri"/>
                        <a:cs typeface="Times New Roman"/>
                      </a:endParaRPr>
                    </a:p>
                  </a:txBody>
                  <a:tcPr marL="68593" marR="685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0000"/>
                  </a:ext>
                </a:extLst>
              </a:tr>
            </a:tbl>
          </a:graphicData>
        </a:graphic>
      </p:graphicFrame>
      <p:sp>
        <p:nvSpPr>
          <p:cNvPr id="72720" name="Rectangle 3"/>
          <p:cNvSpPr>
            <a:spLocks noChangeArrowheads="1"/>
          </p:cNvSpPr>
          <p:nvPr/>
        </p:nvSpPr>
        <p:spPr bwMode="auto">
          <a:xfrm>
            <a:off x="1963738" y="3215218"/>
            <a:ext cx="83232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pPr>
            <a:r>
              <a:rPr lang="en-US" altLang="en-US" sz="1800">
                <a:solidFill>
                  <a:srgbClr val="1F3B62"/>
                </a:solidFill>
                <a:latin typeface="Cambria" pitchFamily="18" charset="0"/>
                <a:cs typeface="Arial" pitchFamily="34" charset="0"/>
              </a:rPr>
              <a:t>Clinicians should stage high-risk localized prostate cancer patients with cross sectional imaging (CT or MRI) and bone scan </a:t>
            </a:r>
          </a:p>
          <a:p>
            <a:pPr>
              <a:spcBef>
                <a:spcPct val="0"/>
              </a:spcBef>
            </a:pPr>
            <a:r>
              <a:rPr lang="en-US" altLang="en-US" sz="1800">
                <a:solidFill>
                  <a:srgbClr val="1F3B62"/>
                </a:solidFill>
                <a:latin typeface="Cambria" pitchFamily="18" charset="0"/>
                <a:cs typeface="Arial" pitchFamily="34" charset="0"/>
              </a:rPr>
              <a:t>Clinicians should recommend </a:t>
            </a:r>
            <a:r>
              <a:rPr lang="en-US" altLang="en-US" sz="1800" b="1">
                <a:solidFill>
                  <a:srgbClr val="1F3B62"/>
                </a:solidFill>
                <a:latin typeface="Cambria" pitchFamily="18" charset="0"/>
                <a:cs typeface="Arial" pitchFamily="34" charset="0"/>
              </a:rPr>
              <a:t>radical prostatectomy or radiotherapy plus ADT as standard treatment options </a:t>
            </a:r>
            <a:r>
              <a:rPr lang="en-US" altLang="en-US" sz="1800">
                <a:solidFill>
                  <a:srgbClr val="1F3B62"/>
                </a:solidFill>
                <a:latin typeface="Cambria" pitchFamily="18" charset="0"/>
                <a:cs typeface="Arial" pitchFamily="34" charset="0"/>
              </a:rPr>
              <a:t>for patients with high-risk localized prostate cancer </a:t>
            </a:r>
          </a:p>
          <a:p>
            <a:pPr>
              <a:spcBef>
                <a:spcPct val="0"/>
              </a:spcBef>
            </a:pPr>
            <a:endParaRPr lang="en-US" altLang="en-US" sz="1800">
              <a:solidFill>
                <a:srgbClr val="1F3B62"/>
              </a:solidFill>
              <a:latin typeface="Cambria" pitchFamily="18" charset="0"/>
              <a:cs typeface="Arial" pitchFamily="34" charset="0"/>
            </a:endParaRPr>
          </a:p>
          <a:p>
            <a:pPr>
              <a:spcBef>
                <a:spcPct val="0"/>
              </a:spcBef>
            </a:pPr>
            <a:r>
              <a:rPr lang="en-US" altLang="en-US" sz="1800">
                <a:solidFill>
                  <a:srgbClr val="1F3B62"/>
                </a:solidFill>
                <a:latin typeface="Cambria" pitchFamily="18" charset="0"/>
                <a:cs typeface="Arial" pitchFamily="34" charset="0"/>
              </a:rPr>
              <a:t>Do not recommend AS, focal therapy, primary ADT</a:t>
            </a:r>
          </a:p>
          <a:p>
            <a:pPr>
              <a:spcBef>
                <a:spcPct val="0"/>
              </a:spcBef>
            </a:pPr>
            <a:endParaRPr lang="en-US" altLang="en-US" sz="1800"/>
          </a:p>
        </p:txBody>
      </p:sp>
      <p:sp>
        <p:nvSpPr>
          <p:cNvPr id="6" name="Rectangle 5"/>
          <p:cNvSpPr/>
          <p:nvPr/>
        </p:nvSpPr>
        <p:spPr bwMode="auto">
          <a:xfrm>
            <a:off x="10144586" y="6313920"/>
            <a:ext cx="1837978"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80055914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98" y="303203"/>
            <a:ext cx="8089901" cy="563231"/>
          </a:xfrm>
        </p:spPr>
        <p:txBody>
          <a:bodyPr/>
          <a:lstStyle/>
          <a:p>
            <a:r>
              <a:rPr lang="en-US" b="1" dirty="0" smtClean="0"/>
              <a:t>Recommendation</a:t>
            </a:r>
            <a:r>
              <a:rPr lang="en-US" sz="2800" b="1" dirty="0" smtClean="0"/>
              <a:t> #2</a:t>
            </a:r>
            <a:endParaRPr lang="en-US" sz="2800" b="1" dirty="0"/>
          </a:p>
        </p:txBody>
      </p:sp>
      <p:sp>
        <p:nvSpPr>
          <p:cNvPr id="3" name="Content Placeholder 2"/>
          <p:cNvSpPr>
            <a:spLocks noGrp="1"/>
          </p:cNvSpPr>
          <p:nvPr>
            <p:ph idx="1"/>
          </p:nvPr>
        </p:nvSpPr>
        <p:spPr/>
        <p:txBody>
          <a:bodyPr/>
          <a:lstStyle/>
          <a:p>
            <a:r>
              <a:rPr lang="en-US" sz="3200" dirty="0" smtClean="0"/>
              <a:t>You should know your risk category by NCCN and AUA(or at least one)</a:t>
            </a:r>
          </a:p>
        </p:txBody>
      </p:sp>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05387317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833" y="438913"/>
            <a:ext cx="9385801" cy="929485"/>
          </a:xfrm>
        </p:spPr>
        <p:txBody>
          <a:bodyPr/>
          <a:lstStyle/>
          <a:p>
            <a:r>
              <a:rPr lang="en-US" sz="3200" b="1" dirty="0"/>
              <a:t>Who Are Candidates for Active Surveillance?</a:t>
            </a:r>
          </a:p>
        </p:txBody>
      </p:sp>
      <p:sp>
        <p:nvSpPr>
          <p:cNvPr id="3" name="Content Placeholder 2"/>
          <p:cNvSpPr>
            <a:spLocks noGrp="1"/>
          </p:cNvSpPr>
          <p:nvPr>
            <p:ph idx="1"/>
          </p:nvPr>
        </p:nvSpPr>
        <p:spPr/>
        <p:txBody>
          <a:bodyPr/>
          <a:lstStyle/>
          <a:p>
            <a:r>
              <a:rPr lang="en-US" sz="3200" dirty="0"/>
              <a:t>NCCN very low</a:t>
            </a:r>
          </a:p>
          <a:p>
            <a:r>
              <a:rPr lang="en-US" sz="3200" dirty="0"/>
              <a:t>NCCN low</a:t>
            </a:r>
          </a:p>
          <a:p>
            <a:r>
              <a:rPr lang="en-US" sz="3200" dirty="0"/>
              <a:t>NCCN intermediate</a:t>
            </a:r>
          </a:p>
          <a:p>
            <a:pPr lvl="1"/>
            <a:r>
              <a:rPr lang="en-US" sz="3200" dirty="0" smtClean="0"/>
              <a:t>Low </a:t>
            </a:r>
            <a:r>
              <a:rPr lang="en-US" sz="3200" dirty="0"/>
              <a:t>– volume, secondary pattern </a:t>
            </a:r>
            <a:r>
              <a:rPr lang="en-US" sz="3200" dirty="0" smtClean="0"/>
              <a:t>4</a:t>
            </a:r>
          </a:p>
          <a:p>
            <a:pPr lvl="1"/>
            <a:r>
              <a:rPr lang="en-US" sz="3200" dirty="0" smtClean="0"/>
              <a:t>No </a:t>
            </a:r>
            <a:r>
              <a:rPr lang="en-US" sz="3200" dirty="0" err="1" smtClean="0"/>
              <a:t>cribiform</a:t>
            </a:r>
            <a:r>
              <a:rPr lang="en-US" sz="3200" dirty="0" smtClean="0"/>
              <a:t> or </a:t>
            </a:r>
            <a:r>
              <a:rPr lang="en-US" sz="3200" dirty="0" err="1" smtClean="0"/>
              <a:t>intraductal</a:t>
            </a:r>
            <a:r>
              <a:rPr lang="en-US" sz="3200" dirty="0" smtClean="0"/>
              <a:t> pattern</a:t>
            </a:r>
            <a:endParaRPr lang="en-US" sz="3200" dirty="0"/>
          </a:p>
        </p:txBody>
      </p:sp>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22562458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7733" y="438913"/>
            <a:ext cx="8089901" cy="577081"/>
          </a:xfrm>
        </p:spPr>
        <p:txBody>
          <a:bodyPr/>
          <a:lstStyle/>
          <a:p>
            <a:r>
              <a:rPr lang="en-US" dirty="0"/>
              <a:t>Active Surveillance - Goals</a:t>
            </a:r>
          </a:p>
        </p:txBody>
      </p:sp>
      <p:sp>
        <p:nvSpPr>
          <p:cNvPr id="5" name="Content Placeholder 4"/>
          <p:cNvSpPr>
            <a:spLocks noGrp="1"/>
          </p:cNvSpPr>
          <p:nvPr>
            <p:ph idx="1"/>
          </p:nvPr>
        </p:nvSpPr>
        <p:spPr/>
        <p:txBody>
          <a:bodyPr/>
          <a:lstStyle/>
          <a:p>
            <a:r>
              <a:rPr lang="en-US" sz="2800" dirty="0"/>
              <a:t>Avoid or </a:t>
            </a:r>
            <a:r>
              <a:rPr lang="en-US" sz="2800" i="1" dirty="0"/>
              <a:t>Delay</a:t>
            </a:r>
            <a:r>
              <a:rPr lang="en-US" sz="2800" dirty="0"/>
              <a:t> the costs (functional, monetary) of treatment without compromising cancer cure</a:t>
            </a:r>
          </a:p>
          <a:p>
            <a:r>
              <a:rPr lang="en-US" sz="2800" dirty="0"/>
              <a:t>Based on the rationale that </a:t>
            </a:r>
          </a:p>
          <a:p>
            <a:pPr lvl="1"/>
            <a:r>
              <a:rPr lang="en-US" sz="2800" dirty="0"/>
              <a:t>Initial assessment is reasonably accurate</a:t>
            </a:r>
          </a:p>
          <a:p>
            <a:pPr lvl="1"/>
            <a:r>
              <a:rPr lang="en-US" sz="2800" dirty="0"/>
              <a:t>Monitoring is accurate and identifies sub – clinical progression at a time that initial treatment options are still available and curative</a:t>
            </a:r>
          </a:p>
        </p:txBody>
      </p:sp>
      <p:sp>
        <p:nvSpPr>
          <p:cNvPr id="2" name="TextBox 1"/>
          <p:cNvSpPr txBox="1"/>
          <p:nvPr/>
        </p:nvSpPr>
        <p:spPr bwMode="auto">
          <a:xfrm>
            <a:off x="2288371" y="4819070"/>
            <a:ext cx="7239161" cy="738664"/>
          </a:xfrm>
          <a:prstGeom prst="rect">
            <a:avLst/>
          </a:prstGeom>
          <a:noFill/>
          <a:ln w="19050" algn="ctr">
            <a:noFill/>
            <a:miter lim="800000"/>
            <a:headEnd/>
            <a:tailEnd/>
          </a:ln>
        </p:spPr>
        <p:txBody>
          <a:bodyPr wrap="none" lIns="0" tIns="0" rIns="0" bIns="0" rtlCol="0">
            <a:spAutoFit/>
          </a:bodyPr>
          <a:lstStyle/>
          <a:p>
            <a:r>
              <a:rPr lang="en-US" sz="2800" b="1" dirty="0">
                <a:solidFill>
                  <a:srgbClr val="FF0000"/>
                </a:solidFill>
              </a:rPr>
              <a:t>Active surveillance is about </a:t>
            </a:r>
            <a:r>
              <a:rPr lang="en-US" sz="2800" b="1" i="1" dirty="0">
                <a:solidFill>
                  <a:srgbClr val="FF0000"/>
                </a:solidFill>
              </a:rPr>
              <a:t>timing of treatment</a:t>
            </a:r>
          </a:p>
          <a:p>
            <a:endParaRPr lang="en-US" sz="2000" dirty="0" err="1"/>
          </a:p>
        </p:txBody>
      </p:sp>
      <p:sp>
        <p:nvSpPr>
          <p:cNvPr id="6" name="Rectangle 5"/>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3209" y="0"/>
            <a:ext cx="2918791" cy="1573906"/>
          </a:xfrm>
          <a:prstGeom prst="rect">
            <a:avLst/>
          </a:prstGeom>
        </p:spPr>
      </p:pic>
    </p:spTree>
    <p:extLst>
      <p:ext uri="{BB962C8B-B14F-4D97-AF65-F5344CB8AC3E}">
        <p14:creationId xmlns:p14="http://schemas.microsoft.com/office/powerpoint/2010/main" val="182169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6105" y="438914"/>
            <a:ext cx="9631532" cy="1034129"/>
          </a:xfrm>
        </p:spPr>
        <p:txBody>
          <a:bodyPr/>
          <a:lstStyle/>
          <a:p>
            <a:r>
              <a:rPr lang="en-US" dirty="0"/>
              <a:t>Active Surveillance </a:t>
            </a:r>
            <a:r>
              <a:rPr lang="en-US" dirty="0" smtClean="0"/>
              <a:t>is not Watchful Waiting</a:t>
            </a:r>
            <a:endParaRPr lang="en-US" dirty="0"/>
          </a:p>
        </p:txBody>
      </p:sp>
      <p:sp>
        <p:nvSpPr>
          <p:cNvPr id="5" name="Content Placeholder 4"/>
          <p:cNvSpPr>
            <a:spLocks noGrp="1"/>
          </p:cNvSpPr>
          <p:nvPr>
            <p:ph idx="1"/>
          </p:nvPr>
        </p:nvSpPr>
        <p:spPr/>
        <p:txBody>
          <a:bodyPr/>
          <a:lstStyle/>
          <a:p>
            <a:r>
              <a:rPr lang="en-US" sz="2800" dirty="0" smtClean="0"/>
              <a:t>Active surveillance involves close PSA follow up, serial biopsies, MRI and maybe genomic testing</a:t>
            </a:r>
          </a:p>
          <a:p>
            <a:r>
              <a:rPr lang="en-US" sz="2800" dirty="0" smtClean="0"/>
              <a:t>The goal of active surveillance is to safely delay treatment but preserve your option to treat for cure.</a:t>
            </a:r>
          </a:p>
          <a:p>
            <a:r>
              <a:rPr lang="en-US" sz="2800" dirty="0" smtClean="0"/>
              <a:t>Watchful waiting is a hands off, approach.  PSA periodically with no biopsies, no imaging. </a:t>
            </a:r>
          </a:p>
          <a:p>
            <a:r>
              <a:rPr lang="en-US" sz="2800" dirty="0" smtClean="0"/>
              <a:t>The goal of Watchful waiting is to allow the prostate cancer to take its natural course(which means maybe spread) and to treat symptoms when they arise. No plan for curative treatment ever. </a:t>
            </a:r>
            <a:endParaRPr lang="en-US" sz="2800" dirty="0"/>
          </a:p>
        </p:txBody>
      </p:sp>
      <p:sp>
        <p:nvSpPr>
          <p:cNvPr id="2" name="TextBox 1"/>
          <p:cNvSpPr txBox="1"/>
          <p:nvPr/>
        </p:nvSpPr>
        <p:spPr bwMode="auto">
          <a:xfrm>
            <a:off x="2657608" y="5789609"/>
            <a:ext cx="7264615" cy="738664"/>
          </a:xfrm>
          <a:prstGeom prst="rect">
            <a:avLst/>
          </a:prstGeom>
          <a:noFill/>
          <a:ln w="19050" algn="ctr">
            <a:noFill/>
            <a:miter lim="800000"/>
            <a:headEnd/>
            <a:tailEnd/>
          </a:ln>
        </p:spPr>
        <p:txBody>
          <a:bodyPr wrap="none" lIns="0" tIns="0" rIns="0" bIns="0" rtlCol="0">
            <a:spAutoFit/>
          </a:bodyPr>
          <a:lstStyle/>
          <a:p>
            <a:r>
              <a:rPr lang="en-US" sz="2800" b="1" dirty="0">
                <a:solidFill>
                  <a:srgbClr val="FF0000"/>
                </a:solidFill>
              </a:rPr>
              <a:t>Active surveillance is about </a:t>
            </a:r>
            <a:r>
              <a:rPr lang="en-US" sz="2800" b="1" i="1" u="sng" dirty="0">
                <a:solidFill>
                  <a:srgbClr val="FF0000"/>
                </a:solidFill>
              </a:rPr>
              <a:t>timing</a:t>
            </a:r>
            <a:r>
              <a:rPr lang="en-US" sz="2800" b="1" i="1" dirty="0">
                <a:solidFill>
                  <a:srgbClr val="FF0000"/>
                </a:solidFill>
              </a:rPr>
              <a:t> of treatment</a:t>
            </a:r>
          </a:p>
          <a:p>
            <a:endParaRPr lang="en-US" sz="2000" dirty="0"/>
          </a:p>
        </p:txBody>
      </p:sp>
      <p:sp>
        <p:nvSpPr>
          <p:cNvPr id="3" name="Rectangle 2"/>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4013158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normAutofit/>
          </a:bodyPr>
          <a:lstStyle/>
          <a:p>
            <a:r>
              <a:rPr lang="en-US" dirty="0">
                <a:solidFill>
                  <a:srgbClr val="C00000"/>
                </a:solidFill>
                <a:latin typeface="Arial" charset="0"/>
              </a:rPr>
              <a:t>AS: Triggers for Intervention</a:t>
            </a:r>
          </a:p>
        </p:txBody>
      </p:sp>
      <p:sp>
        <p:nvSpPr>
          <p:cNvPr id="40962" name="Content Placeholder 2"/>
          <p:cNvSpPr>
            <a:spLocks noGrp="1"/>
          </p:cNvSpPr>
          <p:nvPr>
            <p:ph idx="1"/>
          </p:nvPr>
        </p:nvSpPr>
        <p:spPr>
          <a:xfrm>
            <a:off x="1981200" y="1600201"/>
            <a:ext cx="8055528" cy="4114484"/>
          </a:xfrm>
        </p:spPr>
        <p:txBody>
          <a:bodyPr>
            <a:normAutofit/>
          </a:bodyPr>
          <a:lstStyle/>
          <a:p>
            <a:r>
              <a:rPr lang="en-US" sz="2800" dirty="0" smtClean="0">
                <a:latin typeface="Arial" charset="0"/>
              </a:rPr>
              <a:t>Consistent change </a:t>
            </a:r>
            <a:r>
              <a:rPr lang="en-US" sz="2800" dirty="0">
                <a:latin typeface="Arial" charset="0"/>
              </a:rPr>
              <a:t>in PSA kinetics</a:t>
            </a:r>
          </a:p>
          <a:p>
            <a:r>
              <a:rPr lang="en-US" sz="2800" dirty="0">
                <a:latin typeface="Arial" charset="0"/>
              </a:rPr>
              <a:t>Progression on follow-up biopsy</a:t>
            </a:r>
          </a:p>
          <a:p>
            <a:r>
              <a:rPr lang="en-US" sz="2800" dirty="0">
                <a:latin typeface="Arial" charset="0"/>
              </a:rPr>
              <a:t>Patient anxiety</a:t>
            </a:r>
          </a:p>
          <a:p>
            <a:r>
              <a:rPr lang="en-US" sz="2800" dirty="0">
                <a:latin typeface="Arial" charset="0"/>
              </a:rPr>
              <a:t>Clinical or radiographic evidence of local/distant </a:t>
            </a:r>
            <a:r>
              <a:rPr lang="en-US" sz="2800" dirty="0" smtClean="0">
                <a:latin typeface="Arial" charset="0"/>
              </a:rPr>
              <a:t>progression</a:t>
            </a:r>
          </a:p>
          <a:p>
            <a:r>
              <a:rPr lang="en-US" sz="2800" dirty="0" smtClean="0">
                <a:latin typeface="Arial" charset="0"/>
              </a:rPr>
              <a:t>Identification of more concerning pathologic variants(</a:t>
            </a:r>
            <a:r>
              <a:rPr lang="en-US" sz="2800" dirty="0" err="1" smtClean="0">
                <a:latin typeface="Arial" charset="0"/>
              </a:rPr>
              <a:t>cribiform</a:t>
            </a:r>
            <a:r>
              <a:rPr lang="en-US" sz="2800" dirty="0" smtClean="0">
                <a:latin typeface="Arial" charset="0"/>
              </a:rPr>
              <a:t> or </a:t>
            </a:r>
            <a:r>
              <a:rPr lang="en-US" sz="2800" dirty="0" err="1" smtClean="0">
                <a:latin typeface="Arial" charset="0"/>
              </a:rPr>
              <a:t>intraductal</a:t>
            </a:r>
            <a:r>
              <a:rPr lang="en-US" sz="2800" dirty="0" smtClean="0">
                <a:latin typeface="Arial" charset="0"/>
              </a:rPr>
              <a:t>)</a:t>
            </a:r>
            <a:endParaRPr lang="en-US" sz="2800" dirty="0">
              <a:latin typeface="Arial" charset="0"/>
            </a:endParaRPr>
          </a:p>
        </p:txBody>
      </p:sp>
      <p:sp>
        <p:nvSpPr>
          <p:cNvPr id="409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07D6FF-D67F-4E41-8B84-4995C6418CFD}" type="slidenum">
              <a:rPr lang="en-US" sz="1000">
                <a:solidFill>
                  <a:srgbClr val="0D6072"/>
                </a:solidFill>
              </a:rPr>
              <a:pPr eaLnBrk="1" hangingPunct="1"/>
              <a:t>20</a:t>
            </a:fld>
            <a:endParaRPr lang="en-US" sz="1000">
              <a:solidFill>
                <a:srgbClr val="0D6072"/>
              </a:solidFill>
            </a:endParaRPr>
          </a:p>
        </p:txBody>
      </p:sp>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652510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042" y="2884"/>
            <a:ext cx="8089901" cy="886397"/>
          </a:xfrm>
        </p:spPr>
        <p:txBody>
          <a:bodyPr/>
          <a:lstStyle/>
          <a:p>
            <a:r>
              <a:rPr lang="en-US">
                <a:latin typeface="+mj-lt"/>
              </a:rPr>
              <a:t>Active Surveillance</a:t>
            </a:r>
            <a:br>
              <a:rPr lang="en-US">
                <a:latin typeface="+mj-lt"/>
              </a:rPr>
            </a:br>
            <a:r>
              <a:rPr lang="en-US" sz="2400">
                <a:latin typeface="+mj-lt"/>
              </a:rPr>
              <a:t>Current Controversies</a:t>
            </a:r>
          </a:p>
        </p:txBody>
      </p:sp>
      <p:sp>
        <p:nvSpPr>
          <p:cNvPr id="3" name="Content Placeholder 2"/>
          <p:cNvSpPr>
            <a:spLocks noGrp="1"/>
          </p:cNvSpPr>
          <p:nvPr>
            <p:ph idx="1"/>
          </p:nvPr>
        </p:nvSpPr>
        <p:spPr/>
        <p:txBody>
          <a:bodyPr/>
          <a:lstStyle/>
          <a:p>
            <a:r>
              <a:rPr lang="en-US" sz="2800" dirty="0"/>
              <a:t>What risk categories are appropriate?</a:t>
            </a:r>
          </a:p>
          <a:p>
            <a:pPr lvl="1"/>
            <a:r>
              <a:rPr lang="en-US" sz="2800" i="1" dirty="0"/>
              <a:t>Very low risk, low </a:t>
            </a:r>
            <a:r>
              <a:rPr lang="en-US" sz="2800" i="1" dirty="0" smtClean="0"/>
              <a:t>risk, favorable intermediate risk</a:t>
            </a:r>
            <a:endParaRPr lang="en-US" sz="2800" i="1" dirty="0"/>
          </a:p>
          <a:p>
            <a:pPr lvl="1"/>
            <a:r>
              <a:rPr lang="en-US" sz="2800" i="1" dirty="0"/>
              <a:t>Those with </a:t>
            </a:r>
            <a:r>
              <a:rPr lang="en-US" sz="2800" b="1" i="1" dirty="0"/>
              <a:t>GS ¾ disease</a:t>
            </a:r>
          </a:p>
          <a:p>
            <a:r>
              <a:rPr lang="en-US" sz="2800" dirty="0"/>
              <a:t>Is it safe in </a:t>
            </a:r>
            <a:r>
              <a:rPr lang="en-US" sz="2800" b="1" dirty="0"/>
              <a:t>African American </a:t>
            </a:r>
            <a:r>
              <a:rPr lang="en-US" sz="2800" dirty="0"/>
              <a:t>men?</a:t>
            </a:r>
          </a:p>
          <a:p>
            <a:r>
              <a:rPr lang="en-US" sz="2800" dirty="0"/>
              <a:t>Are </a:t>
            </a:r>
            <a:r>
              <a:rPr lang="en-US" sz="2800" b="1" dirty="0"/>
              <a:t>younger</a:t>
            </a:r>
            <a:r>
              <a:rPr lang="en-US" sz="2800" dirty="0"/>
              <a:t> men appropriate candidates?</a:t>
            </a:r>
          </a:p>
        </p:txBody>
      </p:sp>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2837466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950" y="152744"/>
            <a:ext cx="8089900" cy="563231"/>
          </a:xfrm>
        </p:spPr>
        <p:txBody>
          <a:bodyPr>
            <a:normAutofit fontScale="90000"/>
          </a:bodyPr>
          <a:lstStyle/>
          <a:p>
            <a:r>
              <a:rPr lang="en-US" sz="3200">
                <a:solidFill>
                  <a:srgbClr val="C00000"/>
                </a:solidFill>
                <a:latin typeface="Arial" panose="020B0604020202020204" pitchFamily="34" charset="0"/>
                <a:cs typeface="Arial" panose="020B0604020202020204" pitchFamily="34" charset="0"/>
              </a:rPr>
              <a:t>Is Active Surveillance Safe in Younger Men?</a:t>
            </a:r>
          </a:p>
        </p:txBody>
      </p:sp>
      <p:sp>
        <p:nvSpPr>
          <p:cNvPr id="3" name="Content Placeholder 2"/>
          <p:cNvSpPr>
            <a:spLocks noGrp="1"/>
          </p:cNvSpPr>
          <p:nvPr>
            <p:ph sz="half" idx="1"/>
          </p:nvPr>
        </p:nvSpPr>
        <p:spPr>
          <a:xfrm>
            <a:off x="1981200" y="999069"/>
            <a:ext cx="4038600" cy="5858933"/>
          </a:xfrm>
        </p:spPr>
        <p:txBody>
          <a:bodyPr>
            <a:normAutofit/>
          </a:bodyPr>
          <a:lstStyle/>
          <a:p>
            <a:r>
              <a:rPr lang="en-US" sz="2000"/>
              <a:t>3 and 5- year upgrade-free survival rates: 73 and 55% versus 64 and 48% (p&lt;0.01)</a:t>
            </a:r>
          </a:p>
          <a:p>
            <a:r>
              <a:rPr lang="en-US" sz="2000"/>
              <a:t>Younger patients more likely to receive subsequent treatment with RP (26%) versus RT (7%)</a:t>
            </a:r>
          </a:p>
          <a:p>
            <a:r>
              <a:rPr lang="en-US" sz="2000"/>
              <a:t>On Cox multivariable regression age ≤60 associated with freedom from </a:t>
            </a:r>
            <a:r>
              <a:rPr lang="en-US" sz="2000" b="1"/>
              <a:t>biopsy upgrade </a:t>
            </a:r>
            <a:r>
              <a:rPr lang="en-US" sz="2000"/>
              <a:t>(HR 1.48, 95% CI 1.21-1.82) and </a:t>
            </a:r>
            <a:r>
              <a:rPr lang="en-US" sz="2000" b="1"/>
              <a:t>biopsy progression </a:t>
            </a:r>
            <a:r>
              <a:rPr lang="en-US" sz="2000"/>
              <a:t>(HR 1.32, 95% CI 1.11-1.57)</a:t>
            </a:r>
          </a:p>
          <a:p>
            <a:r>
              <a:rPr lang="en-US" sz="2000" i="1"/>
              <a:t>No significant association between younger age and time to treatment or BCR following delayed RP</a:t>
            </a:r>
          </a:p>
          <a:p>
            <a:endParaRPr lang="en-US" sz="2000"/>
          </a:p>
          <a:p>
            <a:pPr marL="0" indent="0">
              <a:buNone/>
            </a:pPr>
            <a:endParaRPr lang="en-US" sz="2000"/>
          </a:p>
        </p:txBody>
      </p:sp>
      <p:pic>
        <p:nvPicPr>
          <p:cNvPr id="5" name="Content Placeholder 4" descr="P:\UrologicOncology\Prostate\Output\Analysis_Projects\Carroll_AS_Age60\SASpgm\SASout\9bKM_UGbx_BYAGE_CAT.emf"/>
          <p:cNvPicPr>
            <a:picLocks noGrp="1"/>
          </p:cNvPicPr>
          <p:nvPr>
            <p:ph sz="half" idx="2"/>
          </p:nvPr>
        </p:nvPicPr>
        <p:blipFill>
          <a:blip r:embed="rId2">
            <a:extLst>
              <a:ext uri="{28A0092B-C50C-407E-A947-70E740481C1C}">
                <a14:useLocalDpi xmlns:a14="http://schemas.microsoft.com/office/drawing/2010/main" val="0"/>
              </a:ext>
            </a:extLst>
          </a:blip>
          <a:srcRect t="-28447" b="-28447"/>
          <a:stretch>
            <a:fillRect/>
          </a:stretch>
        </p:blipFill>
        <p:spPr bwMode="auto">
          <a:prstGeom prst="rect">
            <a:avLst/>
          </a:prstGeom>
          <a:noFill/>
          <a:ln>
            <a:noFill/>
          </a:ln>
        </p:spPr>
      </p:pic>
      <p:sp>
        <p:nvSpPr>
          <p:cNvPr id="4" name="Rectangle 3"/>
          <p:cNvSpPr/>
          <p:nvPr/>
        </p:nvSpPr>
        <p:spPr bwMode="auto">
          <a:xfrm>
            <a:off x="6671733" y="1236133"/>
            <a:ext cx="3302000" cy="1270000"/>
          </a:xfrm>
          <a:prstGeom prst="rect">
            <a:avLst/>
          </a:prstGeom>
          <a:solidFill>
            <a:schemeClr val="accent1"/>
          </a:solidFill>
          <a:ln w="19050" algn="ctr">
            <a:noFill/>
            <a:miter lim="800000"/>
            <a:headEnd/>
            <a:tailEnd/>
          </a:ln>
        </p:spPr>
        <p:txBody>
          <a:bodyPr wrap="none" rtlCol="0" anchor="ctr"/>
          <a:lstStyle/>
          <a:p>
            <a:pPr algn="ctr">
              <a:lnSpc>
                <a:spcPct val="90000"/>
              </a:lnSpc>
            </a:pPr>
            <a:r>
              <a:rPr lang="en-US" sz="1600" b="1">
                <a:solidFill>
                  <a:schemeClr val="bg1"/>
                </a:solidFill>
                <a:latin typeface="+mj-lt"/>
              </a:rPr>
              <a:t>Younger Patients Have </a:t>
            </a:r>
          </a:p>
          <a:p>
            <a:pPr algn="ctr">
              <a:lnSpc>
                <a:spcPct val="90000"/>
              </a:lnSpc>
            </a:pPr>
            <a:r>
              <a:rPr lang="en-US" sz="1600" b="1">
                <a:solidFill>
                  <a:schemeClr val="bg1"/>
                </a:solidFill>
                <a:latin typeface="+mj-lt"/>
              </a:rPr>
              <a:t>Slower Rates of Progression</a:t>
            </a:r>
          </a:p>
        </p:txBody>
      </p:sp>
      <p:sp>
        <p:nvSpPr>
          <p:cNvPr id="6" name="TextBox 5"/>
          <p:cNvSpPr txBox="1"/>
          <p:nvPr/>
        </p:nvSpPr>
        <p:spPr bwMode="auto">
          <a:xfrm>
            <a:off x="1981202" y="6450114"/>
            <a:ext cx="2688662" cy="307777"/>
          </a:xfrm>
          <a:prstGeom prst="rect">
            <a:avLst/>
          </a:prstGeom>
          <a:noFill/>
          <a:ln w="19050" algn="ctr">
            <a:noFill/>
            <a:miter lim="800000"/>
            <a:headEnd/>
            <a:tailEnd/>
          </a:ln>
        </p:spPr>
        <p:txBody>
          <a:bodyPr wrap="none" lIns="0" tIns="0" rIns="0" bIns="0" rtlCol="0">
            <a:spAutoFit/>
          </a:bodyPr>
          <a:lstStyle/>
          <a:p>
            <a:r>
              <a:rPr lang="en-US" sz="2000">
                <a:solidFill>
                  <a:schemeClr val="bg2"/>
                </a:solidFill>
              </a:rPr>
              <a:t>JCO 2017  10:35 (17): 1898</a:t>
            </a:r>
          </a:p>
        </p:txBody>
      </p:sp>
      <p:sp>
        <p:nvSpPr>
          <p:cNvPr id="7" name="Rectangle 6"/>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3661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870" y="146451"/>
            <a:ext cx="8979130" cy="729390"/>
          </a:xfrm>
        </p:spPr>
        <p:txBody>
          <a:bodyPr/>
          <a:lstStyle/>
          <a:p>
            <a:pPr algn="ctr"/>
            <a:r>
              <a:rPr lang="en-US" sz="2400" u="sng">
                <a:solidFill>
                  <a:srgbClr val="000000"/>
                </a:solidFill>
                <a:latin typeface="+mj-lt"/>
              </a:rPr>
              <a:t>African American Men </a:t>
            </a:r>
            <a:r>
              <a:rPr lang="en-US" sz="2400" b="1" i="1" u="sng">
                <a:solidFill>
                  <a:srgbClr val="000000"/>
                </a:solidFill>
                <a:latin typeface="+mj-lt"/>
              </a:rPr>
              <a:t>Are Not </a:t>
            </a:r>
            <a:r>
              <a:rPr lang="en-US" sz="2400" u="sng">
                <a:solidFill>
                  <a:srgbClr val="000000"/>
                </a:solidFill>
                <a:latin typeface="+mj-lt"/>
              </a:rPr>
              <a:t>at Higher Risk for Adverse Pathology</a:t>
            </a:r>
            <a:r>
              <a:rPr lang="en-US" sz="2400" u="sng">
                <a:solidFill>
                  <a:srgbClr val="000000"/>
                </a:solidFill>
              </a:rPr>
              <a:t/>
            </a:r>
            <a:br>
              <a:rPr lang="en-US" sz="2400" u="sng">
                <a:solidFill>
                  <a:srgbClr val="000000"/>
                </a:solidFill>
              </a:rPr>
            </a:br>
            <a:endParaRPr lang="en-US" sz="2400" u="sng">
              <a:solidFill>
                <a:srgbClr val="000000"/>
              </a:solidFill>
            </a:endParaRPr>
          </a:p>
        </p:txBody>
      </p:sp>
      <p:sp>
        <p:nvSpPr>
          <p:cNvPr id="3" name="Content Placeholder 2"/>
          <p:cNvSpPr>
            <a:spLocks noGrp="1"/>
          </p:cNvSpPr>
          <p:nvPr>
            <p:ph idx="1"/>
          </p:nvPr>
        </p:nvSpPr>
        <p:spPr>
          <a:xfrm>
            <a:off x="2606844" y="1375583"/>
            <a:ext cx="8061159" cy="5230519"/>
          </a:xfrm>
        </p:spPr>
        <p:txBody>
          <a:bodyPr/>
          <a:lstStyle/>
          <a:p>
            <a:r>
              <a:rPr lang="en-US" b="1"/>
              <a:t>AA race </a:t>
            </a:r>
            <a:r>
              <a:rPr lang="en-US" b="1" i="1">
                <a:solidFill>
                  <a:srgbClr val="FF0000"/>
                </a:solidFill>
              </a:rPr>
              <a:t>not associated </a:t>
            </a:r>
            <a:r>
              <a:rPr lang="en-US" b="1"/>
              <a:t>with </a:t>
            </a:r>
            <a:r>
              <a:rPr lang="en-US" b="1" u="sng"/>
              <a:t>upgrade or upstage:</a:t>
            </a:r>
            <a:endParaRPr lang="en-US" b="1"/>
          </a:p>
          <a:p>
            <a:pPr lvl="1"/>
            <a:r>
              <a:rPr lang="en-US" sz="2400"/>
              <a:t>Upgrade (OR 1.44, 95% CI 0.96-2.16, p=0.13)</a:t>
            </a:r>
          </a:p>
          <a:p>
            <a:pPr lvl="1"/>
            <a:r>
              <a:rPr lang="en-US" sz="2400"/>
              <a:t>Upstage (OR 1.15, 95% CI 0.67-2.00, p=0.64)</a:t>
            </a:r>
          </a:p>
          <a:p>
            <a:pPr marL="0" indent="0">
              <a:buNone/>
            </a:pPr>
            <a:endParaRPr lang="en-US" b="1"/>
          </a:p>
          <a:p>
            <a:pPr marL="0" indent="0">
              <a:buNone/>
            </a:pPr>
            <a:endParaRPr lang="en-US" b="1"/>
          </a:p>
          <a:p>
            <a:r>
              <a:rPr lang="en-US" b="1" i="1"/>
              <a:t>No</a:t>
            </a:r>
            <a:r>
              <a:rPr lang="en-US" b="1"/>
              <a:t> significant association with AA status and pathologic upgrade, upstage or positive surgical margins </a:t>
            </a:r>
          </a:p>
          <a:p>
            <a:pPr lvl="1"/>
            <a:r>
              <a:rPr lang="en-US" sz="2400"/>
              <a:t>Remained upon restriction to JHU/UCSF strict AS criteria</a:t>
            </a:r>
          </a:p>
          <a:p>
            <a:r>
              <a:rPr lang="en-US" b="1"/>
              <a:t>AA race </a:t>
            </a:r>
            <a:r>
              <a:rPr lang="en-US" b="1" i="1">
                <a:solidFill>
                  <a:srgbClr val="FF0000"/>
                </a:solidFill>
              </a:rPr>
              <a:t>not associated </a:t>
            </a:r>
            <a:r>
              <a:rPr lang="en-US" b="1"/>
              <a:t>with risk of BCR after RP</a:t>
            </a:r>
          </a:p>
          <a:p>
            <a:endParaRPr lang="en-US" b="1"/>
          </a:p>
        </p:txBody>
      </p:sp>
      <p:sp>
        <p:nvSpPr>
          <p:cNvPr id="7" name="TextBox 3"/>
          <p:cNvSpPr txBox="1">
            <a:spLocks noChangeArrowheads="1"/>
          </p:cNvSpPr>
          <p:nvPr/>
        </p:nvSpPr>
        <p:spPr bwMode="auto">
          <a:xfrm>
            <a:off x="1523999" y="6487318"/>
            <a:ext cx="8359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rPr>
              <a:t>Jalloh M et al. </a:t>
            </a:r>
            <a:r>
              <a:rPr lang="en-US" sz="1200" err="1">
                <a:solidFill>
                  <a:srgbClr val="FFFFFF"/>
                </a:solidFill>
              </a:rPr>
              <a:t>Eur</a:t>
            </a:r>
            <a:r>
              <a:rPr lang="en-US" sz="1200">
                <a:solidFill>
                  <a:srgbClr val="FFFFFF"/>
                </a:solidFill>
              </a:rPr>
              <a:t> </a:t>
            </a:r>
            <a:r>
              <a:rPr lang="en-US" sz="1200" err="1">
                <a:solidFill>
                  <a:srgbClr val="FFFFFF"/>
                </a:solidFill>
              </a:rPr>
              <a:t>Urol</a:t>
            </a:r>
            <a:r>
              <a:rPr lang="en-US" sz="1200">
                <a:solidFill>
                  <a:srgbClr val="FFFFFF"/>
                </a:solidFill>
              </a:rPr>
              <a:t> 67(2015): 451-457</a:t>
            </a:r>
          </a:p>
        </p:txBody>
      </p:sp>
      <p:sp>
        <p:nvSpPr>
          <p:cNvPr id="4" name="Left Brace 3"/>
          <p:cNvSpPr/>
          <p:nvPr/>
        </p:nvSpPr>
        <p:spPr>
          <a:xfrm>
            <a:off x="2089486" y="1335505"/>
            <a:ext cx="481263" cy="1897627"/>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rot="16200000">
            <a:off x="523517" y="2095318"/>
            <a:ext cx="2700041" cy="369332"/>
          </a:xfrm>
          <a:prstGeom prst="rect">
            <a:avLst/>
          </a:prstGeom>
        </p:spPr>
        <p:txBody>
          <a:bodyPr wrap="none">
            <a:spAutoFit/>
          </a:bodyPr>
          <a:lstStyle/>
          <a:p>
            <a:r>
              <a:rPr lang="en-US"/>
              <a:t>UCSF / </a:t>
            </a:r>
            <a:r>
              <a:rPr lang="en-US">
                <a:latin typeface="+mj-lt"/>
              </a:rPr>
              <a:t>CaPSURE</a:t>
            </a:r>
            <a:r>
              <a:rPr lang="en-US"/>
              <a:t> (n=4,231)</a:t>
            </a:r>
          </a:p>
        </p:txBody>
      </p:sp>
      <p:sp>
        <p:nvSpPr>
          <p:cNvPr id="8" name="TextBox 3"/>
          <p:cNvSpPr txBox="1">
            <a:spLocks noChangeArrowheads="1"/>
          </p:cNvSpPr>
          <p:nvPr/>
        </p:nvSpPr>
        <p:spPr bwMode="auto">
          <a:xfrm>
            <a:off x="1532016" y="6196474"/>
            <a:ext cx="8359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o-RO" sz="1200">
                <a:solidFill>
                  <a:srgbClr val="FFFFFF"/>
                </a:solidFill>
              </a:rPr>
              <a:t>J Urol. 2016 Nov;196(5):1408-1414. doi: 10.1016/j.juro.2016.06.086.</a:t>
            </a:r>
            <a:endParaRPr lang="en-US" sz="1200">
              <a:solidFill>
                <a:srgbClr val="FFFFFF"/>
              </a:solidFill>
            </a:endParaRPr>
          </a:p>
        </p:txBody>
      </p:sp>
      <p:sp>
        <p:nvSpPr>
          <p:cNvPr id="9" name="Left Brace 8"/>
          <p:cNvSpPr/>
          <p:nvPr/>
        </p:nvSpPr>
        <p:spPr>
          <a:xfrm>
            <a:off x="2089486" y="3902911"/>
            <a:ext cx="481263" cy="2209132"/>
          </a:xfrm>
          <a:prstGeom prst="lef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rot="16200000">
            <a:off x="1020697" y="4831161"/>
            <a:ext cx="1803536" cy="369332"/>
          </a:xfrm>
          <a:prstGeom prst="rect">
            <a:avLst/>
          </a:prstGeom>
        </p:spPr>
        <p:txBody>
          <a:bodyPr wrap="none">
            <a:spAutoFit/>
          </a:bodyPr>
          <a:lstStyle/>
          <a:p>
            <a:r>
              <a:rPr lang="en-US"/>
              <a:t>SEARCH (n=895)</a:t>
            </a:r>
          </a:p>
        </p:txBody>
      </p:sp>
      <p:sp>
        <p:nvSpPr>
          <p:cNvPr id="6" name="TextBox 5"/>
          <p:cNvSpPr txBox="1"/>
          <p:nvPr/>
        </p:nvSpPr>
        <p:spPr>
          <a:xfrm>
            <a:off x="3030819" y="966173"/>
            <a:ext cx="5500662" cy="369332"/>
          </a:xfrm>
          <a:prstGeom prst="rect">
            <a:avLst/>
          </a:prstGeom>
          <a:noFill/>
        </p:spPr>
        <p:txBody>
          <a:bodyPr wrap="none" rtlCol="0">
            <a:spAutoFit/>
          </a:bodyPr>
          <a:lstStyle/>
          <a:p>
            <a:r>
              <a:rPr lang="en-US" i="1">
                <a:latin typeface="+mj-lt"/>
              </a:rPr>
              <a:t>Data from 2 large registries– </a:t>
            </a:r>
            <a:r>
              <a:rPr lang="en-US" i="1" err="1">
                <a:latin typeface="+mj-lt"/>
              </a:rPr>
              <a:t>CaPSURE</a:t>
            </a:r>
            <a:r>
              <a:rPr lang="en-US" i="1">
                <a:latin typeface="+mj-lt"/>
              </a:rPr>
              <a:t>/UCSF and SEARCH</a:t>
            </a:r>
          </a:p>
        </p:txBody>
      </p:sp>
      <p:sp>
        <p:nvSpPr>
          <p:cNvPr id="11" name="TextBox 10"/>
          <p:cNvSpPr txBox="1"/>
          <p:nvPr/>
        </p:nvSpPr>
        <p:spPr bwMode="auto">
          <a:xfrm>
            <a:off x="2977669" y="2882953"/>
            <a:ext cx="5924700" cy="1231106"/>
          </a:xfrm>
          <a:prstGeom prst="rect">
            <a:avLst/>
          </a:prstGeom>
          <a:solidFill>
            <a:schemeClr val="bg2">
              <a:lumMod val="85000"/>
            </a:schemeClr>
          </a:solidFill>
          <a:ln w="19050" algn="ctr">
            <a:noFill/>
            <a:miter lim="800000"/>
            <a:headEnd/>
            <a:tailEnd/>
          </a:ln>
        </p:spPr>
        <p:txBody>
          <a:bodyPr wrap="none" lIns="0" tIns="0" rIns="0" bIns="0" rtlCol="0">
            <a:spAutoFit/>
          </a:bodyPr>
          <a:lstStyle/>
          <a:p>
            <a:pPr algn="ctr"/>
            <a:r>
              <a:rPr lang="en-US" sz="4000"/>
              <a:t>Few African American Men </a:t>
            </a:r>
          </a:p>
          <a:p>
            <a:pPr algn="ctr"/>
            <a:r>
              <a:rPr lang="en-US" sz="4000"/>
              <a:t>in Current Cohorts</a:t>
            </a:r>
          </a:p>
        </p:txBody>
      </p:sp>
      <p:sp>
        <p:nvSpPr>
          <p:cNvPr id="12" name="Rectangle 11"/>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32225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870" y="146451"/>
            <a:ext cx="8979130" cy="1034089"/>
          </a:xfrm>
        </p:spPr>
        <p:txBody>
          <a:bodyPr/>
          <a:lstStyle/>
          <a:p>
            <a:pPr algn="ctr"/>
            <a:r>
              <a:rPr lang="en-US" sz="2400" u="sng" dirty="0">
                <a:solidFill>
                  <a:srgbClr val="000000"/>
                </a:solidFill>
                <a:latin typeface="+mj-lt"/>
              </a:rPr>
              <a:t>African American Men </a:t>
            </a:r>
            <a:r>
              <a:rPr lang="en-US" sz="2400" b="1" i="1" u="sng" dirty="0" smtClean="0">
                <a:solidFill>
                  <a:srgbClr val="000000"/>
                </a:solidFill>
                <a:latin typeface="+mj-lt"/>
              </a:rPr>
              <a:t>are </a:t>
            </a:r>
            <a:r>
              <a:rPr lang="en-US" sz="2400" b="1" i="1" u="sng" dirty="0" smtClean="0">
                <a:solidFill>
                  <a:srgbClr val="000000"/>
                </a:solidFill>
                <a:latin typeface="+mj-lt"/>
              </a:rPr>
              <a:t>at higher risk of progression and treatment(but remember AS is about timing of treatment)</a:t>
            </a:r>
            <a:r>
              <a:rPr lang="en-US" sz="2400" u="sng" dirty="0">
                <a:solidFill>
                  <a:srgbClr val="000000"/>
                </a:solidFill>
              </a:rPr>
              <a:t/>
            </a:r>
            <a:br>
              <a:rPr lang="en-US" sz="2400" u="sng" dirty="0">
                <a:solidFill>
                  <a:srgbClr val="000000"/>
                </a:solidFill>
              </a:rPr>
            </a:br>
            <a:endParaRPr lang="en-US" sz="2400" u="sng" dirty="0">
              <a:solidFill>
                <a:srgbClr val="000000"/>
              </a:solidFill>
            </a:endParaRPr>
          </a:p>
        </p:txBody>
      </p:sp>
      <p:sp>
        <p:nvSpPr>
          <p:cNvPr id="7" name="TextBox 3"/>
          <p:cNvSpPr txBox="1">
            <a:spLocks noChangeArrowheads="1"/>
          </p:cNvSpPr>
          <p:nvPr/>
        </p:nvSpPr>
        <p:spPr bwMode="auto">
          <a:xfrm>
            <a:off x="1523999" y="6487318"/>
            <a:ext cx="8359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err="1" smtClean="0">
                <a:solidFill>
                  <a:srgbClr val="FFFFFF"/>
                </a:solidFill>
              </a:rPr>
              <a:t>Deka</a:t>
            </a:r>
            <a:r>
              <a:rPr lang="en-US" sz="1200" dirty="0" smtClean="0">
                <a:solidFill>
                  <a:srgbClr val="FFFFFF"/>
                </a:solidFill>
              </a:rPr>
              <a:t> et al. JAMA 2020</a:t>
            </a:r>
            <a:endParaRPr lang="en-US" sz="1200" dirty="0">
              <a:solidFill>
                <a:srgbClr val="FFFFFF"/>
              </a:solidFill>
            </a:endParaRPr>
          </a:p>
        </p:txBody>
      </p:sp>
      <p:sp>
        <p:nvSpPr>
          <p:cNvPr id="12" name="Rectangle 11"/>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4" name="Picture 13"/>
          <p:cNvPicPr>
            <a:picLocks noChangeAspect="1"/>
          </p:cNvPicPr>
          <p:nvPr/>
        </p:nvPicPr>
        <p:blipFill>
          <a:blip r:embed="rId2"/>
          <a:stretch>
            <a:fillRect/>
          </a:stretch>
        </p:blipFill>
        <p:spPr>
          <a:xfrm>
            <a:off x="535652" y="1550503"/>
            <a:ext cx="11150116" cy="3766931"/>
          </a:xfrm>
          <a:prstGeom prst="rect">
            <a:avLst/>
          </a:prstGeom>
        </p:spPr>
      </p:pic>
      <p:sp>
        <p:nvSpPr>
          <p:cNvPr id="15" name="TextBox 14"/>
          <p:cNvSpPr txBox="1"/>
          <p:nvPr/>
        </p:nvSpPr>
        <p:spPr bwMode="auto">
          <a:xfrm>
            <a:off x="1523999" y="5476461"/>
            <a:ext cx="3564836" cy="615553"/>
          </a:xfrm>
          <a:prstGeom prst="rect">
            <a:avLst/>
          </a:prstGeom>
          <a:noFill/>
          <a:ln w="19050" algn="ctr">
            <a:noFill/>
            <a:miter lim="800000"/>
            <a:headEnd/>
            <a:tailEnd/>
          </a:ln>
        </p:spPr>
        <p:txBody>
          <a:bodyPr wrap="square" lIns="0" tIns="0" rIns="0" bIns="0" rtlCol="0">
            <a:spAutoFit/>
          </a:bodyPr>
          <a:lstStyle/>
          <a:p>
            <a:r>
              <a:rPr lang="en-US" sz="2000" dirty="0" smtClean="0"/>
              <a:t>PSA&gt;10ng/ml</a:t>
            </a:r>
          </a:p>
          <a:p>
            <a:r>
              <a:rPr lang="en-US" sz="2000" dirty="0" smtClean="0"/>
              <a:t>GG2 or higher(Gleason 3+4)</a:t>
            </a:r>
            <a:endParaRPr lang="en-US" sz="2000" dirty="0" smtClean="0"/>
          </a:p>
        </p:txBody>
      </p:sp>
      <p:sp>
        <p:nvSpPr>
          <p:cNvPr id="16" name="Down Arrow 15"/>
          <p:cNvSpPr/>
          <p:nvPr/>
        </p:nvSpPr>
        <p:spPr bwMode="auto">
          <a:xfrm>
            <a:off x="2176670" y="3568148"/>
            <a:ext cx="238539" cy="526774"/>
          </a:xfrm>
          <a:prstGeom prst="downArrow">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7" name="Down Arrow 16"/>
          <p:cNvSpPr/>
          <p:nvPr/>
        </p:nvSpPr>
        <p:spPr bwMode="auto">
          <a:xfrm>
            <a:off x="5118652" y="1754075"/>
            <a:ext cx="178904" cy="655983"/>
          </a:xfrm>
          <a:prstGeom prst="downArrow">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4089104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870" y="146451"/>
            <a:ext cx="8979130" cy="1034089"/>
          </a:xfrm>
        </p:spPr>
        <p:txBody>
          <a:bodyPr/>
          <a:lstStyle/>
          <a:p>
            <a:pPr algn="ctr"/>
            <a:r>
              <a:rPr lang="en-US" sz="2400" u="sng" dirty="0">
                <a:solidFill>
                  <a:srgbClr val="000000"/>
                </a:solidFill>
                <a:latin typeface="+mj-lt"/>
              </a:rPr>
              <a:t>African American Men </a:t>
            </a:r>
            <a:r>
              <a:rPr lang="en-US" sz="2400" b="1" i="1" u="sng" dirty="0" smtClean="0">
                <a:solidFill>
                  <a:srgbClr val="000000"/>
                </a:solidFill>
                <a:latin typeface="+mj-lt"/>
              </a:rPr>
              <a:t>are </a:t>
            </a:r>
            <a:r>
              <a:rPr lang="en-US" sz="2400" b="1" i="1" u="sng" dirty="0" smtClean="0">
                <a:solidFill>
                  <a:srgbClr val="000000"/>
                </a:solidFill>
                <a:latin typeface="+mj-lt"/>
              </a:rPr>
              <a:t>at higher risk of progression and treatment(but remember AS is about timing of treatment)</a:t>
            </a:r>
            <a:r>
              <a:rPr lang="en-US" sz="2400" u="sng" dirty="0">
                <a:solidFill>
                  <a:srgbClr val="000000"/>
                </a:solidFill>
              </a:rPr>
              <a:t/>
            </a:r>
            <a:br>
              <a:rPr lang="en-US" sz="2400" u="sng" dirty="0">
                <a:solidFill>
                  <a:srgbClr val="000000"/>
                </a:solidFill>
              </a:rPr>
            </a:br>
            <a:endParaRPr lang="en-US" sz="2400" u="sng" dirty="0">
              <a:solidFill>
                <a:srgbClr val="000000"/>
              </a:solidFill>
            </a:endParaRPr>
          </a:p>
        </p:txBody>
      </p:sp>
      <p:sp>
        <p:nvSpPr>
          <p:cNvPr id="7" name="TextBox 3"/>
          <p:cNvSpPr txBox="1">
            <a:spLocks noChangeArrowheads="1"/>
          </p:cNvSpPr>
          <p:nvPr/>
        </p:nvSpPr>
        <p:spPr bwMode="auto">
          <a:xfrm>
            <a:off x="1523999" y="6487318"/>
            <a:ext cx="8359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err="1" smtClean="0">
                <a:solidFill>
                  <a:srgbClr val="FFFFFF"/>
                </a:solidFill>
              </a:rPr>
              <a:t>Deka</a:t>
            </a:r>
            <a:r>
              <a:rPr lang="en-US" sz="1200" dirty="0" smtClean="0">
                <a:solidFill>
                  <a:srgbClr val="FFFFFF"/>
                </a:solidFill>
              </a:rPr>
              <a:t> et al. JAMA 2020</a:t>
            </a:r>
            <a:endParaRPr lang="en-US" sz="1200" dirty="0">
              <a:solidFill>
                <a:srgbClr val="FFFFFF"/>
              </a:solidFill>
            </a:endParaRPr>
          </a:p>
        </p:txBody>
      </p:sp>
      <p:sp>
        <p:nvSpPr>
          <p:cNvPr id="12" name="Rectangle 11"/>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3" name="Picture 2"/>
          <p:cNvPicPr>
            <a:picLocks noChangeAspect="1"/>
          </p:cNvPicPr>
          <p:nvPr/>
        </p:nvPicPr>
        <p:blipFill>
          <a:blip r:embed="rId2"/>
          <a:stretch>
            <a:fillRect/>
          </a:stretch>
        </p:blipFill>
        <p:spPr>
          <a:xfrm>
            <a:off x="0" y="1403233"/>
            <a:ext cx="12038338" cy="4142802"/>
          </a:xfrm>
          <a:prstGeom prst="rect">
            <a:avLst/>
          </a:prstGeom>
        </p:spPr>
      </p:pic>
      <p:sp>
        <p:nvSpPr>
          <p:cNvPr id="4" name="TextBox 3"/>
          <p:cNvSpPr txBox="1"/>
          <p:nvPr/>
        </p:nvSpPr>
        <p:spPr bwMode="auto">
          <a:xfrm>
            <a:off x="3081130" y="5645426"/>
            <a:ext cx="6579705" cy="307777"/>
          </a:xfrm>
          <a:prstGeom prst="rect">
            <a:avLst/>
          </a:prstGeom>
          <a:noFill/>
          <a:ln w="19050" algn="ctr">
            <a:noFill/>
            <a:miter lim="800000"/>
            <a:headEnd/>
            <a:tailEnd/>
          </a:ln>
        </p:spPr>
        <p:txBody>
          <a:bodyPr wrap="square" lIns="0" tIns="0" rIns="0" bIns="0" rtlCol="0">
            <a:spAutoFit/>
          </a:bodyPr>
          <a:lstStyle/>
          <a:p>
            <a:r>
              <a:rPr lang="en-US" sz="2000" dirty="0" smtClean="0"/>
              <a:t>NO Difference!</a:t>
            </a:r>
            <a:endParaRPr lang="en-US" sz="2000" dirty="0" smtClean="0"/>
          </a:p>
        </p:txBody>
      </p:sp>
    </p:spTree>
    <p:extLst>
      <p:ext uri="{BB962C8B-B14F-4D97-AF65-F5344CB8AC3E}">
        <p14:creationId xmlns:p14="http://schemas.microsoft.com/office/powerpoint/2010/main" val="335070123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870" y="146451"/>
            <a:ext cx="8979130" cy="720157"/>
          </a:xfrm>
        </p:spPr>
        <p:txBody>
          <a:bodyPr/>
          <a:lstStyle/>
          <a:p>
            <a:pPr algn="ctr"/>
            <a:r>
              <a:rPr lang="en-US" sz="2400" u="sng" dirty="0">
                <a:solidFill>
                  <a:srgbClr val="000000"/>
                </a:solidFill>
              </a:rPr>
              <a:t/>
            </a:r>
            <a:br>
              <a:rPr lang="en-US" sz="2400" u="sng" dirty="0">
                <a:solidFill>
                  <a:srgbClr val="000000"/>
                </a:solidFill>
              </a:rPr>
            </a:br>
            <a:endParaRPr lang="en-US" sz="2400" u="sng" dirty="0">
              <a:solidFill>
                <a:srgbClr val="000000"/>
              </a:solidFill>
            </a:endParaRPr>
          </a:p>
        </p:txBody>
      </p:sp>
      <p:sp>
        <p:nvSpPr>
          <p:cNvPr id="12" name="Rectangle 11"/>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8" name="Title 1"/>
          <p:cNvSpPr txBox="1">
            <a:spLocks/>
          </p:cNvSpPr>
          <p:nvPr/>
        </p:nvSpPr>
        <p:spPr>
          <a:xfrm>
            <a:off x="417443" y="146451"/>
            <a:ext cx="11072192" cy="1191055"/>
          </a:xfrm>
          <a:prstGeom prst="rect">
            <a:avLst/>
          </a:prstGeom>
        </p:spPr>
        <p:txBody>
          <a:bodyPr vert="horz" wrap="square" lIns="91400" tIns="45700" rIns="91400" bIns="45700" rtlCol="0" anchor="t" anchorCtr="0">
            <a:spAutoFit/>
          </a:bodyPr>
          <a:lstStyle>
            <a:lvl1pPr algn="l" defTabSz="914004" rtl="0" eaLnBrk="1" latinLnBrk="0" hangingPunct="1">
              <a:lnSpc>
                <a:spcPct val="85000"/>
              </a:lnSpc>
              <a:spcBef>
                <a:spcPct val="0"/>
              </a:spcBef>
              <a:buNone/>
              <a:defRPr lang="en-US" sz="3600" b="0" kern="1200" cap="none" spc="0" baseline="0" dirty="0" smtClean="0">
                <a:solidFill>
                  <a:schemeClr val="tx1"/>
                </a:solidFill>
                <a:latin typeface="Gill Sans"/>
                <a:ea typeface="+mj-ea"/>
                <a:cs typeface="Gill Sans"/>
              </a:defRPr>
            </a:lvl1pPr>
          </a:lstStyle>
          <a:p>
            <a:pPr algn="ctr"/>
            <a:r>
              <a:rPr lang="en-US" sz="2800" dirty="0" smtClean="0">
                <a:solidFill>
                  <a:srgbClr val="000000"/>
                </a:solidFill>
              </a:rPr>
              <a:t>Active surveillance is safe in African American men and should not be withheld as an option</a:t>
            </a:r>
            <a:r>
              <a:rPr lang="en-US" sz="2800" u="sng" dirty="0" smtClean="0">
                <a:solidFill>
                  <a:srgbClr val="000000"/>
                </a:solidFill>
              </a:rPr>
              <a:t/>
            </a:r>
            <a:br>
              <a:rPr lang="en-US" sz="2800" u="sng" dirty="0" smtClean="0">
                <a:solidFill>
                  <a:srgbClr val="000000"/>
                </a:solidFill>
              </a:rPr>
            </a:br>
            <a:endParaRPr lang="en-US" sz="2800" u="sng" dirty="0">
              <a:solidFill>
                <a:srgbClr val="000000"/>
              </a:solidFill>
            </a:endParaRPr>
          </a:p>
        </p:txBody>
      </p:sp>
      <p:sp>
        <p:nvSpPr>
          <p:cNvPr id="5" name="TextBox 4"/>
          <p:cNvSpPr txBox="1"/>
          <p:nvPr/>
        </p:nvSpPr>
        <p:spPr bwMode="auto">
          <a:xfrm>
            <a:off x="904460" y="1182039"/>
            <a:ext cx="10237305" cy="5601533"/>
          </a:xfrm>
          <a:prstGeom prst="rect">
            <a:avLst/>
          </a:prstGeom>
          <a:noFill/>
          <a:ln w="19050" algn="ctr">
            <a:noFill/>
            <a:miter lim="800000"/>
            <a:headEnd/>
            <a:tailEnd/>
          </a:ln>
        </p:spPr>
        <p:txBody>
          <a:bodyPr wrap="square" lIns="0" tIns="0" rIns="0" bIns="0" rtlCol="0">
            <a:spAutoFit/>
          </a:bodyPr>
          <a:lstStyle/>
          <a:p>
            <a:pPr marL="342900" indent="-342900">
              <a:buFont typeface="Arial" panose="020B0604020202020204" pitchFamily="34" charset="0"/>
              <a:buChar char="•"/>
            </a:pPr>
            <a:r>
              <a:rPr lang="en-US" sz="2800" dirty="0" smtClean="0"/>
              <a:t>In the JAMA article, 40% of African American men avoided unnecessary treatment by 10 years. </a:t>
            </a:r>
          </a:p>
          <a:p>
            <a:pPr marL="342900" indent="-342900">
              <a:buFont typeface="Arial" panose="020B0604020202020204" pitchFamily="34" charset="0"/>
              <a:buChar char="•"/>
            </a:pPr>
            <a:endParaRPr lang="en-US" sz="2800" dirty="0" smtClean="0"/>
          </a:p>
          <a:p>
            <a:pPr marL="342900" indent="-342900">
              <a:buFont typeface="Arial" panose="020B0604020202020204" pitchFamily="34" charset="0"/>
              <a:buChar char="•"/>
            </a:pPr>
            <a:r>
              <a:rPr lang="en-US" sz="2800" dirty="0" smtClean="0"/>
              <a:t>Closer follow up may be needed: PSA, MRI, biopsy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smtClean="0"/>
              <a:t>The time on active surveillance may be shorter than men of other races, but even in the JAMA article it was the same for the first two years.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smtClean="0"/>
              <a:t>Race should not exclude a man who has very low or low risk prostate cancer and is interested in active surveillance.</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smtClean="0"/>
          </a:p>
        </p:txBody>
      </p:sp>
    </p:spTree>
    <p:extLst>
      <p:ext uri="{BB962C8B-B14F-4D97-AF65-F5344CB8AC3E}">
        <p14:creationId xmlns:p14="http://schemas.microsoft.com/office/powerpoint/2010/main" val="38792951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733" y="157297"/>
            <a:ext cx="8089901" cy="577081"/>
          </a:xfrm>
        </p:spPr>
        <p:txBody>
          <a:bodyPr/>
          <a:lstStyle/>
          <a:p>
            <a:pPr algn="ctr"/>
            <a:r>
              <a:rPr lang="en-US" dirty="0">
                <a:latin typeface="+mj-lt"/>
              </a:rPr>
              <a:t>Active Surveillance: Five-Year Outcomes</a:t>
            </a:r>
          </a:p>
        </p:txBody>
      </p:sp>
      <p:graphicFrame>
        <p:nvGraphicFramePr>
          <p:cNvPr id="4" name="Table 3"/>
          <p:cNvGraphicFramePr>
            <a:graphicFrameLocks noGrp="1"/>
          </p:cNvGraphicFramePr>
          <p:nvPr>
            <p:extLst>
              <p:ext uri="{D42A27DB-BD31-4B8C-83A1-F6EECF244321}">
                <p14:modId xmlns:p14="http://schemas.microsoft.com/office/powerpoint/2010/main" val="4276440062"/>
              </p:ext>
            </p:extLst>
          </p:nvPr>
        </p:nvGraphicFramePr>
        <p:xfrm>
          <a:off x="576467" y="1393420"/>
          <a:ext cx="9990264" cy="4034070"/>
        </p:xfrm>
        <a:graphic>
          <a:graphicData uri="http://schemas.openxmlformats.org/drawingml/2006/table">
            <a:tbl>
              <a:tblPr firstRow="1" bandRow="1">
                <a:tableStyleId>{7E9639D4-E3E2-4D34-9284-5A2195B3D0D7}</a:tableStyleId>
              </a:tblPr>
              <a:tblGrid>
                <a:gridCol w="2246246">
                  <a:extLst>
                    <a:ext uri="{9D8B030D-6E8A-4147-A177-3AD203B41FA5}">
                      <a16:colId xmlns:a16="http://schemas.microsoft.com/office/drawing/2014/main" xmlns="" val="20000"/>
                    </a:ext>
                  </a:extLst>
                </a:gridCol>
                <a:gridCol w="1083842">
                  <a:extLst>
                    <a:ext uri="{9D8B030D-6E8A-4147-A177-3AD203B41FA5}">
                      <a16:colId xmlns:a16="http://schemas.microsoft.com/office/drawing/2014/main" xmlns="" val="20001"/>
                    </a:ext>
                  </a:extLst>
                </a:gridCol>
                <a:gridCol w="1665044">
                  <a:extLst>
                    <a:ext uri="{9D8B030D-6E8A-4147-A177-3AD203B41FA5}">
                      <a16:colId xmlns:a16="http://schemas.microsoft.com/office/drawing/2014/main" xmlns="" val="20002"/>
                    </a:ext>
                  </a:extLst>
                </a:gridCol>
                <a:gridCol w="1665044">
                  <a:extLst>
                    <a:ext uri="{9D8B030D-6E8A-4147-A177-3AD203B41FA5}">
                      <a16:colId xmlns:a16="http://schemas.microsoft.com/office/drawing/2014/main" xmlns="" val="20003"/>
                    </a:ext>
                  </a:extLst>
                </a:gridCol>
                <a:gridCol w="1665044">
                  <a:extLst>
                    <a:ext uri="{9D8B030D-6E8A-4147-A177-3AD203B41FA5}">
                      <a16:colId xmlns:a16="http://schemas.microsoft.com/office/drawing/2014/main" xmlns="" val="20004"/>
                    </a:ext>
                  </a:extLst>
                </a:gridCol>
                <a:gridCol w="1665044">
                  <a:extLst>
                    <a:ext uri="{9D8B030D-6E8A-4147-A177-3AD203B41FA5}">
                      <a16:colId xmlns:a16="http://schemas.microsoft.com/office/drawing/2014/main" xmlns="" val="20005"/>
                    </a:ext>
                  </a:extLst>
                </a:gridCol>
              </a:tblGrid>
              <a:tr h="980935">
                <a:tc>
                  <a:txBody>
                    <a:bodyPr/>
                    <a:lstStyle/>
                    <a:p>
                      <a:pPr algn="ctr"/>
                      <a:endParaRPr lang="en-US" sz="2400" dirty="0">
                        <a:latin typeface="+mj-lt"/>
                      </a:endParaRPr>
                    </a:p>
                  </a:txBody>
                  <a:tcPr marL="76973" marR="76973" marT="38487" marB="38487" anchor="ctr"/>
                </a:tc>
                <a:tc>
                  <a:txBody>
                    <a:bodyPr/>
                    <a:lstStyle/>
                    <a:p>
                      <a:pPr algn="ctr"/>
                      <a:r>
                        <a:rPr lang="en-US" sz="2400" dirty="0">
                          <a:latin typeface="+mj-lt"/>
                        </a:rPr>
                        <a:t>UCSF</a:t>
                      </a:r>
                    </a:p>
                    <a:p>
                      <a:pPr algn="ctr"/>
                      <a:r>
                        <a:rPr lang="en-US" sz="2400" dirty="0">
                          <a:latin typeface="+mj-lt"/>
                        </a:rPr>
                        <a:t>2017</a:t>
                      </a:r>
                    </a:p>
                  </a:txBody>
                  <a:tcPr marL="76973" marR="76973" marT="38487" marB="38487" anchor="ctr"/>
                </a:tc>
                <a:tc>
                  <a:txBody>
                    <a:bodyPr/>
                    <a:lstStyle/>
                    <a:p>
                      <a:pPr algn="ctr"/>
                      <a:r>
                        <a:rPr lang="en-US" sz="2400" dirty="0">
                          <a:latin typeface="+mj-lt"/>
                        </a:rPr>
                        <a:t>JHH</a:t>
                      </a:r>
                    </a:p>
                    <a:p>
                      <a:pPr algn="ctr"/>
                      <a:r>
                        <a:rPr lang="en-US" sz="2400" dirty="0">
                          <a:latin typeface="+mj-lt"/>
                        </a:rPr>
                        <a:t>2015</a:t>
                      </a:r>
                    </a:p>
                  </a:txBody>
                  <a:tcPr marL="76973" marR="76973" marT="38487" marB="38487" anchor="ctr"/>
                </a:tc>
                <a:tc>
                  <a:txBody>
                    <a:bodyPr/>
                    <a:lstStyle/>
                    <a:p>
                      <a:pPr algn="ctr"/>
                      <a:r>
                        <a:rPr lang="en-US" sz="2400" dirty="0">
                          <a:latin typeface="+mj-lt"/>
                        </a:rPr>
                        <a:t>Toronto</a:t>
                      </a:r>
                    </a:p>
                    <a:p>
                      <a:pPr algn="ctr"/>
                      <a:r>
                        <a:rPr lang="en-US" sz="2400" dirty="0">
                          <a:latin typeface="+mj-lt"/>
                        </a:rPr>
                        <a:t>2015</a:t>
                      </a:r>
                    </a:p>
                  </a:txBody>
                  <a:tcPr marL="76973" marR="76973" marT="38487" marB="38487" anchor="ctr"/>
                </a:tc>
                <a:tc>
                  <a:txBody>
                    <a:bodyPr/>
                    <a:lstStyle/>
                    <a:p>
                      <a:pPr algn="ctr"/>
                      <a:r>
                        <a:rPr lang="en-US" sz="2400" dirty="0">
                          <a:latin typeface="+mj-lt"/>
                        </a:rPr>
                        <a:t>Canary</a:t>
                      </a:r>
                    </a:p>
                    <a:p>
                      <a:pPr algn="ctr"/>
                      <a:r>
                        <a:rPr lang="en-US" sz="2400" dirty="0">
                          <a:latin typeface="+mj-lt"/>
                        </a:rPr>
                        <a:t>2016</a:t>
                      </a:r>
                    </a:p>
                  </a:txBody>
                  <a:tcPr marL="76973" marR="76973" marT="38487" marB="38487" anchor="ctr"/>
                </a:tc>
                <a:tc>
                  <a:txBody>
                    <a:bodyPr/>
                    <a:lstStyle/>
                    <a:p>
                      <a:pPr algn="ctr"/>
                      <a:r>
                        <a:rPr lang="en-US" sz="2400" dirty="0">
                          <a:latin typeface="+mj-lt"/>
                        </a:rPr>
                        <a:t>PRIAS</a:t>
                      </a:r>
                    </a:p>
                  </a:txBody>
                  <a:tcPr marL="76973" marR="76973" marT="38487" marB="38487" anchor="ctr"/>
                </a:tc>
                <a:extLst>
                  <a:ext uri="{0D108BD9-81ED-4DB2-BD59-A6C34878D82A}">
                    <a16:rowId xmlns:a16="http://schemas.microsoft.com/office/drawing/2014/main" xmlns="" val="10000"/>
                  </a:ext>
                </a:extLst>
              </a:tr>
              <a:tr h="945580">
                <a:tc>
                  <a:txBody>
                    <a:bodyPr/>
                    <a:lstStyle/>
                    <a:p>
                      <a:pPr algn="ctr"/>
                      <a:r>
                        <a:rPr lang="en-US" sz="2400" dirty="0">
                          <a:latin typeface="+mj-lt"/>
                        </a:rPr>
                        <a:t>Cohort</a:t>
                      </a:r>
                    </a:p>
                  </a:txBody>
                  <a:tcPr marL="76973" marR="76973" marT="38487" marB="38487" anchor="ctr"/>
                </a:tc>
                <a:tc>
                  <a:txBody>
                    <a:bodyPr/>
                    <a:lstStyle/>
                    <a:p>
                      <a:pPr algn="ctr"/>
                      <a:r>
                        <a:rPr lang="en-US" sz="2400" dirty="0">
                          <a:latin typeface="+mj-lt"/>
                        </a:rPr>
                        <a:t>1549</a:t>
                      </a:r>
                    </a:p>
                  </a:txBody>
                  <a:tcPr marL="76973" marR="76973" marT="38487" marB="38487" anchor="ctr"/>
                </a:tc>
                <a:tc>
                  <a:txBody>
                    <a:bodyPr/>
                    <a:lstStyle/>
                    <a:p>
                      <a:pPr algn="ctr"/>
                      <a:r>
                        <a:rPr lang="en-US" sz="2400" dirty="0">
                          <a:latin typeface="+mj-lt"/>
                        </a:rPr>
                        <a:t>1298</a:t>
                      </a:r>
                    </a:p>
                  </a:txBody>
                  <a:tcPr marL="76973" marR="76973" marT="38487" marB="38487" anchor="ctr"/>
                </a:tc>
                <a:tc>
                  <a:txBody>
                    <a:bodyPr/>
                    <a:lstStyle/>
                    <a:p>
                      <a:pPr algn="ctr"/>
                      <a:r>
                        <a:rPr lang="en-US" sz="2400" dirty="0">
                          <a:latin typeface="+mj-lt"/>
                        </a:rPr>
                        <a:t>945</a:t>
                      </a:r>
                    </a:p>
                  </a:txBody>
                  <a:tcPr marL="76973" marR="76973" marT="38487" marB="38487" anchor="ctr"/>
                </a:tc>
                <a:tc>
                  <a:txBody>
                    <a:bodyPr/>
                    <a:lstStyle/>
                    <a:p>
                      <a:pPr algn="ctr"/>
                      <a:r>
                        <a:rPr lang="en-US" sz="2400" dirty="0">
                          <a:latin typeface="+mj-lt"/>
                        </a:rPr>
                        <a:t>905</a:t>
                      </a:r>
                    </a:p>
                  </a:txBody>
                  <a:tcPr marL="76973" marR="76973" marT="38487" marB="38487" anchor="ctr"/>
                </a:tc>
                <a:tc>
                  <a:txBody>
                    <a:bodyPr/>
                    <a:lstStyle/>
                    <a:p>
                      <a:pPr algn="ctr"/>
                      <a:r>
                        <a:rPr lang="en-US" sz="2400" dirty="0">
                          <a:latin typeface="+mj-lt"/>
                        </a:rPr>
                        <a:t>2494</a:t>
                      </a:r>
                    </a:p>
                  </a:txBody>
                  <a:tcPr marL="76973" marR="76973" marT="38487" marB="38487" anchor="ctr"/>
                </a:tc>
                <a:extLst>
                  <a:ext uri="{0D108BD9-81ED-4DB2-BD59-A6C34878D82A}">
                    <a16:rowId xmlns:a16="http://schemas.microsoft.com/office/drawing/2014/main" xmlns="" val="10001"/>
                  </a:ext>
                </a:extLst>
              </a:tr>
              <a:tr h="1128992">
                <a:tc>
                  <a:txBody>
                    <a:bodyPr/>
                    <a:lstStyle/>
                    <a:p>
                      <a:pPr algn="ctr"/>
                      <a:r>
                        <a:rPr lang="en-US" sz="2400" dirty="0">
                          <a:latin typeface="+mj-lt"/>
                        </a:rPr>
                        <a:t>Biopsy reclassification</a:t>
                      </a:r>
                    </a:p>
                    <a:p>
                      <a:pPr algn="ctr"/>
                      <a:r>
                        <a:rPr lang="en-US" sz="2400" dirty="0">
                          <a:latin typeface="+mj-lt"/>
                        </a:rPr>
                        <a:t>(</a:t>
                      </a:r>
                      <a:r>
                        <a:rPr lang="en-US" sz="2400" dirty="0" err="1">
                          <a:latin typeface="+mj-lt"/>
                        </a:rPr>
                        <a:t>grade+volume</a:t>
                      </a:r>
                      <a:r>
                        <a:rPr lang="en-US" sz="2400" dirty="0">
                          <a:latin typeface="+mj-lt"/>
                        </a:rPr>
                        <a:t>)</a:t>
                      </a:r>
                    </a:p>
                  </a:txBody>
                  <a:tcPr marL="76973" marR="76973" marT="38487" marB="38487" anchor="ctr"/>
                </a:tc>
                <a:tc>
                  <a:txBody>
                    <a:bodyPr/>
                    <a:lstStyle/>
                    <a:p>
                      <a:pPr algn="ctr"/>
                      <a:r>
                        <a:rPr lang="en-US" sz="2400" dirty="0">
                          <a:latin typeface="+mj-lt"/>
                        </a:rPr>
                        <a:t>49%</a:t>
                      </a:r>
                    </a:p>
                  </a:txBody>
                  <a:tcPr marL="76973" marR="76973" marT="38487" marB="38487" anchor="ctr"/>
                </a:tc>
                <a:tc>
                  <a:txBody>
                    <a:bodyPr/>
                    <a:lstStyle/>
                    <a:p>
                      <a:pPr algn="ctr"/>
                      <a:r>
                        <a:rPr lang="en-US" sz="2400" dirty="0">
                          <a:latin typeface="+mj-lt"/>
                        </a:rPr>
                        <a:t>35%</a:t>
                      </a:r>
                    </a:p>
                  </a:txBody>
                  <a:tcPr marL="76973" marR="76973" marT="38487" marB="38487" anchor="ctr"/>
                </a:tc>
                <a:tc>
                  <a:txBody>
                    <a:bodyPr/>
                    <a:lstStyle/>
                    <a:p>
                      <a:pPr algn="ctr"/>
                      <a:r>
                        <a:rPr lang="en-US" sz="2400" dirty="0">
                          <a:latin typeface="+mj-lt"/>
                        </a:rPr>
                        <a:t>-</a:t>
                      </a:r>
                    </a:p>
                  </a:txBody>
                  <a:tcPr marL="76973" marR="76973" marT="38487" marB="38487" anchor="ctr"/>
                </a:tc>
                <a:tc>
                  <a:txBody>
                    <a:bodyPr/>
                    <a:lstStyle/>
                    <a:p>
                      <a:pPr algn="ctr"/>
                      <a:r>
                        <a:rPr lang="en-US" sz="2400" dirty="0">
                          <a:latin typeface="+mj-lt"/>
                        </a:rPr>
                        <a:t>30%</a:t>
                      </a:r>
                    </a:p>
                  </a:txBody>
                  <a:tcPr marL="76973" marR="76973" marT="38487" marB="38487" anchor="ctr"/>
                </a:tc>
                <a:tc>
                  <a:txBody>
                    <a:bodyPr/>
                    <a:lstStyle/>
                    <a:p>
                      <a:pPr algn="ctr"/>
                      <a:r>
                        <a:rPr lang="en-US" sz="2400" dirty="0">
                          <a:latin typeface="+mj-lt"/>
                        </a:rPr>
                        <a:t>28%</a:t>
                      </a:r>
                    </a:p>
                  </a:txBody>
                  <a:tcPr marL="76973" marR="76973" marT="38487" marB="38487" anchor="ctr"/>
                </a:tc>
                <a:extLst>
                  <a:ext uri="{0D108BD9-81ED-4DB2-BD59-A6C34878D82A}">
                    <a16:rowId xmlns:a16="http://schemas.microsoft.com/office/drawing/2014/main" xmlns="" val="10002"/>
                  </a:ext>
                </a:extLst>
              </a:tr>
              <a:tr h="933301">
                <a:tc>
                  <a:txBody>
                    <a:bodyPr/>
                    <a:lstStyle/>
                    <a:p>
                      <a:pPr algn="ctr"/>
                      <a:r>
                        <a:rPr lang="en-US" sz="2400" dirty="0">
                          <a:latin typeface="+mj-lt"/>
                        </a:rPr>
                        <a:t>Treatment</a:t>
                      </a:r>
                    </a:p>
                  </a:txBody>
                  <a:tcPr marL="76973" marR="76973" marT="38487" marB="38487" anchor="ctr"/>
                </a:tc>
                <a:tc>
                  <a:txBody>
                    <a:bodyPr/>
                    <a:lstStyle/>
                    <a:p>
                      <a:pPr algn="ctr"/>
                      <a:r>
                        <a:rPr lang="en-US" sz="2400" dirty="0">
                          <a:latin typeface="+mj-lt"/>
                        </a:rPr>
                        <a:t>37%</a:t>
                      </a:r>
                    </a:p>
                  </a:txBody>
                  <a:tcPr marL="76973" marR="76973" marT="38487" marB="38487" anchor="ctr"/>
                </a:tc>
                <a:tc>
                  <a:txBody>
                    <a:bodyPr/>
                    <a:lstStyle/>
                    <a:p>
                      <a:pPr algn="ctr"/>
                      <a:r>
                        <a:rPr lang="en-US" sz="2400" dirty="0">
                          <a:latin typeface="+mj-lt"/>
                        </a:rPr>
                        <a:t>37%</a:t>
                      </a:r>
                    </a:p>
                  </a:txBody>
                  <a:tcPr marL="76973" marR="76973" marT="38487" marB="38487" anchor="ctr"/>
                </a:tc>
                <a:tc>
                  <a:txBody>
                    <a:bodyPr/>
                    <a:lstStyle/>
                    <a:p>
                      <a:pPr algn="ctr"/>
                      <a:r>
                        <a:rPr lang="en-US" sz="2400" dirty="0">
                          <a:latin typeface="+mj-lt"/>
                        </a:rPr>
                        <a:t>-</a:t>
                      </a:r>
                    </a:p>
                  </a:txBody>
                  <a:tcPr marL="76973" marR="76973" marT="38487" marB="3848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atin typeface="+mj-lt"/>
                        </a:rPr>
                        <a:t>30%</a:t>
                      </a:r>
                    </a:p>
                    <a:p>
                      <a:pPr algn="ctr"/>
                      <a:endParaRPr lang="en-US" sz="2400" dirty="0">
                        <a:latin typeface="+mj-lt"/>
                      </a:endParaRPr>
                    </a:p>
                  </a:txBody>
                  <a:tcPr marL="76973" marR="76973" marT="38487" marB="38487" anchor="ctr"/>
                </a:tc>
                <a:tc>
                  <a:txBody>
                    <a:bodyPr/>
                    <a:lstStyle/>
                    <a:p>
                      <a:pPr algn="ctr"/>
                      <a:r>
                        <a:rPr lang="en-US" sz="2400" dirty="0">
                          <a:latin typeface="+mj-lt"/>
                        </a:rPr>
                        <a:t>35%</a:t>
                      </a:r>
                    </a:p>
                  </a:txBody>
                  <a:tcPr marL="76973" marR="76973" marT="38487" marB="38487" anchor="ctr"/>
                </a:tc>
                <a:extLst>
                  <a:ext uri="{0D108BD9-81ED-4DB2-BD59-A6C34878D82A}">
                    <a16:rowId xmlns:a16="http://schemas.microsoft.com/office/drawing/2014/main" xmlns="" val="10003"/>
                  </a:ext>
                </a:extLst>
              </a:tr>
            </a:tbl>
          </a:graphicData>
        </a:graphic>
      </p:graphicFrame>
      <p:sp>
        <p:nvSpPr>
          <p:cNvPr id="3" name="TextBox 2"/>
          <p:cNvSpPr txBox="1"/>
          <p:nvPr/>
        </p:nvSpPr>
        <p:spPr bwMode="auto">
          <a:xfrm>
            <a:off x="478550" y="6469200"/>
            <a:ext cx="3398366" cy="307777"/>
          </a:xfrm>
          <a:prstGeom prst="rect">
            <a:avLst/>
          </a:prstGeom>
          <a:noFill/>
          <a:ln w="19050" algn="ctr">
            <a:noFill/>
            <a:miter lim="800000"/>
            <a:headEnd/>
            <a:tailEnd/>
          </a:ln>
        </p:spPr>
        <p:txBody>
          <a:bodyPr wrap="none" lIns="0" tIns="0" rIns="0" bIns="0" rtlCol="0">
            <a:spAutoFit/>
          </a:bodyPr>
          <a:lstStyle/>
          <a:p>
            <a:r>
              <a:rPr lang="en-US" sz="2000" dirty="0">
                <a:solidFill>
                  <a:schemeClr val="bg2"/>
                </a:solidFill>
              </a:rPr>
              <a:t>Journal of Urology. 2016; 195(2)</a:t>
            </a:r>
          </a:p>
        </p:txBody>
      </p:sp>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303879586"/>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Ann Intern Med. 2018 Jan 2;168(1):1-9</a:t>
            </a:r>
          </a:p>
        </p:txBody>
      </p:sp>
      <p:sp>
        <p:nvSpPr>
          <p:cNvPr id="3" name="Title 2"/>
          <p:cNvSpPr>
            <a:spLocks noGrp="1"/>
          </p:cNvSpPr>
          <p:nvPr>
            <p:ph type="title"/>
          </p:nvPr>
        </p:nvSpPr>
        <p:spPr>
          <a:xfrm>
            <a:off x="2019660" y="140474"/>
            <a:ext cx="8089900" cy="835573"/>
          </a:xfrm>
        </p:spPr>
        <p:txBody>
          <a:bodyPr/>
          <a:lstStyle/>
          <a:p>
            <a:r>
              <a:rPr lang="en-US" sz="2800"/>
              <a:t>Upgrading/Treatment – 4 Cohorts</a:t>
            </a:r>
            <a:br>
              <a:rPr lang="en-US" sz="2800"/>
            </a:br>
            <a:r>
              <a:rPr lang="en-US" sz="2800"/>
              <a:t>JHH, PASS, UT, UCSF</a:t>
            </a:r>
          </a:p>
        </p:txBody>
      </p:sp>
      <p:pic>
        <p:nvPicPr>
          <p:cNvPr id="9" name="Content Placeholder 8" descr="Untitled.jpg"/>
          <p:cNvPicPr>
            <a:picLocks noGrp="1" noChangeAspect="1"/>
          </p:cNvPicPr>
          <p:nvPr>
            <p:ph idx="1"/>
          </p:nvPr>
        </p:nvPicPr>
        <p:blipFill>
          <a:blip r:embed="rId2">
            <a:extLst>
              <a:ext uri="{28A0092B-C50C-407E-A947-70E740481C1C}">
                <a14:useLocalDpi xmlns:a14="http://schemas.microsoft.com/office/drawing/2010/main" val="0"/>
              </a:ext>
            </a:extLst>
          </a:blip>
          <a:srcRect t="-3352" b="-3352"/>
          <a:stretch>
            <a:fillRect/>
          </a:stretch>
        </p:blipFill>
        <p:spPr>
          <a:xfrm>
            <a:off x="1784012" y="1178217"/>
            <a:ext cx="8802405" cy="4812463"/>
          </a:xfrm>
        </p:spPr>
      </p:pic>
      <p:sp>
        <p:nvSpPr>
          <p:cNvPr id="5" name="TextBox 4">
            <a:extLst>
              <a:ext uri="{FF2B5EF4-FFF2-40B4-BE49-F238E27FC236}">
                <a16:creationId xmlns:a16="http://schemas.microsoft.com/office/drawing/2014/main" xmlns="" id="{B81D37A3-829D-FC4F-BBA5-4C5864A370A9}"/>
              </a:ext>
            </a:extLst>
          </p:cNvPr>
          <p:cNvSpPr txBox="1"/>
          <p:nvPr/>
        </p:nvSpPr>
        <p:spPr bwMode="auto">
          <a:xfrm>
            <a:off x="1847611" y="2563309"/>
            <a:ext cx="8738806" cy="1723549"/>
          </a:xfrm>
          <a:prstGeom prst="rect">
            <a:avLst/>
          </a:prstGeom>
          <a:solidFill>
            <a:schemeClr val="bg1">
              <a:lumMod val="95000"/>
            </a:schemeClr>
          </a:solidFill>
          <a:ln w="19050" algn="ctr">
            <a:noFill/>
            <a:miter lim="800000"/>
            <a:headEnd/>
            <a:tailEnd/>
          </a:ln>
        </p:spPr>
        <p:txBody>
          <a:bodyPr wrap="square" lIns="0" tIns="0" rIns="0" bIns="0" rtlCol="0">
            <a:spAutoFit/>
          </a:bodyPr>
          <a:lstStyle/>
          <a:p>
            <a:pPr algn="ctr"/>
            <a:r>
              <a:rPr lang="en-US" sz="2800" dirty="0"/>
              <a:t>Results from one cohort may not be applicable to another</a:t>
            </a:r>
          </a:p>
          <a:p>
            <a:pPr algn="ctr"/>
            <a:endParaRPr lang="en-US" sz="2800" dirty="0"/>
          </a:p>
          <a:p>
            <a:pPr algn="ctr"/>
            <a:r>
              <a:rPr lang="en-US" sz="2800" dirty="0"/>
              <a:t>Biennial biopsies, compared to annual biopsies, delayed timing of progression @ 6 months</a:t>
            </a:r>
          </a:p>
        </p:txBody>
      </p:sp>
      <p:sp>
        <p:nvSpPr>
          <p:cNvPr id="6" name="Rectangle 5"/>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446827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predicts reclassification? </a:t>
            </a:r>
            <a:endParaRPr lang="en-US" dirty="0"/>
          </a:p>
        </p:txBody>
      </p:sp>
      <p:pic>
        <p:nvPicPr>
          <p:cNvPr id="4" name="Content Placeholder 3"/>
          <p:cNvPicPr>
            <a:picLocks noGrp="1" noChangeAspect="1"/>
          </p:cNvPicPr>
          <p:nvPr>
            <p:ph idx="1"/>
          </p:nvPr>
        </p:nvPicPr>
        <p:blipFill rotWithShape="1">
          <a:blip r:embed="rId2"/>
          <a:srcRect r="456" b="5172"/>
          <a:stretch/>
        </p:blipFill>
        <p:spPr>
          <a:xfrm>
            <a:off x="114665" y="1232452"/>
            <a:ext cx="11603000" cy="5081468"/>
          </a:xfrm>
          <a:prstGeom prst="rect">
            <a:avLst/>
          </a:prstGeom>
        </p:spPr>
      </p:pic>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p:nvSpPr>
        <p:spPr bwMode="auto">
          <a:xfrm>
            <a:off x="149087" y="6313920"/>
            <a:ext cx="4184374" cy="307777"/>
          </a:xfrm>
          <a:prstGeom prst="rect">
            <a:avLst/>
          </a:prstGeom>
          <a:noFill/>
          <a:ln w="19050" algn="ctr">
            <a:noFill/>
            <a:miter lim="800000"/>
            <a:headEnd/>
            <a:tailEnd/>
          </a:ln>
        </p:spPr>
        <p:txBody>
          <a:bodyPr wrap="square" lIns="0" tIns="0" rIns="0" bIns="0" rtlCol="0">
            <a:spAutoFit/>
          </a:bodyPr>
          <a:lstStyle/>
          <a:p>
            <a:r>
              <a:rPr lang="en-US" sz="2000" dirty="0" err="1" smtClean="0">
                <a:solidFill>
                  <a:schemeClr val="bg1"/>
                </a:solidFill>
              </a:rPr>
              <a:t>Tosoian</a:t>
            </a:r>
            <a:r>
              <a:rPr lang="en-US" sz="2000" dirty="0" smtClean="0">
                <a:solidFill>
                  <a:schemeClr val="bg1"/>
                </a:solidFill>
              </a:rPr>
              <a:t> et al. </a:t>
            </a:r>
            <a:r>
              <a:rPr lang="en-US" sz="2000" dirty="0" err="1" smtClean="0">
                <a:solidFill>
                  <a:schemeClr val="bg1"/>
                </a:solidFill>
              </a:rPr>
              <a:t>Eur</a:t>
            </a:r>
            <a:r>
              <a:rPr lang="en-US" sz="2000" dirty="0" smtClean="0">
                <a:solidFill>
                  <a:schemeClr val="bg1"/>
                </a:solidFill>
              </a:rPr>
              <a:t> </a:t>
            </a:r>
            <a:r>
              <a:rPr lang="en-US" sz="2000" dirty="0" err="1" smtClean="0">
                <a:solidFill>
                  <a:schemeClr val="bg1"/>
                </a:solidFill>
              </a:rPr>
              <a:t>Urol</a:t>
            </a:r>
            <a:r>
              <a:rPr lang="en-US" sz="2000" dirty="0" smtClean="0">
                <a:solidFill>
                  <a:schemeClr val="bg1"/>
                </a:solidFill>
              </a:rPr>
              <a:t> 2020</a:t>
            </a:r>
          </a:p>
        </p:txBody>
      </p:sp>
    </p:spTree>
    <p:extLst>
      <p:ext uri="{BB962C8B-B14F-4D97-AF65-F5344CB8AC3E}">
        <p14:creationId xmlns:p14="http://schemas.microsoft.com/office/powerpoint/2010/main" val="320811331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6105" y="438914"/>
            <a:ext cx="9631532" cy="563231"/>
          </a:xfrm>
        </p:spPr>
        <p:txBody>
          <a:bodyPr/>
          <a:lstStyle/>
          <a:p>
            <a:r>
              <a:rPr lang="en-US" dirty="0" smtClean="0"/>
              <a:t>Recommendation #1</a:t>
            </a:r>
            <a:endParaRPr lang="en-US" dirty="0"/>
          </a:p>
        </p:txBody>
      </p:sp>
      <p:sp>
        <p:nvSpPr>
          <p:cNvPr id="5" name="Content Placeholder 4"/>
          <p:cNvSpPr>
            <a:spLocks noGrp="1"/>
          </p:cNvSpPr>
          <p:nvPr>
            <p:ph idx="1"/>
          </p:nvPr>
        </p:nvSpPr>
        <p:spPr/>
        <p:txBody>
          <a:bodyPr/>
          <a:lstStyle/>
          <a:p>
            <a:r>
              <a:rPr lang="en-US" sz="2800" dirty="0" smtClean="0"/>
              <a:t>Both you and your physician should know if you are on watchful waiting or active surveillance and it should be the one YOU WANT. Know your destination. </a:t>
            </a:r>
          </a:p>
        </p:txBody>
      </p:sp>
      <p:sp>
        <p:nvSpPr>
          <p:cNvPr id="3" name="Rectangle 2"/>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7635" r="-70" b="25681"/>
          <a:stretch/>
        </p:blipFill>
        <p:spPr>
          <a:xfrm>
            <a:off x="2237960" y="3055736"/>
            <a:ext cx="7243971" cy="3081130"/>
          </a:xfrm>
          <a:prstGeom prst="rect">
            <a:avLst/>
          </a:prstGeom>
        </p:spPr>
      </p:pic>
    </p:spTree>
    <p:extLst>
      <p:ext uri="{BB962C8B-B14F-4D97-AF65-F5344CB8AC3E}">
        <p14:creationId xmlns:p14="http://schemas.microsoft.com/office/powerpoint/2010/main" val="41160017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356" y="196194"/>
            <a:ext cx="10786535" cy="563231"/>
          </a:xfrm>
        </p:spPr>
        <p:txBody>
          <a:bodyPr/>
          <a:lstStyle/>
          <a:p>
            <a:r>
              <a:rPr lang="en-US" dirty="0" smtClean="0"/>
              <a:t>A few words about prostate biopsy</a:t>
            </a:r>
            <a:r>
              <a:rPr lang="en-US" dirty="0" smtClean="0"/>
              <a:t> </a:t>
            </a:r>
            <a:endParaRPr lang="en-US" dirty="0"/>
          </a:p>
        </p:txBody>
      </p:sp>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p:nvSpPr>
        <p:spPr bwMode="auto">
          <a:xfrm>
            <a:off x="149087" y="6313920"/>
            <a:ext cx="4184374" cy="307777"/>
          </a:xfrm>
          <a:prstGeom prst="rect">
            <a:avLst/>
          </a:prstGeom>
          <a:noFill/>
          <a:ln w="19050" algn="ctr">
            <a:noFill/>
            <a:miter lim="800000"/>
            <a:headEnd/>
            <a:tailEnd/>
          </a:ln>
        </p:spPr>
        <p:txBody>
          <a:bodyPr wrap="square" lIns="0" tIns="0" rIns="0" bIns="0" rtlCol="0">
            <a:spAutoFit/>
          </a:bodyPr>
          <a:lstStyle/>
          <a:p>
            <a:endParaRPr lang="en-US" sz="2000" dirty="0" smtClean="0">
              <a:solidFill>
                <a:schemeClr val="bg1"/>
              </a:solidFill>
            </a:endParaRPr>
          </a:p>
        </p:txBody>
      </p:sp>
      <p:sp>
        <p:nvSpPr>
          <p:cNvPr id="3" name="Content Placeholder 2"/>
          <p:cNvSpPr>
            <a:spLocks noGrp="1"/>
          </p:cNvSpPr>
          <p:nvPr>
            <p:ph idx="1"/>
          </p:nvPr>
        </p:nvSpPr>
        <p:spPr>
          <a:xfrm>
            <a:off x="244160" y="1086012"/>
            <a:ext cx="11100731" cy="4011502"/>
          </a:xfrm>
        </p:spPr>
        <p:txBody>
          <a:bodyPr/>
          <a:lstStyle/>
          <a:p>
            <a:r>
              <a:rPr lang="en-US" dirty="0" smtClean="0"/>
              <a:t>This is the most powerful tool in active surveillance. It determines risk category, can be used for genomics, tells volume and grade</a:t>
            </a:r>
          </a:p>
          <a:p>
            <a:r>
              <a:rPr lang="en-US" dirty="0" smtClean="0"/>
              <a:t>Yes, you must have repeat biopsies</a:t>
            </a:r>
          </a:p>
          <a:p>
            <a:r>
              <a:rPr lang="en-US" dirty="0" smtClean="0"/>
              <a:t>My opinion is that you should have anterior cores sampled as well. </a:t>
            </a:r>
          </a:p>
          <a:p>
            <a:r>
              <a:rPr lang="en-US" dirty="0" smtClean="0"/>
              <a:t>20% of men with newly diagnosed prostate cancer have disease in the anterior zone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987" y="3714750"/>
            <a:ext cx="5905500" cy="3143250"/>
          </a:xfrm>
          <a:prstGeom prst="rect">
            <a:avLst/>
          </a:prstGeom>
        </p:spPr>
      </p:pic>
    </p:spTree>
    <p:extLst>
      <p:ext uri="{BB962C8B-B14F-4D97-AF65-F5344CB8AC3E}">
        <p14:creationId xmlns:p14="http://schemas.microsoft.com/office/powerpoint/2010/main" val="380983666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a:xfrm>
            <a:off x="1038931" y="2842260"/>
            <a:ext cx="10786533" cy="577041"/>
          </a:xfrm>
        </p:spPr>
        <p:txBody>
          <a:bodyPr/>
          <a:lstStyle/>
          <a:p>
            <a:r>
              <a:rPr lang="en-US" dirty="0" smtClean="0"/>
              <a:t>So who should consider active surveillance? </a:t>
            </a:r>
            <a:endParaRPr lang="en-US" dirty="0"/>
          </a:p>
        </p:txBody>
      </p:sp>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426181217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1305" y="1272210"/>
            <a:ext cx="11651260" cy="4761088"/>
          </a:xfrm>
        </p:spPr>
        <p:txBody>
          <a:bodyPr/>
          <a:lstStyle/>
          <a:p>
            <a:r>
              <a:rPr lang="en-US" dirty="0" smtClean="0"/>
              <a:t>You must understand what you are getting into, why you are doing this, and the risks</a:t>
            </a:r>
          </a:p>
          <a:p>
            <a:r>
              <a:rPr lang="en-US" dirty="0" smtClean="0"/>
              <a:t>Someone to follow up regularly with you(don’t go it alone)</a:t>
            </a:r>
          </a:p>
          <a:p>
            <a:endParaRPr lang="en-US" dirty="0" smtClean="0"/>
          </a:p>
          <a:p>
            <a:r>
              <a:rPr lang="en-US" dirty="0" smtClean="0"/>
              <a:t>Willingness to follow the protocol(this means biopsy, imaging, PSA testing)</a:t>
            </a:r>
          </a:p>
          <a:p>
            <a:endParaRPr lang="en-US" dirty="0"/>
          </a:p>
          <a:p>
            <a:r>
              <a:rPr lang="en-US" dirty="0" smtClean="0"/>
              <a:t>Understanding that this is about DELAYING TREATMENT</a:t>
            </a:r>
          </a:p>
          <a:p>
            <a:endParaRPr lang="en-US" dirty="0"/>
          </a:p>
          <a:p>
            <a:r>
              <a:rPr lang="en-US" dirty="0" smtClean="0"/>
              <a:t>Know your risk tolerance</a:t>
            </a:r>
          </a:p>
          <a:p>
            <a:endParaRPr lang="en-US" dirty="0"/>
          </a:p>
          <a:p>
            <a:endParaRPr lang="en-US" dirty="0" smtClean="0"/>
          </a:p>
        </p:txBody>
      </p:sp>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a:xfrm>
            <a:off x="561853" y="311095"/>
            <a:ext cx="10786533" cy="577041"/>
          </a:xfrm>
        </p:spPr>
        <p:txBody>
          <a:bodyPr/>
          <a:lstStyle/>
          <a:p>
            <a:r>
              <a:rPr lang="en-US" dirty="0" smtClean="0"/>
              <a:t>Absolute requirements</a:t>
            </a:r>
            <a:endParaRPr lang="en-US" dirty="0"/>
          </a:p>
        </p:txBody>
      </p:sp>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73307471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4215" y="3945060"/>
            <a:ext cx="8797673" cy="929445"/>
          </a:xfrm>
        </p:spPr>
        <p:txBody>
          <a:bodyPr/>
          <a:lstStyle/>
          <a:p>
            <a:r>
              <a:rPr lang="en-US" sz="3200" dirty="0"/>
              <a:t>Serial imaging during surveillance</a:t>
            </a:r>
          </a:p>
        </p:txBody>
      </p:sp>
      <p:sp>
        <p:nvSpPr>
          <p:cNvPr id="3" name="Rectangle 2"/>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78373871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normAutofit/>
          </a:bodyPr>
          <a:lstStyle/>
          <a:p>
            <a:pPr algn="ctr"/>
            <a:r>
              <a:rPr lang="en-US" sz="2400">
                <a:solidFill>
                  <a:srgbClr val="052049"/>
                </a:solidFill>
                <a:latin typeface="Arial"/>
                <a:cs typeface="Arial"/>
              </a:rPr>
              <a:t>Where do these new tools intersect? Tissue Markers vs. MRI</a:t>
            </a:r>
          </a:p>
        </p:txBody>
      </p:sp>
      <p:sp>
        <p:nvSpPr>
          <p:cNvPr id="6" name="Rectangle 8"/>
          <p:cNvSpPr>
            <a:spLocks noChangeArrowheads="1"/>
          </p:cNvSpPr>
          <p:nvPr/>
        </p:nvSpPr>
        <p:spPr bwMode="auto">
          <a:xfrm>
            <a:off x="1275742" y="6379349"/>
            <a:ext cx="4479296" cy="369332"/>
          </a:xfrm>
          <a:prstGeom prst="rect">
            <a:avLst/>
          </a:prstGeom>
          <a:noFill/>
          <a:ln w="12700" cap="sq">
            <a:noFill/>
            <a:miter lim="800000"/>
            <a:headEnd type="none" w="sm" len="sm"/>
            <a:tailEnd type="none" w="sm" len="sm"/>
          </a:ln>
          <a:effectLst/>
        </p:spPr>
        <p:txBody>
          <a:bodyPr wrap="square">
            <a:prstTxWarp prst="textNoShape">
              <a:avLst/>
            </a:prstTxWarp>
            <a:spAutoFit/>
          </a:bodyPr>
          <a:lstStyle/>
          <a:p>
            <a:pPr algn="r"/>
            <a:r>
              <a:rPr lang="en-US" dirty="0" err="1">
                <a:solidFill>
                  <a:schemeClr val="bg1"/>
                </a:solidFill>
              </a:rPr>
              <a:t>PLoS</a:t>
            </a:r>
            <a:r>
              <a:rPr lang="en-US" dirty="0">
                <a:solidFill>
                  <a:schemeClr val="bg1"/>
                </a:solidFill>
              </a:rPr>
              <a:t> One. 2017 Oct 10;12(10):e0185535</a:t>
            </a:r>
            <a:endParaRPr lang="en-US" sz="1600" dirty="0">
              <a:solidFill>
                <a:schemeClr val="bg1"/>
              </a:solidFill>
              <a:latin typeface="Verdana" charset="0"/>
            </a:endParaRPr>
          </a:p>
        </p:txBody>
      </p:sp>
      <p:grpSp>
        <p:nvGrpSpPr>
          <p:cNvPr id="14" name="Group 13"/>
          <p:cNvGrpSpPr/>
          <p:nvPr/>
        </p:nvGrpSpPr>
        <p:grpSpPr>
          <a:xfrm>
            <a:off x="6172204" y="2155575"/>
            <a:ext cx="4167717" cy="3083176"/>
            <a:chOff x="762000" y="1345949"/>
            <a:chExt cx="7260981" cy="5142018"/>
          </a:xfrm>
        </p:grpSpPr>
        <p:pic>
          <p:nvPicPr>
            <p:cNvPr id="15" name="Picture 14" descr="Screen Shot 2016-01-12 at 1.00.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45949"/>
              <a:ext cx="7260981" cy="5142018"/>
            </a:xfrm>
            <a:prstGeom prst="rect">
              <a:avLst/>
            </a:prstGeom>
          </p:spPr>
        </p:pic>
        <p:sp>
          <p:nvSpPr>
            <p:cNvPr id="16" name="Oval 15"/>
            <p:cNvSpPr/>
            <p:nvPr/>
          </p:nvSpPr>
          <p:spPr bwMode="auto">
            <a:xfrm>
              <a:off x="3733800" y="2057400"/>
              <a:ext cx="3352800" cy="3810000"/>
            </a:xfrm>
            <a:prstGeom prst="ellipse">
              <a:avLst/>
            </a:prstGeom>
            <a:solidFill>
              <a:schemeClr val="accent1">
                <a:lumMod val="50000"/>
                <a:lumOff val="50000"/>
                <a:alpha val="50000"/>
              </a:schemeClr>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grpSp>
      <p:pic>
        <p:nvPicPr>
          <p:cNvPr id="17"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t="-6034" b="-6034"/>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flipV="1">
            <a:off x="2032001" y="4064003"/>
            <a:ext cx="508000" cy="524933"/>
          </a:xfrm>
          <a:prstGeom prst="straightConnector1">
            <a:avLst/>
          </a:prstGeom>
          <a:ln w="57150" cmpd="sng">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auto">
          <a:xfrm>
            <a:off x="2019664" y="4842120"/>
            <a:ext cx="1003505" cy="307777"/>
          </a:xfrm>
          <a:prstGeom prst="rect">
            <a:avLst/>
          </a:prstGeom>
          <a:noFill/>
          <a:ln w="19050" algn="ctr">
            <a:noFill/>
            <a:miter lim="800000"/>
            <a:headEnd/>
            <a:tailEnd/>
          </a:ln>
        </p:spPr>
        <p:txBody>
          <a:bodyPr wrap="none" lIns="0" tIns="0" rIns="0" bIns="0" rtlCol="0">
            <a:spAutoFit/>
          </a:bodyPr>
          <a:lstStyle/>
          <a:p>
            <a:r>
              <a:rPr lang="en-US" sz="2000">
                <a:solidFill>
                  <a:srgbClr val="FFFFFF"/>
                </a:solidFill>
              </a:rPr>
              <a:t>PIRADS 5</a:t>
            </a:r>
          </a:p>
        </p:txBody>
      </p:sp>
      <p:sp>
        <p:nvSpPr>
          <p:cNvPr id="2" name="TextBox 1"/>
          <p:cNvSpPr txBox="1"/>
          <p:nvPr/>
        </p:nvSpPr>
        <p:spPr bwMode="auto">
          <a:xfrm>
            <a:off x="2286001" y="1253067"/>
            <a:ext cx="8050281" cy="369332"/>
          </a:xfrm>
          <a:prstGeom prst="rect">
            <a:avLst/>
          </a:prstGeom>
          <a:solidFill>
            <a:schemeClr val="bg1">
              <a:lumMod val="95000"/>
            </a:schemeClr>
          </a:solidFill>
          <a:ln w="19050" algn="ctr">
            <a:solidFill>
              <a:schemeClr val="tx2"/>
            </a:solidFill>
            <a:miter lim="800000"/>
            <a:headEnd/>
            <a:tailEnd/>
          </a:ln>
        </p:spPr>
        <p:txBody>
          <a:bodyPr wrap="none" lIns="0" tIns="0" rIns="0" bIns="0" rtlCol="0">
            <a:spAutoFit/>
          </a:bodyPr>
          <a:lstStyle/>
          <a:p>
            <a:r>
              <a:rPr lang="en-US" sz="2400" b="1"/>
              <a:t>PIRADS 4/5 a predictor of progression and adverse pathology</a:t>
            </a:r>
          </a:p>
        </p:txBody>
      </p:sp>
      <p:sp>
        <p:nvSpPr>
          <p:cNvPr id="11" name="Rectangle 10"/>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46303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 during the first year of diagnosis</a:t>
            </a:r>
            <a:endParaRPr lang="en-US" dirty="0"/>
          </a:p>
        </p:txBody>
      </p:sp>
      <p:sp>
        <p:nvSpPr>
          <p:cNvPr id="3" name="Content Placeholder 2"/>
          <p:cNvSpPr>
            <a:spLocks noGrp="1"/>
          </p:cNvSpPr>
          <p:nvPr>
            <p:ph sz="half" idx="1"/>
          </p:nvPr>
        </p:nvSpPr>
        <p:spPr/>
        <p:txBody>
          <a:bodyPr/>
          <a:lstStyle/>
          <a:p>
            <a:r>
              <a:rPr lang="en-US" dirty="0" smtClean="0"/>
              <a:t>NCCN guidelines recommends</a:t>
            </a:r>
          </a:p>
          <a:p>
            <a:r>
              <a:rPr lang="en-US" dirty="0" smtClean="0"/>
              <a:t>Helps to evaluate what is not well seen on </a:t>
            </a:r>
            <a:r>
              <a:rPr lang="en-US" dirty="0" err="1" smtClean="0"/>
              <a:t>transrectal</a:t>
            </a:r>
            <a:r>
              <a:rPr lang="en-US" dirty="0" smtClean="0"/>
              <a:t> ultrasound</a:t>
            </a:r>
          </a:p>
          <a:p>
            <a:r>
              <a:rPr lang="en-US" dirty="0" smtClean="0"/>
              <a:t>Good for evaluating anterior tumors</a:t>
            </a:r>
          </a:p>
          <a:p>
            <a:r>
              <a:rPr lang="en-US" dirty="0" smtClean="0"/>
              <a:t>Remember active surveillance relies upon initial diagnosis being accurate</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10738" y="1236075"/>
            <a:ext cx="4721087" cy="5002619"/>
          </a:xfrm>
        </p:spPr>
      </p:pic>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6262724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398A3B1-2BD1-1D45-ABEF-B1C1C9B30D74}"/>
              </a:ext>
            </a:extLst>
          </p:cNvPr>
          <p:cNvSpPr>
            <a:spLocks noGrp="1"/>
          </p:cNvSpPr>
          <p:nvPr>
            <p:ph idx="1"/>
          </p:nvPr>
        </p:nvSpPr>
        <p:spPr/>
        <p:txBody>
          <a:bodyPr/>
          <a:lstStyle/>
          <a:p>
            <a:r>
              <a:rPr lang="en-US" dirty="0"/>
              <a:t>Costs</a:t>
            </a:r>
          </a:p>
          <a:p>
            <a:r>
              <a:rPr lang="en-US" dirty="0"/>
              <a:t>Insurance may not cover (in US, </a:t>
            </a:r>
            <a:r>
              <a:rPr lang="en-US" dirty="0" smtClean="0"/>
              <a:t>differs by state and biopsy status)</a:t>
            </a:r>
            <a:endParaRPr lang="en-US" dirty="0"/>
          </a:p>
          <a:p>
            <a:r>
              <a:rPr lang="en-US" dirty="0"/>
              <a:t>Variability of interpretation</a:t>
            </a:r>
          </a:p>
          <a:p>
            <a:r>
              <a:rPr lang="en-US" dirty="0"/>
              <a:t>Access</a:t>
            </a:r>
          </a:p>
          <a:p>
            <a:r>
              <a:rPr lang="en-US" dirty="0"/>
              <a:t>Can miss some cancers</a:t>
            </a:r>
          </a:p>
          <a:p>
            <a:pPr lvl="1"/>
            <a:r>
              <a:rPr lang="en-US" dirty="0"/>
              <a:t>Combine with other markers – PSAD, PHI, 4K</a:t>
            </a:r>
          </a:p>
        </p:txBody>
      </p:sp>
      <p:sp>
        <p:nvSpPr>
          <p:cNvPr id="3" name="Text Placeholder 2">
            <a:extLst>
              <a:ext uri="{FF2B5EF4-FFF2-40B4-BE49-F238E27FC236}">
                <a16:creationId xmlns:a16="http://schemas.microsoft.com/office/drawing/2014/main" xmlns="" id="{67C4FFAB-9791-0A44-8288-36642589E442}"/>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xmlns="" id="{907F40C0-5DD0-BB4D-8159-4EF379B153AF}"/>
              </a:ext>
            </a:extLst>
          </p:cNvPr>
          <p:cNvSpPr>
            <a:spLocks noGrp="1"/>
          </p:cNvSpPr>
          <p:nvPr>
            <p:ph type="title"/>
          </p:nvPr>
        </p:nvSpPr>
        <p:spPr/>
        <p:txBody>
          <a:bodyPr/>
          <a:lstStyle/>
          <a:p>
            <a:r>
              <a:rPr lang="en-US" err="1"/>
              <a:t>mpMRI</a:t>
            </a:r>
            <a:r>
              <a:rPr lang="en-US"/>
              <a:t> - Concerns</a:t>
            </a:r>
          </a:p>
        </p:txBody>
      </p:sp>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52505336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733" y="438913"/>
            <a:ext cx="8089901" cy="563231"/>
          </a:xfrm>
        </p:spPr>
        <p:txBody>
          <a:bodyPr/>
          <a:lstStyle/>
          <a:p>
            <a:r>
              <a:rPr lang="en-US" sz="2800" dirty="0"/>
              <a:t>PI-RADS</a:t>
            </a:r>
            <a:r>
              <a:rPr lang="en-US" dirty="0"/>
              <a:t> score and upgrade on surveillance</a:t>
            </a:r>
          </a:p>
        </p:txBody>
      </p:sp>
      <p:sp>
        <p:nvSpPr>
          <p:cNvPr id="8" name="TextBox 7"/>
          <p:cNvSpPr txBox="1"/>
          <p:nvPr/>
        </p:nvSpPr>
        <p:spPr bwMode="auto">
          <a:xfrm>
            <a:off x="1677770" y="5485205"/>
            <a:ext cx="8197327" cy="553998"/>
          </a:xfrm>
          <a:prstGeom prst="rect">
            <a:avLst/>
          </a:prstGeom>
          <a:noFill/>
          <a:ln w="19050" algn="ctr">
            <a:noFill/>
            <a:miter lim="800000"/>
            <a:headEnd/>
            <a:tailEnd/>
          </a:ln>
        </p:spPr>
        <p:txBody>
          <a:bodyPr wrap="square" lIns="0" tIns="0" rIns="0" bIns="0" rtlCol="0">
            <a:spAutoFit/>
          </a:bodyPr>
          <a:lstStyle/>
          <a:p>
            <a:r>
              <a:rPr lang="en-US" dirty="0"/>
              <a:t>Cox regression for risk of upgrade to Gleason ≥3+4 on subsequent biopsy for AS cohort of men diagnosed with Gleason 3+3</a:t>
            </a:r>
          </a:p>
        </p:txBody>
      </p:sp>
      <p:graphicFrame>
        <p:nvGraphicFramePr>
          <p:cNvPr id="4" name="Table 3">
            <a:extLst>
              <a:ext uri="{FF2B5EF4-FFF2-40B4-BE49-F238E27FC236}">
                <a16:creationId xmlns:a16="http://schemas.microsoft.com/office/drawing/2014/main" xmlns="" id="{9C6BB85C-E23A-DF44-8534-4BBC21747CCD}"/>
              </a:ext>
            </a:extLst>
          </p:cNvPr>
          <p:cNvGraphicFramePr>
            <a:graphicFrameLocks noGrp="1"/>
          </p:cNvGraphicFramePr>
          <p:nvPr>
            <p:extLst/>
          </p:nvPr>
        </p:nvGraphicFramePr>
        <p:xfrm>
          <a:off x="2177731" y="1120950"/>
          <a:ext cx="8089900" cy="4378449"/>
        </p:xfrm>
        <a:graphic>
          <a:graphicData uri="http://schemas.openxmlformats.org/drawingml/2006/table">
            <a:tbl>
              <a:tblPr firstRow="1" firstCol="1" bandRow="1">
                <a:tableStyleId>{073A0DAA-6AF3-43AB-8588-CEC1D06C72B9}</a:tableStyleId>
              </a:tblPr>
              <a:tblGrid>
                <a:gridCol w="4041065">
                  <a:extLst>
                    <a:ext uri="{9D8B030D-6E8A-4147-A177-3AD203B41FA5}">
                      <a16:colId xmlns:a16="http://schemas.microsoft.com/office/drawing/2014/main" xmlns="" val="2116841484"/>
                    </a:ext>
                  </a:extLst>
                </a:gridCol>
                <a:gridCol w="1028577">
                  <a:extLst>
                    <a:ext uri="{9D8B030D-6E8A-4147-A177-3AD203B41FA5}">
                      <a16:colId xmlns:a16="http://schemas.microsoft.com/office/drawing/2014/main" xmlns="" val="280905053"/>
                    </a:ext>
                  </a:extLst>
                </a:gridCol>
                <a:gridCol w="1492372">
                  <a:extLst>
                    <a:ext uri="{9D8B030D-6E8A-4147-A177-3AD203B41FA5}">
                      <a16:colId xmlns:a16="http://schemas.microsoft.com/office/drawing/2014/main" xmlns="" val="1732182952"/>
                    </a:ext>
                  </a:extLst>
                </a:gridCol>
                <a:gridCol w="1527886">
                  <a:extLst>
                    <a:ext uri="{9D8B030D-6E8A-4147-A177-3AD203B41FA5}">
                      <a16:colId xmlns:a16="http://schemas.microsoft.com/office/drawing/2014/main" xmlns="" val="1269097285"/>
                    </a:ext>
                  </a:extLst>
                </a:gridCol>
              </a:tblGrid>
              <a:tr h="371376">
                <a:tc>
                  <a:txBody>
                    <a:bodyPr/>
                    <a:lstStyle/>
                    <a:p>
                      <a:r>
                        <a:rPr lang="en-US" sz="2000" b="1" dirty="0"/>
                        <a:t>Characteristic</a:t>
                      </a:r>
                    </a:p>
                  </a:txBody>
                  <a:tcPr/>
                </a:tc>
                <a:tc>
                  <a:txBody>
                    <a:bodyPr/>
                    <a:lstStyle/>
                    <a:p>
                      <a:pPr algn="ctr"/>
                      <a:r>
                        <a:rPr lang="en-US" sz="2000" b="1" dirty="0"/>
                        <a:t>HR</a:t>
                      </a:r>
                    </a:p>
                  </a:txBody>
                  <a:tcPr/>
                </a:tc>
                <a:tc>
                  <a:txBody>
                    <a:bodyPr/>
                    <a:lstStyle/>
                    <a:p>
                      <a:pPr algn="ctr"/>
                      <a:r>
                        <a:rPr lang="en-US" sz="2000" b="1" dirty="0"/>
                        <a:t>95% CI</a:t>
                      </a:r>
                    </a:p>
                  </a:txBody>
                  <a:tcPr/>
                </a:tc>
                <a:tc>
                  <a:txBody>
                    <a:bodyPr/>
                    <a:lstStyle/>
                    <a:p>
                      <a:pPr algn="ctr"/>
                      <a:r>
                        <a:rPr lang="en-US" sz="2000" b="1" dirty="0"/>
                        <a:t>P-Value</a:t>
                      </a:r>
                    </a:p>
                  </a:txBody>
                  <a:tcPr/>
                </a:tc>
                <a:extLst>
                  <a:ext uri="{0D108BD9-81ED-4DB2-BD59-A6C34878D82A}">
                    <a16:rowId xmlns:a16="http://schemas.microsoft.com/office/drawing/2014/main" xmlns="" val="3434418441"/>
                  </a:ext>
                </a:extLst>
              </a:tr>
              <a:tr h="371376">
                <a:tc>
                  <a:txBody>
                    <a:bodyPr/>
                    <a:lstStyle/>
                    <a:p>
                      <a:pPr marL="0" marR="0">
                        <a:spcBef>
                          <a:spcPts val="400"/>
                        </a:spcBef>
                        <a:spcAft>
                          <a:spcPts val="400"/>
                        </a:spcAft>
                      </a:pPr>
                      <a:r>
                        <a:rPr lang="en-US" sz="2000" b="1" dirty="0">
                          <a:effectLst/>
                          <a:latin typeface="+mn-lt"/>
                        </a:rPr>
                        <a:t>PI-RADs 1-2 (reference)</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0" dirty="0">
                          <a:effectLst/>
                          <a:latin typeface="+mn-lt"/>
                        </a:rPr>
                        <a:t>1.00</a:t>
                      </a:r>
                      <a:endParaRPr lang="en-US" sz="2000" b="0" dirty="0">
                        <a:effectLst/>
                        <a:latin typeface="+mn-lt"/>
                        <a:ea typeface="Arial" charset="0"/>
                        <a:cs typeface="Arial" charset="0"/>
                      </a:endParaRPr>
                    </a:p>
                  </a:txBody>
                  <a:tcPr marL="43505" marR="43505" marT="0" marB="0" anchor="ctr"/>
                </a:tc>
                <a:tc>
                  <a:txBody>
                    <a:bodyPr/>
                    <a:lstStyle/>
                    <a:p>
                      <a:pPr algn="ct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ea typeface="Arial" charset="0"/>
                          <a:cs typeface="Arial" charset="0"/>
                        </a:rPr>
                        <a:t>&lt;.01</a:t>
                      </a:r>
                    </a:p>
                  </a:txBody>
                  <a:tcPr marL="43505" marR="43505" marT="0" marB="0" anchor="ctr"/>
                </a:tc>
                <a:extLst>
                  <a:ext uri="{0D108BD9-81ED-4DB2-BD59-A6C34878D82A}">
                    <a16:rowId xmlns:a16="http://schemas.microsoft.com/office/drawing/2014/main" xmlns="" val="1897933272"/>
                  </a:ext>
                </a:extLst>
              </a:tr>
              <a:tr h="371376">
                <a:tc>
                  <a:txBody>
                    <a:bodyPr/>
                    <a:lstStyle/>
                    <a:p>
                      <a:pPr marL="0" marR="0">
                        <a:spcBef>
                          <a:spcPts val="400"/>
                        </a:spcBef>
                        <a:spcAft>
                          <a:spcPts val="400"/>
                        </a:spcAft>
                      </a:pPr>
                      <a:r>
                        <a:rPr lang="en-US" sz="2000" b="1" dirty="0">
                          <a:effectLst/>
                          <a:latin typeface="+mn-lt"/>
                        </a:rPr>
                        <a:t>PI-RADS 3</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0" dirty="0">
                          <a:effectLst/>
                          <a:latin typeface="+mn-lt"/>
                          <a:ea typeface="Arial" charset="0"/>
                          <a:cs typeface="Arial" charset="0"/>
                        </a:rPr>
                        <a:t>1.55</a:t>
                      </a:r>
                    </a:p>
                  </a:txBody>
                  <a:tcPr marL="43505" marR="43505" marT="0" marB="0" anchor="ctr"/>
                </a:tc>
                <a:tc>
                  <a:txBody>
                    <a:bodyPr/>
                    <a:lstStyle/>
                    <a:p>
                      <a:pPr algn="ctr"/>
                      <a:r>
                        <a:rPr lang="en-US" sz="2000" b="0" dirty="0">
                          <a:latin typeface="+mn-lt"/>
                        </a:rPr>
                        <a:t>(0.68, 3.51)</a:t>
                      </a: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rPr>
                        <a:t>0.29*</a:t>
                      </a:r>
                      <a:endParaRPr lang="en-US" sz="2000" b="0" dirty="0">
                        <a:effectLst/>
                        <a:latin typeface="+mn-lt"/>
                        <a:ea typeface="Arial" charset="0"/>
                        <a:cs typeface="Arial" charset="0"/>
                      </a:endParaRPr>
                    </a:p>
                  </a:txBody>
                  <a:tcPr marL="43505" marR="43505" marT="0" marB="0" anchor="ctr"/>
                </a:tc>
                <a:extLst>
                  <a:ext uri="{0D108BD9-81ED-4DB2-BD59-A6C34878D82A}">
                    <a16:rowId xmlns:a16="http://schemas.microsoft.com/office/drawing/2014/main" xmlns="" val="2725228287"/>
                  </a:ext>
                </a:extLst>
              </a:tr>
              <a:tr h="371376">
                <a:tc>
                  <a:txBody>
                    <a:bodyPr/>
                    <a:lstStyle/>
                    <a:p>
                      <a:pPr marL="0" marR="0">
                        <a:spcBef>
                          <a:spcPts val="400"/>
                        </a:spcBef>
                        <a:spcAft>
                          <a:spcPts val="400"/>
                        </a:spcAft>
                      </a:pPr>
                      <a:r>
                        <a:rPr lang="en-US" sz="2000" b="1" dirty="0">
                          <a:effectLst/>
                          <a:latin typeface="+mn-lt"/>
                        </a:rPr>
                        <a:t>PI-RADS 4</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1" dirty="0">
                          <a:effectLst/>
                          <a:latin typeface="+mn-lt"/>
                          <a:ea typeface="Arial" charset="0"/>
                          <a:cs typeface="Arial" charset="0"/>
                        </a:rPr>
                        <a:t>2.62</a:t>
                      </a:r>
                    </a:p>
                  </a:txBody>
                  <a:tcPr marL="43505" marR="43505" marT="0" marB="0" anchor="ctr"/>
                </a:tc>
                <a:tc>
                  <a:txBody>
                    <a:bodyPr/>
                    <a:lstStyle/>
                    <a:p>
                      <a:pPr algn="ctr"/>
                      <a:r>
                        <a:rPr lang="en-US" sz="2000" b="0" dirty="0">
                          <a:latin typeface="+mn-lt"/>
                        </a:rPr>
                        <a:t>(1.45, 4.76)</a:t>
                      </a: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rPr>
                        <a:t>&lt;.01*</a:t>
                      </a:r>
                      <a:endParaRPr lang="en-US" sz="2000" b="0" dirty="0">
                        <a:effectLst/>
                        <a:latin typeface="+mn-lt"/>
                        <a:ea typeface="Arial" charset="0"/>
                        <a:cs typeface="Arial" charset="0"/>
                      </a:endParaRPr>
                    </a:p>
                  </a:txBody>
                  <a:tcPr marL="43505" marR="43505" marT="0" marB="0" anchor="ctr"/>
                </a:tc>
                <a:extLst>
                  <a:ext uri="{0D108BD9-81ED-4DB2-BD59-A6C34878D82A}">
                    <a16:rowId xmlns:a16="http://schemas.microsoft.com/office/drawing/2014/main" xmlns="" val="199068350"/>
                  </a:ext>
                </a:extLst>
              </a:tr>
              <a:tr h="371376">
                <a:tc>
                  <a:txBody>
                    <a:bodyPr/>
                    <a:lstStyle/>
                    <a:p>
                      <a:pPr marL="0" marR="0">
                        <a:spcBef>
                          <a:spcPts val="400"/>
                        </a:spcBef>
                        <a:spcAft>
                          <a:spcPts val="400"/>
                        </a:spcAft>
                      </a:pPr>
                      <a:r>
                        <a:rPr lang="en-US" sz="2000" b="1" dirty="0">
                          <a:effectLst/>
                          <a:latin typeface="+mn-lt"/>
                        </a:rPr>
                        <a:t>PI-RADS 5</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1" dirty="0">
                          <a:effectLst/>
                          <a:latin typeface="+mn-lt"/>
                          <a:ea typeface="Arial" charset="0"/>
                          <a:cs typeface="Arial" charset="0"/>
                        </a:rPr>
                        <a:t>4.38</a:t>
                      </a:r>
                    </a:p>
                  </a:txBody>
                  <a:tcPr marL="43505" marR="43505" marT="0" marB="0" anchor="ctr"/>
                </a:tc>
                <a:tc>
                  <a:txBody>
                    <a:bodyPr/>
                    <a:lstStyle/>
                    <a:p>
                      <a:pPr algn="ctr"/>
                      <a:r>
                        <a:rPr lang="en-US" sz="2000" b="0" dirty="0">
                          <a:latin typeface="+mn-lt"/>
                        </a:rPr>
                        <a:t>(2.36, 8.16)</a:t>
                      </a: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rPr>
                        <a:t>&lt;.01*</a:t>
                      </a:r>
                      <a:endParaRPr lang="en-US" sz="2000" b="0" dirty="0">
                        <a:effectLst/>
                        <a:latin typeface="+mn-lt"/>
                        <a:ea typeface="Arial" charset="0"/>
                        <a:cs typeface="Arial" charset="0"/>
                      </a:endParaRPr>
                    </a:p>
                  </a:txBody>
                  <a:tcPr marL="43505" marR="43505" marT="0" marB="0" anchor="ctr"/>
                </a:tc>
                <a:extLst>
                  <a:ext uri="{0D108BD9-81ED-4DB2-BD59-A6C34878D82A}">
                    <a16:rowId xmlns:a16="http://schemas.microsoft.com/office/drawing/2014/main" xmlns="" val="135813492"/>
                  </a:ext>
                </a:extLst>
              </a:tr>
              <a:tr h="371376">
                <a:tc>
                  <a:txBody>
                    <a:bodyPr/>
                    <a:lstStyle/>
                    <a:p>
                      <a:pPr marL="0" marR="0">
                        <a:spcBef>
                          <a:spcPts val="400"/>
                        </a:spcBef>
                        <a:spcAft>
                          <a:spcPts val="400"/>
                        </a:spcAft>
                      </a:pPr>
                      <a:r>
                        <a:rPr lang="en-US" sz="2000" b="1" dirty="0">
                          <a:effectLst/>
                          <a:latin typeface="+mn-lt"/>
                        </a:rPr>
                        <a:t>Age at diagnosis (years)</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0" dirty="0">
                          <a:effectLst/>
                          <a:latin typeface="+mn-lt"/>
                        </a:rPr>
                        <a:t>1.01</a:t>
                      </a:r>
                      <a:endParaRPr lang="en-US" sz="2000" b="0" dirty="0">
                        <a:effectLst/>
                        <a:latin typeface="+mn-lt"/>
                        <a:ea typeface="Arial" charset="0"/>
                        <a:cs typeface="Arial" charset="0"/>
                      </a:endParaRPr>
                    </a:p>
                  </a:txBody>
                  <a:tcPr marL="43505" marR="43505" marT="0" marB="0" anchor="ctr"/>
                </a:tc>
                <a:tc>
                  <a:txBody>
                    <a:bodyPr/>
                    <a:lstStyle/>
                    <a:p>
                      <a:pPr algn="ctr"/>
                      <a:r>
                        <a:rPr lang="en-US" sz="2000" b="0" dirty="0">
                          <a:latin typeface="+mn-lt"/>
                        </a:rPr>
                        <a:t>(0.98, 1.04)</a:t>
                      </a: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rPr>
                        <a:t>0.40</a:t>
                      </a:r>
                      <a:endParaRPr lang="en-US" sz="2000" b="0" dirty="0">
                        <a:effectLst/>
                        <a:latin typeface="+mn-lt"/>
                        <a:ea typeface="Arial" charset="0"/>
                        <a:cs typeface="Arial" charset="0"/>
                      </a:endParaRPr>
                    </a:p>
                  </a:txBody>
                  <a:tcPr marL="43505" marR="43505" marT="0" marB="0" anchor="ctr"/>
                </a:tc>
                <a:extLst>
                  <a:ext uri="{0D108BD9-81ED-4DB2-BD59-A6C34878D82A}">
                    <a16:rowId xmlns:a16="http://schemas.microsoft.com/office/drawing/2014/main" xmlns="" val="912673075"/>
                  </a:ext>
                </a:extLst>
              </a:tr>
              <a:tr h="371376">
                <a:tc>
                  <a:txBody>
                    <a:bodyPr/>
                    <a:lstStyle/>
                    <a:p>
                      <a:pPr marL="0" marR="0">
                        <a:spcBef>
                          <a:spcPts val="400"/>
                        </a:spcBef>
                        <a:spcAft>
                          <a:spcPts val="400"/>
                        </a:spcAft>
                      </a:pPr>
                      <a:r>
                        <a:rPr lang="en-US" sz="2000" b="1" dirty="0">
                          <a:effectLst/>
                          <a:latin typeface="+mn-lt"/>
                        </a:rPr>
                        <a:t>PSA density at diagnosis (log)</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0" dirty="0">
                          <a:effectLst/>
                          <a:latin typeface="+mn-lt"/>
                        </a:rPr>
                        <a:t>1.47</a:t>
                      </a:r>
                      <a:endParaRPr lang="en-US" sz="2000" b="0" dirty="0">
                        <a:effectLst/>
                        <a:latin typeface="+mn-lt"/>
                        <a:ea typeface="Arial" charset="0"/>
                        <a:cs typeface="Arial" charset="0"/>
                      </a:endParaRPr>
                    </a:p>
                  </a:txBody>
                  <a:tcPr marL="43505" marR="43505" marT="0" marB="0" anchor="ctr"/>
                </a:tc>
                <a:tc>
                  <a:txBody>
                    <a:bodyPr/>
                    <a:lstStyle/>
                    <a:p>
                      <a:pPr algn="ctr"/>
                      <a:r>
                        <a:rPr lang="en-US" sz="2000" b="0" dirty="0">
                          <a:latin typeface="+mn-lt"/>
                        </a:rPr>
                        <a:t>(0.98, 2.20)</a:t>
                      </a: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rPr>
                        <a:t>0.06</a:t>
                      </a:r>
                      <a:endParaRPr lang="en-US" sz="2000" b="0" dirty="0">
                        <a:effectLst/>
                        <a:latin typeface="+mn-lt"/>
                        <a:ea typeface="Arial" charset="0"/>
                        <a:cs typeface="Arial" charset="0"/>
                      </a:endParaRPr>
                    </a:p>
                  </a:txBody>
                  <a:tcPr marL="43505" marR="43505" marT="0" marB="0" anchor="ctr"/>
                </a:tc>
                <a:extLst>
                  <a:ext uri="{0D108BD9-81ED-4DB2-BD59-A6C34878D82A}">
                    <a16:rowId xmlns:a16="http://schemas.microsoft.com/office/drawing/2014/main" xmlns="" val="3498987549"/>
                  </a:ext>
                </a:extLst>
              </a:tr>
              <a:tr h="371376">
                <a:tc>
                  <a:txBody>
                    <a:bodyPr/>
                    <a:lstStyle/>
                    <a:p>
                      <a:pPr marL="0" marR="0">
                        <a:spcBef>
                          <a:spcPts val="400"/>
                        </a:spcBef>
                        <a:spcAft>
                          <a:spcPts val="400"/>
                        </a:spcAft>
                      </a:pPr>
                      <a:r>
                        <a:rPr lang="en-US" sz="2000" b="1" dirty="0">
                          <a:effectLst/>
                          <a:latin typeface="+mn-lt"/>
                        </a:rPr>
                        <a:t>Biopsy cores % positive at Diagnosis</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0" dirty="0">
                          <a:effectLst/>
                          <a:latin typeface="+mn-lt"/>
                        </a:rPr>
                        <a:t>1.01</a:t>
                      </a:r>
                      <a:endParaRPr lang="en-US" sz="2000" b="0" dirty="0">
                        <a:effectLst/>
                        <a:latin typeface="+mn-lt"/>
                        <a:ea typeface="Arial" charset="0"/>
                        <a:cs typeface="Arial" charset="0"/>
                      </a:endParaRPr>
                    </a:p>
                  </a:txBody>
                  <a:tcPr marL="43505" marR="43505" marT="0" marB="0" anchor="ctr"/>
                </a:tc>
                <a:tc>
                  <a:txBody>
                    <a:bodyPr/>
                    <a:lstStyle/>
                    <a:p>
                      <a:pPr algn="ctr"/>
                      <a:r>
                        <a:rPr lang="en-US" sz="2000" b="0" dirty="0">
                          <a:latin typeface="+mn-lt"/>
                        </a:rPr>
                        <a:t>(0.99, 1.02)</a:t>
                      </a: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rPr>
                        <a:t>0.24</a:t>
                      </a:r>
                      <a:endParaRPr lang="en-US" sz="2000" b="0" dirty="0">
                        <a:effectLst/>
                        <a:latin typeface="+mn-lt"/>
                        <a:ea typeface="Arial" charset="0"/>
                        <a:cs typeface="Arial" charset="0"/>
                      </a:endParaRPr>
                    </a:p>
                  </a:txBody>
                  <a:tcPr marL="43505" marR="43505" marT="0" marB="0" anchor="ctr"/>
                </a:tc>
                <a:extLst>
                  <a:ext uri="{0D108BD9-81ED-4DB2-BD59-A6C34878D82A}">
                    <a16:rowId xmlns:a16="http://schemas.microsoft.com/office/drawing/2014/main" xmlns="" val="3549277167"/>
                  </a:ext>
                </a:extLst>
              </a:tr>
              <a:tr h="680209">
                <a:tc>
                  <a:txBody>
                    <a:bodyPr/>
                    <a:lstStyle/>
                    <a:p>
                      <a:pPr marL="0" marR="0">
                        <a:spcBef>
                          <a:spcPts val="400"/>
                        </a:spcBef>
                        <a:spcAft>
                          <a:spcPts val="400"/>
                        </a:spcAft>
                      </a:pPr>
                      <a:r>
                        <a:rPr lang="en-US" sz="2000" b="1" dirty="0">
                          <a:effectLst/>
                          <a:latin typeface="+mn-lt"/>
                        </a:rPr>
                        <a:t>Diagnostic Biopsy performed at UCSF</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0" dirty="0">
                          <a:effectLst/>
                          <a:latin typeface="+mn-lt"/>
                          <a:ea typeface="Arial" charset="0"/>
                          <a:cs typeface="Arial" charset="0"/>
                        </a:rPr>
                        <a:t>0.57</a:t>
                      </a:r>
                    </a:p>
                  </a:txBody>
                  <a:tcPr marL="43505" marR="43505" marT="0" marB="0" anchor="ctr"/>
                </a:tc>
                <a:tc>
                  <a:txBody>
                    <a:bodyPr/>
                    <a:lstStyle/>
                    <a:p>
                      <a:pPr algn="ctr"/>
                      <a:r>
                        <a:rPr lang="en-US" sz="2000" b="0" dirty="0">
                          <a:latin typeface="+mn-lt"/>
                        </a:rPr>
                        <a:t>(0.36, 0.90)</a:t>
                      </a: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rPr>
                        <a:t>0.02</a:t>
                      </a:r>
                    </a:p>
                  </a:txBody>
                  <a:tcPr marL="43505" marR="43505" marT="0" marB="0" anchor="ctr"/>
                </a:tc>
                <a:extLst>
                  <a:ext uri="{0D108BD9-81ED-4DB2-BD59-A6C34878D82A}">
                    <a16:rowId xmlns:a16="http://schemas.microsoft.com/office/drawing/2014/main" xmlns="" val="120804443"/>
                  </a:ext>
                </a:extLst>
              </a:tr>
              <a:tr h="371376">
                <a:tc gridSpan="4">
                  <a:txBody>
                    <a:bodyPr/>
                    <a:lstStyle/>
                    <a:p>
                      <a:pPr marL="0" marR="0">
                        <a:spcBef>
                          <a:spcPts val="400"/>
                        </a:spcBef>
                        <a:spcAft>
                          <a:spcPts val="400"/>
                        </a:spcAft>
                      </a:pPr>
                      <a:r>
                        <a:rPr lang="en-US" sz="1400" b="1" dirty="0">
                          <a:effectLst/>
                        </a:rPr>
                        <a:t>Harrell’s C-index-0.847</a:t>
                      </a:r>
                    </a:p>
                    <a:p>
                      <a:pPr marL="0" marR="0">
                        <a:spcBef>
                          <a:spcPts val="400"/>
                        </a:spcBef>
                        <a:spcAft>
                          <a:spcPts val="400"/>
                        </a:spcAft>
                      </a:pPr>
                      <a:r>
                        <a:rPr lang="en-US" sz="1400" b="1" dirty="0">
                          <a:effectLst/>
                        </a:rPr>
                        <a:t>*Parameter P-Value</a:t>
                      </a:r>
                    </a:p>
                  </a:txBody>
                  <a:tcPr marL="43505" marR="43505" marT="0" marB="0" anchor="ctr"/>
                </a:tc>
                <a:tc hMerge="1">
                  <a:txBody>
                    <a:bodyPr/>
                    <a:lstStyle/>
                    <a:p>
                      <a:pPr marL="0" marR="0" algn="ctr">
                        <a:spcBef>
                          <a:spcPts val="400"/>
                        </a:spcBef>
                        <a:spcAft>
                          <a:spcPts val="400"/>
                        </a:spcAft>
                      </a:pPr>
                      <a:endParaRPr lang="en-US" sz="1800" dirty="0">
                        <a:effectLst/>
                        <a:latin typeface="Arial" charset="0"/>
                        <a:ea typeface="Arial" charset="0"/>
                        <a:cs typeface="Arial" charset="0"/>
                      </a:endParaRPr>
                    </a:p>
                  </a:txBody>
                  <a:tcPr marL="43505" marR="43505" marT="0" marB="0" anchor="ctr"/>
                </a:tc>
                <a:tc hMerge="1">
                  <a:txBody>
                    <a:bodyPr/>
                    <a:lstStyle/>
                    <a:p>
                      <a:pPr algn="ctr"/>
                      <a:endParaRPr lang="en-US" sz="1800" dirty="0">
                        <a:latin typeface="Arial" charset="0"/>
                        <a:ea typeface="Arial" charset="0"/>
                        <a:cs typeface="Arial" charset="0"/>
                      </a:endParaRPr>
                    </a:p>
                  </a:txBody>
                  <a:tcPr anchor="ctr"/>
                </a:tc>
                <a:tc hMerge="1">
                  <a:txBody>
                    <a:bodyPr/>
                    <a:lstStyle/>
                    <a:p>
                      <a:pPr marL="0" marR="0" algn="ctr">
                        <a:spcBef>
                          <a:spcPts val="400"/>
                        </a:spcBef>
                        <a:spcAft>
                          <a:spcPts val="400"/>
                        </a:spcAft>
                      </a:pPr>
                      <a:endParaRPr lang="en-US" sz="1800" dirty="0">
                        <a:effectLst/>
                      </a:endParaRPr>
                    </a:p>
                  </a:txBody>
                  <a:tcPr marL="43505" marR="43505" marT="0" marB="0" anchor="ctr"/>
                </a:tc>
                <a:extLst>
                  <a:ext uri="{0D108BD9-81ED-4DB2-BD59-A6C34878D82A}">
                    <a16:rowId xmlns:a16="http://schemas.microsoft.com/office/drawing/2014/main" xmlns="" val="83679268"/>
                  </a:ext>
                </a:extLst>
              </a:tr>
            </a:tbl>
          </a:graphicData>
        </a:graphic>
      </p:graphicFrame>
      <p:sp>
        <p:nvSpPr>
          <p:cNvPr id="9" name="Rectangle 8">
            <a:extLst>
              <a:ext uri="{FF2B5EF4-FFF2-40B4-BE49-F238E27FC236}">
                <a16:creationId xmlns:a16="http://schemas.microsoft.com/office/drawing/2014/main" xmlns="" id="{73BCCEB3-7362-A745-BF0F-73AF64A6EDE1}"/>
              </a:ext>
            </a:extLst>
          </p:cNvPr>
          <p:cNvSpPr/>
          <p:nvPr/>
        </p:nvSpPr>
        <p:spPr bwMode="auto">
          <a:xfrm>
            <a:off x="2177731" y="2321960"/>
            <a:ext cx="8089902" cy="801384"/>
          </a:xfrm>
          <a:prstGeom prst="rect">
            <a:avLst/>
          </a:prstGeom>
          <a:noFill/>
          <a:ln w="38100" algn="ctr">
            <a:solidFill>
              <a:srgbClr val="FF000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TextBox 5">
            <a:extLst>
              <a:ext uri="{FF2B5EF4-FFF2-40B4-BE49-F238E27FC236}">
                <a16:creationId xmlns:a16="http://schemas.microsoft.com/office/drawing/2014/main" xmlns="" id="{BDA1511D-C93D-144C-A2CA-312DA205D1BE}"/>
              </a:ext>
            </a:extLst>
          </p:cNvPr>
          <p:cNvSpPr txBox="1"/>
          <p:nvPr/>
        </p:nvSpPr>
        <p:spPr bwMode="auto">
          <a:xfrm>
            <a:off x="1749083" y="6550224"/>
            <a:ext cx="2364430" cy="307777"/>
          </a:xfrm>
          <a:prstGeom prst="rect">
            <a:avLst/>
          </a:prstGeom>
          <a:noFill/>
          <a:ln w="19050" algn="ctr">
            <a:noFill/>
            <a:miter lim="800000"/>
            <a:headEnd/>
            <a:tailEnd/>
          </a:ln>
        </p:spPr>
        <p:txBody>
          <a:bodyPr wrap="none" lIns="0" tIns="0" rIns="0" bIns="0" rtlCol="0">
            <a:spAutoFit/>
          </a:bodyPr>
          <a:lstStyle/>
          <a:p>
            <a:r>
              <a:rPr lang="en-US" sz="2000" dirty="0">
                <a:solidFill>
                  <a:schemeClr val="bg1"/>
                </a:solidFill>
              </a:rPr>
              <a:t>Kornberg et al, J </a:t>
            </a:r>
            <a:r>
              <a:rPr lang="en-US" sz="2000" dirty="0" err="1" smtClean="0">
                <a:solidFill>
                  <a:schemeClr val="bg1"/>
                </a:solidFill>
              </a:rPr>
              <a:t>Urol</a:t>
            </a:r>
            <a:endParaRPr lang="en-US" sz="2000" dirty="0">
              <a:solidFill>
                <a:schemeClr val="bg1"/>
              </a:solidFill>
            </a:endParaRPr>
          </a:p>
        </p:txBody>
      </p:sp>
      <p:sp>
        <p:nvSpPr>
          <p:cNvPr id="7" name="Rectangle 6"/>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34956977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733" y="438912"/>
            <a:ext cx="8089901" cy="575094"/>
          </a:xfrm>
        </p:spPr>
        <p:txBody>
          <a:bodyPr/>
          <a:lstStyle/>
          <a:p>
            <a:r>
              <a:rPr lang="en-US" dirty="0"/>
              <a:t>GPS score and upgrade on surveillance</a:t>
            </a:r>
          </a:p>
        </p:txBody>
      </p:sp>
      <p:sp>
        <p:nvSpPr>
          <p:cNvPr id="8" name="TextBox 7"/>
          <p:cNvSpPr txBox="1"/>
          <p:nvPr/>
        </p:nvSpPr>
        <p:spPr bwMode="auto">
          <a:xfrm>
            <a:off x="1677770" y="5485205"/>
            <a:ext cx="8197327" cy="553998"/>
          </a:xfrm>
          <a:prstGeom prst="rect">
            <a:avLst/>
          </a:prstGeom>
          <a:noFill/>
          <a:ln w="19050" algn="ctr">
            <a:noFill/>
            <a:miter lim="800000"/>
            <a:headEnd/>
            <a:tailEnd/>
          </a:ln>
        </p:spPr>
        <p:txBody>
          <a:bodyPr wrap="square" lIns="0" tIns="0" rIns="0" bIns="0" rtlCol="0">
            <a:spAutoFit/>
          </a:bodyPr>
          <a:lstStyle/>
          <a:p>
            <a:r>
              <a:rPr lang="en-US" dirty="0"/>
              <a:t>Cox regression for risk of upgrade to Gleason ≥3+4 on subsequent biopsy for AS cohort of men diagnosed with Gleason 3+3</a:t>
            </a:r>
          </a:p>
        </p:txBody>
      </p:sp>
      <p:graphicFrame>
        <p:nvGraphicFramePr>
          <p:cNvPr id="4" name="Table 3">
            <a:extLst>
              <a:ext uri="{FF2B5EF4-FFF2-40B4-BE49-F238E27FC236}">
                <a16:creationId xmlns:a16="http://schemas.microsoft.com/office/drawing/2014/main" xmlns="" id="{9C6BB85C-E23A-DF44-8534-4BBC21747CCD}"/>
              </a:ext>
            </a:extLst>
          </p:cNvPr>
          <p:cNvGraphicFramePr>
            <a:graphicFrameLocks noGrp="1"/>
          </p:cNvGraphicFramePr>
          <p:nvPr>
            <p:extLst/>
          </p:nvPr>
        </p:nvGraphicFramePr>
        <p:xfrm>
          <a:off x="2177729" y="1784457"/>
          <a:ext cx="8089900" cy="3189729"/>
        </p:xfrm>
        <a:graphic>
          <a:graphicData uri="http://schemas.openxmlformats.org/drawingml/2006/table">
            <a:tbl>
              <a:tblPr firstRow="1" firstCol="1" bandRow="1">
                <a:tableStyleId>{073A0DAA-6AF3-43AB-8588-CEC1D06C72B9}</a:tableStyleId>
              </a:tblPr>
              <a:tblGrid>
                <a:gridCol w="4041065">
                  <a:extLst>
                    <a:ext uri="{9D8B030D-6E8A-4147-A177-3AD203B41FA5}">
                      <a16:colId xmlns:a16="http://schemas.microsoft.com/office/drawing/2014/main" xmlns="" val="2116841484"/>
                    </a:ext>
                  </a:extLst>
                </a:gridCol>
                <a:gridCol w="1028577">
                  <a:extLst>
                    <a:ext uri="{9D8B030D-6E8A-4147-A177-3AD203B41FA5}">
                      <a16:colId xmlns:a16="http://schemas.microsoft.com/office/drawing/2014/main" xmlns="" val="280905053"/>
                    </a:ext>
                  </a:extLst>
                </a:gridCol>
                <a:gridCol w="1492372">
                  <a:extLst>
                    <a:ext uri="{9D8B030D-6E8A-4147-A177-3AD203B41FA5}">
                      <a16:colId xmlns:a16="http://schemas.microsoft.com/office/drawing/2014/main" xmlns="" val="1732182952"/>
                    </a:ext>
                  </a:extLst>
                </a:gridCol>
                <a:gridCol w="1527886">
                  <a:extLst>
                    <a:ext uri="{9D8B030D-6E8A-4147-A177-3AD203B41FA5}">
                      <a16:colId xmlns:a16="http://schemas.microsoft.com/office/drawing/2014/main" xmlns="" val="1269097285"/>
                    </a:ext>
                  </a:extLst>
                </a:gridCol>
              </a:tblGrid>
              <a:tr h="0">
                <a:tc>
                  <a:txBody>
                    <a:bodyPr/>
                    <a:lstStyle/>
                    <a:p>
                      <a:r>
                        <a:rPr lang="en-US" sz="2000" b="1" dirty="0"/>
                        <a:t>Characteristic</a:t>
                      </a:r>
                    </a:p>
                  </a:txBody>
                  <a:tcPr/>
                </a:tc>
                <a:tc>
                  <a:txBody>
                    <a:bodyPr/>
                    <a:lstStyle/>
                    <a:p>
                      <a:pPr algn="ctr"/>
                      <a:r>
                        <a:rPr lang="en-US" sz="2000" b="1" dirty="0"/>
                        <a:t>HR</a:t>
                      </a:r>
                    </a:p>
                  </a:txBody>
                  <a:tcPr/>
                </a:tc>
                <a:tc>
                  <a:txBody>
                    <a:bodyPr/>
                    <a:lstStyle/>
                    <a:p>
                      <a:pPr algn="ctr"/>
                      <a:r>
                        <a:rPr lang="en-US" sz="2000" b="1" dirty="0"/>
                        <a:t>95% CI</a:t>
                      </a:r>
                    </a:p>
                  </a:txBody>
                  <a:tcPr/>
                </a:tc>
                <a:tc>
                  <a:txBody>
                    <a:bodyPr/>
                    <a:lstStyle/>
                    <a:p>
                      <a:pPr algn="ctr"/>
                      <a:r>
                        <a:rPr lang="en-US" sz="2000" b="1" dirty="0"/>
                        <a:t>P-Value</a:t>
                      </a:r>
                    </a:p>
                  </a:txBody>
                  <a:tcPr/>
                </a:tc>
                <a:extLst>
                  <a:ext uri="{0D108BD9-81ED-4DB2-BD59-A6C34878D82A}">
                    <a16:rowId xmlns:a16="http://schemas.microsoft.com/office/drawing/2014/main" xmlns="" val="3434418441"/>
                  </a:ext>
                </a:extLst>
              </a:tr>
              <a:tr h="371376">
                <a:tc>
                  <a:txBody>
                    <a:bodyPr/>
                    <a:lstStyle/>
                    <a:p>
                      <a:pPr marL="0" marR="0">
                        <a:spcBef>
                          <a:spcPts val="400"/>
                        </a:spcBef>
                        <a:spcAft>
                          <a:spcPts val="400"/>
                        </a:spcAft>
                      </a:pPr>
                      <a:r>
                        <a:rPr lang="en-US" sz="2000" b="1" dirty="0">
                          <a:effectLst/>
                          <a:latin typeface="+mn-lt"/>
                        </a:rPr>
                        <a:t>GPS (per 5-units)</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1" dirty="0">
                          <a:effectLst/>
                          <a:latin typeface="+mn-lt"/>
                        </a:rPr>
                        <a:t>1.28</a:t>
                      </a:r>
                      <a:endParaRPr lang="en-US" sz="2000" b="1" dirty="0">
                        <a:effectLst/>
                        <a:latin typeface="+mn-lt"/>
                        <a:ea typeface="Arial" charset="0"/>
                        <a:cs typeface="Arial" charset="0"/>
                      </a:endParaRPr>
                    </a:p>
                  </a:txBody>
                  <a:tcPr marL="43505" marR="43505" marT="0" marB="0" anchor="ctr"/>
                </a:tc>
                <a:tc>
                  <a:txBody>
                    <a:bodyPr/>
                    <a:lstStyle/>
                    <a:p>
                      <a:pPr algn="ctr"/>
                      <a:r>
                        <a:rPr lang="en-US" sz="2000" b="0" dirty="0">
                          <a:latin typeface="+mn-lt"/>
                          <a:ea typeface="Arial" charset="0"/>
                          <a:cs typeface="Arial" charset="0"/>
                        </a:rPr>
                        <a:t>(1.19, 1.39)</a:t>
                      </a:r>
                    </a:p>
                  </a:txBody>
                  <a:tcPr anchor="ctr"/>
                </a:tc>
                <a:tc>
                  <a:txBody>
                    <a:bodyPr/>
                    <a:lstStyle/>
                    <a:p>
                      <a:pPr marL="0" marR="0" algn="ctr">
                        <a:spcBef>
                          <a:spcPts val="400"/>
                        </a:spcBef>
                        <a:spcAft>
                          <a:spcPts val="400"/>
                        </a:spcAft>
                      </a:pPr>
                      <a:r>
                        <a:rPr lang="en-US" sz="2000" b="0" dirty="0">
                          <a:effectLst/>
                          <a:latin typeface="+mn-lt"/>
                          <a:ea typeface="Arial" charset="0"/>
                          <a:cs typeface="Arial" charset="0"/>
                        </a:rPr>
                        <a:t>&lt;.01</a:t>
                      </a:r>
                    </a:p>
                  </a:txBody>
                  <a:tcPr marL="43505" marR="43505" marT="0" marB="0" anchor="ctr"/>
                </a:tc>
                <a:extLst>
                  <a:ext uri="{0D108BD9-81ED-4DB2-BD59-A6C34878D82A}">
                    <a16:rowId xmlns:a16="http://schemas.microsoft.com/office/drawing/2014/main" xmlns="" val="1897933272"/>
                  </a:ext>
                </a:extLst>
              </a:tr>
              <a:tr h="371376">
                <a:tc>
                  <a:txBody>
                    <a:bodyPr/>
                    <a:lstStyle/>
                    <a:p>
                      <a:pPr marL="0" marR="0">
                        <a:spcBef>
                          <a:spcPts val="400"/>
                        </a:spcBef>
                        <a:spcAft>
                          <a:spcPts val="400"/>
                        </a:spcAft>
                      </a:pPr>
                      <a:r>
                        <a:rPr lang="en-US" sz="2000" b="1" dirty="0">
                          <a:effectLst/>
                          <a:latin typeface="+mn-lt"/>
                        </a:rPr>
                        <a:t>Age at diagnosis (years)</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0" dirty="0">
                          <a:effectLst/>
                          <a:latin typeface="+mn-lt"/>
                        </a:rPr>
                        <a:t>1.00</a:t>
                      </a:r>
                      <a:endParaRPr lang="en-US" sz="2000" b="0" dirty="0">
                        <a:effectLst/>
                        <a:latin typeface="+mn-lt"/>
                        <a:ea typeface="Arial" charset="0"/>
                        <a:cs typeface="Arial" charset="0"/>
                      </a:endParaRPr>
                    </a:p>
                  </a:txBody>
                  <a:tcPr marL="43505" marR="43505" marT="0" marB="0" anchor="ctr"/>
                </a:tc>
                <a:tc>
                  <a:txBody>
                    <a:bodyPr/>
                    <a:lstStyle/>
                    <a:p>
                      <a:pPr algn="ctr"/>
                      <a:r>
                        <a:rPr lang="en-US" sz="2000" b="0" dirty="0">
                          <a:latin typeface="+mn-lt"/>
                        </a:rPr>
                        <a:t>(0.97, 1.02)</a:t>
                      </a: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rPr>
                        <a:t>0.81</a:t>
                      </a:r>
                      <a:endParaRPr lang="en-US" sz="2000" b="0" dirty="0">
                        <a:effectLst/>
                        <a:latin typeface="+mn-lt"/>
                        <a:ea typeface="Arial" charset="0"/>
                        <a:cs typeface="Arial" charset="0"/>
                      </a:endParaRPr>
                    </a:p>
                  </a:txBody>
                  <a:tcPr marL="43505" marR="43505" marT="0" marB="0" anchor="ctr"/>
                </a:tc>
                <a:extLst>
                  <a:ext uri="{0D108BD9-81ED-4DB2-BD59-A6C34878D82A}">
                    <a16:rowId xmlns:a16="http://schemas.microsoft.com/office/drawing/2014/main" xmlns="" val="912673075"/>
                  </a:ext>
                </a:extLst>
              </a:tr>
              <a:tr h="371376">
                <a:tc>
                  <a:txBody>
                    <a:bodyPr/>
                    <a:lstStyle/>
                    <a:p>
                      <a:pPr marL="0" marR="0">
                        <a:spcBef>
                          <a:spcPts val="400"/>
                        </a:spcBef>
                        <a:spcAft>
                          <a:spcPts val="400"/>
                        </a:spcAft>
                      </a:pPr>
                      <a:r>
                        <a:rPr lang="en-US" sz="2000" b="1" dirty="0">
                          <a:effectLst/>
                          <a:latin typeface="+mn-lt"/>
                        </a:rPr>
                        <a:t>PSA density at diagnosis (log)</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0" dirty="0">
                          <a:effectLst/>
                          <a:latin typeface="+mn-lt"/>
                        </a:rPr>
                        <a:t>1.38</a:t>
                      </a:r>
                      <a:endParaRPr lang="en-US" sz="2000" b="0" dirty="0">
                        <a:effectLst/>
                        <a:latin typeface="+mn-lt"/>
                        <a:ea typeface="Arial" charset="0"/>
                        <a:cs typeface="Arial" charset="0"/>
                      </a:endParaRPr>
                    </a:p>
                  </a:txBody>
                  <a:tcPr marL="43505" marR="43505" marT="0" marB="0" anchor="ctr"/>
                </a:tc>
                <a:tc>
                  <a:txBody>
                    <a:bodyPr/>
                    <a:lstStyle/>
                    <a:p>
                      <a:pPr algn="ctr"/>
                      <a:r>
                        <a:rPr lang="en-US" sz="2000" b="0" dirty="0">
                          <a:latin typeface="+mn-lt"/>
                        </a:rPr>
                        <a:t>(0.94, 2.01)</a:t>
                      </a: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rPr>
                        <a:t>0.10</a:t>
                      </a:r>
                      <a:endParaRPr lang="en-US" sz="2000" b="0" dirty="0">
                        <a:effectLst/>
                        <a:latin typeface="+mn-lt"/>
                        <a:ea typeface="Arial" charset="0"/>
                        <a:cs typeface="Arial" charset="0"/>
                      </a:endParaRPr>
                    </a:p>
                  </a:txBody>
                  <a:tcPr marL="43505" marR="43505" marT="0" marB="0" anchor="ctr"/>
                </a:tc>
                <a:extLst>
                  <a:ext uri="{0D108BD9-81ED-4DB2-BD59-A6C34878D82A}">
                    <a16:rowId xmlns:a16="http://schemas.microsoft.com/office/drawing/2014/main" xmlns="" val="3498987549"/>
                  </a:ext>
                </a:extLst>
              </a:tr>
              <a:tr h="371376">
                <a:tc>
                  <a:txBody>
                    <a:bodyPr/>
                    <a:lstStyle/>
                    <a:p>
                      <a:pPr marL="0" marR="0">
                        <a:spcBef>
                          <a:spcPts val="400"/>
                        </a:spcBef>
                        <a:spcAft>
                          <a:spcPts val="400"/>
                        </a:spcAft>
                      </a:pPr>
                      <a:r>
                        <a:rPr lang="en-US" sz="2000" b="1" dirty="0">
                          <a:effectLst/>
                          <a:latin typeface="+mn-lt"/>
                        </a:rPr>
                        <a:t>Biopsy cores % positive at Diagnosis</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0" dirty="0">
                          <a:effectLst/>
                          <a:latin typeface="+mn-lt"/>
                        </a:rPr>
                        <a:t>1.01</a:t>
                      </a:r>
                      <a:endParaRPr lang="en-US" sz="2000" b="0" dirty="0">
                        <a:effectLst/>
                        <a:latin typeface="+mn-lt"/>
                        <a:ea typeface="Arial" charset="0"/>
                        <a:cs typeface="Arial" charset="0"/>
                      </a:endParaRPr>
                    </a:p>
                  </a:txBody>
                  <a:tcPr marL="43505" marR="43505" marT="0" marB="0" anchor="ctr"/>
                </a:tc>
                <a:tc>
                  <a:txBody>
                    <a:bodyPr/>
                    <a:lstStyle/>
                    <a:p>
                      <a:pPr algn="ctr"/>
                      <a:r>
                        <a:rPr lang="en-US" sz="2000" b="0" dirty="0">
                          <a:latin typeface="+mn-lt"/>
                        </a:rPr>
                        <a:t>(1.00, 1.02)</a:t>
                      </a: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rPr>
                        <a:t>0.28</a:t>
                      </a:r>
                      <a:endParaRPr lang="en-US" sz="2000" b="0" dirty="0">
                        <a:effectLst/>
                        <a:latin typeface="+mn-lt"/>
                        <a:ea typeface="Arial" charset="0"/>
                        <a:cs typeface="Arial" charset="0"/>
                      </a:endParaRPr>
                    </a:p>
                  </a:txBody>
                  <a:tcPr marL="43505" marR="43505" marT="0" marB="0" anchor="ctr"/>
                </a:tc>
                <a:extLst>
                  <a:ext uri="{0D108BD9-81ED-4DB2-BD59-A6C34878D82A}">
                    <a16:rowId xmlns:a16="http://schemas.microsoft.com/office/drawing/2014/main" xmlns="" val="3549277167"/>
                  </a:ext>
                </a:extLst>
              </a:tr>
              <a:tr h="680209">
                <a:tc>
                  <a:txBody>
                    <a:bodyPr/>
                    <a:lstStyle/>
                    <a:p>
                      <a:pPr marL="0" marR="0">
                        <a:spcBef>
                          <a:spcPts val="400"/>
                        </a:spcBef>
                        <a:spcAft>
                          <a:spcPts val="400"/>
                        </a:spcAft>
                      </a:pPr>
                      <a:r>
                        <a:rPr lang="en-US" sz="2000" b="1" dirty="0">
                          <a:effectLst/>
                          <a:latin typeface="+mn-lt"/>
                        </a:rPr>
                        <a:t>Diagnostic Biopsy performed at UCSF</a:t>
                      </a:r>
                      <a:endParaRPr lang="en-US" sz="2000" b="1" dirty="0">
                        <a:effectLst/>
                        <a:latin typeface="+mn-lt"/>
                        <a:ea typeface="Arial" charset="0"/>
                        <a:cs typeface="Arial" charset="0"/>
                      </a:endParaRPr>
                    </a:p>
                  </a:txBody>
                  <a:tcPr marL="43505" marR="43505" marT="0" marB="0" anchor="ctr"/>
                </a:tc>
                <a:tc>
                  <a:txBody>
                    <a:bodyPr/>
                    <a:lstStyle/>
                    <a:p>
                      <a:pPr marL="0" marR="0" algn="ctr">
                        <a:spcBef>
                          <a:spcPts val="400"/>
                        </a:spcBef>
                        <a:spcAft>
                          <a:spcPts val="400"/>
                        </a:spcAft>
                      </a:pPr>
                      <a:r>
                        <a:rPr lang="en-US" sz="2000" b="0" dirty="0">
                          <a:effectLst/>
                          <a:latin typeface="+mn-lt"/>
                          <a:ea typeface="Arial" charset="0"/>
                          <a:cs typeface="Arial" charset="0"/>
                        </a:rPr>
                        <a:t>0.98</a:t>
                      </a:r>
                    </a:p>
                  </a:txBody>
                  <a:tcPr marL="43505" marR="43505" marT="0" marB="0" anchor="ctr"/>
                </a:tc>
                <a:tc>
                  <a:txBody>
                    <a:bodyPr/>
                    <a:lstStyle/>
                    <a:p>
                      <a:pPr algn="ctr"/>
                      <a:r>
                        <a:rPr lang="en-US" sz="2000" b="0" dirty="0">
                          <a:latin typeface="+mn-lt"/>
                        </a:rPr>
                        <a:t>(0.68, 1.40)</a:t>
                      </a:r>
                      <a:endParaRPr lang="en-US" sz="2000" b="0" dirty="0">
                        <a:latin typeface="+mn-lt"/>
                        <a:ea typeface="Arial" charset="0"/>
                        <a:cs typeface="Arial" charset="0"/>
                      </a:endParaRPr>
                    </a:p>
                  </a:txBody>
                  <a:tcPr anchor="ctr"/>
                </a:tc>
                <a:tc>
                  <a:txBody>
                    <a:bodyPr/>
                    <a:lstStyle/>
                    <a:p>
                      <a:pPr marL="0" marR="0" algn="ctr">
                        <a:spcBef>
                          <a:spcPts val="400"/>
                        </a:spcBef>
                        <a:spcAft>
                          <a:spcPts val="400"/>
                        </a:spcAft>
                      </a:pPr>
                      <a:r>
                        <a:rPr lang="en-US" sz="2000" b="0" dirty="0">
                          <a:effectLst/>
                          <a:latin typeface="+mn-lt"/>
                        </a:rPr>
                        <a:t>0.90</a:t>
                      </a:r>
                    </a:p>
                  </a:txBody>
                  <a:tcPr marL="43505" marR="43505" marT="0" marB="0" anchor="ctr"/>
                </a:tc>
                <a:extLst>
                  <a:ext uri="{0D108BD9-81ED-4DB2-BD59-A6C34878D82A}">
                    <a16:rowId xmlns:a16="http://schemas.microsoft.com/office/drawing/2014/main" xmlns="" val="120804443"/>
                  </a:ext>
                </a:extLst>
              </a:tr>
              <a:tr h="371376">
                <a:tc gridSpan="4">
                  <a:txBody>
                    <a:bodyPr/>
                    <a:lstStyle/>
                    <a:p>
                      <a:pPr marL="0" marR="0">
                        <a:spcBef>
                          <a:spcPts val="400"/>
                        </a:spcBef>
                        <a:spcAft>
                          <a:spcPts val="400"/>
                        </a:spcAft>
                      </a:pPr>
                      <a:r>
                        <a:rPr lang="en-US" sz="1400" b="1" dirty="0">
                          <a:effectLst/>
                        </a:rPr>
                        <a:t>Harrell’s C-index-0.680</a:t>
                      </a:r>
                    </a:p>
                    <a:p>
                      <a:pPr marL="0" marR="0">
                        <a:spcBef>
                          <a:spcPts val="400"/>
                        </a:spcBef>
                        <a:spcAft>
                          <a:spcPts val="400"/>
                        </a:spcAft>
                      </a:pPr>
                      <a:r>
                        <a:rPr lang="en-US" sz="1400" b="1" dirty="0">
                          <a:effectLst/>
                        </a:rPr>
                        <a:t>*Parameter P-Value</a:t>
                      </a:r>
                    </a:p>
                  </a:txBody>
                  <a:tcPr marL="43505" marR="43505" marT="0" marB="0" anchor="ctr"/>
                </a:tc>
                <a:tc hMerge="1">
                  <a:txBody>
                    <a:bodyPr/>
                    <a:lstStyle/>
                    <a:p>
                      <a:pPr marL="0" marR="0" algn="ctr">
                        <a:spcBef>
                          <a:spcPts val="400"/>
                        </a:spcBef>
                        <a:spcAft>
                          <a:spcPts val="400"/>
                        </a:spcAft>
                      </a:pPr>
                      <a:endParaRPr lang="en-US" sz="1800" dirty="0">
                        <a:effectLst/>
                        <a:latin typeface="Arial" charset="0"/>
                        <a:ea typeface="Arial" charset="0"/>
                        <a:cs typeface="Arial" charset="0"/>
                      </a:endParaRPr>
                    </a:p>
                  </a:txBody>
                  <a:tcPr marL="43505" marR="43505" marT="0" marB="0" anchor="ctr"/>
                </a:tc>
                <a:tc hMerge="1">
                  <a:txBody>
                    <a:bodyPr/>
                    <a:lstStyle/>
                    <a:p>
                      <a:pPr algn="ctr"/>
                      <a:endParaRPr lang="en-US" sz="1800" dirty="0">
                        <a:latin typeface="Arial" charset="0"/>
                        <a:ea typeface="Arial" charset="0"/>
                        <a:cs typeface="Arial" charset="0"/>
                      </a:endParaRPr>
                    </a:p>
                  </a:txBody>
                  <a:tcPr anchor="ctr"/>
                </a:tc>
                <a:tc hMerge="1">
                  <a:txBody>
                    <a:bodyPr/>
                    <a:lstStyle/>
                    <a:p>
                      <a:pPr marL="0" marR="0" algn="ctr">
                        <a:spcBef>
                          <a:spcPts val="400"/>
                        </a:spcBef>
                        <a:spcAft>
                          <a:spcPts val="400"/>
                        </a:spcAft>
                      </a:pPr>
                      <a:endParaRPr lang="en-US" sz="1800" dirty="0">
                        <a:effectLst/>
                      </a:endParaRPr>
                    </a:p>
                  </a:txBody>
                  <a:tcPr marL="43505" marR="43505" marT="0" marB="0" anchor="ctr"/>
                </a:tc>
                <a:extLst>
                  <a:ext uri="{0D108BD9-81ED-4DB2-BD59-A6C34878D82A}">
                    <a16:rowId xmlns:a16="http://schemas.microsoft.com/office/drawing/2014/main" xmlns="" val="83679268"/>
                  </a:ext>
                </a:extLst>
              </a:tr>
            </a:tbl>
          </a:graphicData>
        </a:graphic>
      </p:graphicFrame>
      <p:sp>
        <p:nvSpPr>
          <p:cNvPr id="9" name="Rectangle 8">
            <a:extLst>
              <a:ext uri="{FF2B5EF4-FFF2-40B4-BE49-F238E27FC236}">
                <a16:creationId xmlns:a16="http://schemas.microsoft.com/office/drawing/2014/main" xmlns="" id="{73BCCEB3-7362-A745-BF0F-73AF64A6EDE1}"/>
              </a:ext>
            </a:extLst>
          </p:cNvPr>
          <p:cNvSpPr/>
          <p:nvPr/>
        </p:nvSpPr>
        <p:spPr bwMode="auto">
          <a:xfrm>
            <a:off x="2177727" y="2161935"/>
            <a:ext cx="8089902" cy="406250"/>
          </a:xfrm>
          <a:prstGeom prst="rect">
            <a:avLst/>
          </a:prstGeom>
          <a:noFill/>
          <a:ln w="38100" algn="ctr">
            <a:solidFill>
              <a:srgbClr val="FF000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6" name="TextBox 5">
            <a:extLst>
              <a:ext uri="{FF2B5EF4-FFF2-40B4-BE49-F238E27FC236}">
                <a16:creationId xmlns:a16="http://schemas.microsoft.com/office/drawing/2014/main" xmlns="" id="{B63060C3-2769-B647-9D9A-4912E30CD5D4}"/>
              </a:ext>
            </a:extLst>
          </p:cNvPr>
          <p:cNvSpPr txBox="1"/>
          <p:nvPr/>
        </p:nvSpPr>
        <p:spPr bwMode="auto">
          <a:xfrm>
            <a:off x="1749083" y="6550224"/>
            <a:ext cx="2364430" cy="307777"/>
          </a:xfrm>
          <a:prstGeom prst="rect">
            <a:avLst/>
          </a:prstGeom>
          <a:noFill/>
          <a:ln w="19050" algn="ctr">
            <a:noFill/>
            <a:miter lim="800000"/>
            <a:headEnd/>
            <a:tailEnd/>
          </a:ln>
        </p:spPr>
        <p:txBody>
          <a:bodyPr wrap="none" lIns="0" tIns="0" rIns="0" bIns="0" rtlCol="0">
            <a:spAutoFit/>
          </a:bodyPr>
          <a:lstStyle/>
          <a:p>
            <a:r>
              <a:rPr lang="en-US" sz="2000" dirty="0">
                <a:solidFill>
                  <a:schemeClr val="bg1"/>
                </a:solidFill>
              </a:rPr>
              <a:t>Kornberg et al, J </a:t>
            </a:r>
            <a:r>
              <a:rPr lang="en-US" sz="2000" dirty="0" err="1" smtClean="0">
                <a:solidFill>
                  <a:schemeClr val="bg1"/>
                </a:solidFill>
              </a:rPr>
              <a:t>Urol</a:t>
            </a:r>
            <a:endParaRPr lang="en-US" sz="2000" dirty="0">
              <a:solidFill>
                <a:schemeClr val="bg1"/>
              </a:solidFill>
            </a:endParaRPr>
          </a:p>
        </p:txBody>
      </p:sp>
      <p:sp>
        <p:nvSpPr>
          <p:cNvPr id="7" name="Rectangle 6"/>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49772323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A4332F-C1DA-4F45-8D5F-49ACE85AB44C}"/>
              </a:ext>
            </a:extLst>
          </p:cNvPr>
          <p:cNvSpPr>
            <a:spLocks noGrp="1"/>
          </p:cNvSpPr>
          <p:nvPr>
            <p:ph type="title"/>
          </p:nvPr>
        </p:nvSpPr>
        <p:spPr>
          <a:xfrm>
            <a:off x="2478797" y="223261"/>
            <a:ext cx="7267645" cy="824841"/>
          </a:xfrm>
        </p:spPr>
        <p:txBody>
          <a:bodyPr/>
          <a:lstStyle/>
          <a:p>
            <a:pPr algn="ctr"/>
            <a:r>
              <a:rPr lang="en-US" sz="2800" dirty="0"/>
              <a:t>Predictive Values of PI-RADSv2 and GPS for Biopsy Upgrade</a:t>
            </a:r>
          </a:p>
        </p:txBody>
      </p:sp>
      <p:graphicFrame>
        <p:nvGraphicFramePr>
          <p:cNvPr id="3" name="Table 2">
            <a:extLst>
              <a:ext uri="{FF2B5EF4-FFF2-40B4-BE49-F238E27FC236}">
                <a16:creationId xmlns:a16="http://schemas.microsoft.com/office/drawing/2014/main" xmlns="" id="{BDAD6DA0-97EE-8B45-8648-A18C7CD2908D}"/>
              </a:ext>
            </a:extLst>
          </p:cNvPr>
          <p:cNvGraphicFramePr>
            <a:graphicFrameLocks noGrp="1"/>
          </p:cNvGraphicFramePr>
          <p:nvPr>
            <p:extLst/>
          </p:nvPr>
        </p:nvGraphicFramePr>
        <p:xfrm>
          <a:off x="2478796" y="1370818"/>
          <a:ext cx="7675496" cy="4288755"/>
        </p:xfrm>
        <a:graphic>
          <a:graphicData uri="http://schemas.openxmlformats.org/drawingml/2006/table">
            <a:tbl>
              <a:tblPr firstRow="1" firstCol="1" bandRow="1">
                <a:tableStyleId>{5C22544A-7EE6-4342-B048-85BDC9FD1C3A}</a:tableStyleId>
              </a:tblPr>
              <a:tblGrid>
                <a:gridCol w="2020516">
                  <a:extLst>
                    <a:ext uri="{9D8B030D-6E8A-4147-A177-3AD203B41FA5}">
                      <a16:colId xmlns:a16="http://schemas.microsoft.com/office/drawing/2014/main" xmlns="" val="1736235320"/>
                    </a:ext>
                  </a:extLst>
                </a:gridCol>
                <a:gridCol w="946436">
                  <a:extLst>
                    <a:ext uri="{9D8B030D-6E8A-4147-A177-3AD203B41FA5}">
                      <a16:colId xmlns:a16="http://schemas.microsoft.com/office/drawing/2014/main" xmlns="" val="335603812"/>
                    </a:ext>
                  </a:extLst>
                </a:gridCol>
                <a:gridCol w="947382">
                  <a:extLst>
                    <a:ext uri="{9D8B030D-6E8A-4147-A177-3AD203B41FA5}">
                      <a16:colId xmlns:a16="http://schemas.microsoft.com/office/drawing/2014/main" xmlns="" val="3216223526"/>
                    </a:ext>
                  </a:extLst>
                </a:gridCol>
                <a:gridCol w="953054">
                  <a:extLst>
                    <a:ext uri="{9D8B030D-6E8A-4147-A177-3AD203B41FA5}">
                      <a16:colId xmlns:a16="http://schemas.microsoft.com/office/drawing/2014/main" xmlns="" val="1746632838"/>
                    </a:ext>
                  </a:extLst>
                </a:gridCol>
                <a:gridCol w="936036">
                  <a:extLst>
                    <a:ext uri="{9D8B030D-6E8A-4147-A177-3AD203B41FA5}">
                      <a16:colId xmlns:a16="http://schemas.microsoft.com/office/drawing/2014/main" xmlns="" val="2859404911"/>
                    </a:ext>
                  </a:extLst>
                </a:gridCol>
                <a:gridCol w="955891">
                  <a:extLst>
                    <a:ext uri="{9D8B030D-6E8A-4147-A177-3AD203B41FA5}">
                      <a16:colId xmlns:a16="http://schemas.microsoft.com/office/drawing/2014/main" xmlns="" val="2484090449"/>
                    </a:ext>
                  </a:extLst>
                </a:gridCol>
                <a:gridCol w="916181">
                  <a:extLst>
                    <a:ext uri="{9D8B030D-6E8A-4147-A177-3AD203B41FA5}">
                      <a16:colId xmlns:a16="http://schemas.microsoft.com/office/drawing/2014/main" xmlns="" val="436055801"/>
                    </a:ext>
                  </a:extLst>
                </a:gridCol>
              </a:tblGrid>
              <a:tr h="431031">
                <a:tc>
                  <a:txBody>
                    <a:bodyPr/>
                    <a:lstStyle/>
                    <a:p>
                      <a:pPr marL="0" marR="0">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gridSpan="3">
                  <a:txBody>
                    <a:bodyPr/>
                    <a:lstStyle/>
                    <a:p>
                      <a:pPr marL="457200" marR="0" indent="-457200" algn="ctr">
                        <a:spcBef>
                          <a:spcPts val="0"/>
                        </a:spcBef>
                        <a:spcAft>
                          <a:spcPts val="0"/>
                        </a:spcAft>
                      </a:pPr>
                      <a:r>
                        <a:rPr lang="en-US" sz="2000">
                          <a:effectLst/>
                        </a:rPr>
                        <a:t>PPV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hMerge="1">
                  <a:txBody>
                    <a:bodyPr/>
                    <a:lstStyle/>
                    <a:p>
                      <a:endParaRPr lang="en-US"/>
                    </a:p>
                  </a:txBody>
                  <a:tcPr/>
                </a:tc>
                <a:tc hMerge="1">
                  <a:txBody>
                    <a:bodyPr/>
                    <a:lstStyle/>
                    <a:p>
                      <a:endParaRPr lang="en-US"/>
                    </a:p>
                  </a:txBody>
                  <a:tcPr/>
                </a:tc>
                <a:tc gridSpan="3">
                  <a:txBody>
                    <a:bodyPr/>
                    <a:lstStyle/>
                    <a:p>
                      <a:pPr marL="457200" marR="0" indent="-457200" algn="ctr">
                        <a:spcBef>
                          <a:spcPts val="0"/>
                        </a:spcBef>
                        <a:spcAft>
                          <a:spcPts val="0"/>
                        </a:spcAft>
                      </a:pPr>
                      <a:r>
                        <a:rPr lang="en-US" sz="2000">
                          <a:effectLst/>
                        </a:rPr>
                        <a:t>NPV</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741408634"/>
                  </a:ext>
                </a:extLst>
              </a:tr>
              <a:tr h="431031">
                <a:tc>
                  <a:txBody>
                    <a:bodyPr/>
                    <a:lstStyle/>
                    <a:p>
                      <a:pPr marL="0" marR="0">
                        <a:spcBef>
                          <a:spcPts val="0"/>
                        </a:spcBef>
                        <a:spcAft>
                          <a:spcPts val="0"/>
                        </a:spcAft>
                      </a:pPr>
                      <a:r>
                        <a:rPr lang="en-US" sz="2000" dirty="0">
                          <a:effectLst/>
                        </a:rPr>
                        <a:t>Cut-off Values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b="1" dirty="0">
                          <a:effectLst/>
                        </a:rPr>
                        <a:t>1 Year</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b="1" dirty="0">
                          <a:effectLst/>
                        </a:rPr>
                        <a:t>3 Years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b="1" dirty="0">
                          <a:effectLst/>
                        </a:rPr>
                        <a:t>5 Years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b="1" dirty="0">
                          <a:effectLst/>
                        </a:rPr>
                        <a:t>1 Year</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b="1" dirty="0">
                          <a:effectLst/>
                        </a:rPr>
                        <a:t>3 Years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b="1" dirty="0">
                          <a:effectLst/>
                        </a:rPr>
                        <a:t>5 Years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extLst>
                  <a:ext uri="{0D108BD9-81ED-4DB2-BD59-A6C34878D82A}">
                    <a16:rowId xmlns:a16="http://schemas.microsoft.com/office/drawing/2014/main" xmlns="" val="2642069855"/>
                  </a:ext>
                </a:extLst>
              </a:tr>
              <a:tr h="431031">
                <a:tc>
                  <a:txBody>
                    <a:bodyPr/>
                    <a:lstStyle/>
                    <a:p>
                      <a:pPr marL="0" marR="0">
                        <a:spcBef>
                          <a:spcPts val="0"/>
                        </a:spcBef>
                        <a:spcAft>
                          <a:spcPts val="0"/>
                        </a:spcAft>
                      </a:pPr>
                      <a:r>
                        <a:rPr lang="en-US" sz="2000">
                          <a:effectLst/>
                        </a:rPr>
                        <a:t>GPS&gt;16 vs. ≤16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55%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95%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74%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64%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extLst>
                  <a:ext uri="{0D108BD9-81ED-4DB2-BD59-A6C34878D82A}">
                    <a16:rowId xmlns:a16="http://schemas.microsoft.com/office/drawing/2014/main" xmlns="" val="1970162584"/>
                  </a:ext>
                </a:extLst>
              </a:tr>
              <a:tr h="431031">
                <a:tc>
                  <a:txBody>
                    <a:bodyPr/>
                    <a:lstStyle/>
                    <a:p>
                      <a:pPr marL="0" marR="0">
                        <a:spcBef>
                          <a:spcPts val="0"/>
                        </a:spcBef>
                        <a:spcAft>
                          <a:spcPts val="0"/>
                        </a:spcAft>
                      </a:pPr>
                      <a:r>
                        <a:rPr lang="en-US" sz="2000" dirty="0">
                          <a:effectLst/>
                        </a:rPr>
                        <a:t>GPS&gt;22 vs. ≤22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dirty="0">
                          <a:effectLst/>
                        </a:rPr>
                        <a:t>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51%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64%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93%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63%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extLst>
                  <a:ext uri="{0D108BD9-81ED-4DB2-BD59-A6C34878D82A}">
                    <a16:rowId xmlns:a16="http://schemas.microsoft.com/office/drawing/2014/main" xmlns="" val="2859018114"/>
                  </a:ext>
                </a:extLst>
              </a:tr>
              <a:tr h="431031">
                <a:tc>
                  <a:txBody>
                    <a:bodyPr/>
                    <a:lstStyle/>
                    <a:p>
                      <a:pPr marL="0" marR="0">
                        <a:spcBef>
                          <a:spcPts val="0"/>
                        </a:spcBef>
                        <a:spcAft>
                          <a:spcPts val="0"/>
                        </a:spcAft>
                      </a:pPr>
                      <a:r>
                        <a:rPr lang="en-US" sz="2000" dirty="0">
                          <a:effectLst/>
                        </a:rPr>
                        <a:t>GPS&gt;29 vs. ≤29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dirty="0">
                          <a:effectLst/>
                        </a:rPr>
                        <a:t>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dirty="0">
                          <a:effectLst/>
                        </a:rPr>
                        <a:t>63%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90%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70%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extLst>
                  <a:ext uri="{0D108BD9-81ED-4DB2-BD59-A6C34878D82A}">
                    <a16:rowId xmlns:a16="http://schemas.microsoft.com/office/drawing/2014/main" xmlns="" val="2628204665"/>
                  </a:ext>
                </a:extLst>
              </a:tr>
              <a:tr h="265192">
                <a:tc gridSpan="7">
                  <a:txBody>
                    <a:bodyPr/>
                    <a:lstStyle/>
                    <a:p>
                      <a:pPr marL="0" marR="0" algn="ctr">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17399791"/>
                  </a:ext>
                </a:extLst>
              </a:tr>
              <a:tr h="431031">
                <a:tc>
                  <a:txBody>
                    <a:bodyPr/>
                    <a:lstStyle/>
                    <a:p>
                      <a:pPr marL="0" marR="0">
                        <a:spcBef>
                          <a:spcPts val="0"/>
                        </a:spcBef>
                        <a:spcAft>
                          <a:spcPts val="0"/>
                        </a:spcAft>
                      </a:pPr>
                      <a:r>
                        <a:rPr lang="en-US" sz="2000">
                          <a:effectLst/>
                        </a:rPr>
                        <a:t>PI-RADSv2 1-2 vs. 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33%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dirty="0">
                          <a:effectLst/>
                        </a:rPr>
                        <a:t>46%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94%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82%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extLst>
                  <a:ext uri="{0D108BD9-81ED-4DB2-BD59-A6C34878D82A}">
                    <a16:rowId xmlns:a16="http://schemas.microsoft.com/office/drawing/2014/main" xmlns="" val="193863543"/>
                  </a:ext>
                </a:extLst>
              </a:tr>
              <a:tr h="431031">
                <a:tc>
                  <a:txBody>
                    <a:bodyPr/>
                    <a:lstStyle/>
                    <a:p>
                      <a:pPr marL="0" marR="0">
                        <a:spcBef>
                          <a:spcPts val="0"/>
                        </a:spcBef>
                        <a:spcAft>
                          <a:spcPts val="0"/>
                        </a:spcAft>
                      </a:pPr>
                      <a:r>
                        <a:rPr lang="en-US" sz="2000">
                          <a:effectLst/>
                        </a:rPr>
                        <a:t>PI-RADSv2 1-3 vs. 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14%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35%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dirty="0">
                          <a:effectLst/>
                        </a:rPr>
                        <a:t>49%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dirty="0">
                          <a:effectLst/>
                        </a:rPr>
                        <a:t>95%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81%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78%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extLst>
                  <a:ext uri="{0D108BD9-81ED-4DB2-BD59-A6C34878D82A}">
                    <a16:rowId xmlns:a16="http://schemas.microsoft.com/office/drawing/2014/main" xmlns="" val="3977702800"/>
                  </a:ext>
                </a:extLst>
              </a:tr>
              <a:tr h="431031">
                <a:tc>
                  <a:txBody>
                    <a:bodyPr/>
                    <a:lstStyle/>
                    <a:p>
                      <a:pPr marL="0" marR="0">
                        <a:spcBef>
                          <a:spcPts val="0"/>
                        </a:spcBef>
                        <a:spcAft>
                          <a:spcPts val="0"/>
                        </a:spcAft>
                      </a:pPr>
                      <a:r>
                        <a:rPr lang="en-US" sz="2000">
                          <a:effectLst/>
                        </a:rPr>
                        <a:t>PI-RADSv2 1-4 vs. 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41%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67%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a:effectLst/>
                        </a:rPr>
                        <a:t>92%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dirty="0">
                          <a:effectLst/>
                        </a:rPr>
                        <a:t>74%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tc>
                  <a:txBody>
                    <a:bodyPr/>
                    <a:lstStyle/>
                    <a:p>
                      <a:pPr marL="0" marR="0" algn="ctr">
                        <a:spcBef>
                          <a:spcPts val="0"/>
                        </a:spcBef>
                        <a:spcAft>
                          <a:spcPts val="0"/>
                        </a:spcAft>
                      </a:pPr>
                      <a:r>
                        <a:rPr lang="en-US" sz="2000" dirty="0">
                          <a:effectLst/>
                        </a:rPr>
                        <a:t>68%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404" marR="55404" marT="0" marB="0" anchor="ctr"/>
                </a:tc>
                <a:extLst>
                  <a:ext uri="{0D108BD9-81ED-4DB2-BD59-A6C34878D82A}">
                    <a16:rowId xmlns:a16="http://schemas.microsoft.com/office/drawing/2014/main" xmlns="" val="995168497"/>
                  </a:ext>
                </a:extLst>
              </a:tr>
            </a:tbl>
          </a:graphicData>
        </a:graphic>
      </p:graphicFrame>
      <p:sp>
        <p:nvSpPr>
          <p:cNvPr id="4" name="Rectangle 3">
            <a:extLst>
              <a:ext uri="{FF2B5EF4-FFF2-40B4-BE49-F238E27FC236}">
                <a16:creationId xmlns:a16="http://schemas.microsoft.com/office/drawing/2014/main" xmlns="" id="{9774B3DF-8A0E-2F40-A14B-E56E654F0AE0}"/>
              </a:ext>
            </a:extLst>
          </p:cNvPr>
          <p:cNvSpPr/>
          <p:nvPr/>
        </p:nvSpPr>
        <p:spPr bwMode="auto">
          <a:xfrm>
            <a:off x="6424246" y="1828800"/>
            <a:ext cx="914400" cy="3830772"/>
          </a:xfrm>
          <a:prstGeom prst="rect">
            <a:avLst/>
          </a:prstGeom>
          <a:noFill/>
          <a:ln w="57150" algn="ctr">
            <a:solidFill>
              <a:schemeClr val="accent5"/>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TextBox 4">
            <a:extLst>
              <a:ext uri="{FF2B5EF4-FFF2-40B4-BE49-F238E27FC236}">
                <a16:creationId xmlns:a16="http://schemas.microsoft.com/office/drawing/2014/main" xmlns="" id="{FF9731AE-CB2C-EE4E-A814-6EF127CCB8D0}"/>
              </a:ext>
            </a:extLst>
          </p:cNvPr>
          <p:cNvSpPr txBox="1"/>
          <p:nvPr/>
        </p:nvSpPr>
        <p:spPr bwMode="auto">
          <a:xfrm>
            <a:off x="1749083" y="6550224"/>
            <a:ext cx="3266920" cy="307777"/>
          </a:xfrm>
          <a:prstGeom prst="rect">
            <a:avLst/>
          </a:prstGeom>
          <a:noFill/>
          <a:ln w="19050" algn="ctr">
            <a:noFill/>
            <a:miter lim="800000"/>
            <a:headEnd/>
            <a:tailEnd/>
          </a:ln>
        </p:spPr>
        <p:txBody>
          <a:bodyPr wrap="none" lIns="0" tIns="0" rIns="0" bIns="0" rtlCol="0">
            <a:spAutoFit/>
          </a:bodyPr>
          <a:lstStyle/>
          <a:p>
            <a:r>
              <a:rPr lang="en-US" sz="2000" dirty="0">
                <a:solidFill>
                  <a:schemeClr val="bg1"/>
                </a:solidFill>
              </a:rPr>
              <a:t>Kornberg et al, J </a:t>
            </a:r>
            <a:r>
              <a:rPr lang="en-US" sz="2000" dirty="0" err="1">
                <a:solidFill>
                  <a:schemeClr val="bg1"/>
                </a:solidFill>
              </a:rPr>
              <a:t>Urol</a:t>
            </a:r>
            <a:r>
              <a:rPr lang="en-US" sz="2000" dirty="0">
                <a:solidFill>
                  <a:schemeClr val="bg1"/>
                </a:solidFill>
              </a:rPr>
              <a:t>, in press</a:t>
            </a:r>
          </a:p>
        </p:txBody>
      </p:sp>
      <p:sp>
        <p:nvSpPr>
          <p:cNvPr id="6" name="Rectangle 5"/>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03841917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7735" y="438914"/>
            <a:ext cx="8089901" cy="577081"/>
          </a:xfrm>
        </p:spPr>
        <p:txBody>
          <a:bodyPr/>
          <a:lstStyle/>
          <a:p>
            <a:r>
              <a:rPr lang="en-US"/>
              <a:t>Active Surveillance - Goals</a:t>
            </a:r>
          </a:p>
        </p:txBody>
      </p:sp>
      <p:sp>
        <p:nvSpPr>
          <p:cNvPr id="5" name="Content Placeholder 4"/>
          <p:cNvSpPr>
            <a:spLocks noGrp="1"/>
          </p:cNvSpPr>
          <p:nvPr>
            <p:ph idx="1"/>
          </p:nvPr>
        </p:nvSpPr>
        <p:spPr/>
        <p:txBody>
          <a:bodyPr/>
          <a:lstStyle/>
          <a:p>
            <a:r>
              <a:rPr lang="en-US" sz="2800" dirty="0"/>
              <a:t>Avoid or </a:t>
            </a:r>
            <a:r>
              <a:rPr lang="en-US" sz="2800" i="1" dirty="0"/>
              <a:t>Delay</a:t>
            </a:r>
            <a:r>
              <a:rPr lang="en-US" sz="2800" dirty="0"/>
              <a:t> the costs (functional, monetary) of treatment without compromising cancer cure</a:t>
            </a:r>
          </a:p>
          <a:p>
            <a:r>
              <a:rPr lang="en-US" sz="2800" i="1" dirty="0"/>
              <a:t>Compliant with screening guidelines</a:t>
            </a:r>
          </a:p>
          <a:p>
            <a:r>
              <a:rPr lang="en-US" sz="2800" dirty="0"/>
              <a:t>Based on the rationale that </a:t>
            </a:r>
          </a:p>
          <a:p>
            <a:pPr lvl="1"/>
            <a:r>
              <a:rPr lang="en-US" sz="2800" dirty="0"/>
              <a:t>Initial assessment is reasonably accurate</a:t>
            </a:r>
          </a:p>
          <a:p>
            <a:pPr lvl="1"/>
            <a:r>
              <a:rPr lang="en-US" sz="2800" dirty="0"/>
              <a:t>Monitoring is accurate and identifies sub – clinical progression at a time that initial treatment options are still available and curative</a:t>
            </a:r>
          </a:p>
        </p:txBody>
      </p:sp>
      <p:sp>
        <p:nvSpPr>
          <p:cNvPr id="2" name="TextBox 1"/>
          <p:cNvSpPr txBox="1"/>
          <p:nvPr/>
        </p:nvSpPr>
        <p:spPr bwMode="auto">
          <a:xfrm>
            <a:off x="2657608" y="5575256"/>
            <a:ext cx="7264615" cy="738664"/>
          </a:xfrm>
          <a:prstGeom prst="rect">
            <a:avLst/>
          </a:prstGeom>
          <a:noFill/>
          <a:ln w="19050" algn="ctr">
            <a:noFill/>
            <a:miter lim="800000"/>
            <a:headEnd/>
            <a:tailEnd/>
          </a:ln>
        </p:spPr>
        <p:txBody>
          <a:bodyPr wrap="none" lIns="0" tIns="0" rIns="0" bIns="0" rtlCol="0">
            <a:spAutoFit/>
          </a:bodyPr>
          <a:lstStyle/>
          <a:p>
            <a:r>
              <a:rPr lang="en-US" sz="2800" b="1">
                <a:solidFill>
                  <a:srgbClr val="FF0000"/>
                </a:solidFill>
              </a:rPr>
              <a:t>Active surveillance is about </a:t>
            </a:r>
            <a:r>
              <a:rPr lang="en-US" sz="2800" b="1" i="1" u="sng">
                <a:solidFill>
                  <a:srgbClr val="FF0000"/>
                </a:solidFill>
              </a:rPr>
              <a:t>timing</a:t>
            </a:r>
            <a:r>
              <a:rPr lang="en-US" sz="2800" b="1" i="1">
                <a:solidFill>
                  <a:srgbClr val="FF0000"/>
                </a:solidFill>
              </a:rPr>
              <a:t> of treatment</a:t>
            </a:r>
          </a:p>
          <a:p>
            <a:endParaRPr lang="en-US" sz="2000" err="1"/>
          </a:p>
        </p:txBody>
      </p:sp>
      <p:sp>
        <p:nvSpPr>
          <p:cNvPr id="3" name="Rectangle 2"/>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414270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335" y="234516"/>
            <a:ext cx="8089901" cy="469359"/>
          </a:xfrm>
        </p:spPr>
        <p:txBody>
          <a:bodyPr/>
          <a:lstStyle/>
          <a:p>
            <a:r>
              <a:rPr lang="en-US" sz="2800" dirty="0"/>
              <a:t>GPS score/PI-RADS and upgrade on surveillance</a:t>
            </a:r>
          </a:p>
        </p:txBody>
      </p:sp>
      <p:graphicFrame>
        <p:nvGraphicFramePr>
          <p:cNvPr id="5" name="Content Placeholder 4"/>
          <p:cNvGraphicFramePr>
            <a:graphicFrameLocks noGrp="1"/>
          </p:cNvGraphicFramePr>
          <p:nvPr>
            <p:ph idx="1"/>
            <p:extLst/>
          </p:nvPr>
        </p:nvGraphicFramePr>
        <p:xfrm>
          <a:off x="1642334" y="2264692"/>
          <a:ext cx="8875060" cy="3362132"/>
        </p:xfrm>
        <a:graphic>
          <a:graphicData uri="http://schemas.openxmlformats.org/drawingml/2006/table">
            <a:tbl>
              <a:tblPr firstRow="1" bandRow="1">
                <a:tableStyleId>{5C22544A-7EE6-4342-B048-85BDC9FD1C3A}</a:tableStyleId>
              </a:tblPr>
              <a:tblGrid>
                <a:gridCol w="3960943">
                  <a:extLst>
                    <a:ext uri="{9D8B030D-6E8A-4147-A177-3AD203B41FA5}">
                      <a16:colId xmlns:a16="http://schemas.microsoft.com/office/drawing/2014/main" xmlns="" val="20000"/>
                    </a:ext>
                  </a:extLst>
                </a:gridCol>
                <a:gridCol w="1109179">
                  <a:extLst>
                    <a:ext uri="{9D8B030D-6E8A-4147-A177-3AD203B41FA5}">
                      <a16:colId xmlns:a16="http://schemas.microsoft.com/office/drawing/2014/main" xmlns="" val="20001"/>
                    </a:ext>
                  </a:extLst>
                </a:gridCol>
                <a:gridCol w="1545182">
                  <a:extLst>
                    <a:ext uri="{9D8B030D-6E8A-4147-A177-3AD203B41FA5}">
                      <a16:colId xmlns:a16="http://schemas.microsoft.com/office/drawing/2014/main" xmlns="" val="20002"/>
                    </a:ext>
                  </a:extLst>
                </a:gridCol>
                <a:gridCol w="1129878">
                  <a:extLst>
                    <a:ext uri="{9D8B030D-6E8A-4147-A177-3AD203B41FA5}">
                      <a16:colId xmlns:a16="http://schemas.microsoft.com/office/drawing/2014/main" xmlns="" val="20003"/>
                    </a:ext>
                  </a:extLst>
                </a:gridCol>
                <a:gridCol w="1129878">
                  <a:extLst>
                    <a:ext uri="{9D8B030D-6E8A-4147-A177-3AD203B41FA5}">
                      <a16:colId xmlns:a16="http://schemas.microsoft.com/office/drawing/2014/main" xmlns="" val="20004"/>
                    </a:ext>
                  </a:extLst>
                </a:gridCol>
              </a:tblGrid>
              <a:tr h="512873">
                <a:tc>
                  <a:txBody>
                    <a:bodyPr/>
                    <a:lstStyle/>
                    <a:p>
                      <a:r>
                        <a:rPr lang="en-US" sz="2000" dirty="0"/>
                        <a:t>Characteristic</a:t>
                      </a:r>
                    </a:p>
                  </a:txBody>
                  <a:tcPr/>
                </a:tc>
                <a:tc>
                  <a:txBody>
                    <a:bodyPr/>
                    <a:lstStyle/>
                    <a:p>
                      <a:pPr algn="ctr"/>
                      <a:r>
                        <a:rPr lang="en-US" sz="2000" dirty="0"/>
                        <a:t>HR</a:t>
                      </a:r>
                    </a:p>
                  </a:txBody>
                  <a:tcPr/>
                </a:tc>
                <a:tc>
                  <a:txBody>
                    <a:bodyPr/>
                    <a:lstStyle/>
                    <a:p>
                      <a:pPr algn="ctr"/>
                      <a:r>
                        <a:rPr lang="en-US" sz="2000" dirty="0"/>
                        <a:t>95% CI</a:t>
                      </a:r>
                    </a:p>
                  </a:txBody>
                  <a:tcPr/>
                </a:tc>
                <a:tc>
                  <a:txBody>
                    <a:bodyPr/>
                    <a:lstStyle/>
                    <a:p>
                      <a:pPr algn="ctr"/>
                      <a:r>
                        <a:rPr lang="en-US" sz="2000" dirty="0"/>
                        <a:t>Global P</a:t>
                      </a:r>
                    </a:p>
                  </a:txBody>
                  <a:tcPr/>
                </a:tc>
                <a:tc>
                  <a:txBody>
                    <a:bodyPr/>
                    <a:lstStyle/>
                    <a:p>
                      <a:pPr algn="ctr"/>
                      <a:r>
                        <a:rPr lang="en-US" sz="2000" dirty="0" err="1"/>
                        <a:t>Param</a:t>
                      </a:r>
                      <a:r>
                        <a:rPr lang="en-US" sz="2000" baseline="0" dirty="0"/>
                        <a:t>. </a:t>
                      </a:r>
                      <a:r>
                        <a:rPr lang="en-US" sz="2000" dirty="0"/>
                        <a:t>p</a:t>
                      </a:r>
                    </a:p>
                  </a:txBody>
                  <a:tcPr/>
                </a:tc>
                <a:extLst>
                  <a:ext uri="{0D108BD9-81ED-4DB2-BD59-A6C34878D82A}">
                    <a16:rowId xmlns:a16="http://schemas.microsoft.com/office/drawing/2014/main" xmlns="" val="10000"/>
                  </a:ext>
                </a:extLst>
              </a:tr>
              <a:tr h="512873">
                <a:tc>
                  <a:txBody>
                    <a:bodyPr/>
                    <a:lstStyle/>
                    <a:p>
                      <a:pPr marL="0" marR="0">
                        <a:spcBef>
                          <a:spcPts val="400"/>
                        </a:spcBef>
                        <a:spcAft>
                          <a:spcPts val="400"/>
                        </a:spcAft>
                      </a:pPr>
                      <a:r>
                        <a:rPr lang="en-US" sz="2000" dirty="0">
                          <a:effectLst/>
                          <a:latin typeface="Arial" charset="0"/>
                          <a:ea typeface="Arial" charset="0"/>
                          <a:cs typeface="Arial" charset="0"/>
                        </a:rPr>
                        <a:t>Age at diagnosis (years)</a:t>
                      </a:r>
                    </a:p>
                  </a:txBody>
                  <a:tcPr marL="43505" marR="43505" marT="0" marB="0" anchor="ctr"/>
                </a:tc>
                <a:tc>
                  <a:txBody>
                    <a:bodyPr/>
                    <a:lstStyle/>
                    <a:p>
                      <a:pPr marL="0" marR="0" algn="ctr">
                        <a:spcBef>
                          <a:spcPts val="400"/>
                        </a:spcBef>
                        <a:spcAft>
                          <a:spcPts val="400"/>
                        </a:spcAft>
                      </a:pPr>
                      <a:r>
                        <a:rPr lang="en-US" sz="2000" dirty="0">
                          <a:effectLst/>
                          <a:latin typeface="Arial" charset="0"/>
                          <a:ea typeface="Arial" charset="0"/>
                          <a:cs typeface="Arial" charset="0"/>
                        </a:rPr>
                        <a:t>1.03</a:t>
                      </a:r>
                    </a:p>
                  </a:txBody>
                  <a:tcPr marL="43505" marR="43505" marT="0" marB="0" anchor="ctr"/>
                </a:tc>
                <a:tc>
                  <a:txBody>
                    <a:bodyPr/>
                    <a:lstStyle/>
                    <a:p>
                      <a:pPr algn="ctr"/>
                      <a:r>
                        <a:rPr lang="en-US" sz="2000" dirty="0">
                          <a:latin typeface="Arial" charset="0"/>
                          <a:ea typeface="Arial" charset="0"/>
                          <a:cs typeface="Arial" charset="0"/>
                        </a:rPr>
                        <a:t>0.99-1.07</a:t>
                      </a:r>
                    </a:p>
                  </a:txBody>
                  <a:tcPr anchor="ctr"/>
                </a:tc>
                <a:tc>
                  <a:txBody>
                    <a:bodyPr/>
                    <a:lstStyle/>
                    <a:p>
                      <a:pPr marL="0" marR="0" algn="ctr">
                        <a:spcBef>
                          <a:spcPts val="400"/>
                        </a:spcBef>
                        <a:spcAft>
                          <a:spcPts val="400"/>
                        </a:spcAft>
                      </a:pPr>
                      <a:endParaRPr lang="en-US" sz="2000" dirty="0">
                        <a:effectLst/>
                        <a:latin typeface="Arial" charset="0"/>
                        <a:ea typeface="Arial" charset="0"/>
                        <a:cs typeface="Arial" charset="0"/>
                      </a:endParaRPr>
                    </a:p>
                  </a:txBody>
                  <a:tcPr marL="43505" marR="43505" marT="0" marB="0" anchor="ctr"/>
                </a:tc>
                <a:tc>
                  <a:txBody>
                    <a:bodyPr/>
                    <a:lstStyle/>
                    <a:p>
                      <a:pPr marL="0" marR="0" algn="ctr">
                        <a:spcBef>
                          <a:spcPts val="400"/>
                        </a:spcBef>
                        <a:spcAft>
                          <a:spcPts val="400"/>
                        </a:spcAft>
                      </a:pPr>
                      <a:r>
                        <a:rPr lang="en-US" sz="2000" dirty="0">
                          <a:effectLst/>
                          <a:latin typeface="Arial" charset="0"/>
                          <a:ea typeface="Arial" charset="0"/>
                          <a:cs typeface="Arial" charset="0"/>
                        </a:rPr>
                        <a:t>0.17</a:t>
                      </a:r>
                    </a:p>
                  </a:txBody>
                  <a:tcPr marL="43505" marR="43505" marT="0" marB="0" anchor="ctr"/>
                </a:tc>
                <a:extLst>
                  <a:ext uri="{0D108BD9-81ED-4DB2-BD59-A6C34878D82A}">
                    <a16:rowId xmlns:a16="http://schemas.microsoft.com/office/drawing/2014/main" xmlns="" val="10001"/>
                  </a:ext>
                </a:extLst>
              </a:tr>
              <a:tr h="512873">
                <a:tc>
                  <a:txBody>
                    <a:bodyPr/>
                    <a:lstStyle/>
                    <a:p>
                      <a:pPr marL="0" marR="0">
                        <a:spcBef>
                          <a:spcPts val="400"/>
                        </a:spcBef>
                        <a:spcAft>
                          <a:spcPts val="400"/>
                        </a:spcAft>
                      </a:pPr>
                      <a:r>
                        <a:rPr lang="en-US" sz="2000" dirty="0">
                          <a:effectLst/>
                          <a:latin typeface="Arial" charset="0"/>
                          <a:ea typeface="Arial" charset="0"/>
                          <a:cs typeface="Arial" charset="0"/>
                        </a:rPr>
                        <a:t>PSA density at diagnosis (log)</a:t>
                      </a:r>
                    </a:p>
                  </a:txBody>
                  <a:tcPr marL="43505" marR="43505" marT="0" marB="0" anchor="ctr"/>
                </a:tc>
                <a:tc>
                  <a:txBody>
                    <a:bodyPr/>
                    <a:lstStyle/>
                    <a:p>
                      <a:pPr marL="0" marR="0" algn="ctr">
                        <a:spcBef>
                          <a:spcPts val="400"/>
                        </a:spcBef>
                        <a:spcAft>
                          <a:spcPts val="400"/>
                        </a:spcAft>
                      </a:pPr>
                      <a:r>
                        <a:rPr lang="en-US" sz="2000" dirty="0">
                          <a:effectLst/>
                          <a:latin typeface="Arial" charset="0"/>
                          <a:ea typeface="Arial" charset="0"/>
                          <a:cs typeface="Arial" charset="0"/>
                        </a:rPr>
                        <a:t>1.62</a:t>
                      </a:r>
                    </a:p>
                  </a:txBody>
                  <a:tcPr marL="43505" marR="43505" marT="0" marB="0" anchor="ctr"/>
                </a:tc>
                <a:tc>
                  <a:txBody>
                    <a:bodyPr/>
                    <a:lstStyle/>
                    <a:p>
                      <a:pPr algn="ctr"/>
                      <a:r>
                        <a:rPr lang="en-US" sz="2000" dirty="0">
                          <a:latin typeface="Arial" charset="0"/>
                          <a:ea typeface="Arial" charset="0"/>
                          <a:cs typeface="Arial" charset="0"/>
                        </a:rPr>
                        <a:t>0.88-3.00</a:t>
                      </a:r>
                    </a:p>
                  </a:txBody>
                  <a:tcPr anchor="ctr"/>
                </a:tc>
                <a:tc>
                  <a:txBody>
                    <a:bodyPr/>
                    <a:lstStyle/>
                    <a:p>
                      <a:pPr marL="0" marR="0" algn="ctr">
                        <a:spcBef>
                          <a:spcPts val="400"/>
                        </a:spcBef>
                        <a:spcAft>
                          <a:spcPts val="400"/>
                        </a:spcAft>
                      </a:pPr>
                      <a:endParaRPr lang="en-US" sz="2000" dirty="0">
                        <a:effectLst/>
                        <a:latin typeface="Arial" charset="0"/>
                        <a:ea typeface="Arial" charset="0"/>
                        <a:cs typeface="Arial" charset="0"/>
                      </a:endParaRPr>
                    </a:p>
                  </a:txBody>
                  <a:tcPr marL="43505" marR="43505" marT="0" marB="0" anchor="ctr"/>
                </a:tc>
                <a:tc>
                  <a:txBody>
                    <a:bodyPr/>
                    <a:lstStyle/>
                    <a:p>
                      <a:pPr marL="0" marR="0" algn="ctr">
                        <a:spcBef>
                          <a:spcPts val="400"/>
                        </a:spcBef>
                        <a:spcAft>
                          <a:spcPts val="400"/>
                        </a:spcAft>
                      </a:pPr>
                      <a:r>
                        <a:rPr lang="en-US" sz="2000" dirty="0">
                          <a:effectLst/>
                          <a:latin typeface="Arial" charset="0"/>
                          <a:ea typeface="Arial" charset="0"/>
                          <a:cs typeface="Arial" charset="0"/>
                        </a:rPr>
                        <a:t>0.12</a:t>
                      </a:r>
                    </a:p>
                  </a:txBody>
                  <a:tcPr marL="43505" marR="43505" marT="0" marB="0" anchor="ctr"/>
                </a:tc>
                <a:extLst>
                  <a:ext uri="{0D108BD9-81ED-4DB2-BD59-A6C34878D82A}">
                    <a16:rowId xmlns:a16="http://schemas.microsoft.com/office/drawing/2014/main" xmlns="" val="10002"/>
                  </a:ext>
                </a:extLst>
              </a:tr>
              <a:tr h="512873">
                <a:tc>
                  <a:txBody>
                    <a:bodyPr/>
                    <a:lstStyle/>
                    <a:p>
                      <a:pPr marL="0" marR="0">
                        <a:spcBef>
                          <a:spcPts val="400"/>
                        </a:spcBef>
                        <a:spcAft>
                          <a:spcPts val="400"/>
                        </a:spcAft>
                      </a:pPr>
                      <a:r>
                        <a:rPr lang="en-US" sz="2000" dirty="0">
                          <a:effectLst/>
                          <a:latin typeface="Arial" charset="0"/>
                          <a:ea typeface="Arial" charset="0"/>
                          <a:cs typeface="Arial" charset="0"/>
                        </a:rPr>
                        <a:t>Biopsy cores % positive at GPS</a:t>
                      </a:r>
                    </a:p>
                  </a:txBody>
                  <a:tcPr marL="43505" marR="43505" marT="0" marB="0" anchor="ctr"/>
                </a:tc>
                <a:tc>
                  <a:txBody>
                    <a:bodyPr/>
                    <a:lstStyle/>
                    <a:p>
                      <a:pPr marL="0" marR="0" algn="ctr">
                        <a:spcBef>
                          <a:spcPts val="400"/>
                        </a:spcBef>
                        <a:spcAft>
                          <a:spcPts val="400"/>
                        </a:spcAft>
                      </a:pPr>
                      <a:r>
                        <a:rPr lang="en-US" sz="2000" dirty="0">
                          <a:effectLst/>
                          <a:latin typeface="Arial" charset="0"/>
                          <a:ea typeface="Arial" charset="0"/>
                          <a:cs typeface="Arial" charset="0"/>
                        </a:rPr>
                        <a:t>1.02</a:t>
                      </a:r>
                    </a:p>
                  </a:txBody>
                  <a:tcPr marL="43505" marR="43505" marT="0" marB="0" anchor="ctr"/>
                </a:tc>
                <a:tc>
                  <a:txBody>
                    <a:bodyPr/>
                    <a:lstStyle/>
                    <a:p>
                      <a:pPr algn="ctr"/>
                      <a:r>
                        <a:rPr lang="en-US" sz="2000" dirty="0">
                          <a:latin typeface="Arial" charset="0"/>
                          <a:ea typeface="Arial" charset="0"/>
                          <a:cs typeface="Arial" charset="0"/>
                        </a:rPr>
                        <a:t>1.00-1.03</a:t>
                      </a:r>
                    </a:p>
                  </a:txBody>
                  <a:tcPr anchor="ctr"/>
                </a:tc>
                <a:tc>
                  <a:txBody>
                    <a:bodyPr/>
                    <a:lstStyle/>
                    <a:p>
                      <a:pPr marL="0" marR="0" algn="ctr">
                        <a:spcBef>
                          <a:spcPts val="400"/>
                        </a:spcBef>
                        <a:spcAft>
                          <a:spcPts val="400"/>
                        </a:spcAft>
                      </a:pPr>
                      <a:endParaRPr lang="en-US" sz="2000" dirty="0">
                        <a:effectLst/>
                        <a:latin typeface="Arial" charset="0"/>
                        <a:ea typeface="Arial" charset="0"/>
                        <a:cs typeface="Arial" charset="0"/>
                      </a:endParaRPr>
                    </a:p>
                  </a:txBody>
                  <a:tcPr marL="43505" marR="43505" marT="0" marB="0" anchor="ctr"/>
                </a:tc>
                <a:tc>
                  <a:txBody>
                    <a:bodyPr/>
                    <a:lstStyle/>
                    <a:p>
                      <a:pPr marL="0" marR="0" algn="ctr">
                        <a:spcBef>
                          <a:spcPts val="400"/>
                        </a:spcBef>
                        <a:spcAft>
                          <a:spcPts val="400"/>
                        </a:spcAft>
                      </a:pPr>
                      <a:r>
                        <a:rPr lang="en-US" sz="2000" dirty="0">
                          <a:effectLst/>
                          <a:latin typeface="Arial" charset="0"/>
                          <a:ea typeface="Arial" charset="0"/>
                          <a:cs typeface="Arial" charset="0"/>
                        </a:rPr>
                        <a:t>0.05</a:t>
                      </a:r>
                    </a:p>
                  </a:txBody>
                  <a:tcPr marL="43505" marR="43505" marT="0" marB="0" anchor="ctr"/>
                </a:tc>
                <a:extLst>
                  <a:ext uri="{0D108BD9-81ED-4DB2-BD59-A6C34878D82A}">
                    <a16:rowId xmlns:a16="http://schemas.microsoft.com/office/drawing/2014/main" xmlns="" val="10003"/>
                  </a:ext>
                </a:extLst>
              </a:tr>
              <a:tr h="512873">
                <a:tc>
                  <a:txBody>
                    <a:bodyPr/>
                    <a:lstStyle/>
                    <a:p>
                      <a:pPr marL="0" marR="0">
                        <a:spcBef>
                          <a:spcPts val="400"/>
                        </a:spcBef>
                        <a:spcAft>
                          <a:spcPts val="400"/>
                        </a:spcAft>
                      </a:pPr>
                      <a:r>
                        <a:rPr lang="en-US" sz="2000" dirty="0">
                          <a:effectLst/>
                          <a:latin typeface="Arial" charset="0"/>
                          <a:ea typeface="Arial" charset="0"/>
                          <a:cs typeface="Arial" charset="0"/>
                        </a:rPr>
                        <a:t>GPS score (&lt;16 [25</a:t>
                      </a:r>
                      <a:r>
                        <a:rPr lang="en-US" sz="2000" baseline="30000" dirty="0">
                          <a:effectLst/>
                          <a:latin typeface="Arial" charset="0"/>
                          <a:ea typeface="Arial" charset="0"/>
                          <a:cs typeface="Arial" charset="0"/>
                        </a:rPr>
                        <a:t>th</a:t>
                      </a:r>
                      <a:r>
                        <a:rPr lang="en-US" sz="2000" dirty="0">
                          <a:effectLst/>
                          <a:latin typeface="Arial" charset="0"/>
                          <a:ea typeface="Arial" charset="0"/>
                          <a:cs typeface="Arial" charset="0"/>
                        </a:rPr>
                        <a:t> percentile] vs. &gt;29 [75</a:t>
                      </a:r>
                      <a:r>
                        <a:rPr lang="en-US" sz="2000" baseline="30000" dirty="0">
                          <a:effectLst/>
                          <a:latin typeface="Arial" charset="0"/>
                          <a:ea typeface="Arial" charset="0"/>
                          <a:cs typeface="Arial" charset="0"/>
                        </a:rPr>
                        <a:t>th</a:t>
                      </a:r>
                      <a:r>
                        <a:rPr lang="en-US" sz="2000" dirty="0">
                          <a:effectLst/>
                          <a:latin typeface="Arial" charset="0"/>
                          <a:ea typeface="Arial" charset="0"/>
                          <a:cs typeface="Arial" charset="0"/>
                        </a:rPr>
                        <a:t> percentile])</a:t>
                      </a:r>
                    </a:p>
                  </a:txBody>
                  <a:tcPr marL="43505" marR="43505" marT="0" marB="0" anchor="ctr"/>
                </a:tc>
                <a:tc>
                  <a:txBody>
                    <a:bodyPr/>
                    <a:lstStyle/>
                    <a:p>
                      <a:pPr marL="0" marR="0" algn="ctr">
                        <a:spcBef>
                          <a:spcPts val="400"/>
                        </a:spcBef>
                        <a:spcAft>
                          <a:spcPts val="400"/>
                        </a:spcAft>
                      </a:pPr>
                      <a:r>
                        <a:rPr lang="en-US" sz="2000" dirty="0">
                          <a:effectLst/>
                          <a:latin typeface="Arial" charset="0"/>
                          <a:ea typeface="Arial" charset="0"/>
                          <a:cs typeface="Arial" charset="0"/>
                        </a:rPr>
                        <a:t>3.09</a:t>
                      </a:r>
                    </a:p>
                  </a:txBody>
                  <a:tcPr marL="43505" marR="43505" marT="0" marB="0" anchor="ctr"/>
                </a:tc>
                <a:tc>
                  <a:txBody>
                    <a:bodyPr/>
                    <a:lstStyle/>
                    <a:p>
                      <a:pPr algn="ctr"/>
                      <a:r>
                        <a:rPr lang="en-US" sz="2000" dirty="0">
                          <a:latin typeface="Arial" charset="0"/>
                          <a:ea typeface="Arial" charset="0"/>
                          <a:cs typeface="Arial" charset="0"/>
                        </a:rPr>
                        <a:t>1.40-6.80</a:t>
                      </a:r>
                    </a:p>
                  </a:txBody>
                  <a:tcPr anchor="ctr"/>
                </a:tc>
                <a:tc>
                  <a:txBody>
                    <a:bodyPr/>
                    <a:lstStyle/>
                    <a:p>
                      <a:pPr marL="0" marR="0" algn="ctr">
                        <a:spcBef>
                          <a:spcPts val="400"/>
                        </a:spcBef>
                        <a:spcAft>
                          <a:spcPts val="400"/>
                        </a:spcAft>
                      </a:pPr>
                      <a:endParaRPr lang="en-US" sz="2000" dirty="0">
                        <a:effectLst/>
                        <a:latin typeface="Arial" charset="0"/>
                        <a:ea typeface="Arial" charset="0"/>
                        <a:cs typeface="Arial" charset="0"/>
                      </a:endParaRPr>
                    </a:p>
                  </a:txBody>
                  <a:tcPr marL="43505" marR="43505" marT="0" marB="0" anchor="ctr"/>
                </a:tc>
                <a:tc>
                  <a:txBody>
                    <a:bodyPr/>
                    <a:lstStyle/>
                    <a:p>
                      <a:pPr marL="0" marR="0" algn="ctr">
                        <a:spcBef>
                          <a:spcPts val="400"/>
                        </a:spcBef>
                        <a:spcAft>
                          <a:spcPts val="400"/>
                        </a:spcAft>
                      </a:pPr>
                      <a:r>
                        <a:rPr lang="en-US" sz="2000" dirty="0">
                          <a:effectLst/>
                          <a:latin typeface="Arial" charset="0"/>
                          <a:ea typeface="Arial" charset="0"/>
                          <a:cs typeface="Arial" charset="0"/>
                        </a:rPr>
                        <a:t>&lt;.01</a:t>
                      </a:r>
                    </a:p>
                  </a:txBody>
                  <a:tcPr marL="43505" marR="43505" marT="0" marB="0" anchor="ctr"/>
                </a:tc>
                <a:extLst>
                  <a:ext uri="{0D108BD9-81ED-4DB2-BD59-A6C34878D82A}">
                    <a16:rowId xmlns:a16="http://schemas.microsoft.com/office/drawing/2014/main" xmlns="" val="10004"/>
                  </a:ext>
                </a:extLst>
              </a:tr>
              <a:tr h="512873">
                <a:tc>
                  <a:txBody>
                    <a:bodyPr/>
                    <a:lstStyle/>
                    <a:p>
                      <a:pPr marL="0" marR="0">
                        <a:spcBef>
                          <a:spcPts val="400"/>
                        </a:spcBef>
                        <a:spcAft>
                          <a:spcPts val="400"/>
                        </a:spcAft>
                      </a:pPr>
                      <a:r>
                        <a:rPr lang="en-US" sz="2000" dirty="0">
                          <a:effectLst/>
                          <a:latin typeface="Arial" charset="0"/>
                          <a:ea typeface="Arial" charset="0"/>
                          <a:cs typeface="Arial" charset="0"/>
                        </a:rPr>
                        <a:t>PI-RADS (4-5 vs. 1-3)</a:t>
                      </a:r>
                    </a:p>
                  </a:txBody>
                  <a:tcPr marL="43505" marR="43505" marT="0" marB="0" anchor="ctr"/>
                </a:tc>
                <a:tc>
                  <a:txBody>
                    <a:bodyPr/>
                    <a:lstStyle/>
                    <a:p>
                      <a:pPr marL="0" marR="0" algn="ctr">
                        <a:spcBef>
                          <a:spcPts val="400"/>
                        </a:spcBef>
                        <a:spcAft>
                          <a:spcPts val="400"/>
                        </a:spcAft>
                      </a:pPr>
                      <a:r>
                        <a:rPr lang="en-US" sz="2000" dirty="0">
                          <a:effectLst/>
                          <a:latin typeface="Arial" charset="0"/>
                          <a:ea typeface="Arial" charset="0"/>
                          <a:cs typeface="Arial" charset="0"/>
                        </a:rPr>
                        <a:t>1.58</a:t>
                      </a:r>
                    </a:p>
                  </a:txBody>
                  <a:tcPr marL="43505" marR="43505" marT="0" marB="0" anchor="ctr"/>
                </a:tc>
                <a:tc>
                  <a:txBody>
                    <a:bodyPr/>
                    <a:lstStyle/>
                    <a:p>
                      <a:pPr algn="ctr"/>
                      <a:r>
                        <a:rPr lang="en-US" sz="2000" dirty="0">
                          <a:latin typeface="Arial" charset="0"/>
                          <a:ea typeface="Arial" charset="0"/>
                          <a:cs typeface="Arial" charset="0"/>
                        </a:rPr>
                        <a:t>0.85-2.93</a:t>
                      </a:r>
                    </a:p>
                  </a:txBody>
                  <a:tcPr anchor="ctr"/>
                </a:tc>
                <a:tc>
                  <a:txBody>
                    <a:bodyPr/>
                    <a:lstStyle/>
                    <a:p>
                      <a:pPr marL="0" marR="0" algn="ctr">
                        <a:spcBef>
                          <a:spcPts val="400"/>
                        </a:spcBef>
                        <a:spcAft>
                          <a:spcPts val="400"/>
                        </a:spcAft>
                      </a:pPr>
                      <a:endParaRPr lang="en-US" sz="2000" dirty="0">
                        <a:effectLst/>
                        <a:latin typeface="Arial" charset="0"/>
                        <a:ea typeface="Arial" charset="0"/>
                        <a:cs typeface="Arial" charset="0"/>
                      </a:endParaRPr>
                    </a:p>
                  </a:txBody>
                  <a:tcPr marL="43505" marR="43505" marT="0" marB="0" anchor="ctr"/>
                </a:tc>
                <a:tc>
                  <a:txBody>
                    <a:bodyPr/>
                    <a:lstStyle/>
                    <a:p>
                      <a:pPr marL="0" marR="0" algn="ctr">
                        <a:spcBef>
                          <a:spcPts val="400"/>
                        </a:spcBef>
                        <a:spcAft>
                          <a:spcPts val="400"/>
                        </a:spcAft>
                      </a:pPr>
                      <a:r>
                        <a:rPr lang="en-US" sz="2000" dirty="0">
                          <a:effectLst/>
                          <a:latin typeface="Arial" charset="0"/>
                          <a:ea typeface="Arial" charset="0"/>
                          <a:cs typeface="Arial" charset="0"/>
                        </a:rPr>
                        <a:t>0.15</a:t>
                      </a:r>
                    </a:p>
                  </a:txBody>
                  <a:tcPr marL="43505" marR="43505" marT="0" marB="0" anchor="ctr"/>
                </a:tc>
                <a:extLst>
                  <a:ext uri="{0D108BD9-81ED-4DB2-BD59-A6C34878D82A}">
                    <a16:rowId xmlns:a16="http://schemas.microsoft.com/office/drawing/2014/main" xmlns="" val="10005"/>
                  </a:ext>
                </a:extLst>
              </a:tr>
            </a:tbl>
          </a:graphicData>
        </a:graphic>
      </p:graphicFrame>
      <p:sp>
        <p:nvSpPr>
          <p:cNvPr id="6" name="TextBox 5"/>
          <p:cNvSpPr txBox="1"/>
          <p:nvPr/>
        </p:nvSpPr>
        <p:spPr bwMode="auto">
          <a:xfrm>
            <a:off x="1642334" y="1193025"/>
            <a:ext cx="8875060" cy="1107996"/>
          </a:xfrm>
          <a:prstGeom prst="rect">
            <a:avLst/>
          </a:prstGeom>
          <a:noFill/>
          <a:ln w="19050" algn="ctr">
            <a:noFill/>
            <a:miter lim="800000"/>
            <a:headEnd/>
            <a:tailEnd/>
          </a:ln>
        </p:spPr>
        <p:txBody>
          <a:bodyPr wrap="square" lIns="0" tIns="0" rIns="0" bIns="0" rtlCol="0">
            <a:spAutoFit/>
          </a:bodyPr>
          <a:lstStyle/>
          <a:p>
            <a:r>
              <a:rPr lang="en-US" sz="2400" dirty="0"/>
              <a:t>Cox regression for risk of upgrade to Gleason ≥3+4 on subsequent biopsy for AS cohort of men diagnosed with Gleason 3+3 with both PI-RADS and GPS scores </a:t>
            </a:r>
          </a:p>
        </p:txBody>
      </p:sp>
      <p:sp>
        <p:nvSpPr>
          <p:cNvPr id="3" name="Rectangle 2"/>
          <p:cNvSpPr/>
          <p:nvPr/>
        </p:nvSpPr>
        <p:spPr bwMode="auto">
          <a:xfrm>
            <a:off x="1642334" y="5129328"/>
            <a:ext cx="8875060" cy="604498"/>
          </a:xfrm>
          <a:prstGeom prst="rect">
            <a:avLst/>
          </a:prstGeom>
          <a:noFill/>
          <a:ln w="38100" cmpd="sng" algn="ctr">
            <a:solidFill>
              <a:srgbClr val="EC1848"/>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 name="Rectangle 6"/>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28789286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4406902"/>
            <a:ext cx="7772400" cy="523180"/>
          </a:xfrm>
        </p:spPr>
        <p:txBody>
          <a:bodyPr/>
          <a:lstStyle/>
          <a:p>
            <a:r>
              <a:rPr lang="en-US" sz="3200"/>
              <a:t>What about </a:t>
            </a:r>
            <a:r>
              <a:rPr lang="en-US" sz="3200" err="1"/>
              <a:t>gleason</a:t>
            </a:r>
            <a:r>
              <a:rPr lang="en-US" sz="3200"/>
              <a:t> 3 + 4?</a:t>
            </a:r>
          </a:p>
        </p:txBody>
      </p:sp>
      <p:sp>
        <p:nvSpPr>
          <p:cNvPr id="3" name="Text Placeholder 2"/>
          <p:cNvSpPr>
            <a:spLocks noGrp="1"/>
          </p:cNvSpPr>
          <p:nvPr>
            <p:ph type="body" idx="1"/>
          </p:nvPr>
        </p:nvSpPr>
        <p:spPr/>
        <p:txBody>
          <a:bodyPr/>
          <a:lstStyle/>
          <a:p>
            <a:r>
              <a:rPr lang="en-US"/>
              <a:t>Active Surveillance</a:t>
            </a:r>
          </a:p>
        </p:txBody>
      </p:sp>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47579279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950" y="434359"/>
            <a:ext cx="8089900" cy="577081"/>
          </a:xfrm>
        </p:spPr>
        <p:txBody>
          <a:bodyPr>
            <a:normAutofit/>
          </a:bodyPr>
          <a:lstStyle/>
          <a:p>
            <a:r>
              <a:rPr lang="en-US" b="1" i="1" dirty="0">
                <a:latin typeface="+mj-lt"/>
              </a:rPr>
              <a:t>Contemporary</a:t>
            </a:r>
            <a:r>
              <a:rPr lang="en-US" dirty="0">
                <a:latin typeface="+mj-lt"/>
              </a:rPr>
              <a:t> Risk Profiling</a:t>
            </a:r>
          </a:p>
        </p:txBody>
      </p:sp>
      <p:sp>
        <p:nvSpPr>
          <p:cNvPr id="3" name="Content Placeholder 2"/>
          <p:cNvSpPr>
            <a:spLocks noGrp="1"/>
          </p:cNvSpPr>
          <p:nvPr>
            <p:ph sz="half" idx="1"/>
          </p:nvPr>
        </p:nvSpPr>
        <p:spPr>
          <a:xfrm>
            <a:off x="1981200" y="1270001"/>
            <a:ext cx="4038600" cy="4525963"/>
          </a:xfrm>
        </p:spPr>
        <p:txBody>
          <a:bodyPr/>
          <a:lstStyle/>
          <a:p>
            <a:r>
              <a:rPr lang="en-US" sz="3200" b="1" dirty="0">
                <a:solidFill>
                  <a:schemeClr val="accent5"/>
                </a:solidFill>
              </a:rPr>
              <a:t>Old</a:t>
            </a:r>
          </a:p>
          <a:p>
            <a:pPr lvl="1"/>
            <a:r>
              <a:rPr lang="en-US" dirty="0"/>
              <a:t>Grade (3/4)</a:t>
            </a:r>
          </a:p>
          <a:p>
            <a:pPr lvl="1"/>
            <a:r>
              <a:rPr lang="en-US" dirty="0"/>
              <a:t>Volume (0.5 cc)</a:t>
            </a:r>
          </a:p>
        </p:txBody>
      </p:sp>
      <p:sp>
        <p:nvSpPr>
          <p:cNvPr id="4" name="Content Placeholder 3"/>
          <p:cNvSpPr>
            <a:spLocks noGrp="1"/>
          </p:cNvSpPr>
          <p:nvPr>
            <p:ph sz="half" idx="2"/>
          </p:nvPr>
        </p:nvSpPr>
        <p:spPr>
          <a:xfrm>
            <a:off x="5397500" y="1270001"/>
            <a:ext cx="5270500" cy="4525963"/>
          </a:xfrm>
        </p:spPr>
        <p:txBody>
          <a:bodyPr/>
          <a:lstStyle/>
          <a:p>
            <a:r>
              <a:rPr lang="en-US" sz="3200" b="1" dirty="0">
                <a:solidFill>
                  <a:schemeClr val="accent2"/>
                </a:solidFill>
              </a:rPr>
              <a:t>New</a:t>
            </a:r>
          </a:p>
          <a:p>
            <a:pPr lvl="1"/>
            <a:r>
              <a:rPr lang="en-US" sz="3200" dirty="0"/>
              <a:t>Volume</a:t>
            </a:r>
          </a:p>
          <a:p>
            <a:pPr lvl="1"/>
            <a:r>
              <a:rPr lang="en-US" sz="3200" dirty="0"/>
              <a:t>PSAD </a:t>
            </a:r>
          </a:p>
          <a:p>
            <a:pPr lvl="1"/>
            <a:r>
              <a:rPr lang="en-US" sz="3200" dirty="0" err="1"/>
              <a:t>MpMRI</a:t>
            </a:r>
            <a:r>
              <a:rPr lang="en-US" sz="3200" dirty="0"/>
              <a:t> – PIRADS  </a:t>
            </a:r>
          </a:p>
          <a:p>
            <a:pPr lvl="1"/>
            <a:r>
              <a:rPr lang="en-US" sz="3200" dirty="0"/>
              <a:t>MRI:TRUS fusion Biopsy</a:t>
            </a:r>
          </a:p>
          <a:p>
            <a:pPr lvl="1"/>
            <a:r>
              <a:rPr lang="en-US" sz="3200" dirty="0"/>
              <a:t>Genomics/Histology</a:t>
            </a:r>
          </a:p>
          <a:p>
            <a:pPr lvl="1"/>
            <a:r>
              <a:rPr lang="en-US" sz="3200" i="1" dirty="0"/>
              <a:t>Multivariable risk models</a:t>
            </a:r>
          </a:p>
        </p:txBody>
      </p:sp>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18273039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endParaRPr lang="en-US"/>
          </a:p>
        </p:txBody>
      </p:sp>
      <p:sp>
        <p:nvSpPr>
          <p:cNvPr id="10" name="Title 1"/>
          <p:cNvSpPr>
            <a:spLocks noGrp="1"/>
          </p:cNvSpPr>
          <p:nvPr>
            <p:ph type="title"/>
          </p:nvPr>
        </p:nvSpPr>
        <p:spPr>
          <a:xfrm>
            <a:off x="2184881" y="311095"/>
            <a:ext cx="10786533" cy="933100"/>
          </a:xfrm>
        </p:spPr>
        <p:txBody>
          <a:bodyPr/>
          <a:lstStyle/>
          <a:p>
            <a:r>
              <a:rPr lang="en-US" sz="3200" b="1">
                <a:latin typeface="+mj-lt"/>
              </a:rPr>
              <a:t>Treatment-free survival 3+3 </a:t>
            </a:r>
            <a:r>
              <a:rPr lang="en-US" sz="3200" b="1" err="1">
                <a:latin typeface="+mj-lt"/>
              </a:rPr>
              <a:t>vs</a:t>
            </a:r>
            <a:r>
              <a:rPr lang="en-US" sz="3200" b="1">
                <a:latin typeface="+mj-lt"/>
              </a:rPr>
              <a:t> 3+4 </a:t>
            </a:r>
            <a:br>
              <a:rPr lang="en-US" sz="3200" b="1">
                <a:latin typeface="+mj-lt"/>
              </a:rPr>
            </a:br>
            <a:endParaRPr lang="en-US" sz="3200" b="1" i="1">
              <a:latin typeface="+mj-lt"/>
            </a:endParaRPr>
          </a:p>
        </p:txBody>
      </p:sp>
      <p:sp>
        <p:nvSpPr>
          <p:cNvPr id="2" name="TextBox 1"/>
          <p:cNvSpPr txBox="1"/>
          <p:nvPr/>
        </p:nvSpPr>
        <p:spPr bwMode="auto">
          <a:xfrm>
            <a:off x="3605490" y="3704644"/>
            <a:ext cx="65" cy="307777"/>
          </a:xfrm>
          <a:prstGeom prst="rect">
            <a:avLst/>
          </a:prstGeom>
          <a:noFill/>
          <a:ln w="19050" algn="ctr">
            <a:noFill/>
            <a:miter lim="800000"/>
            <a:headEnd/>
            <a:tailEnd/>
          </a:ln>
        </p:spPr>
        <p:txBody>
          <a:bodyPr wrap="none" lIns="0" tIns="0" rIns="0" bIns="0" rtlCol="0">
            <a:spAutoFit/>
          </a:bodyPr>
          <a:lstStyle/>
          <a:p>
            <a:endParaRPr lang="en-US" sz="2000" err="1"/>
          </a:p>
        </p:txBody>
      </p:sp>
      <p:pic>
        <p:nvPicPr>
          <p:cNvPr id="8" name="Content Placeholder 7"/>
          <p:cNvPicPr>
            <a:picLocks noGrp="1"/>
          </p:cNvPicPr>
          <p:nvPr>
            <p:ph idx="1"/>
          </p:nvPr>
        </p:nvPicPr>
        <p:blipFill>
          <a:blip r:embed="rId3">
            <a:extLst>
              <a:ext uri="{28A0092B-C50C-407E-A947-70E740481C1C}">
                <a14:useLocalDpi xmlns:a14="http://schemas.microsoft.com/office/drawing/2010/main" val="0"/>
              </a:ext>
            </a:extLst>
          </a:blip>
          <a:srcRect l="-15324" r="-15324"/>
          <a:stretch>
            <a:fillRect/>
          </a:stretch>
        </p:blipFill>
        <p:spPr>
          <a:prstGeom prst="rect">
            <a:avLst/>
          </a:prstGeom>
        </p:spPr>
      </p:pic>
      <p:sp>
        <p:nvSpPr>
          <p:cNvPr id="7" name="Rectangle 6"/>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22902217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733" y="438913"/>
            <a:ext cx="8089901" cy="409023"/>
          </a:xfrm>
        </p:spPr>
        <p:txBody>
          <a:bodyPr/>
          <a:lstStyle/>
          <a:p>
            <a:pPr algn="ctr"/>
            <a:r>
              <a:rPr lang="en-US" sz="2400">
                <a:latin typeface="+mj-lt"/>
              </a:rPr>
              <a:t>Biochemical Recurrence After Delayed Radical Prostatectomy</a:t>
            </a:r>
          </a:p>
        </p:txBody>
      </p:sp>
      <p:pic>
        <p:nvPicPr>
          <p:cNvPr id="4" name="Content Placeholder 3" descr="P:\UrologicOncology\Prostate\Output\Analysis_Projects\AS_GPS_PIRADS\SASpgm\SASout\AUA2018\2bKM_STD_psafail02_delayedRP_BYGS34onecore.emf"/>
          <p:cNvPicPr>
            <a:picLocks noGrp="1"/>
          </p:cNvPicPr>
          <p:nvPr>
            <p:ph idx="1"/>
          </p:nvPr>
        </p:nvPicPr>
        <p:blipFill>
          <a:blip r:embed="rId2">
            <a:extLst>
              <a:ext uri="{28A0092B-C50C-407E-A947-70E740481C1C}">
                <a14:useLocalDpi xmlns:a14="http://schemas.microsoft.com/office/drawing/2010/main" val="0"/>
              </a:ext>
            </a:extLst>
          </a:blip>
          <a:srcRect l="-24122" r="-24122"/>
          <a:stretch>
            <a:fillRect/>
          </a:stretch>
        </p:blipFill>
        <p:spPr bwMode="auto">
          <a:xfrm>
            <a:off x="1942085" y="1563752"/>
            <a:ext cx="8325548" cy="4011502"/>
          </a:xfrm>
          <a:prstGeom prst="rect">
            <a:avLst/>
          </a:prstGeom>
          <a:noFill/>
          <a:ln>
            <a:noFill/>
          </a:ln>
        </p:spPr>
      </p:pic>
      <p:sp>
        <p:nvSpPr>
          <p:cNvPr id="5" name="TextBox 4"/>
          <p:cNvSpPr txBox="1"/>
          <p:nvPr/>
        </p:nvSpPr>
        <p:spPr bwMode="auto">
          <a:xfrm>
            <a:off x="1735695" y="6383700"/>
            <a:ext cx="2300117" cy="307777"/>
          </a:xfrm>
          <a:prstGeom prst="rect">
            <a:avLst/>
          </a:prstGeom>
          <a:noFill/>
          <a:ln w="19050" algn="ctr">
            <a:noFill/>
            <a:miter lim="800000"/>
            <a:headEnd/>
            <a:tailEnd/>
          </a:ln>
        </p:spPr>
        <p:txBody>
          <a:bodyPr wrap="none" lIns="0" tIns="0" rIns="0" bIns="0" rtlCol="0">
            <a:spAutoFit/>
          </a:bodyPr>
          <a:lstStyle/>
          <a:p>
            <a:r>
              <a:rPr lang="en-US" sz="2000" err="1">
                <a:solidFill>
                  <a:schemeClr val="bg2"/>
                </a:solidFill>
                <a:latin typeface="+mj-lt"/>
              </a:rPr>
              <a:t>Masic</a:t>
            </a:r>
            <a:r>
              <a:rPr lang="en-US" sz="2000">
                <a:solidFill>
                  <a:schemeClr val="bg2"/>
                </a:solidFill>
                <a:latin typeface="+mj-lt"/>
              </a:rPr>
              <a:t> et al, AUA 2018</a:t>
            </a:r>
          </a:p>
        </p:txBody>
      </p:sp>
      <p:cxnSp>
        <p:nvCxnSpPr>
          <p:cNvPr id="6" name="Straight Arrow Connector 5"/>
          <p:cNvCxnSpPr/>
          <p:nvPr/>
        </p:nvCxnSpPr>
        <p:spPr>
          <a:xfrm flipH="1">
            <a:off x="9169400" y="2489200"/>
            <a:ext cx="711200" cy="0"/>
          </a:xfrm>
          <a:prstGeom prst="straightConnector1">
            <a:avLst/>
          </a:prstGeom>
          <a:ln w="57150"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bwMode="auto">
          <a:xfrm>
            <a:off x="2927662" y="2842974"/>
            <a:ext cx="6690934" cy="861774"/>
          </a:xfrm>
          <a:prstGeom prst="rect">
            <a:avLst/>
          </a:prstGeom>
          <a:solidFill>
            <a:schemeClr val="tx1">
              <a:lumMod val="25000"/>
              <a:lumOff val="75000"/>
            </a:schemeClr>
          </a:solidFill>
          <a:ln w="19050" algn="ctr">
            <a:noFill/>
            <a:miter lim="800000"/>
            <a:headEnd/>
            <a:tailEnd/>
          </a:ln>
        </p:spPr>
        <p:txBody>
          <a:bodyPr wrap="none" lIns="0" tIns="0" rIns="0" bIns="0" rtlCol="0">
            <a:spAutoFit/>
          </a:bodyPr>
          <a:lstStyle/>
          <a:p>
            <a:pPr algn="ctr"/>
            <a:r>
              <a:rPr lang="en-US" sz="2800">
                <a:latin typeface="+mj-lt"/>
              </a:rPr>
              <a:t>PCS Survival 100%</a:t>
            </a:r>
          </a:p>
          <a:p>
            <a:pPr algn="ctr"/>
            <a:r>
              <a:rPr lang="en-US" sz="2800">
                <a:latin typeface="+mj-lt"/>
              </a:rPr>
              <a:t>Metastases - Free Survival 99%/98% (p = 0.21)</a:t>
            </a:r>
          </a:p>
        </p:txBody>
      </p:sp>
      <p:sp>
        <p:nvSpPr>
          <p:cNvPr id="7" name="Rectangle 6"/>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651024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46A962-CFDB-3A42-A9E8-0394A5EEDAF7}"/>
              </a:ext>
            </a:extLst>
          </p:cNvPr>
          <p:cNvSpPr>
            <a:spLocks noGrp="1"/>
          </p:cNvSpPr>
          <p:nvPr>
            <p:ph type="title"/>
          </p:nvPr>
        </p:nvSpPr>
        <p:spPr>
          <a:xfrm>
            <a:off x="882660" y="295694"/>
            <a:ext cx="10786535" cy="563231"/>
          </a:xfrm>
        </p:spPr>
        <p:txBody>
          <a:bodyPr/>
          <a:lstStyle/>
          <a:p>
            <a:r>
              <a:rPr lang="en-US" dirty="0"/>
              <a:t>Preoperative Predictors</a:t>
            </a:r>
          </a:p>
        </p:txBody>
      </p:sp>
      <p:graphicFrame>
        <p:nvGraphicFramePr>
          <p:cNvPr id="7" name="Content Placeholder 6">
            <a:extLst>
              <a:ext uri="{FF2B5EF4-FFF2-40B4-BE49-F238E27FC236}">
                <a16:creationId xmlns:a16="http://schemas.microsoft.com/office/drawing/2014/main" xmlns="" id="{3558C103-4AA9-D64A-8867-B12EF3DE4364}"/>
              </a:ext>
            </a:extLst>
          </p:cNvPr>
          <p:cNvGraphicFramePr>
            <a:graphicFrameLocks noGrp="1"/>
          </p:cNvGraphicFramePr>
          <p:nvPr>
            <p:ph idx="1"/>
            <p:extLst>
              <p:ext uri="{D42A27DB-BD31-4B8C-83A1-F6EECF244321}">
                <p14:modId xmlns:p14="http://schemas.microsoft.com/office/powerpoint/2010/main" val="3159719469"/>
              </p:ext>
            </p:extLst>
          </p:nvPr>
        </p:nvGraphicFramePr>
        <p:xfrm>
          <a:off x="1983036" y="1586429"/>
          <a:ext cx="8108416" cy="4091383"/>
        </p:xfrm>
        <a:graphic>
          <a:graphicData uri="http://schemas.openxmlformats.org/drawingml/2006/table">
            <a:tbl>
              <a:tblPr firstRow="1" firstCol="1" bandRow="1">
                <a:tableStyleId>{5C22544A-7EE6-4342-B048-85BDC9FD1C3A}</a:tableStyleId>
              </a:tblPr>
              <a:tblGrid>
                <a:gridCol w="3031843">
                  <a:extLst>
                    <a:ext uri="{9D8B030D-6E8A-4147-A177-3AD203B41FA5}">
                      <a16:colId xmlns:a16="http://schemas.microsoft.com/office/drawing/2014/main" xmlns="" val="2847198211"/>
                    </a:ext>
                  </a:extLst>
                </a:gridCol>
                <a:gridCol w="1983036">
                  <a:extLst>
                    <a:ext uri="{9D8B030D-6E8A-4147-A177-3AD203B41FA5}">
                      <a16:colId xmlns:a16="http://schemas.microsoft.com/office/drawing/2014/main" xmlns="" val="2499538459"/>
                    </a:ext>
                  </a:extLst>
                </a:gridCol>
                <a:gridCol w="2141679">
                  <a:extLst>
                    <a:ext uri="{9D8B030D-6E8A-4147-A177-3AD203B41FA5}">
                      <a16:colId xmlns:a16="http://schemas.microsoft.com/office/drawing/2014/main" xmlns="" val="4098548394"/>
                    </a:ext>
                  </a:extLst>
                </a:gridCol>
                <a:gridCol w="951858">
                  <a:extLst>
                    <a:ext uri="{9D8B030D-6E8A-4147-A177-3AD203B41FA5}">
                      <a16:colId xmlns:a16="http://schemas.microsoft.com/office/drawing/2014/main" xmlns="" val="4101052341"/>
                    </a:ext>
                  </a:extLst>
                </a:gridCol>
              </a:tblGrid>
              <a:tr h="711191">
                <a:tc gridSpan="4">
                  <a:txBody>
                    <a:bodyPr/>
                    <a:lstStyle/>
                    <a:p>
                      <a:pPr marL="0" marR="0">
                        <a:spcBef>
                          <a:spcPts val="0"/>
                        </a:spcBef>
                        <a:spcAft>
                          <a:spcPts val="0"/>
                        </a:spcAft>
                      </a:pPr>
                      <a:r>
                        <a:rPr lang="en-US" sz="1600">
                          <a:effectLst/>
                        </a:rPr>
                        <a:t>Table 4. Multivariate Cox proportional hazards regression of pre-prostatectomy clinical variables with outcome of disease recurrence</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63790383"/>
                  </a:ext>
                </a:extLst>
              </a:tr>
              <a:tr h="349312">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HR (95% CI)</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P</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706099975"/>
                  </a:ext>
                </a:extLst>
              </a:tr>
              <a:tr h="635800">
                <a:tc>
                  <a:txBody>
                    <a:bodyPr/>
                    <a:lstStyle/>
                    <a:p>
                      <a:pPr marL="0" marR="0">
                        <a:spcBef>
                          <a:spcPts val="0"/>
                        </a:spcBef>
                        <a:spcAft>
                          <a:spcPts val="0"/>
                        </a:spcAft>
                      </a:pPr>
                      <a:r>
                        <a:rPr lang="en-US" sz="1600">
                          <a:effectLst/>
                        </a:rPr>
                        <a:t>Age at diagnosis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Years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1.02 (0.98-1.06)</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0.40</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904155022"/>
                  </a:ext>
                </a:extLst>
              </a:tr>
              <a:tr h="635800">
                <a:tc>
                  <a:txBody>
                    <a:bodyPr/>
                    <a:lstStyle/>
                    <a:p>
                      <a:pPr marL="0" marR="0">
                        <a:spcBef>
                          <a:spcPts val="0"/>
                        </a:spcBef>
                        <a:spcAft>
                          <a:spcPts val="0"/>
                        </a:spcAft>
                      </a:pPr>
                      <a:r>
                        <a:rPr lang="en-US" sz="1600">
                          <a:effectLst/>
                        </a:rPr>
                        <a:t>PSA density at diagnosis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Log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1.50 (0.98-2.30)</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0.06</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230459580"/>
                  </a:ext>
                </a:extLst>
              </a:tr>
              <a:tr h="635800">
                <a:tc>
                  <a:txBody>
                    <a:bodyPr/>
                    <a:lstStyle/>
                    <a:p>
                      <a:pPr marL="0" marR="0">
                        <a:spcBef>
                          <a:spcPts val="0"/>
                        </a:spcBef>
                        <a:spcAft>
                          <a:spcPts val="0"/>
                        </a:spcAft>
                      </a:pPr>
                      <a:r>
                        <a:rPr lang="en-US" sz="1600">
                          <a:effectLst/>
                        </a:rPr>
                        <a:t>Gleason score and volume of high grade cores at diagnosis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GS 3+4 and 2+ HG cores vs GS 3+3</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2.65 (1.23-5.69)</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0.01</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02870500"/>
                  </a:ext>
                </a:extLst>
              </a:tr>
              <a:tr h="635800">
                <a:tc>
                  <a:txBody>
                    <a:bodyPr/>
                    <a:lstStyle/>
                    <a:p>
                      <a:pPr marL="0" marR="0">
                        <a:spcBef>
                          <a:spcPts val="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GS 3+4 and 1 HG core vs GS 3+3</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1.45 (0.52-4.07)</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0.47</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771687540"/>
                  </a:ext>
                </a:extLst>
              </a:tr>
              <a:tr h="428473">
                <a:tc gridSpan="4">
                  <a:txBody>
                    <a:bodyPr/>
                    <a:lstStyle/>
                    <a:p>
                      <a:pPr marL="0" marR="0">
                        <a:spcBef>
                          <a:spcPts val="0"/>
                        </a:spcBef>
                        <a:spcAft>
                          <a:spcPts val="0"/>
                        </a:spcAft>
                      </a:pPr>
                      <a:r>
                        <a:rPr lang="en-US" sz="1600" dirty="0">
                          <a:effectLst/>
                        </a:rPr>
                        <a:t>Abbreviations: CI, confidence interval; GS, Gleason score; HG, high grade; HR, hazard ratio; PSA, prostate specific antigen.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377087899"/>
                  </a:ext>
                </a:extLst>
              </a:tr>
            </a:tbl>
          </a:graphicData>
        </a:graphic>
      </p:graphicFrame>
      <p:sp>
        <p:nvSpPr>
          <p:cNvPr id="8" name="Rectangle 7">
            <a:extLst>
              <a:ext uri="{FF2B5EF4-FFF2-40B4-BE49-F238E27FC236}">
                <a16:creationId xmlns:a16="http://schemas.microsoft.com/office/drawing/2014/main" xmlns="" id="{29374A5F-9979-8F48-8A48-A89FB6AA5657}"/>
              </a:ext>
            </a:extLst>
          </p:cNvPr>
          <p:cNvSpPr/>
          <p:nvPr/>
        </p:nvSpPr>
        <p:spPr bwMode="auto">
          <a:xfrm>
            <a:off x="1961002" y="3910988"/>
            <a:ext cx="8119432" cy="1288973"/>
          </a:xfrm>
          <a:prstGeom prst="rect">
            <a:avLst/>
          </a:prstGeom>
          <a:noFill/>
          <a:ln w="57150" algn="ctr">
            <a:solidFill>
              <a:schemeClr val="accent5"/>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23366616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 - </a:t>
            </a:r>
            <a:r>
              <a:rPr lang="en-US" b="1" i="1" dirty="0"/>
              <a:t>Caution</a:t>
            </a:r>
          </a:p>
        </p:txBody>
      </p:sp>
      <p:sp>
        <p:nvSpPr>
          <p:cNvPr id="4" name="Content Placeholder 3"/>
          <p:cNvSpPr>
            <a:spLocks noGrp="1"/>
          </p:cNvSpPr>
          <p:nvPr>
            <p:ph sz="half" idx="1"/>
          </p:nvPr>
        </p:nvSpPr>
        <p:spPr/>
        <p:txBody>
          <a:bodyPr/>
          <a:lstStyle/>
          <a:p>
            <a:r>
              <a:rPr lang="en-US" dirty="0"/>
              <a:t>High PSAD</a:t>
            </a:r>
          </a:p>
          <a:p>
            <a:r>
              <a:rPr lang="en-US" dirty="0"/>
              <a:t>PIRADS 4/5 on </a:t>
            </a:r>
            <a:r>
              <a:rPr lang="en-US" dirty="0" err="1"/>
              <a:t>mpMRI</a:t>
            </a:r>
            <a:endParaRPr lang="en-US" dirty="0"/>
          </a:p>
          <a:p>
            <a:r>
              <a:rPr lang="en-US" dirty="0"/>
              <a:t>Adverse genomics (GPS)</a:t>
            </a:r>
          </a:p>
          <a:p>
            <a:r>
              <a:rPr lang="en-US" dirty="0"/>
              <a:t>Cribriform </a:t>
            </a:r>
            <a:r>
              <a:rPr lang="en-US" dirty="0" smtClean="0"/>
              <a:t>histology</a:t>
            </a:r>
          </a:p>
          <a:p>
            <a:r>
              <a:rPr lang="en-US" dirty="0" err="1" smtClean="0"/>
              <a:t>Intraductal</a:t>
            </a:r>
            <a:r>
              <a:rPr lang="en-US" dirty="0" smtClean="0"/>
              <a:t> histology</a:t>
            </a:r>
            <a:endParaRPr lang="en-US" dirty="0"/>
          </a:p>
          <a:p>
            <a:r>
              <a:rPr lang="en-US" dirty="0"/>
              <a:t>Larger number of biopsy cores 3/4 positive at diagnosis (volume)</a:t>
            </a:r>
          </a:p>
        </p:txBody>
      </p:sp>
      <p:pic>
        <p:nvPicPr>
          <p:cNvPr id="6" name="Content Placeholder 4" descr="Screen Shot 2018-05-19 at 6.12.00 AM.png"/>
          <p:cNvPicPr>
            <a:picLocks noGrp="1" noChangeAspect="1"/>
          </p:cNvPicPr>
          <p:nvPr>
            <p:ph sz="half" idx="2"/>
          </p:nvPr>
        </p:nvPicPr>
        <p:blipFill>
          <a:blip r:embed="rId2">
            <a:extLst>
              <a:ext uri="{28A0092B-C50C-407E-A947-70E740481C1C}">
                <a14:useLocalDpi xmlns:a14="http://schemas.microsoft.com/office/drawing/2010/main" val="0"/>
              </a:ext>
            </a:extLst>
          </a:blip>
          <a:srcRect t="-27077" b="-27077"/>
          <a:stretch>
            <a:fillRect/>
          </a:stretch>
        </p:blipFill>
        <p:spPr/>
      </p:pic>
      <p:cxnSp>
        <p:nvCxnSpPr>
          <p:cNvPr id="8" name="Straight Arrow Connector 7"/>
          <p:cNvCxnSpPr/>
          <p:nvPr/>
        </p:nvCxnSpPr>
        <p:spPr>
          <a:xfrm>
            <a:off x="7247467" y="1600201"/>
            <a:ext cx="0" cy="753532"/>
          </a:xfrm>
          <a:prstGeom prst="straightConnector1">
            <a:avLst/>
          </a:prstGeom>
          <a:ln w="57150" cmpd="sng">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0" name="Text Placeholder 6"/>
          <p:cNvSpPr txBox="1">
            <a:spLocks/>
          </p:cNvSpPr>
          <p:nvPr/>
        </p:nvSpPr>
        <p:spPr>
          <a:xfrm>
            <a:off x="1744134" y="6373338"/>
            <a:ext cx="7587032" cy="358291"/>
          </a:xfrm>
          <a:prstGeom prst="rect">
            <a:avLst/>
          </a:prstGeom>
        </p:spPr>
        <p:txBody>
          <a:bodyPr vert="horz" wrap="square" lIns="91440" tIns="45720" rIns="91440" bIns="4572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err="1">
                <a:solidFill>
                  <a:srgbClr val="FFFFFF"/>
                </a:solidFill>
              </a:rPr>
              <a:t>Kweldam</a:t>
            </a:r>
            <a:r>
              <a:rPr lang="en-US" sz="1200">
                <a:solidFill>
                  <a:srgbClr val="FFFFFF"/>
                </a:solidFill>
              </a:rPr>
              <a:t> et al. Mod </a:t>
            </a:r>
            <a:r>
              <a:rPr lang="en-US" sz="1200" err="1">
                <a:solidFill>
                  <a:srgbClr val="FFFFFF"/>
                </a:solidFill>
              </a:rPr>
              <a:t>Pathol</a:t>
            </a:r>
            <a:r>
              <a:rPr lang="en-US" sz="1200">
                <a:solidFill>
                  <a:srgbClr val="FFFFFF"/>
                </a:solidFill>
              </a:rPr>
              <a:t> 2015; 28:457, Nat Rev </a:t>
            </a:r>
            <a:r>
              <a:rPr lang="en-US" sz="1200" err="1">
                <a:solidFill>
                  <a:srgbClr val="FFFFFF"/>
                </a:solidFill>
              </a:rPr>
              <a:t>Urol</a:t>
            </a:r>
            <a:r>
              <a:rPr lang="en-US" sz="1200">
                <a:solidFill>
                  <a:srgbClr val="FFFFFF"/>
                </a:solidFill>
              </a:rPr>
              <a:t> 2018 Apr 30. </a:t>
            </a:r>
            <a:r>
              <a:rPr lang="en-US" sz="1200" err="1">
                <a:solidFill>
                  <a:srgbClr val="FFFFFF"/>
                </a:solidFill>
              </a:rPr>
              <a:t>doi</a:t>
            </a:r>
            <a:r>
              <a:rPr lang="en-US" sz="1200">
                <a:solidFill>
                  <a:srgbClr val="FFFFFF"/>
                </a:solidFill>
              </a:rPr>
              <a:t>: 10.1038/s41585-018-0013-1</a:t>
            </a:r>
          </a:p>
        </p:txBody>
      </p:sp>
      <p:sp>
        <p:nvSpPr>
          <p:cNvPr id="7" name="Rectangle 6"/>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292629937"/>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lstStyle/>
          <a:p>
            <a:r>
              <a:rPr lang="en-US" dirty="0" smtClean="0"/>
              <a:t>What to choose?</a:t>
            </a:r>
            <a:endParaRPr lang="en-US" dirty="0"/>
          </a:p>
        </p:txBody>
      </p:sp>
      <p:graphicFrame>
        <p:nvGraphicFramePr>
          <p:cNvPr id="5" name="Content Placeholder 4"/>
          <p:cNvGraphicFramePr>
            <a:graphicFrameLocks noGrp="1"/>
          </p:cNvGraphicFramePr>
          <p:nvPr>
            <p:ph idx="1"/>
            <p:extLst/>
          </p:nvPr>
        </p:nvGraphicFramePr>
        <p:xfrm>
          <a:off x="2019660" y="1193675"/>
          <a:ext cx="8325548" cy="4551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2019661" y="4893733"/>
            <a:ext cx="8462073" cy="1231106"/>
            <a:chOff x="495660" y="4893733"/>
            <a:chExt cx="8462073" cy="1231106"/>
          </a:xfrm>
        </p:grpSpPr>
        <p:sp>
          <p:nvSpPr>
            <p:cNvPr id="4" name="TextBox 3"/>
            <p:cNvSpPr txBox="1"/>
            <p:nvPr/>
          </p:nvSpPr>
          <p:spPr bwMode="auto">
            <a:xfrm>
              <a:off x="495660" y="4893733"/>
              <a:ext cx="1837567" cy="1231106"/>
            </a:xfrm>
            <a:prstGeom prst="rect">
              <a:avLst/>
            </a:prstGeom>
            <a:solidFill>
              <a:schemeClr val="accent4">
                <a:lumMod val="60000"/>
                <a:lumOff val="40000"/>
              </a:schemeClr>
            </a:solidFill>
            <a:ln w="19050" algn="ctr">
              <a:solidFill>
                <a:schemeClr val="tx2"/>
              </a:solidFill>
              <a:miter lim="800000"/>
              <a:headEnd/>
              <a:tailEnd/>
            </a:ln>
          </p:spPr>
          <p:txBody>
            <a:bodyPr wrap="none" lIns="0" tIns="0" rIns="0" bIns="0" rtlCol="0">
              <a:spAutoFit/>
            </a:bodyPr>
            <a:lstStyle/>
            <a:p>
              <a:r>
                <a:rPr lang="en-US" sz="2000" dirty="0"/>
                <a:t>3/4 , high volume</a:t>
              </a:r>
            </a:p>
            <a:p>
              <a:r>
                <a:rPr lang="en-US" sz="2000" dirty="0"/>
                <a:t>High </a:t>
              </a:r>
              <a:r>
                <a:rPr lang="en-US" sz="2000" dirty="0" smtClean="0"/>
                <a:t>genomics</a:t>
              </a:r>
              <a:endParaRPr lang="en-US" sz="2000" dirty="0"/>
            </a:p>
            <a:p>
              <a:r>
                <a:rPr lang="en-US" sz="2000" dirty="0" smtClean="0"/>
                <a:t>ECE, SVI</a:t>
              </a:r>
              <a:endParaRPr lang="en-US" sz="2000" dirty="0"/>
            </a:p>
            <a:p>
              <a:r>
                <a:rPr lang="en-US" sz="2000" dirty="0" smtClean="0"/>
                <a:t>Cribriform</a:t>
              </a:r>
              <a:endParaRPr lang="en-US" sz="2000" dirty="0"/>
            </a:p>
          </p:txBody>
        </p:sp>
        <p:sp>
          <p:nvSpPr>
            <p:cNvPr id="6" name="TextBox 5"/>
            <p:cNvSpPr txBox="1"/>
            <p:nvPr/>
          </p:nvSpPr>
          <p:spPr bwMode="auto">
            <a:xfrm>
              <a:off x="7366000" y="4893733"/>
              <a:ext cx="1591733" cy="1231106"/>
            </a:xfrm>
            <a:prstGeom prst="rect">
              <a:avLst/>
            </a:prstGeom>
            <a:solidFill>
              <a:schemeClr val="accent4">
                <a:lumMod val="60000"/>
                <a:lumOff val="40000"/>
              </a:schemeClr>
            </a:solidFill>
            <a:ln w="19050" algn="ctr">
              <a:solidFill>
                <a:schemeClr val="tx2"/>
              </a:solidFill>
              <a:miter lim="800000"/>
              <a:headEnd/>
              <a:tailEnd/>
            </a:ln>
          </p:spPr>
          <p:txBody>
            <a:bodyPr wrap="square" lIns="0" tIns="0" rIns="0" bIns="0" rtlCol="0">
              <a:spAutoFit/>
            </a:bodyPr>
            <a:lstStyle/>
            <a:p>
              <a:r>
                <a:rPr lang="en-US" sz="2000"/>
                <a:t>Low PSAD</a:t>
              </a:r>
            </a:p>
            <a:p>
              <a:r>
                <a:rPr lang="en-US" sz="2000"/>
                <a:t>Neg. biopsy</a:t>
              </a:r>
            </a:p>
            <a:p>
              <a:r>
                <a:rPr lang="en-US" sz="2000"/>
                <a:t>Favorable MRI/Genomics</a:t>
              </a:r>
            </a:p>
          </p:txBody>
        </p:sp>
        <p:sp>
          <p:nvSpPr>
            <p:cNvPr id="7" name="TextBox 6"/>
            <p:cNvSpPr txBox="1"/>
            <p:nvPr/>
          </p:nvSpPr>
          <p:spPr bwMode="auto">
            <a:xfrm>
              <a:off x="5401733" y="4893733"/>
              <a:ext cx="1260862" cy="307777"/>
            </a:xfrm>
            <a:prstGeom prst="rect">
              <a:avLst/>
            </a:prstGeom>
            <a:solidFill>
              <a:schemeClr val="accent4">
                <a:lumMod val="60000"/>
                <a:lumOff val="40000"/>
              </a:schemeClr>
            </a:solidFill>
            <a:ln w="19050" algn="ctr">
              <a:solidFill>
                <a:schemeClr val="tx2"/>
              </a:solidFill>
              <a:miter lim="800000"/>
              <a:headEnd/>
              <a:tailEnd/>
            </a:ln>
          </p:spPr>
          <p:txBody>
            <a:bodyPr wrap="none" lIns="0" tIns="0" rIns="0" bIns="0" rtlCol="0">
              <a:spAutoFit/>
            </a:bodyPr>
            <a:lstStyle/>
            <a:p>
              <a:r>
                <a:rPr lang="en-US" sz="2000"/>
                <a:t>Poor health</a:t>
              </a:r>
            </a:p>
          </p:txBody>
        </p:sp>
      </p:grpSp>
      <p:sp>
        <p:nvSpPr>
          <p:cNvPr id="9" name="Rectangle 8"/>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4240172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34359"/>
            <a:ext cx="8089900" cy="563231"/>
          </a:xfrm>
        </p:spPr>
        <p:txBody>
          <a:bodyPr>
            <a:normAutofit/>
          </a:bodyPr>
          <a:lstStyle/>
          <a:p>
            <a:r>
              <a:rPr lang="en-US" sz="2800" b="1" dirty="0">
                <a:latin typeface="Arial" panose="020B0604020202020204" pitchFamily="34" charset="0"/>
                <a:cs typeface="Arial" panose="020B0604020202020204" pitchFamily="34" charset="0"/>
              </a:rPr>
              <a:t>PSA density versus PSA</a:t>
            </a:r>
          </a:p>
        </p:txBody>
      </p:sp>
      <p:sp>
        <p:nvSpPr>
          <p:cNvPr id="4" name="Content Placeholder 3"/>
          <p:cNvSpPr>
            <a:spLocks noGrp="1"/>
          </p:cNvSpPr>
          <p:nvPr>
            <p:ph idx="1"/>
          </p:nvPr>
        </p:nvSpPr>
        <p:spPr>
          <a:xfrm>
            <a:off x="1981200" y="1230537"/>
            <a:ext cx="8138160" cy="2193068"/>
          </a:xfrm>
        </p:spPr>
        <p:txBody>
          <a:bodyPr>
            <a:normAutofit/>
          </a:bodyPr>
          <a:lstStyle/>
          <a:p>
            <a:pPr marL="0" indent="0">
              <a:buNone/>
            </a:pPr>
            <a:r>
              <a:rPr lang="en-US" sz="2000" i="1" u="sng" dirty="0">
                <a:solidFill>
                  <a:srgbClr val="C00000"/>
                </a:solidFill>
                <a:latin typeface="Arial" panose="020B0604020202020204" pitchFamily="34" charset="0"/>
                <a:cs typeface="Arial" panose="020B0604020202020204" pitchFamily="34" charset="0"/>
              </a:rPr>
              <a:t>PSAD is a better predictor of treatment and reclassification than PSA</a:t>
            </a:r>
          </a:p>
        </p:txBody>
      </p:sp>
      <p:graphicFrame>
        <p:nvGraphicFramePr>
          <p:cNvPr id="5" name="Table 4"/>
          <p:cNvGraphicFramePr>
            <a:graphicFrameLocks noGrp="1"/>
          </p:cNvGraphicFramePr>
          <p:nvPr>
            <p:extLst/>
          </p:nvPr>
        </p:nvGraphicFramePr>
        <p:xfrm>
          <a:off x="2865467" y="1862904"/>
          <a:ext cx="6826651" cy="3661912"/>
        </p:xfrm>
        <a:graphic>
          <a:graphicData uri="http://schemas.openxmlformats.org/drawingml/2006/table">
            <a:tbl>
              <a:tblPr firstRow="1" firstCol="1" bandRow="1" bandCol="1">
                <a:tableStyleId>{5C22544A-7EE6-4342-B048-85BDC9FD1C3A}</a:tableStyleId>
              </a:tblPr>
              <a:tblGrid>
                <a:gridCol w="2357793">
                  <a:extLst>
                    <a:ext uri="{9D8B030D-6E8A-4147-A177-3AD203B41FA5}">
                      <a16:colId xmlns="" xmlns:a16="http://schemas.microsoft.com/office/drawing/2014/main" val="20000"/>
                    </a:ext>
                  </a:extLst>
                </a:gridCol>
                <a:gridCol w="2050268">
                  <a:extLst>
                    <a:ext uri="{9D8B030D-6E8A-4147-A177-3AD203B41FA5}">
                      <a16:colId xmlns="" xmlns:a16="http://schemas.microsoft.com/office/drawing/2014/main" val="20001"/>
                    </a:ext>
                  </a:extLst>
                </a:gridCol>
                <a:gridCol w="2418590">
                  <a:extLst>
                    <a:ext uri="{9D8B030D-6E8A-4147-A177-3AD203B41FA5}">
                      <a16:colId xmlns="" xmlns:a16="http://schemas.microsoft.com/office/drawing/2014/main" val="20002"/>
                    </a:ext>
                  </a:extLst>
                </a:gridCol>
              </a:tblGrid>
              <a:tr h="310668">
                <a:tc rowSpan="2">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gridSpan="2">
                  <a:txBody>
                    <a:bodyPr/>
                    <a:lstStyle/>
                    <a:p>
                      <a:pPr marL="0" marR="0" indent="0" algn="ctr" defTabSz="4320540" rtl="0" eaLnBrk="1" fontAlgn="auto" latinLnBrk="0" hangingPunct="1">
                        <a:lnSpc>
                          <a:spcPct val="115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Outcome</a:t>
                      </a:r>
                      <a:r>
                        <a:rPr lang="en-US" sz="1600" baseline="0" dirty="0">
                          <a:effectLst/>
                          <a:latin typeface="Arial" panose="020B0604020202020204" pitchFamily="34" charset="0"/>
                          <a:cs typeface="Arial" panose="020B0604020202020204" pitchFamily="34" charset="0"/>
                        </a:rPr>
                        <a:t> </a:t>
                      </a:r>
                    </a:p>
                  </a:txBody>
                  <a:tcPr marL="68580" marR="68580" marT="0" marB="0"/>
                </a:tc>
                <a:tc hMerge="1">
                  <a:txBody>
                    <a:bodyPr/>
                    <a:lstStyle/>
                    <a:p>
                      <a:pPr marL="0" marR="0">
                        <a:lnSpc>
                          <a:spcPct val="115000"/>
                        </a:lnSpc>
                        <a:spcBef>
                          <a:spcPts val="0"/>
                        </a:spcBef>
                        <a:spcAft>
                          <a:spcPts val="0"/>
                        </a:spcAft>
                      </a:pPr>
                      <a:endParaRPr lang="en-US" sz="3600" dirty="0">
                        <a:effectLst/>
                        <a:latin typeface="Calibri"/>
                        <a:ea typeface="Calibri"/>
                        <a:cs typeface="Times New Roman"/>
                      </a:endParaRPr>
                    </a:p>
                  </a:txBody>
                  <a:tcPr marL="68580" marR="68580" marT="0" marB="0"/>
                </a:tc>
                <a:extLst>
                  <a:ext uri="{0D108BD9-81ED-4DB2-BD59-A6C34878D82A}">
                    <a16:rowId xmlns="" xmlns:a16="http://schemas.microsoft.com/office/drawing/2014/main" val="10000"/>
                  </a:ext>
                </a:extLst>
              </a:tr>
              <a:tr h="363512">
                <a:tc vMerge="1">
                  <a:txBody>
                    <a:bodyPr/>
                    <a:lstStyle/>
                    <a:p>
                      <a:pPr marL="0" marR="0">
                        <a:lnSpc>
                          <a:spcPct val="115000"/>
                        </a:lnSpc>
                        <a:spcBef>
                          <a:spcPts val="0"/>
                        </a:spcBef>
                        <a:spcAft>
                          <a:spcPts val="0"/>
                        </a:spcAft>
                      </a:pPr>
                      <a:endParaRPr lang="en-US" sz="3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1" dirty="0">
                          <a:solidFill>
                            <a:schemeClr val="bg1"/>
                          </a:solidFill>
                          <a:effectLst/>
                          <a:latin typeface="Arial" panose="020B0604020202020204" pitchFamily="34" charset="0"/>
                          <a:ea typeface="+mn-ea"/>
                          <a:cs typeface="Arial" panose="020B0604020202020204" pitchFamily="34" charset="0"/>
                        </a:rPr>
                        <a:t>Delayed Treatment</a:t>
                      </a:r>
                      <a:endParaRPr lang="en-US" sz="160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accent3">
                        <a:lumMod val="75000"/>
                      </a:schemeClr>
                    </a:solidFill>
                  </a:tcPr>
                </a:tc>
                <a:tc>
                  <a:txBody>
                    <a:bodyPr/>
                    <a:lstStyle/>
                    <a:p>
                      <a:pPr marL="0" marR="0" algn="ctr">
                        <a:lnSpc>
                          <a:spcPct val="115000"/>
                        </a:lnSpc>
                        <a:spcBef>
                          <a:spcPts val="0"/>
                        </a:spcBef>
                        <a:spcAft>
                          <a:spcPts val="0"/>
                        </a:spcAft>
                      </a:pPr>
                      <a:r>
                        <a:rPr lang="en-US" sz="1600" b="1" dirty="0">
                          <a:solidFill>
                            <a:schemeClr val="bg1"/>
                          </a:solidFill>
                          <a:effectLst/>
                          <a:latin typeface="Arial" panose="020B0604020202020204" pitchFamily="34" charset="0"/>
                          <a:ea typeface="Calibri"/>
                          <a:cs typeface="Arial" panose="020B0604020202020204" pitchFamily="34" charset="0"/>
                        </a:rPr>
                        <a:t>Biopsy</a:t>
                      </a:r>
                      <a:r>
                        <a:rPr lang="en-US" sz="1600" b="1" baseline="0" dirty="0">
                          <a:solidFill>
                            <a:schemeClr val="bg1"/>
                          </a:solidFill>
                          <a:effectLst/>
                          <a:latin typeface="Arial" panose="020B0604020202020204" pitchFamily="34" charset="0"/>
                          <a:ea typeface="Calibri"/>
                          <a:cs typeface="Arial" panose="020B0604020202020204" pitchFamily="34" charset="0"/>
                        </a:rPr>
                        <a:t> Progression</a:t>
                      </a:r>
                      <a:endParaRPr lang="en-US" sz="160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accent2"/>
                    </a:solidFill>
                  </a:tcPr>
                </a:tc>
                <a:extLst>
                  <a:ext uri="{0D108BD9-81ED-4DB2-BD59-A6C34878D82A}">
                    <a16:rowId xmlns="" xmlns:a16="http://schemas.microsoft.com/office/drawing/2014/main" val="10001"/>
                  </a:ext>
                </a:extLst>
              </a:tr>
              <a:tr h="554245">
                <a:tc>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Independent Variable</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HR</a:t>
                      </a:r>
                      <a:r>
                        <a:rPr lang="en-US" sz="1600" baseline="0" dirty="0">
                          <a:solidFill>
                            <a:schemeClr val="bg1"/>
                          </a:solidFill>
                          <a:effectLst/>
                          <a:latin typeface="Arial" panose="020B0604020202020204" pitchFamily="34" charset="0"/>
                          <a:cs typeface="Arial" panose="020B0604020202020204" pitchFamily="34" charset="0"/>
                        </a:rPr>
                        <a:t> </a:t>
                      </a:r>
                      <a:r>
                        <a:rPr lang="en-US" sz="1600" dirty="0">
                          <a:solidFill>
                            <a:schemeClr val="bg1"/>
                          </a:solidFill>
                          <a:effectLst/>
                          <a:latin typeface="Arial" panose="020B0604020202020204" pitchFamily="34" charset="0"/>
                          <a:cs typeface="Arial" panose="020B0604020202020204" pitchFamily="34" charset="0"/>
                        </a:rPr>
                        <a:t>(95% CI)</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accent3">
                        <a:lumMod val="75000"/>
                      </a:schemeClr>
                    </a:solidFill>
                  </a:tcPr>
                </a:tc>
                <a:tc>
                  <a:txBody>
                    <a:bodyPr/>
                    <a:lstStyle/>
                    <a:p>
                      <a:pPr marL="0" marR="0" algn="ctr">
                        <a:lnSpc>
                          <a:spcPct val="115000"/>
                        </a:lnSpc>
                        <a:spcBef>
                          <a:spcPts val="0"/>
                        </a:spcBef>
                        <a:spcAft>
                          <a:spcPts val="0"/>
                        </a:spcAft>
                      </a:pPr>
                      <a:r>
                        <a:rPr lang="en-US" sz="1600" dirty="0">
                          <a:solidFill>
                            <a:schemeClr val="bg1"/>
                          </a:solidFill>
                          <a:effectLst/>
                          <a:latin typeface="Arial" panose="020B0604020202020204" pitchFamily="34" charset="0"/>
                          <a:cs typeface="Arial" panose="020B0604020202020204" pitchFamily="34" charset="0"/>
                        </a:rPr>
                        <a:t>HR</a:t>
                      </a:r>
                      <a:r>
                        <a:rPr lang="en-US" sz="1600" baseline="0" dirty="0">
                          <a:solidFill>
                            <a:schemeClr val="bg1"/>
                          </a:solidFill>
                          <a:effectLst/>
                          <a:latin typeface="Arial" panose="020B0604020202020204" pitchFamily="34" charset="0"/>
                          <a:cs typeface="Arial" panose="020B0604020202020204" pitchFamily="34" charset="0"/>
                        </a:rPr>
                        <a:t> </a:t>
                      </a:r>
                      <a:r>
                        <a:rPr lang="en-US" sz="1600" dirty="0">
                          <a:solidFill>
                            <a:schemeClr val="bg1"/>
                          </a:solidFill>
                          <a:effectLst/>
                          <a:latin typeface="Arial" panose="020B0604020202020204" pitchFamily="34" charset="0"/>
                          <a:cs typeface="Arial" panose="020B0604020202020204" pitchFamily="34" charset="0"/>
                        </a:rPr>
                        <a:t>(95% CI)</a:t>
                      </a:r>
                      <a:endParaRPr lang="en-US" sz="16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accent2"/>
                    </a:solidFill>
                  </a:tcPr>
                </a:tc>
                <a:extLst>
                  <a:ext uri="{0D108BD9-81ED-4DB2-BD59-A6C34878D82A}">
                    <a16:rowId xmlns="" xmlns:a16="http://schemas.microsoft.com/office/drawing/2014/main" val="10002"/>
                  </a:ext>
                </a:extLst>
              </a:tr>
              <a:tr h="335281">
                <a:tc>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Met strict criteria</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1.12</a:t>
                      </a:r>
                      <a:r>
                        <a:rPr lang="en-US" sz="1600" baseline="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0.82-1.53)</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rgbClr val="F7F9F1"/>
                    </a:solidFill>
                  </a:tcPr>
                </a:tc>
                <a:tc>
                  <a:txBody>
                    <a:bodyPr/>
                    <a:lstStyle/>
                    <a:p>
                      <a:pPr marL="0" marR="0" algn="r">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 0.67</a:t>
                      </a:r>
                      <a:r>
                        <a:rPr lang="en-US" sz="1600" baseline="0" dirty="0">
                          <a:effectLst/>
                          <a:latin typeface="Arial" panose="020B0604020202020204" pitchFamily="34" charset="0"/>
                          <a:ea typeface="Calibri"/>
                          <a:cs typeface="Arial" panose="020B0604020202020204" pitchFamily="34" charset="0"/>
                        </a:rPr>
                        <a:t> (</a:t>
                      </a:r>
                      <a:r>
                        <a:rPr lang="en-US" sz="1600" dirty="0">
                          <a:effectLst/>
                          <a:latin typeface="Arial" panose="020B0604020202020204" pitchFamily="34" charset="0"/>
                          <a:ea typeface="Calibri"/>
                          <a:cs typeface="Arial" panose="020B0604020202020204" pitchFamily="34" charset="0"/>
                        </a:rPr>
                        <a:t>0.50-1.04)</a:t>
                      </a:r>
                    </a:p>
                  </a:txBody>
                  <a:tcPr marL="68580" marR="68580" marT="0" marB="0">
                    <a:solidFill>
                      <a:srgbClr val="FBF3F3"/>
                    </a:solidFill>
                  </a:tcPr>
                </a:tc>
                <a:extLst>
                  <a:ext uri="{0D108BD9-81ED-4DB2-BD59-A6C34878D82A}">
                    <a16:rowId xmlns="" xmlns:a16="http://schemas.microsoft.com/office/drawing/2014/main" val="10003"/>
                  </a:ext>
                </a:extLst>
              </a:tr>
              <a:tr h="335281">
                <a:tc>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PSA diagnosis</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1.01</a:t>
                      </a:r>
                      <a:r>
                        <a:rPr lang="en-US" sz="1600" baseline="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0.97-1.05)</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rgbClr val="F7F9F1"/>
                    </a:solidFill>
                  </a:tcPr>
                </a:tc>
                <a:tc>
                  <a:txBody>
                    <a:bodyPr/>
                    <a:lstStyle/>
                    <a:p>
                      <a:pPr marL="0" marR="0" algn="r">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0.97</a:t>
                      </a:r>
                      <a:r>
                        <a:rPr lang="en-US" sz="1600" baseline="0" dirty="0">
                          <a:effectLst/>
                          <a:latin typeface="Arial" panose="020B0604020202020204" pitchFamily="34" charset="0"/>
                          <a:ea typeface="Calibri"/>
                          <a:cs typeface="Arial" panose="020B0604020202020204" pitchFamily="34" charset="0"/>
                        </a:rPr>
                        <a:t> (</a:t>
                      </a:r>
                      <a:r>
                        <a:rPr lang="en-US" sz="1600" dirty="0">
                          <a:effectLst/>
                          <a:latin typeface="Arial" panose="020B0604020202020204" pitchFamily="34" charset="0"/>
                          <a:ea typeface="Calibri"/>
                          <a:cs typeface="Arial" panose="020B0604020202020204" pitchFamily="34" charset="0"/>
                        </a:rPr>
                        <a:t>0.91-1.02)</a:t>
                      </a:r>
                    </a:p>
                  </a:txBody>
                  <a:tcPr marL="68580" marR="68580" marT="0" marB="0">
                    <a:solidFill>
                      <a:srgbClr val="FBF3F3"/>
                    </a:solidFill>
                  </a:tcPr>
                </a:tc>
                <a:extLst>
                  <a:ext uri="{0D108BD9-81ED-4DB2-BD59-A6C34878D82A}">
                    <a16:rowId xmlns="" xmlns:a16="http://schemas.microsoft.com/office/drawing/2014/main" val="10004"/>
                  </a:ext>
                </a:extLst>
              </a:tr>
              <a:tr h="312567">
                <a:tc>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Biopsy Density^</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1.21</a:t>
                      </a:r>
                      <a:r>
                        <a:rPr lang="en-US" sz="1600" baseline="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0.66-2.22)</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3">
                        <a:lumMod val="20000"/>
                        <a:lumOff val="80000"/>
                      </a:schemeClr>
                    </a:solidFill>
                  </a:tcPr>
                </a:tc>
                <a:tc>
                  <a:txBody>
                    <a:bodyPr/>
                    <a:lstStyle/>
                    <a:p>
                      <a:pPr marL="0" marR="0" algn="r">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1.31</a:t>
                      </a:r>
                      <a:r>
                        <a:rPr lang="en-US" sz="1600" baseline="0" dirty="0">
                          <a:effectLst/>
                          <a:latin typeface="Arial" panose="020B0604020202020204" pitchFamily="34" charset="0"/>
                          <a:ea typeface="Calibri"/>
                          <a:cs typeface="Arial" panose="020B0604020202020204" pitchFamily="34" charset="0"/>
                        </a:rPr>
                        <a:t> (</a:t>
                      </a:r>
                      <a:r>
                        <a:rPr lang="en-US" sz="1600" dirty="0">
                          <a:effectLst/>
                          <a:latin typeface="Arial" panose="020B0604020202020204" pitchFamily="34" charset="0"/>
                          <a:ea typeface="Calibri"/>
                          <a:cs typeface="Arial" panose="020B0604020202020204" pitchFamily="34" charset="0"/>
                        </a:rPr>
                        <a:t>0.66-2.57)</a:t>
                      </a:r>
                    </a:p>
                  </a:txBody>
                  <a:tcPr marL="68580" marR="68580" marT="0" marB="0">
                    <a:solidFill>
                      <a:schemeClr val="accent2">
                        <a:lumMod val="20000"/>
                        <a:lumOff val="80000"/>
                      </a:schemeClr>
                    </a:solidFill>
                  </a:tcPr>
                </a:tc>
                <a:extLst>
                  <a:ext uri="{0D108BD9-81ED-4DB2-BD59-A6C34878D82A}">
                    <a16:rowId xmlns="" xmlns:a16="http://schemas.microsoft.com/office/drawing/2014/main" val="10005"/>
                  </a:ext>
                </a:extLst>
              </a:tr>
              <a:tr h="554245">
                <a:tc>
                  <a:txBody>
                    <a:bodyPr/>
                    <a:lstStyle/>
                    <a:p>
                      <a:pPr marL="0" marR="0" algn="l">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PSAD strata </a:t>
                      </a:r>
                    </a:p>
                    <a:p>
                      <a:pPr marL="0" marR="0" algn="l">
                        <a:lnSpc>
                          <a:spcPct val="115000"/>
                        </a:lnSpc>
                        <a:spcBef>
                          <a:spcPts val="0"/>
                        </a:spcBef>
                        <a:spcAft>
                          <a:spcPts val="0"/>
                        </a:spcAft>
                      </a:pPr>
                      <a:r>
                        <a:rPr lang="en-US" sz="1600" baseline="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&lt;0.1</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Ref</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3">
                        <a:lumMod val="20000"/>
                        <a:lumOff val="80000"/>
                      </a:schemeClr>
                    </a:solidFill>
                  </a:tcPr>
                </a:tc>
                <a:tc>
                  <a:txBody>
                    <a:bodyPr/>
                    <a:lstStyle/>
                    <a:p>
                      <a:pPr marL="0" marR="0" algn="r">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Ref</a:t>
                      </a:r>
                    </a:p>
                  </a:txBody>
                  <a:tcPr marL="68580" marR="68580" marT="0" marB="0">
                    <a:solidFill>
                      <a:schemeClr val="accent2">
                        <a:lumMod val="20000"/>
                        <a:lumOff val="80000"/>
                      </a:schemeClr>
                    </a:solidFill>
                  </a:tcPr>
                </a:tc>
                <a:extLst>
                  <a:ext uri="{0D108BD9-81ED-4DB2-BD59-A6C34878D82A}">
                    <a16:rowId xmlns="" xmlns:a16="http://schemas.microsoft.com/office/drawing/2014/main" val="10006"/>
                  </a:ext>
                </a:extLst>
              </a:tr>
              <a:tr h="335281">
                <a:tc>
                  <a:txBody>
                    <a:bodyPr/>
                    <a:lstStyle/>
                    <a:p>
                      <a:pPr marL="0" marR="0" algn="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0.1-0.15</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1.64</a:t>
                      </a:r>
                      <a:r>
                        <a:rPr lang="en-US" sz="1600" baseline="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1.09-2.47)</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rgbClr val="F7F9F1"/>
                    </a:solidFill>
                  </a:tcPr>
                </a:tc>
                <a:tc>
                  <a:txBody>
                    <a:bodyPr/>
                    <a:lstStyle/>
                    <a:p>
                      <a:pPr marL="0" marR="0" algn="r">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 2.06</a:t>
                      </a:r>
                      <a:r>
                        <a:rPr lang="en-US" sz="1600" baseline="0" dirty="0">
                          <a:effectLst/>
                          <a:latin typeface="Arial" panose="020B0604020202020204" pitchFamily="34" charset="0"/>
                          <a:ea typeface="Calibri"/>
                          <a:cs typeface="Arial" panose="020B0604020202020204" pitchFamily="34" charset="0"/>
                        </a:rPr>
                        <a:t> (</a:t>
                      </a:r>
                      <a:r>
                        <a:rPr lang="en-US" sz="1600" dirty="0">
                          <a:effectLst/>
                          <a:latin typeface="Arial" panose="020B0604020202020204" pitchFamily="34" charset="0"/>
                          <a:ea typeface="Calibri"/>
                          <a:cs typeface="Arial" panose="020B0604020202020204" pitchFamily="34" charset="0"/>
                        </a:rPr>
                        <a:t>1.30-3.29)</a:t>
                      </a:r>
                    </a:p>
                  </a:txBody>
                  <a:tcPr marL="68580" marR="68580" marT="0" marB="0">
                    <a:solidFill>
                      <a:srgbClr val="FBF3F3"/>
                    </a:solidFill>
                  </a:tcPr>
                </a:tc>
                <a:extLst>
                  <a:ext uri="{0D108BD9-81ED-4DB2-BD59-A6C34878D82A}">
                    <a16:rowId xmlns="" xmlns:a16="http://schemas.microsoft.com/office/drawing/2014/main" val="10007"/>
                  </a:ext>
                </a:extLst>
              </a:tr>
              <a:tr h="554245">
                <a:tc>
                  <a:txBody>
                    <a:bodyPr/>
                    <a:lstStyle/>
                    <a:p>
                      <a:pPr marL="0" marR="0" algn="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&gt;0.15</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1.89</a:t>
                      </a:r>
                      <a:r>
                        <a:rPr lang="en-US" sz="1600" baseline="0" dirty="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(1.25-2.87)</a:t>
                      </a:r>
                      <a:endParaRPr lang="en-US" sz="1600" dirty="0">
                        <a:effectLst/>
                        <a:latin typeface="Arial" panose="020B0604020202020204" pitchFamily="34" charset="0"/>
                        <a:ea typeface="Calibri"/>
                        <a:cs typeface="Arial" panose="020B0604020202020204" pitchFamily="34" charset="0"/>
                      </a:endParaRPr>
                    </a:p>
                  </a:txBody>
                  <a:tcPr marL="68580" marR="68580" marT="0" marB="0">
                    <a:solidFill>
                      <a:schemeClr val="accent3">
                        <a:lumMod val="20000"/>
                        <a:lumOff val="80000"/>
                      </a:schemeClr>
                    </a:solidFill>
                  </a:tcPr>
                </a:tc>
                <a:tc>
                  <a:txBody>
                    <a:bodyPr/>
                    <a:lstStyle/>
                    <a:p>
                      <a:pPr marL="0" marR="0" algn="r">
                        <a:lnSpc>
                          <a:spcPct val="115000"/>
                        </a:lnSpc>
                        <a:spcBef>
                          <a:spcPts val="0"/>
                        </a:spcBef>
                        <a:spcAft>
                          <a:spcPts val="0"/>
                        </a:spcAft>
                      </a:pPr>
                      <a:r>
                        <a:rPr lang="en-US" sz="1600" dirty="0">
                          <a:effectLst/>
                          <a:latin typeface="Arial" panose="020B0604020202020204" pitchFamily="34" charset="0"/>
                          <a:ea typeface="Calibri"/>
                          <a:cs typeface="Arial" panose="020B0604020202020204" pitchFamily="34" charset="0"/>
                        </a:rPr>
                        <a:t>** 2.83</a:t>
                      </a:r>
                      <a:r>
                        <a:rPr lang="en-US" sz="1600" baseline="0" dirty="0">
                          <a:effectLst/>
                          <a:latin typeface="Arial" panose="020B0604020202020204" pitchFamily="34" charset="0"/>
                          <a:ea typeface="Calibri"/>
                          <a:cs typeface="Arial" panose="020B0604020202020204" pitchFamily="34" charset="0"/>
                        </a:rPr>
                        <a:t> (</a:t>
                      </a:r>
                      <a:r>
                        <a:rPr lang="en-US" sz="1600" dirty="0">
                          <a:effectLst/>
                          <a:latin typeface="Arial" panose="020B0604020202020204" pitchFamily="34" charset="0"/>
                          <a:ea typeface="Calibri"/>
                          <a:cs typeface="Arial" panose="020B0604020202020204" pitchFamily="34" charset="0"/>
                        </a:rPr>
                        <a:t>1.73-4.62)</a:t>
                      </a:r>
                    </a:p>
                  </a:txBody>
                  <a:tcPr marL="68580" marR="68580" marT="0" marB="0">
                    <a:solidFill>
                      <a:schemeClr val="accent2">
                        <a:lumMod val="20000"/>
                        <a:lumOff val="80000"/>
                      </a:schemeClr>
                    </a:solidFill>
                  </a:tcPr>
                </a:tc>
                <a:extLst>
                  <a:ext uri="{0D108BD9-81ED-4DB2-BD59-A6C34878D82A}">
                    <a16:rowId xmlns="" xmlns:a16="http://schemas.microsoft.com/office/drawing/2014/main" val="10008"/>
                  </a:ext>
                </a:extLst>
              </a:tr>
            </a:tbl>
          </a:graphicData>
        </a:graphic>
      </p:graphicFrame>
      <p:sp>
        <p:nvSpPr>
          <p:cNvPr id="6" name="TextBox 5"/>
          <p:cNvSpPr txBox="1"/>
          <p:nvPr/>
        </p:nvSpPr>
        <p:spPr>
          <a:xfrm>
            <a:off x="2179950" y="5697254"/>
            <a:ext cx="7993162" cy="584776"/>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Adjusted for biopsy frequency, year of diagnosis, age, race, marital status, and smoking history</a:t>
            </a:r>
          </a:p>
        </p:txBody>
      </p:sp>
      <p:sp>
        <p:nvSpPr>
          <p:cNvPr id="3" name="Rectangle 2"/>
          <p:cNvSpPr/>
          <p:nvPr/>
        </p:nvSpPr>
        <p:spPr>
          <a:xfrm>
            <a:off x="5549901" y="4553857"/>
            <a:ext cx="4142217" cy="807356"/>
          </a:xfrm>
          <a:prstGeom prst="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91675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432" y="259600"/>
            <a:ext cx="8089901" cy="577081"/>
          </a:xfrm>
        </p:spPr>
        <p:txBody>
          <a:bodyPr/>
          <a:lstStyle/>
          <a:p>
            <a:r>
              <a:rPr lang="en-US"/>
              <a:t>Detection Paradigms are Changing</a:t>
            </a:r>
          </a:p>
        </p:txBody>
      </p:sp>
      <p:sp>
        <p:nvSpPr>
          <p:cNvPr id="3" name="Content Placeholder 2"/>
          <p:cNvSpPr>
            <a:spLocks noGrp="1"/>
          </p:cNvSpPr>
          <p:nvPr>
            <p:ph idx="1"/>
          </p:nvPr>
        </p:nvSpPr>
        <p:spPr/>
        <p:txBody>
          <a:bodyPr/>
          <a:lstStyle/>
          <a:p>
            <a:r>
              <a:rPr lang="en-US" sz="2800" b="1">
                <a:solidFill>
                  <a:srgbClr val="FF0000"/>
                </a:solidFill>
              </a:rPr>
              <a:t>Detect all, Treat All</a:t>
            </a:r>
          </a:p>
          <a:p>
            <a:pPr lvl="1"/>
            <a:r>
              <a:rPr lang="en-US"/>
              <a:t>Heavy and repeated screening, no deferred treatment</a:t>
            </a:r>
          </a:p>
          <a:p>
            <a:r>
              <a:rPr lang="en-US" sz="2800" b="1">
                <a:solidFill>
                  <a:schemeClr val="accent6"/>
                </a:solidFill>
              </a:rPr>
              <a:t>Detect All, Treat Some</a:t>
            </a:r>
          </a:p>
          <a:p>
            <a:pPr lvl="1"/>
            <a:r>
              <a:rPr lang="en-US"/>
              <a:t>Heavy and repeated screening and biopsy, offer surveillance to those with lower risk disease</a:t>
            </a:r>
          </a:p>
          <a:p>
            <a:r>
              <a:rPr lang="en-US" sz="2800" b="1">
                <a:solidFill>
                  <a:srgbClr val="008000"/>
                </a:solidFill>
              </a:rPr>
              <a:t>Detect Some, Treat Some</a:t>
            </a:r>
          </a:p>
          <a:p>
            <a:pPr lvl="1"/>
            <a:r>
              <a:rPr lang="en-US"/>
              <a:t>Avoid detection of low risk disease, offer surveillance to those with lower risk disease</a:t>
            </a:r>
          </a:p>
          <a:p>
            <a:pPr lvl="1"/>
            <a:endParaRPr lang="en-US"/>
          </a:p>
        </p:txBody>
      </p:sp>
      <p:sp>
        <p:nvSpPr>
          <p:cNvPr id="4" name="Date Placeholder 3"/>
          <p:cNvSpPr>
            <a:spLocks noGrp="1"/>
          </p:cNvSpPr>
          <p:nvPr>
            <p:ph type="dt" sz="half" idx="4294967295"/>
          </p:nvPr>
        </p:nvSpPr>
        <p:spPr>
          <a:xfrm>
            <a:off x="8446208" y="6452370"/>
            <a:ext cx="1236257" cy="155235"/>
          </a:xfrm>
          <a:prstGeom prst="rect">
            <a:avLst/>
          </a:prstGeom>
        </p:spPr>
        <p:txBody>
          <a:bodyPr/>
          <a:lstStyle/>
          <a:p>
            <a:fld id="{130EB1F4-7D6A-8942-98B3-97FEEDEEA74C}" type="datetimeFigureOut">
              <a:rPr lang="en-US" smtClean="0"/>
              <a:t>12/29/2021</a:t>
            </a:fld>
            <a:endParaRPr lang="en-US"/>
          </a:p>
        </p:txBody>
      </p:sp>
      <p:sp>
        <p:nvSpPr>
          <p:cNvPr id="5" name="Rectangle 4"/>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407451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7735" y="438914"/>
            <a:ext cx="8089901" cy="577081"/>
          </a:xfrm>
        </p:spPr>
        <p:txBody>
          <a:bodyPr/>
          <a:lstStyle/>
          <a:p>
            <a:r>
              <a:rPr lang="en-US" dirty="0"/>
              <a:t>Active Surveillance </a:t>
            </a:r>
            <a:r>
              <a:rPr lang="en-US" dirty="0" smtClean="0"/>
              <a:t>– Why?</a:t>
            </a:r>
            <a:endParaRPr lang="en-US" dirty="0"/>
          </a:p>
        </p:txBody>
      </p:sp>
      <p:sp>
        <p:nvSpPr>
          <p:cNvPr id="5" name="Content Placeholder 4"/>
          <p:cNvSpPr>
            <a:spLocks noGrp="1"/>
          </p:cNvSpPr>
          <p:nvPr>
            <p:ph idx="1"/>
          </p:nvPr>
        </p:nvSpPr>
        <p:spPr>
          <a:xfrm>
            <a:off x="577033" y="1255976"/>
            <a:ext cx="11100731" cy="4011503"/>
          </a:xfrm>
        </p:spPr>
        <p:txBody>
          <a:bodyPr/>
          <a:lstStyle/>
          <a:p>
            <a:r>
              <a:rPr lang="en-US" sz="2800" dirty="0" smtClean="0"/>
              <a:t>Low and very low risk prostate cancer is not life threatening at the time of diagnosis</a:t>
            </a:r>
          </a:p>
          <a:p>
            <a:r>
              <a:rPr lang="en-US" sz="2800" dirty="0" smtClean="0"/>
              <a:t>Preserve urinary function</a:t>
            </a:r>
          </a:p>
          <a:p>
            <a:r>
              <a:rPr lang="en-US" sz="2800" dirty="0" smtClean="0"/>
              <a:t>Preserve sexual function</a:t>
            </a:r>
          </a:p>
          <a:p>
            <a:r>
              <a:rPr lang="en-US" sz="2800" dirty="0" smtClean="0"/>
              <a:t>Preserve bowel function</a:t>
            </a:r>
          </a:p>
          <a:p>
            <a:r>
              <a:rPr lang="en-US" sz="2800" dirty="0" smtClean="0"/>
              <a:t>Preserve fertility</a:t>
            </a:r>
          </a:p>
          <a:p>
            <a:r>
              <a:rPr lang="en-US" sz="2800" dirty="0" smtClean="0"/>
              <a:t>Allow for treatment for cure with equivalent outcomes when surveillance is ended</a:t>
            </a:r>
            <a:endParaRPr lang="en-US" sz="2800" dirty="0"/>
          </a:p>
        </p:txBody>
      </p:sp>
      <p:sp>
        <p:nvSpPr>
          <p:cNvPr id="2" name="TextBox 1"/>
          <p:cNvSpPr txBox="1"/>
          <p:nvPr/>
        </p:nvSpPr>
        <p:spPr bwMode="auto">
          <a:xfrm>
            <a:off x="2657608" y="5575256"/>
            <a:ext cx="8093562" cy="430887"/>
          </a:xfrm>
          <a:prstGeom prst="rect">
            <a:avLst/>
          </a:prstGeom>
          <a:noFill/>
          <a:ln w="19050" algn="ctr">
            <a:noFill/>
            <a:miter lim="800000"/>
            <a:headEnd/>
            <a:tailEnd/>
          </a:ln>
        </p:spPr>
        <p:txBody>
          <a:bodyPr wrap="none" lIns="0" tIns="0" rIns="0" bIns="0" rtlCol="0">
            <a:spAutoFit/>
          </a:bodyPr>
          <a:lstStyle/>
          <a:p>
            <a:r>
              <a:rPr lang="en-US" sz="2800" b="1" dirty="0">
                <a:solidFill>
                  <a:srgbClr val="FF0000"/>
                </a:solidFill>
              </a:rPr>
              <a:t>Active surveillance is </a:t>
            </a:r>
            <a:r>
              <a:rPr lang="en-US" sz="2800" b="1" dirty="0" smtClean="0">
                <a:solidFill>
                  <a:srgbClr val="FF0000"/>
                </a:solidFill>
              </a:rPr>
              <a:t>about prioritizing quality of life</a:t>
            </a:r>
            <a:endParaRPr lang="en-US" sz="2000" dirty="0"/>
          </a:p>
        </p:txBody>
      </p:sp>
      <p:sp>
        <p:nvSpPr>
          <p:cNvPr id="3" name="Rectangle 2"/>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578701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733" y="21840"/>
            <a:ext cx="8089901" cy="1034129"/>
          </a:xfrm>
        </p:spPr>
        <p:txBody>
          <a:bodyPr/>
          <a:lstStyle/>
          <a:p>
            <a:r>
              <a:rPr lang="en-US" dirty="0"/>
              <a:t>Active Surveillance </a:t>
            </a:r>
            <a:r>
              <a:rPr lang="en-US" dirty="0" smtClean="0"/>
              <a:t>– you don’t have to stop</a:t>
            </a:r>
            <a:endParaRPr lang="en-US" sz="2400" dirty="0"/>
          </a:p>
        </p:txBody>
      </p:sp>
      <p:sp>
        <p:nvSpPr>
          <p:cNvPr id="3" name="Content Placeholder 2"/>
          <p:cNvSpPr>
            <a:spLocks noGrp="1"/>
          </p:cNvSpPr>
          <p:nvPr>
            <p:ph idx="1"/>
          </p:nvPr>
        </p:nvSpPr>
        <p:spPr>
          <a:xfrm>
            <a:off x="821635" y="1207265"/>
            <a:ext cx="11025808" cy="4011502"/>
          </a:xfrm>
        </p:spPr>
        <p:txBody>
          <a:bodyPr/>
          <a:lstStyle/>
          <a:p>
            <a:r>
              <a:rPr lang="en-US" sz="3200" dirty="0" smtClean="0"/>
              <a:t>Because you think you are healthier now so can tolerate treatment better</a:t>
            </a:r>
          </a:p>
          <a:p>
            <a:pPr marL="230087" lvl="1" indent="0">
              <a:buNone/>
            </a:pPr>
            <a:endParaRPr lang="en-US" sz="2700" dirty="0" smtClean="0"/>
          </a:p>
          <a:p>
            <a:r>
              <a:rPr lang="en-US" sz="3200" dirty="0" smtClean="0"/>
              <a:t>Because you are </a:t>
            </a:r>
            <a:r>
              <a:rPr lang="en-US" sz="3200" dirty="0" smtClean="0"/>
              <a:t>young</a:t>
            </a:r>
          </a:p>
          <a:p>
            <a:endParaRPr lang="en-US" sz="3200" dirty="0"/>
          </a:p>
          <a:p>
            <a:r>
              <a:rPr lang="en-US" sz="3200" dirty="0" smtClean="0"/>
              <a:t>Because you are</a:t>
            </a:r>
          </a:p>
          <a:p>
            <a:pPr marL="0" indent="0">
              <a:buNone/>
            </a:pPr>
            <a:r>
              <a:rPr lang="en-US" sz="3200" dirty="0" smtClean="0"/>
              <a:t> African American</a:t>
            </a:r>
            <a:endParaRPr lang="en-US" sz="3200" dirty="0" smtClean="0"/>
          </a:p>
        </p:txBody>
      </p:sp>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35" t="-419" r="-1691" b="6917"/>
          <a:stretch/>
        </p:blipFill>
        <p:spPr>
          <a:xfrm>
            <a:off x="6162262" y="1888436"/>
            <a:ext cx="6029740" cy="4432852"/>
          </a:xfrm>
          <a:prstGeom prst="rect">
            <a:avLst/>
          </a:prstGeom>
        </p:spPr>
      </p:pic>
    </p:spTree>
    <p:extLst>
      <p:ext uri="{BB962C8B-B14F-4D97-AF65-F5344CB8AC3E}">
        <p14:creationId xmlns:p14="http://schemas.microsoft.com/office/powerpoint/2010/main" val="1266989326"/>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591" y="31779"/>
            <a:ext cx="7663582" cy="1034129"/>
          </a:xfrm>
        </p:spPr>
        <p:txBody>
          <a:bodyPr/>
          <a:lstStyle/>
          <a:p>
            <a:r>
              <a:rPr lang="en-US" dirty="0"/>
              <a:t>Active Surveillance </a:t>
            </a:r>
            <a:r>
              <a:rPr lang="en-US" dirty="0" smtClean="0"/>
              <a:t>– you may want to stop</a:t>
            </a:r>
            <a:endParaRPr lang="en-US" sz="2400" dirty="0"/>
          </a:p>
        </p:txBody>
      </p:sp>
      <p:sp>
        <p:nvSpPr>
          <p:cNvPr id="3" name="Content Placeholder 2"/>
          <p:cNvSpPr>
            <a:spLocks noGrp="1"/>
          </p:cNvSpPr>
          <p:nvPr>
            <p:ph idx="1"/>
          </p:nvPr>
        </p:nvSpPr>
        <p:spPr>
          <a:xfrm>
            <a:off x="709779" y="1207265"/>
            <a:ext cx="11025808" cy="4011502"/>
          </a:xfrm>
        </p:spPr>
        <p:txBody>
          <a:bodyPr/>
          <a:lstStyle/>
          <a:p>
            <a:r>
              <a:rPr lang="en-US" sz="3200" dirty="0" smtClean="0"/>
              <a:t>Your urinary symptoms are so bothersome that you</a:t>
            </a:r>
          </a:p>
          <a:p>
            <a:pPr marL="0" indent="0">
              <a:buNone/>
            </a:pPr>
            <a:r>
              <a:rPr lang="en-US" sz="3200" dirty="0" smtClean="0"/>
              <a:t> will need surgical treatment for this. </a:t>
            </a:r>
            <a:endParaRPr lang="en-US" sz="3200" dirty="0" smtClean="0"/>
          </a:p>
          <a:p>
            <a:pPr marL="0" indent="0">
              <a:buNone/>
            </a:pPr>
            <a:endParaRPr lang="en-US" sz="3200" dirty="0" smtClean="0"/>
          </a:p>
          <a:p>
            <a:r>
              <a:rPr lang="en-US" sz="3200" dirty="0" smtClean="0"/>
              <a:t>You can’t have an MRI due to a pacemaker or other device</a:t>
            </a:r>
          </a:p>
          <a:p>
            <a:endParaRPr lang="en-US" sz="3200" dirty="0" smtClean="0"/>
          </a:p>
          <a:p>
            <a:r>
              <a:rPr lang="en-US" sz="3200" dirty="0" smtClean="0"/>
              <a:t>You can’t </a:t>
            </a:r>
            <a:r>
              <a:rPr lang="en-US" sz="3200" dirty="0" smtClean="0"/>
              <a:t>or won’t have </a:t>
            </a:r>
            <a:r>
              <a:rPr lang="en-US" sz="3200" dirty="0" smtClean="0"/>
              <a:t>another prostate biopsy(for any reason)</a:t>
            </a:r>
          </a:p>
          <a:p>
            <a:endParaRPr lang="en-US" sz="3200" dirty="0" smtClean="0"/>
          </a:p>
          <a:p>
            <a:r>
              <a:rPr lang="en-US" sz="3200" dirty="0" smtClean="0"/>
              <a:t>You are being evaluated for organ transplantation</a:t>
            </a:r>
          </a:p>
          <a:p>
            <a:endParaRPr lang="en-US" sz="3200" dirty="0" smtClean="0"/>
          </a:p>
        </p:txBody>
      </p:sp>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25" y="0"/>
            <a:ext cx="2619375" cy="1743075"/>
          </a:xfrm>
          <a:prstGeom prst="rect">
            <a:avLst/>
          </a:prstGeom>
        </p:spPr>
      </p:pic>
    </p:spTree>
    <p:extLst>
      <p:ext uri="{BB962C8B-B14F-4D97-AF65-F5344CB8AC3E}">
        <p14:creationId xmlns:p14="http://schemas.microsoft.com/office/powerpoint/2010/main" val="764800250"/>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733" y="21840"/>
            <a:ext cx="8089901" cy="563231"/>
          </a:xfrm>
        </p:spPr>
        <p:txBody>
          <a:bodyPr/>
          <a:lstStyle/>
          <a:p>
            <a:r>
              <a:rPr lang="en-US" dirty="0"/>
              <a:t>Active Surveillance </a:t>
            </a:r>
            <a:r>
              <a:rPr lang="en-US" dirty="0" smtClean="0"/>
              <a:t>– you should stop</a:t>
            </a:r>
            <a:endParaRPr lang="en-US" sz="2400" dirty="0"/>
          </a:p>
        </p:txBody>
      </p:sp>
      <p:sp>
        <p:nvSpPr>
          <p:cNvPr id="3" name="Content Placeholder 2"/>
          <p:cNvSpPr>
            <a:spLocks noGrp="1"/>
          </p:cNvSpPr>
          <p:nvPr>
            <p:ph idx="1"/>
          </p:nvPr>
        </p:nvSpPr>
        <p:spPr>
          <a:xfrm>
            <a:off x="821635" y="1207265"/>
            <a:ext cx="9445998" cy="4011502"/>
          </a:xfrm>
        </p:spPr>
        <p:txBody>
          <a:bodyPr/>
          <a:lstStyle/>
          <a:p>
            <a:r>
              <a:rPr lang="en-US" sz="3200" dirty="0" smtClean="0"/>
              <a:t>Increase in volume</a:t>
            </a:r>
            <a:r>
              <a:rPr lang="en-US" sz="3200" dirty="0"/>
              <a:t> </a:t>
            </a:r>
            <a:r>
              <a:rPr lang="en-US" sz="3200" dirty="0" smtClean="0"/>
              <a:t>of disease</a:t>
            </a:r>
          </a:p>
          <a:p>
            <a:r>
              <a:rPr lang="en-US" sz="3200" dirty="0" smtClean="0"/>
              <a:t>Rising PSA which is not explained</a:t>
            </a:r>
          </a:p>
          <a:p>
            <a:r>
              <a:rPr lang="en-US" sz="3200" dirty="0" smtClean="0"/>
              <a:t>Upgrading</a:t>
            </a:r>
          </a:p>
          <a:p>
            <a:r>
              <a:rPr lang="en-US" sz="3200" dirty="0" smtClean="0"/>
              <a:t>Increase in stage on imaging(T2 to T3)</a:t>
            </a:r>
          </a:p>
          <a:p>
            <a:r>
              <a:rPr lang="en-US" sz="3200" dirty="0" err="1" smtClean="0"/>
              <a:t>Cribiform</a:t>
            </a:r>
            <a:endParaRPr lang="en-US" sz="3200" dirty="0" smtClean="0"/>
          </a:p>
          <a:p>
            <a:r>
              <a:rPr lang="en-US" sz="3200" dirty="0" err="1" smtClean="0"/>
              <a:t>Intraductal</a:t>
            </a:r>
            <a:endParaRPr lang="en-US" sz="3200" dirty="0" smtClean="0"/>
          </a:p>
          <a:p>
            <a:r>
              <a:rPr lang="en-US" sz="3200" dirty="0" smtClean="0"/>
              <a:t>Psychological stress is worsening your quality of life</a:t>
            </a:r>
          </a:p>
        </p:txBody>
      </p:sp>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35" y="827520"/>
            <a:ext cx="9753600" cy="5486400"/>
          </a:xfrm>
          <a:prstGeom prst="rect">
            <a:avLst/>
          </a:prstGeom>
        </p:spPr>
      </p:pic>
    </p:spTree>
    <p:extLst>
      <p:ext uri="{BB962C8B-B14F-4D97-AF65-F5344CB8AC3E}">
        <p14:creationId xmlns:p14="http://schemas.microsoft.com/office/powerpoint/2010/main" val="3586770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733" y="21840"/>
            <a:ext cx="8089901" cy="563231"/>
          </a:xfrm>
        </p:spPr>
        <p:txBody>
          <a:bodyPr/>
          <a:lstStyle/>
          <a:p>
            <a:r>
              <a:rPr lang="en-US" dirty="0"/>
              <a:t>Active Surveillance - </a:t>
            </a:r>
            <a:r>
              <a:rPr lang="en-US" dirty="0" smtClean="0"/>
              <a:t>Summary</a:t>
            </a:r>
            <a:endParaRPr lang="en-US" sz="2400" dirty="0"/>
          </a:p>
        </p:txBody>
      </p:sp>
      <p:sp>
        <p:nvSpPr>
          <p:cNvPr id="3" name="Content Placeholder 2"/>
          <p:cNvSpPr>
            <a:spLocks noGrp="1"/>
          </p:cNvSpPr>
          <p:nvPr>
            <p:ph idx="1"/>
          </p:nvPr>
        </p:nvSpPr>
        <p:spPr>
          <a:xfrm>
            <a:off x="457199" y="1043608"/>
            <a:ext cx="11350487" cy="5406887"/>
          </a:xfrm>
        </p:spPr>
        <p:txBody>
          <a:bodyPr/>
          <a:lstStyle/>
          <a:p>
            <a:r>
              <a:rPr lang="en-US" dirty="0"/>
              <a:t>Active surveillance </a:t>
            </a:r>
            <a:r>
              <a:rPr lang="en-US" dirty="0" smtClean="0"/>
              <a:t>is </a:t>
            </a:r>
            <a:r>
              <a:rPr lang="en-US" dirty="0"/>
              <a:t>safe in well - selected </a:t>
            </a:r>
            <a:r>
              <a:rPr lang="en-US" dirty="0" smtClean="0"/>
              <a:t>patients </a:t>
            </a:r>
            <a:r>
              <a:rPr lang="en-US" sz="2800" b="1" dirty="0" smtClean="0"/>
              <a:t>but it is a commitment!!!</a:t>
            </a:r>
            <a:endParaRPr lang="en-US" sz="2800" b="1" dirty="0" smtClean="0"/>
          </a:p>
          <a:p>
            <a:r>
              <a:rPr lang="en-US" dirty="0" smtClean="0"/>
              <a:t>Active surveillance is safe in very low risk patients-long term data</a:t>
            </a:r>
            <a:endParaRPr lang="en-US" dirty="0"/>
          </a:p>
          <a:p>
            <a:r>
              <a:rPr lang="en-US" i="1" dirty="0"/>
              <a:t>Selected</a:t>
            </a:r>
            <a:r>
              <a:rPr lang="en-US" dirty="0"/>
              <a:t> patients with GS ¾ disease are candidates for AS</a:t>
            </a:r>
          </a:p>
          <a:p>
            <a:pPr lvl="1"/>
            <a:r>
              <a:rPr lang="en-US" dirty="0"/>
              <a:t>Low PSAD, Favorable MRI, low risk genomics, low </a:t>
            </a:r>
            <a:r>
              <a:rPr lang="en-US" dirty="0" smtClean="0"/>
              <a:t>volume</a:t>
            </a:r>
          </a:p>
          <a:p>
            <a:pPr lvl="1"/>
            <a:r>
              <a:rPr lang="en-US" dirty="0" smtClean="0"/>
              <a:t>This is delaying treatment for a few years, not forever</a:t>
            </a:r>
            <a:endParaRPr lang="en-US" dirty="0"/>
          </a:p>
          <a:p>
            <a:r>
              <a:rPr lang="en-US" b="1" i="1" dirty="0" smtClean="0"/>
              <a:t>It is not about avoiding treatment, it is about safely delaying treatment</a:t>
            </a:r>
            <a:r>
              <a:rPr lang="en-US" b="1" i="1" dirty="0" smtClean="0"/>
              <a:t>.</a:t>
            </a:r>
          </a:p>
          <a:p>
            <a:r>
              <a:rPr lang="en-US" b="1" i="1" dirty="0" smtClean="0"/>
              <a:t>Improving overall health while on active surveillance may improve long term survival </a:t>
            </a:r>
          </a:p>
          <a:p>
            <a:pPr lvl="2"/>
            <a:r>
              <a:rPr lang="en-US" b="1" i="1" dirty="0" smtClean="0"/>
              <a:t>Weight loss</a:t>
            </a:r>
          </a:p>
          <a:p>
            <a:pPr lvl="2"/>
            <a:r>
              <a:rPr lang="en-US" b="1" i="1" dirty="0" smtClean="0"/>
              <a:t>Smoking cessation</a:t>
            </a:r>
          </a:p>
          <a:p>
            <a:pPr lvl="2"/>
            <a:r>
              <a:rPr lang="en-US" b="1" i="1" dirty="0" smtClean="0"/>
              <a:t>Diet and exercise</a:t>
            </a:r>
            <a:endParaRPr lang="en-US" b="1" i="1" dirty="0" smtClean="0"/>
          </a:p>
          <a:p>
            <a:endParaRPr lang="en-US" b="1" i="1" dirty="0"/>
          </a:p>
          <a:p>
            <a:endParaRPr lang="en-US" b="1" i="1" dirty="0"/>
          </a:p>
        </p:txBody>
      </p:sp>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711949801"/>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733" y="21840"/>
            <a:ext cx="8089901" cy="563231"/>
          </a:xfrm>
        </p:spPr>
        <p:txBody>
          <a:bodyPr/>
          <a:lstStyle/>
          <a:p>
            <a:r>
              <a:rPr lang="en-US" dirty="0"/>
              <a:t>Active Surveillance </a:t>
            </a:r>
            <a:r>
              <a:rPr lang="en-US" dirty="0" smtClean="0"/>
              <a:t>– Questions to ask</a:t>
            </a:r>
            <a:endParaRPr lang="en-US" sz="2400" dirty="0"/>
          </a:p>
        </p:txBody>
      </p:sp>
      <p:sp>
        <p:nvSpPr>
          <p:cNvPr id="3" name="Content Placeholder 2"/>
          <p:cNvSpPr>
            <a:spLocks noGrp="1"/>
          </p:cNvSpPr>
          <p:nvPr>
            <p:ph idx="1"/>
          </p:nvPr>
        </p:nvSpPr>
        <p:spPr>
          <a:xfrm>
            <a:off x="626165" y="1366290"/>
            <a:ext cx="10267121" cy="4398405"/>
          </a:xfrm>
        </p:spPr>
        <p:txBody>
          <a:bodyPr/>
          <a:lstStyle/>
          <a:p>
            <a:r>
              <a:rPr lang="en-US" b="1" i="1" dirty="0" smtClean="0"/>
              <a:t>Is my MRI changing?</a:t>
            </a:r>
          </a:p>
          <a:p>
            <a:r>
              <a:rPr lang="en-US" b="1" i="1" dirty="0" smtClean="0"/>
              <a:t>Is my PSA consistently and rapidly rising? </a:t>
            </a:r>
          </a:p>
          <a:p>
            <a:r>
              <a:rPr lang="en-US" b="1" i="1" dirty="0" smtClean="0"/>
              <a:t>Is my volume </a:t>
            </a:r>
            <a:r>
              <a:rPr lang="en-US" b="1" i="1" dirty="0" smtClean="0"/>
              <a:t>of disease changing</a:t>
            </a:r>
            <a:r>
              <a:rPr lang="en-US" b="1" i="1" dirty="0" smtClean="0"/>
              <a:t>?</a:t>
            </a:r>
          </a:p>
          <a:p>
            <a:r>
              <a:rPr lang="en-US" b="1" i="1" dirty="0" smtClean="0"/>
              <a:t>Is my grade of cancer changing?</a:t>
            </a:r>
          </a:p>
          <a:p>
            <a:r>
              <a:rPr lang="en-US" b="1" i="1" dirty="0" smtClean="0"/>
              <a:t>Do I have any pattern 4?</a:t>
            </a:r>
          </a:p>
          <a:p>
            <a:r>
              <a:rPr lang="en-US" b="1" i="1" dirty="0" smtClean="0"/>
              <a:t>Of the pattern 4, is any </a:t>
            </a:r>
            <a:r>
              <a:rPr lang="en-US" b="1" i="1" dirty="0" err="1" smtClean="0"/>
              <a:t>cribiform</a:t>
            </a:r>
            <a:r>
              <a:rPr lang="en-US" b="1" i="1" dirty="0" smtClean="0"/>
              <a:t> or </a:t>
            </a:r>
            <a:r>
              <a:rPr lang="en-US" b="1" i="1" dirty="0" err="1" smtClean="0"/>
              <a:t>intraductal</a:t>
            </a:r>
            <a:r>
              <a:rPr lang="en-US" b="1" i="1" dirty="0" smtClean="0"/>
              <a:t>?</a:t>
            </a:r>
          </a:p>
          <a:p>
            <a:r>
              <a:rPr lang="en-US" b="1" i="1" dirty="0" smtClean="0"/>
              <a:t>Am I following up as closely as I need to? </a:t>
            </a:r>
          </a:p>
          <a:p>
            <a:r>
              <a:rPr lang="en-US" b="1" i="1" dirty="0" smtClean="0"/>
              <a:t>Is active surveillance making my life WORSE due to stress? </a:t>
            </a:r>
            <a:endParaRPr lang="en-US" b="1" i="1" dirty="0"/>
          </a:p>
        </p:txBody>
      </p:sp>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119826531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2" descr="Picture 2"/>
          <p:cNvPicPr>
            <a:picLocks noChangeAspect="1"/>
          </p:cNvPicPr>
          <p:nvPr/>
        </p:nvPicPr>
        <p:blipFill>
          <a:blip r:embed="rId2"/>
          <a:stretch>
            <a:fillRect/>
          </a:stretch>
        </p:blipFill>
        <p:spPr>
          <a:xfrm>
            <a:off x="1524000" y="-323153"/>
            <a:ext cx="9144000" cy="7181154"/>
          </a:xfrm>
          <a:prstGeom prst="rect">
            <a:avLst/>
          </a:prstGeom>
          <a:ln w="12700">
            <a:miter lim="400000"/>
          </a:ln>
        </p:spPr>
      </p:pic>
      <p:sp>
        <p:nvSpPr>
          <p:cNvPr id="103" name="Title 1"/>
          <p:cNvSpPr txBox="1">
            <a:spLocks noGrp="1"/>
          </p:cNvSpPr>
          <p:nvPr>
            <p:ph type="ctrTitle"/>
          </p:nvPr>
        </p:nvSpPr>
        <p:spPr>
          <a:xfrm>
            <a:off x="2333625" y="4988762"/>
            <a:ext cx="7772400" cy="1801607"/>
          </a:xfrm>
          <a:prstGeom prst="rect">
            <a:avLst/>
          </a:prstGeom>
          <a:noFill/>
          <a:ln w="9525">
            <a:solidFill>
              <a:srgbClr val="000000"/>
            </a:solidFill>
            <a:miter lim="800000"/>
          </a:ln>
        </p:spPr>
        <p:txBody>
          <a:bodyPr/>
          <a:lstStyle/>
          <a:p>
            <a:pPr algn="ctr" defTabSz="905255">
              <a:defRPr sz="4356" b="1"/>
            </a:pPr>
            <a:r>
              <a:rPr lang="en-US" dirty="0">
                <a:solidFill>
                  <a:schemeClr val="bg1"/>
                </a:solidFill>
              </a:rPr>
              <a:t>Thank you!</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kirsten.greene@virginia.edu</a:t>
            </a:r>
            <a:endParaRPr dirty="0">
              <a:solidFill>
                <a:schemeClr val="bg1"/>
              </a:solidFill>
            </a:endParaRPr>
          </a:p>
        </p:txBody>
      </p:sp>
    </p:spTree>
    <p:extLst>
      <p:ext uri="{BB962C8B-B14F-4D97-AF65-F5344CB8AC3E}">
        <p14:creationId xmlns:p14="http://schemas.microsoft.com/office/powerpoint/2010/main" val="529152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Active Surveillance</a:t>
            </a:r>
          </a:p>
        </p:txBody>
      </p:sp>
      <p:sp>
        <p:nvSpPr>
          <p:cNvPr id="3" name="Content Placeholder 2"/>
          <p:cNvSpPr>
            <a:spLocks noGrp="1"/>
          </p:cNvSpPr>
          <p:nvPr>
            <p:ph idx="1"/>
          </p:nvPr>
        </p:nvSpPr>
        <p:spPr>
          <a:xfrm>
            <a:off x="940904" y="1299106"/>
            <a:ext cx="9151362" cy="4525963"/>
          </a:xfrm>
        </p:spPr>
        <p:txBody>
          <a:bodyPr>
            <a:noAutofit/>
          </a:bodyPr>
          <a:lstStyle/>
          <a:p>
            <a:r>
              <a:rPr lang="en-US" sz="3200" dirty="0"/>
              <a:t>PSA testing at </a:t>
            </a:r>
            <a:r>
              <a:rPr lang="en-US" sz="3200" dirty="0" smtClean="0"/>
              <a:t>6 </a:t>
            </a:r>
            <a:r>
              <a:rPr lang="en-US" sz="3200" dirty="0"/>
              <a:t>month </a:t>
            </a:r>
            <a:r>
              <a:rPr lang="en-US" sz="3200" dirty="0" smtClean="0"/>
              <a:t>intervals(q3months if indicated)</a:t>
            </a:r>
            <a:endParaRPr lang="en-US" sz="3200" dirty="0"/>
          </a:p>
          <a:p>
            <a:r>
              <a:rPr lang="en-US" sz="3200" dirty="0"/>
              <a:t>Repeat biopsy at 12 to 24 </a:t>
            </a:r>
            <a:r>
              <a:rPr lang="en-US" sz="3200" dirty="0" smtClean="0"/>
              <a:t>months</a:t>
            </a:r>
            <a:endParaRPr lang="en-US" sz="3200" dirty="0"/>
          </a:p>
          <a:p>
            <a:r>
              <a:rPr lang="en-US" sz="3200" dirty="0" smtClean="0"/>
              <a:t>DRE </a:t>
            </a:r>
            <a:r>
              <a:rPr lang="en-US" sz="3200" dirty="0"/>
              <a:t>12 months</a:t>
            </a:r>
          </a:p>
          <a:p>
            <a:r>
              <a:rPr lang="en-US" sz="3200" dirty="0" err="1" smtClean="0"/>
              <a:t>mpMRI</a:t>
            </a:r>
            <a:r>
              <a:rPr lang="en-US" sz="3200" dirty="0" smtClean="0"/>
              <a:t>/genomic </a:t>
            </a:r>
            <a:r>
              <a:rPr lang="en-US" sz="3200" dirty="0"/>
              <a:t>profiling for initial risk assessment and to allow for targeted biopsy </a:t>
            </a:r>
          </a:p>
          <a:p>
            <a:r>
              <a:rPr lang="en-US" sz="3200" dirty="0"/>
              <a:t>Treatment considered for change in grade, volume or </a:t>
            </a:r>
            <a:r>
              <a:rPr lang="en-US" sz="3200" dirty="0" smtClean="0"/>
              <a:t>both</a:t>
            </a:r>
            <a:endParaRPr lang="en-US" sz="3200" dirty="0"/>
          </a:p>
        </p:txBody>
      </p:sp>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2550210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34360"/>
            <a:ext cx="8089900" cy="563231"/>
          </a:xfrm>
        </p:spPr>
        <p:txBody>
          <a:bodyPr>
            <a:normAutofit/>
          </a:bodyPr>
          <a:lstStyle/>
          <a:p>
            <a:r>
              <a:rPr lang="en-US" sz="2800" b="1">
                <a:latin typeface="Arial" panose="020B0604020202020204" pitchFamily="34" charset="0"/>
                <a:cs typeface="Arial" panose="020B0604020202020204" pitchFamily="34" charset="0"/>
              </a:rPr>
              <a:t>PSA density versus PSA</a:t>
            </a:r>
          </a:p>
        </p:txBody>
      </p:sp>
      <p:sp>
        <p:nvSpPr>
          <p:cNvPr id="4" name="Content Placeholder 3"/>
          <p:cNvSpPr>
            <a:spLocks noGrp="1"/>
          </p:cNvSpPr>
          <p:nvPr>
            <p:ph idx="1"/>
          </p:nvPr>
        </p:nvSpPr>
        <p:spPr>
          <a:xfrm>
            <a:off x="1981200" y="1230538"/>
            <a:ext cx="8138160" cy="2193068"/>
          </a:xfrm>
        </p:spPr>
        <p:txBody>
          <a:bodyPr>
            <a:normAutofit/>
          </a:bodyPr>
          <a:lstStyle/>
          <a:p>
            <a:pPr marL="0" indent="0">
              <a:buNone/>
            </a:pPr>
            <a:r>
              <a:rPr lang="en-US" sz="2000" i="1" u="sng">
                <a:solidFill>
                  <a:srgbClr val="C00000"/>
                </a:solidFill>
                <a:latin typeface="Arial" panose="020B0604020202020204" pitchFamily="34" charset="0"/>
                <a:cs typeface="Arial" panose="020B0604020202020204" pitchFamily="34" charset="0"/>
              </a:rPr>
              <a:t>PSAD is a better predictor of treatment and reclassification than PSA</a:t>
            </a:r>
          </a:p>
        </p:txBody>
      </p:sp>
      <p:graphicFrame>
        <p:nvGraphicFramePr>
          <p:cNvPr id="5" name="Table 4"/>
          <p:cNvGraphicFramePr>
            <a:graphicFrameLocks noGrp="1"/>
          </p:cNvGraphicFramePr>
          <p:nvPr>
            <p:extLst/>
          </p:nvPr>
        </p:nvGraphicFramePr>
        <p:xfrm>
          <a:off x="2865469" y="1862904"/>
          <a:ext cx="6826651" cy="3661912"/>
        </p:xfrm>
        <a:graphic>
          <a:graphicData uri="http://schemas.openxmlformats.org/drawingml/2006/table">
            <a:tbl>
              <a:tblPr firstRow="1" firstCol="1" bandRow="1" bandCol="1">
                <a:tableStyleId>{5C22544A-7EE6-4342-B048-85BDC9FD1C3A}</a:tableStyleId>
              </a:tblPr>
              <a:tblGrid>
                <a:gridCol w="2357793">
                  <a:extLst>
                    <a:ext uri="{9D8B030D-6E8A-4147-A177-3AD203B41FA5}">
                      <a16:colId xmlns:a16="http://schemas.microsoft.com/office/drawing/2014/main" xmlns="" val="20000"/>
                    </a:ext>
                  </a:extLst>
                </a:gridCol>
                <a:gridCol w="2050268">
                  <a:extLst>
                    <a:ext uri="{9D8B030D-6E8A-4147-A177-3AD203B41FA5}">
                      <a16:colId xmlns:a16="http://schemas.microsoft.com/office/drawing/2014/main" xmlns="" val="20001"/>
                    </a:ext>
                  </a:extLst>
                </a:gridCol>
                <a:gridCol w="2418590">
                  <a:extLst>
                    <a:ext uri="{9D8B030D-6E8A-4147-A177-3AD203B41FA5}">
                      <a16:colId xmlns:a16="http://schemas.microsoft.com/office/drawing/2014/main" xmlns="" val="20002"/>
                    </a:ext>
                  </a:extLst>
                </a:gridCol>
              </a:tblGrid>
              <a:tr h="310668">
                <a:tc rowSpan="2">
                  <a:txBody>
                    <a:bodyPr/>
                    <a:lstStyle/>
                    <a:p>
                      <a:pPr marL="0" marR="0">
                        <a:lnSpc>
                          <a:spcPct val="115000"/>
                        </a:lnSpc>
                        <a:spcBef>
                          <a:spcPts val="0"/>
                        </a:spcBef>
                        <a:spcAft>
                          <a:spcPts val="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a:cs typeface="Arial" panose="020B0604020202020204" pitchFamily="34" charset="0"/>
                      </a:endParaRPr>
                    </a:p>
                  </a:txBody>
                  <a:tcPr marL="68580" marR="68580" marT="0" marB="0"/>
                </a:tc>
                <a:tc gridSpan="2">
                  <a:txBody>
                    <a:bodyPr/>
                    <a:lstStyle/>
                    <a:p>
                      <a:pPr marL="0" marR="0" indent="0" algn="ctr" defTabSz="4320540" rtl="0" eaLnBrk="1" fontAlgn="auto" latinLnBrk="0" hangingPunct="1">
                        <a:lnSpc>
                          <a:spcPct val="115000"/>
                        </a:lnSpc>
                        <a:spcBef>
                          <a:spcPts val="0"/>
                        </a:spcBef>
                        <a:spcAft>
                          <a:spcPts val="0"/>
                        </a:spcAft>
                        <a:buClrTx/>
                        <a:buSzTx/>
                        <a:buFontTx/>
                        <a:buNone/>
                        <a:tabLst/>
                        <a:defRPr/>
                      </a:pPr>
                      <a:r>
                        <a:rPr lang="en-US" sz="1600">
                          <a:effectLst/>
                          <a:latin typeface="Arial" panose="020B0604020202020204" pitchFamily="34" charset="0"/>
                          <a:cs typeface="Arial" panose="020B0604020202020204" pitchFamily="34" charset="0"/>
                        </a:rPr>
                        <a:t>Outcome</a:t>
                      </a:r>
                      <a:r>
                        <a:rPr lang="en-US" sz="1600" baseline="0">
                          <a:effectLst/>
                          <a:latin typeface="Arial" panose="020B0604020202020204" pitchFamily="34" charset="0"/>
                          <a:cs typeface="Arial" panose="020B0604020202020204" pitchFamily="34" charset="0"/>
                        </a:rPr>
                        <a:t> </a:t>
                      </a:r>
                    </a:p>
                  </a:txBody>
                  <a:tcPr marL="68580" marR="68580" marT="0" marB="0"/>
                </a:tc>
                <a:tc hMerge="1">
                  <a:txBody>
                    <a:bodyPr/>
                    <a:lstStyle/>
                    <a:p>
                      <a:pPr marL="0" marR="0">
                        <a:lnSpc>
                          <a:spcPct val="115000"/>
                        </a:lnSpc>
                        <a:spcBef>
                          <a:spcPts val="0"/>
                        </a:spcBef>
                        <a:spcAft>
                          <a:spcPts val="0"/>
                        </a:spcAft>
                      </a:pPr>
                      <a:endParaRPr lang="en-US" sz="36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363512">
                <a:tc vMerge="1">
                  <a:txBody>
                    <a:bodyPr/>
                    <a:lstStyle/>
                    <a:p>
                      <a:pPr marL="0" marR="0">
                        <a:lnSpc>
                          <a:spcPct val="115000"/>
                        </a:lnSpc>
                        <a:spcBef>
                          <a:spcPts val="0"/>
                        </a:spcBef>
                        <a:spcAft>
                          <a:spcPts val="0"/>
                        </a:spcAft>
                      </a:pPr>
                      <a:endParaRPr lang="en-US" sz="36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600" b="1">
                          <a:solidFill>
                            <a:schemeClr val="bg1"/>
                          </a:solidFill>
                          <a:effectLst/>
                          <a:latin typeface="Arial" panose="020B0604020202020204" pitchFamily="34" charset="0"/>
                          <a:ea typeface="+mn-ea"/>
                          <a:cs typeface="Arial" panose="020B0604020202020204" pitchFamily="34" charset="0"/>
                        </a:rPr>
                        <a:t>Delayed Treatment</a:t>
                      </a:r>
                      <a:endParaRPr lang="en-US" sz="1600" b="1">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accent3">
                        <a:lumMod val="75000"/>
                      </a:schemeClr>
                    </a:solidFill>
                  </a:tcPr>
                </a:tc>
                <a:tc>
                  <a:txBody>
                    <a:bodyPr/>
                    <a:lstStyle/>
                    <a:p>
                      <a:pPr marL="0" marR="0" algn="ctr">
                        <a:lnSpc>
                          <a:spcPct val="115000"/>
                        </a:lnSpc>
                        <a:spcBef>
                          <a:spcPts val="0"/>
                        </a:spcBef>
                        <a:spcAft>
                          <a:spcPts val="0"/>
                        </a:spcAft>
                      </a:pPr>
                      <a:r>
                        <a:rPr lang="en-US" sz="1600" b="1">
                          <a:solidFill>
                            <a:schemeClr val="bg1"/>
                          </a:solidFill>
                          <a:effectLst/>
                          <a:latin typeface="Arial" panose="020B0604020202020204" pitchFamily="34" charset="0"/>
                          <a:ea typeface="Calibri"/>
                          <a:cs typeface="Arial" panose="020B0604020202020204" pitchFamily="34" charset="0"/>
                        </a:rPr>
                        <a:t>Biopsy</a:t>
                      </a:r>
                      <a:r>
                        <a:rPr lang="en-US" sz="1600" b="1" baseline="0">
                          <a:solidFill>
                            <a:schemeClr val="bg1"/>
                          </a:solidFill>
                          <a:effectLst/>
                          <a:latin typeface="Arial" panose="020B0604020202020204" pitchFamily="34" charset="0"/>
                          <a:ea typeface="Calibri"/>
                          <a:cs typeface="Arial" panose="020B0604020202020204" pitchFamily="34" charset="0"/>
                        </a:rPr>
                        <a:t> Progression</a:t>
                      </a:r>
                      <a:endParaRPr lang="en-US" sz="1600" b="1">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accent2"/>
                    </a:solidFill>
                  </a:tcPr>
                </a:tc>
                <a:extLst>
                  <a:ext uri="{0D108BD9-81ED-4DB2-BD59-A6C34878D82A}">
                    <a16:rowId xmlns:a16="http://schemas.microsoft.com/office/drawing/2014/main" xmlns="" val="10001"/>
                  </a:ext>
                </a:extLst>
              </a:tr>
              <a:tr h="554245">
                <a:tc>
                  <a:txBody>
                    <a:bodyPr/>
                    <a:lstStyle/>
                    <a:p>
                      <a:pPr marL="0" marR="0">
                        <a:lnSpc>
                          <a:spcPct val="115000"/>
                        </a:lnSpc>
                        <a:spcBef>
                          <a:spcPts val="0"/>
                        </a:spcBef>
                        <a:spcAft>
                          <a:spcPts val="0"/>
                        </a:spcAft>
                      </a:pPr>
                      <a:r>
                        <a:rPr lang="en-US" sz="1600">
                          <a:effectLst/>
                          <a:latin typeface="Arial" panose="020B0604020202020204" pitchFamily="34" charset="0"/>
                          <a:cs typeface="Arial" panose="020B0604020202020204" pitchFamily="34" charset="0"/>
                        </a:rPr>
                        <a:t>Independent Variable</a:t>
                      </a:r>
                      <a:endParaRPr lang="en-US"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solidFill>
                            <a:schemeClr val="bg1"/>
                          </a:solidFill>
                          <a:effectLst/>
                          <a:latin typeface="Arial" panose="020B0604020202020204" pitchFamily="34" charset="0"/>
                          <a:cs typeface="Arial" panose="020B0604020202020204" pitchFamily="34" charset="0"/>
                        </a:rPr>
                        <a:t>HR</a:t>
                      </a:r>
                      <a:r>
                        <a:rPr lang="en-US" sz="1600" baseline="0">
                          <a:solidFill>
                            <a:schemeClr val="bg1"/>
                          </a:solidFill>
                          <a:effectLst/>
                          <a:latin typeface="Arial" panose="020B0604020202020204" pitchFamily="34" charset="0"/>
                          <a:cs typeface="Arial" panose="020B0604020202020204" pitchFamily="34" charset="0"/>
                        </a:rPr>
                        <a:t> </a:t>
                      </a:r>
                      <a:r>
                        <a:rPr lang="en-US" sz="1600">
                          <a:solidFill>
                            <a:schemeClr val="bg1"/>
                          </a:solidFill>
                          <a:effectLst/>
                          <a:latin typeface="Arial" panose="020B0604020202020204" pitchFamily="34" charset="0"/>
                          <a:cs typeface="Arial" panose="020B0604020202020204" pitchFamily="34" charset="0"/>
                        </a:rPr>
                        <a:t>(95% CI)</a:t>
                      </a:r>
                      <a:endParaRPr lang="en-US" sz="160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accent3">
                        <a:lumMod val="75000"/>
                      </a:schemeClr>
                    </a:solidFill>
                  </a:tcPr>
                </a:tc>
                <a:tc>
                  <a:txBody>
                    <a:bodyPr/>
                    <a:lstStyle/>
                    <a:p>
                      <a:pPr marL="0" marR="0" algn="ctr">
                        <a:lnSpc>
                          <a:spcPct val="115000"/>
                        </a:lnSpc>
                        <a:spcBef>
                          <a:spcPts val="0"/>
                        </a:spcBef>
                        <a:spcAft>
                          <a:spcPts val="0"/>
                        </a:spcAft>
                      </a:pPr>
                      <a:r>
                        <a:rPr lang="en-US" sz="1600">
                          <a:solidFill>
                            <a:schemeClr val="bg1"/>
                          </a:solidFill>
                          <a:effectLst/>
                          <a:latin typeface="Arial" panose="020B0604020202020204" pitchFamily="34" charset="0"/>
                          <a:cs typeface="Arial" panose="020B0604020202020204" pitchFamily="34" charset="0"/>
                        </a:rPr>
                        <a:t>HR</a:t>
                      </a:r>
                      <a:r>
                        <a:rPr lang="en-US" sz="1600" baseline="0">
                          <a:solidFill>
                            <a:schemeClr val="bg1"/>
                          </a:solidFill>
                          <a:effectLst/>
                          <a:latin typeface="Arial" panose="020B0604020202020204" pitchFamily="34" charset="0"/>
                          <a:cs typeface="Arial" panose="020B0604020202020204" pitchFamily="34" charset="0"/>
                        </a:rPr>
                        <a:t> </a:t>
                      </a:r>
                      <a:r>
                        <a:rPr lang="en-US" sz="1600">
                          <a:solidFill>
                            <a:schemeClr val="bg1"/>
                          </a:solidFill>
                          <a:effectLst/>
                          <a:latin typeface="Arial" panose="020B0604020202020204" pitchFamily="34" charset="0"/>
                          <a:cs typeface="Arial" panose="020B0604020202020204" pitchFamily="34" charset="0"/>
                        </a:rPr>
                        <a:t>(95% CI)</a:t>
                      </a:r>
                      <a:endParaRPr lang="en-US" sz="160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accent2"/>
                    </a:solidFill>
                  </a:tcPr>
                </a:tc>
                <a:extLst>
                  <a:ext uri="{0D108BD9-81ED-4DB2-BD59-A6C34878D82A}">
                    <a16:rowId xmlns:a16="http://schemas.microsoft.com/office/drawing/2014/main" xmlns="" val="10002"/>
                  </a:ext>
                </a:extLst>
              </a:tr>
              <a:tr h="335281">
                <a:tc>
                  <a:txBody>
                    <a:bodyPr/>
                    <a:lstStyle/>
                    <a:p>
                      <a:pPr marL="0" marR="0">
                        <a:lnSpc>
                          <a:spcPct val="115000"/>
                        </a:lnSpc>
                        <a:spcBef>
                          <a:spcPts val="0"/>
                        </a:spcBef>
                        <a:spcAft>
                          <a:spcPts val="0"/>
                        </a:spcAft>
                      </a:pPr>
                      <a:r>
                        <a:rPr lang="en-US" sz="1600">
                          <a:effectLst/>
                          <a:latin typeface="Arial" panose="020B0604020202020204" pitchFamily="34" charset="0"/>
                          <a:cs typeface="Arial" panose="020B0604020202020204" pitchFamily="34" charset="0"/>
                        </a:rPr>
                        <a:t>Met strict criteria</a:t>
                      </a:r>
                      <a:endParaRPr lang="en-US"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a:effectLst/>
                          <a:latin typeface="Arial" panose="020B0604020202020204" pitchFamily="34" charset="0"/>
                          <a:cs typeface="Arial" panose="020B0604020202020204" pitchFamily="34" charset="0"/>
                        </a:rPr>
                        <a:t>1.12</a:t>
                      </a:r>
                      <a:r>
                        <a:rPr lang="en-US" sz="1600" baseline="0">
                          <a:effectLst/>
                          <a:latin typeface="Arial" panose="020B0604020202020204" pitchFamily="34" charset="0"/>
                          <a:cs typeface="Arial" panose="020B0604020202020204" pitchFamily="34" charset="0"/>
                        </a:rPr>
                        <a:t> (</a:t>
                      </a:r>
                      <a:r>
                        <a:rPr lang="en-US" sz="1600">
                          <a:effectLst/>
                          <a:latin typeface="Arial" panose="020B0604020202020204" pitchFamily="34" charset="0"/>
                          <a:cs typeface="Arial" panose="020B0604020202020204" pitchFamily="34" charset="0"/>
                        </a:rPr>
                        <a:t>0.82-1.53)</a:t>
                      </a:r>
                      <a:endParaRPr lang="en-US" sz="1600">
                        <a:effectLst/>
                        <a:latin typeface="Arial" panose="020B0604020202020204" pitchFamily="34" charset="0"/>
                        <a:ea typeface="Calibri"/>
                        <a:cs typeface="Arial" panose="020B0604020202020204" pitchFamily="34" charset="0"/>
                      </a:endParaRPr>
                    </a:p>
                  </a:txBody>
                  <a:tcPr marL="68580" marR="68580" marT="0" marB="0">
                    <a:solidFill>
                      <a:srgbClr val="F7F9F1"/>
                    </a:solidFill>
                  </a:tcPr>
                </a:tc>
                <a:tc>
                  <a:txBody>
                    <a:bodyPr/>
                    <a:lstStyle/>
                    <a:p>
                      <a:pPr marL="0" marR="0" algn="r">
                        <a:lnSpc>
                          <a:spcPct val="115000"/>
                        </a:lnSpc>
                        <a:spcBef>
                          <a:spcPts val="0"/>
                        </a:spcBef>
                        <a:spcAft>
                          <a:spcPts val="0"/>
                        </a:spcAft>
                      </a:pPr>
                      <a:r>
                        <a:rPr lang="en-US" sz="1600">
                          <a:effectLst/>
                          <a:latin typeface="Arial" panose="020B0604020202020204" pitchFamily="34" charset="0"/>
                          <a:ea typeface="Calibri"/>
                          <a:cs typeface="Arial" panose="020B0604020202020204" pitchFamily="34" charset="0"/>
                        </a:rPr>
                        <a:t>* 0.67</a:t>
                      </a:r>
                      <a:r>
                        <a:rPr lang="en-US" sz="1600" baseline="0">
                          <a:effectLst/>
                          <a:latin typeface="Arial" panose="020B0604020202020204" pitchFamily="34" charset="0"/>
                          <a:ea typeface="Calibri"/>
                          <a:cs typeface="Arial" panose="020B0604020202020204" pitchFamily="34" charset="0"/>
                        </a:rPr>
                        <a:t> (</a:t>
                      </a:r>
                      <a:r>
                        <a:rPr lang="en-US" sz="1600">
                          <a:effectLst/>
                          <a:latin typeface="Arial" panose="020B0604020202020204" pitchFamily="34" charset="0"/>
                          <a:ea typeface="Calibri"/>
                          <a:cs typeface="Arial" panose="020B0604020202020204" pitchFamily="34" charset="0"/>
                        </a:rPr>
                        <a:t>0.50-1.04)</a:t>
                      </a:r>
                    </a:p>
                  </a:txBody>
                  <a:tcPr marL="68580" marR="68580" marT="0" marB="0">
                    <a:solidFill>
                      <a:srgbClr val="FBF3F3"/>
                    </a:solidFill>
                  </a:tcPr>
                </a:tc>
                <a:extLst>
                  <a:ext uri="{0D108BD9-81ED-4DB2-BD59-A6C34878D82A}">
                    <a16:rowId xmlns:a16="http://schemas.microsoft.com/office/drawing/2014/main" xmlns="" val="10003"/>
                  </a:ext>
                </a:extLst>
              </a:tr>
              <a:tr h="335281">
                <a:tc>
                  <a:txBody>
                    <a:bodyPr/>
                    <a:lstStyle/>
                    <a:p>
                      <a:pPr marL="0" marR="0">
                        <a:lnSpc>
                          <a:spcPct val="115000"/>
                        </a:lnSpc>
                        <a:spcBef>
                          <a:spcPts val="0"/>
                        </a:spcBef>
                        <a:spcAft>
                          <a:spcPts val="0"/>
                        </a:spcAft>
                      </a:pPr>
                      <a:r>
                        <a:rPr lang="en-US" sz="1600">
                          <a:effectLst/>
                          <a:latin typeface="Arial" panose="020B0604020202020204" pitchFamily="34" charset="0"/>
                          <a:cs typeface="Arial" panose="020B0604020202020204" pitchFamily="34" charset="0"/>
                        </a:rPr>
                        <a:t>PSA diagnosis</a:t>
                      </a:r>
                      <a:endParaRPr lang="en-US"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a:effectLst/>
                          <a:latin typeface="Arial" panose="020B0604020202020204" pitchFamily="34" charset="0"/>
                          <a:cs typeface="Arial" panose="020B0604020202020204" pitchFamily="34" charset="0"/>
                        </a:rPr>
                        <a:t>1.01</a:t>
                      </a:r>
                      <a:r>
                        <a:rPr lang="en-US" sz="1600" baseline="0">
                          <a:effectLst/>
                          <a:latin typeface="Arial" panose="020B0604020202020204" pitchFamily="34" charset="0"/>
                          <a:cs typeface="Arial" panose="020B0604020202020204" pitchFamily="34" charset="0"/>
                        </a:rPr>
                        <a:t> (</a:t>
                      </a:r>
                      <a:r>
                        <a:rPr lang="en-US" sz="1600">
                          <a:effectLst/>
                          <a:latin typeface="Arial" panose="020B0604020202020204" pitchFamily="34" charset="0"/>
                          <a:cs typeface="Arial" panose="020B0604020202020204" pitchFamily="34" charset="0"/>
                        </a:rPr>
                        <a:t>0.97-1.05)</a:t>
                      </a:r>
                      <a:endParaRPr lang="en-US" sz="1600">
                        <a:effectLst/>
                        <a:latin typeface="Arial" panose="020B0604020202020204" pitchFamily="34" charset="0"/>
                        <a:ea typeface="Calibri"/>
                        <a:cs typeface="Arial" panose="020B0604020202020204" pitchFamily="34" charset="0"/>
                      </a:endParaRPr>
                    </a:p>
                  </a:txBody>
                  <a:tcPr marL="68580" marR="68580" marT="0" marB="0">
                    <a:solidFill>
                      <a:srgbClr val="F7F9F1"/>
                    </a:solidFill>
                  </a:tcPr>
                </a:tc>
                <a:tc>
                  <a:txBody>
                    <a:bodyPr/>
                    <a:lstStyle/>
                    <a:p>
                      <a:pPr marL="0" marR="0" algn="r">
                        <a:lnSpc>
                          <a:spcPct val="115000"/>
                        </a:lnSpc>
                        <a:spcBef>
                          <a:spcPts val="0"/>
                        </a:spcBef>
                        <a:spcAft>
                          <a:spcPts val="0"/>
                        </a:spcAft>
                      </a:pPr>
                      <a:r>
                        <a:rPr lang="en-US" sz="1600">
                          <a:effectLst/>
                          <a:latin typeface="Arial" panose="020B0604020202020204" pitchFamily="34" charset="0"/>
                          <a:ea typeface="Calibri"/>
                          <a:cs typeface="Arial" panose="020B0604020202020204" pitchFamily="34" charset="0"/>
                        </a:rPr>
                        <a:t>0.97</a:t>
                      </a:r>
                      <a:r>
                        <a:rPr lang="en-US" sz="1600" baseline="0">
                          <a:effectLst/>
                          <a:latin typeface="Arial" panose="020B0604020202020204" pitchFamily="34" charset="0"/>
                          <a:ea typeface="Calibri"/>
                          <a:cs typeface="Arial" panose="020B0604020202020204" pitchFamily="34" charset="0"/>
                        </a:rPr>
                        <a:t> (</a:t>
                      </a:r>
                      <a:r>
                        <a:rPr lang="en-US" sz="1600">
                          <a:effectLst/>
                          <a:latin typeface="Arial" panose="020B0604020202020204" pitchFamily="34" charset="0"/>
                          <a:ea typeface="Calibri"/>
                          <a:cs typeface="Arial" panose="020B0604020202020204" pitchFamily="34" charset="0"/>
                        </a:rPr>
                        <a:t>0.91-1.02)</a:t>
                      </a:r>
                    </a:p>
                  </a:txBody>
                  <a:tcPr marL="68580" marR="68580" marT="0" marB="0">
                    <a:solidFill>
                      <a:srgbClr val="FBF3F3"/>
                    </a:solidFill>
                  </a:tcPr>
                </a:tc>
                <a:extLst>
                  <a:ext uri="{0D108BD9-81ED-4DB2-BD59-A6C34878D82A}">
                    <a16:rowId xmlns:a16="http://schemas.microsoft.com/office/drawing/2014/main" xmlns="" val="10004"/>
                  </a:ext>
                </a:extLst>
              </a:tr>
              <a:tr h="312567">
                <a:tc>
                  <a:txBody>
                    <a:bodyPr/>
                    <a:lstStyle/>
                    <a:p>
                      <a:pPr marL="0" marR="0">
                        <a:lnSpc>
                          <a:spcPct val="115000"/>
                        </a:lnSpc>
                        <a:spcBef>
                          <a:spcPts val="0"/>
                        </a:spcBef>
                        <a:spcAft>
                          <a:spcPts val="0"/>
                        </a:spcAft>
                      </a:pPr>
                      <a:r>
                        <a:rPr lang="en-US" sz="1600">
                          <a:effectLst/>
                          <a:latin typeface="Arial" panose="020B0604020202020204" pitchFamily="34" charset="0"/>
                          <a:cs typeface="Arial" panose="020B0604020202020204" pitchFamily="34" charset="0"/>
                        </a:rPr>
                        <a:t>Biopsy Density^</a:t>
                      </a:r>
                      <a:endParaRPr lang="en-US"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a:effectLst/>
                          <a:latin typeface="Arial" panose="020B0604020202020204" pitchFamily="34" charset="0"/>
                          <a:cs typeface="Arial" panose="020B0604020202020204" pitchFamily="34" charset="0"/>
                        </a:rPr>
                        <a:t>1.21</a:t>
                      </a:r>
                      <a:r>
                        <a:rPr lang="en-US" sz="1600" baseline="0">
                          <a:effectLst/>
                          <a:latin typeface="Arial" panose="020B0604020202020204" pitchFamily="34" charset="0"/>
                          <a:cs typeface="Arial" panose="020B0604020202020204" pitchFamily="34" charset="0"/>
                        </a:rPr>
                        <a:t> (</a:t>
                      </a:r>
                      <a:r>
                        <a:rPr lang="en-US" sz="1600">
                          <a:effectLst/>
                          <a:latin typeface="Arial" panose="020B0604020202020204" pitchFamily="34" charset="0"/>
                          <a:cs typeface="Arial" panose="020B0604020202020204" pitchFamily="34" charset="0"/>
                        </a:rPr>
                        <a:t>0.66-2.22)</a:t>
                      </a:r>
                      <a:endParaRPr lang="en-US" sz="1600">
                        <a:effectLst/>
                        <a:latin typeface="Arial" panose="020B0604020202020204" pitchFamily="34" charset="0"/>
                        <a:ea typeface="Calibri"/>
                        <a:cs typeface="Arial" panose="020B0604020202020204" pitchFamily="34" charset="0"/>
                      </a:endParaRPr>
                    </a:p>
                  </a:txBody>
                  <a:tcPr marL="68580" marR="68580" marT="0" marB="0">
                    <a:solidFill>
                      <a:schemeClr val="accent3">
                        <a:lumMod val="20000"/>
                        <a:lumOff val="80000"/>
                      </a:schemeClr>
                    </a:solidFill>
                  </a:tcPr>
                </a:tc>
                <a:tc>
                  <a:txBody>
                    <a:bodyPr/>
                    <a:lstStyle/>
                    <a:p>
                      <a:pPr marL="0" marR="0" algn="r">
                        <a:lnSpc>
                          <a:spcPct val="115000"/>
                        </a:lnSpc>
                        <a:spcBef>
                          <a:spcPts val="0"/>
                        </a:spcBef>
                        <a:spcAft>
                          <a:spcPts val="0"/>
                        </a:spcAft>
                      </a:pPr>
                      <a:r>
                        <a:rPr lang="en-US" sz="1600">
                          <a:effectLst/>
                          <a:latin typeface="Arial" panose="020B0604020202020204" pitchFamily="34" charset="0"/>
                          <a:ea typeface="Calibri"/>
                          <a:cs typeface="Arial" panose="020B0604020202020204" pitchFamily="34" charset="0"/>
                        </a:rPr>
                        <a:t>1.31</a:t>
                      </a:r>
                      <a:r>
                        <a:rPr lang="en-US" sz="1600" baseline="0">
                          <a:effectLst/>
                          <a:latin typeface="Arial" panose="020B0604020202020204" pitchFamily="34" charset="0"/>
                          <a:ea typeface="Calibri"/>
                          <a:cs typeface="Arial" panose="020B0604020202020204" pitchFamily="34" charset="0"/>
                        </a:rPr>
                        <a:t> (</a:t>
                      </a:r>
                      <a:r>
                        <a:rPr lang="en-US" sz="1600">
                          <a:effectLst/>
                          <a:latin typeface="Arial" panose="020B0604020202020204" pitchFamily="34" charset="0"/>
                          <a:ea typeface="Calibri"/>
                          <a:cs typeface="Arial" panose="020B0604020202020204" pitchFamily="34" charset="0"/>
                        </a:rPr>
                        <a:t>0.66-2.57)</a:t>
                      </a:r>
                    </a:p>
                  </a:txBody>
                  <a:tcPr marL="68580" marR="68580" marT="0" marB="0">
                    <a:solidFill>
                      <a:schemeClr val="accent2">
                        <a:lumMod val="20000"/>
                        <a:lumOff val="80000"/>
                      </a:schemeClr>
                    </a:solidFill>
                  </a:tcPr>
                </a:tc>
                <a:extLst>
                  <a:ext uri="{0D108BD9-81ED-4DB2-BD59-A6C34878D82A}">
                    <a16:rowId xmlns:a16="http://schemas.microsoft.com/office/drawing/2014/main" xmlns="" val="10005"/>
                  </a:ext>
                </a:extLst>
              </a:tr>
              <a:tr h="560832">
                <a:tc>
                  <a:txBody>
                    <a:bodyPr/>
                    <a:lstStyle/>
                    <a:p>
                      <a:pPr marL="0" marR="0" algn="l">
                        <a:lnSpc>
                          <a:spcPct val="115000"/>
                        </a:lnSpc>
                        <a:spcBef>
                          <a:spcPts val="0"/>
                        </a:spcBef>
                        <a:spcAft>
                          <a:spcPts val="0"/>
                        </a:spcAft>
                      </a:pPr>
                      <a:r>
                        <a:rPr lang="en-US" sz="1600">
                          <a:effectLst/>
                          <a:latin typeface="Arial" panose="020B0604020202020204" pitchFamily="34" charset="0"/>
                          <a:cs typeface="Arial" panose="020B0604020202020204" pitchFamily="34" charset="0"/>
                        </a:rPr>
                        <a:t>PSAD strata </a:t>
                      </a:r>
                    </a:p>
                    <a:p>
                      <a:pPr marL="0" marR="0" algn="l">
                        <a:lnSpc>
                          <a:spcPct val="115000"/>
                        </a:lnSpc>
                        <a:spcBef>
                          <a:spcPts val="0"/>
                        </a:spcBef>
                        <a:spcAft>
                          <a:spcPts val="0"/>
                        </a:spcAft>
                      </a:pPr>
                      <a:r>
                        <a:rPr lang="en-US" sz="1600" baseline="0">
                          <a:effectLst/>
                          <a:latin typeface="Arial" panose="020B0604020202020204" pitchFamily="34" charset="0"/>
                          <a:cs typeface="Arial" panose="020B0604020202020204" pitchFamily="34" charset="0"/>
                        </a:rPr>
                        <a:t>                               </a:t>
                      </a:r>
                      <a:r>
                        <a:rPr lang="en-US" sz="1600">
                          <a:effectLst/>
                          <a:latin typeface="Arial" panose="020B0604020202020204" pitchFamily="34" charset="0"/>
                          <a:cs typeface="Arial" panose="020B0604020202020204" pitchFamily="34" charset="0"/>
                        </a:rPr>
                        <a:t>&lt;0.1</a:t>
                      </a:r>
                      <a:endParaRPr lang="en-US"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a:effectLst/>
                          <a:latin typeface="Arial" panose="020B0604020202020204" pitchFamily="34" charset="0"/>
                          <a:cs typeface="Arial" panose="020B0604020202020204" pitchFamily="34" charset="0"/>
                        </a:rPr>
                        <a:t>Ref</a:t>
                      </a:r>
                      <a:endParaRPr lang="en-US" sz="1600">
                        <a:effectLst/>
                        <a:latin typeface="Arial" panose="020B0604020202020204" pitchFamily="34" charset="0"/>
                        <a:ea typeface="Calibri"/>
                        <a:cs typeface="Arial" panose="020B0604020202020204" pitchFamily="34" charset="0"/>
                      </a:endParaRPr>
                    </a:p>
                  </a:txBody>
                  <a:tcPr marL="68580" marR="68580" marT="0" marB="0">
                    <a:solidFill>
                      <a:schemeClr val="accent3">
                        <a:lumMod val="20000"/>
                        <a:lumOff val="80000"/>
                      </a:schemeClr>
                    </a:solidFill>
                  </a:tcPr>
                </a:tc>
                <a:tc>
                  <a:txBody>
                    <a:bodyPr/>
                    <a:lstStyle/>
                    <a:p>
                      <a:pPr marL="0" marR="0" algn="r">
                        <a:lnSpc>
                          <a:spcPct val="115000"/>
                        </a:lnSpc>
                        <a:spcBef>
                          <a:spcPts val="0"/>
                        </a:spcBef>
                        <a:spcAft>
                          <a:spcPts val="0"/>
                        </a:spcAft>
                      </a:pPr>
                      <a:r>
                        <a:rPr lang="en-US" sz="1600">
                          <a:effectLst/>
                          <a:latin typeface="Arial" panose="020B0604020202020204" pitchFamily="34" charset="0"/>
                          <a:ea typeface="Calibri"/>
                          <a:cs typeface="Arial" panose="020B0604020202020204" pitchFamily="34" charset="0"/>
                        </a:rPr>
                        <a:t>Ref</a:t>
                      </a:r>
                    </a:p>
                  </a:txBody>
                  <a:tcPr marL="68580" marR="68580" marT="0" marB="0">
                    <a:solidFill>
                      <a:schemeClr val="accent2">
                        <a:lumMod val="20000"/>
                        <a:lumOff val="80000"/>
                      </a:schemeClr>
                    </a:solidFill>
                  </a:tcPr>
                </a:tc>
                <a:extLst>
                  <a:ext uri="{0D108BD9-81ED-4DB2-BD59-A6C34878D82A}">
                    <a16:rowId xmlns:a16="http://schemas.microsoft.com/office/drawing/2014/main" xmlns="" val="10006"/>
                  </a:ext>
                </a:extLst>
              </a:tr>
              <a:tr h="335281">
                <a:tc>
                  <a:txBody>
                    <a:bodyPr/>
                    <a:lstStyle/>
                    <a:p>
                      <a:pPr marL="0" marR="0" algn="r">
                        <a:lnSpc>
                          <a:spcPct val="115000"/>
                        </a:lnSpc>
                        <a:spcBef>
                          <a:spcPts val="0"/>
                        </a:spcBef>
                        <a:spcAft>
                          <a:spcPts val="0"/>
                        </a:spcAft>
                      </a:pPr>
                      <a:r>
                        <a:rPr lang="en-US" sz="1600">
                          <a:effectLst/>
                          <a:latin typeface="Arial" panose="020B0604020202020204" pitchFamily="34" charset="0"/>
                          <a:cs typeface="Arial" panose="020B0604020202020204" pitchFamily="34" charset="0"/>
                        </a:rPr>
                        <a:t>0.1-0.15</a:t>
                      </a:r>
                      <a:endParaRPr lang="en-US"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a:effectLst/>
                          <a:latin typeface="Arial" panose="020B0604020202020204" pitchFamily="34" charset="0"/>
                          <a:cs typeface="Arial" panose="020B0604020202020204" pitchFamily="34" charset="0"/>
                        </a:rPr>
                        <a:t>* 1.64</a:t>
                      </a:r>
                      <a:r>
                        <a:rPr lang="en-US" sz="1600" baseline="0">
                          <a:effectLst/>
                          <a:latin typeface="Arial" panose="020B0604020202020204" pitchFamily="34" charset="0"/>
                          <a:cs typeface="Arial" panose="020B0604020202020204" pitchFamily="34" charset="0"/>
                        </a:rPr>
                        <a:t> (</a:t>
                      </a:r>
                      <a:r>
                        <a:rPr lang="en-US" sz="1600">
                          <a:effectLst/>
                          <a:latin typeface="Arial" panose="020B0604020202020204" pitchFamily="34" charset="0"/>
                          <a:cs typeface="Arial" panose="020B0604020202020204" pitchFamily="34" charset="0"/>
                        </a:rPr>
                        <a:t>1.09-2.47)</a:t>
                      </a:r>
                      <a:endParaRPr lang="en-US" sz="1600">
                        <a:effectLst/>
                        <a:latin typeface="Arial" panose="020B0604020202020204" pitchFamily="34" charset="0"/>
                        <a:ea typeface="Calibri"/>
                        <a:cs typeface="Arial" panose="020B0604020202020204" pitchFamily="34" charset="0"/>
                      </a:endParaRPr>
                    </a:p>
                  </a:txBody>
                  <a:tcPr marL="68580" marR="68580" marT="0" marB="0">
                    <a:solidFill>
                      <a:srgbClr val="F7F9F1"/>
                    </a:solidFill>
                  </a:tcPr>
                </a:tc>
                <a:tc>
                  <a:txBody>
                    <a:bodyPr/>
                    <a:lstStyle/>
                    <a:p>
                      <a:pPr marL="0" marR="0" algn="r">
                        <a:lnSpc>
                          <a:spcPct val="115000"/>
                        </a:lnSpc>
                        <a:spcBef>
                          <a:spcPts val="0"/>
                        </a:spcBef>
                        <a:spcAft>
                          <a:spcPts val="0"/>
                        </a:spcAft>
                      </a:pPr>
                      <a:r>
                        <a:rPr lang="en-US" sz="1600">
                          <a:effectLst/>
                          <a:latin typeface="Arial" panose="020B0604020202020204" pitchFamily="34" charset="0"/>
                          <a:ea typeface="Calibri"/>
                          <a:cs typeface="Arial" panose="020B0604020202020204" pitchFamily="34" charset="0"/>
                        </a:rPr>
                        <a:t>** 2.06</a:t>
                      </a:r>
                      <a:r>
                        <a:rPr lang="en-US" sz="1600" baseline="0">
                          <a:effectLst/>
                          <a:latin typeface="Arial" panose="020B0604020202020204" pitchFamily="34" charset="0"/>
                          <a:ea typeface="Calibri"/>
                          <a:cs typeface="Arial" panose="020B0604020202020204" pitchFamily="34" charset="0"/>
                        </a:rPr>
                        <a:t> (</a:t>
                      </a:r>
                      <a:r>
                        <a:rPr lang="en-US" sz="1600">
                          <a:effectLst/>
                          <a:latin typeface="Arial" panose="020B0604020202020204" pitchFamily="34" charset="0"/>
                          <a:ea typeface="Calibri"/>
                          <a:cs typeface="Arial" panose="020B0604020202020204" pitchFamily="34" charset="0"/>
                        </a:rPr>
                        <a:t>1.30-3.29)</a:t>
                      </a:r>
                    </a:p>
                  </a:txBody>
                  <a:tcPr marL="68580" marR="68580" marT="0" marB="0">
                    <a:solidFill>
                      <a:srgbClr val="FBF3F3"/>
                    </a:solidFill>
                  </a:tcPr>
                </a:tc>
                <a:extLst>
                  <a:ext uri="{0D108BD9-81ED-4DB2-BD59-A6C34878D82A}">
                    <a16:rowId xmlns:a16="http://schemas.microsoft.com/office/drawing/2014/main" xmlns="" val="10007"/>
                  </a:ext>
                </a:extLst>
              </a:tr>
              <a:tr h="554245">
                <a:tc>
                  <a:txBody>
                    <a:bodyPr/>
                    <a:lstStyle/>
                    <a:p>
                      <a:pPr marL="0" marR="0" algn="r">
                        <a:lnSpc>
                          <a:spcPct val="115000"/>
                        </a:lnSpc>
                        <a:spcBef>
                          <a:spcPts val="0"/>
                        </a:spcBef>
                        <a:spcAft>
                          <a:spcPts val="0"/>
                        </a:spcAft>
                      </a:pPr>
                      <a:r>
                        <a:rPr lang="en-US" sz="1600">
                          <a:effectLst/>
                          <a:latin typeface="Arial" panose="020B0604020202020204" pitchFamily="34" charset="0"/>
                          <a:cs typeface="Arial" panose="020B0604020202020204" pitchFamily="34" charset="0"/>
                        </a:rPr>
                        <a:t>&gt;0.15</a:t>
                      </a:r>
                      <a:endParaRPr lang="en-US"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r">
                        <a:lnSpc>
                          <a:spcPct val="115000"/>
                        </a:lnSpc>
                        <a:spcBef>
                          <a:spcPts val="0"/>
                        </a:spcBef>
                        <a:spcAft>
                          <a:spcPts val="0"/>
                        </a:spcAft>
                      </a:pPr>
                      <a:r>
                        <a:rPr lang="en-US" sz="1600">
                          <a:effectLst/>
                          <a:latin typeface="Arial" panose="020B0604020202020204" pitchFamily="34" charset="0"/>
                          <a:cs typeface="Arial" panose="020B0604020202020204" pitchFamily="34" charset="0"/>
                        </a:rPr>
                        <a:t>** 1.89</a:t>
                      </a:r>
                      <a:r>
                        <a:rPr lang="en-US" sz="1600" baseline="0">
                          <a:effectLst/>
                          <a:latin typeface="Arial" panose="020B0604020202020204" pitchFamily="34" charset="0"/>
                          <a:cs typeface="Arial" panose="020B0604020202020204" pitchFamily="34" charset="0"/>
                        </a:rPr>
                        <a:t> </a:t>
                      </a:r>
                      <a:r>
                        <a:rPr lang="en-US" sz="1600">
                          <a:effectLst/>
                          <a:latin typeface="Arial" panose="020B0604020202020204" pitchFamily="34" charset="0"/>
                          <a:cs typeface="Arial" panose="020B0604020202020204" pitchFamily="34" charset="0"/>
                        </a:rPr>
                        <a:t>(1.25-2.87)</a:t>
                      </a:r>
                      <a:endParaRPr lang="en-US" sz="1600">
                        <a:effectLst/>
                        <a:latin typeface="Arial" panose="020B0604020202020204" pitchFamily="34" charset="0"/>
                        <a:ea typeface="Calibri"/>
                        <a:cs typeface="Arial" panose="020B0604020202020204" pitchFamily="34" charset="0"/>
                      </a:endParaRPr>
                    </a:p>
                  </a:txBody>
                  <a:tcPr marL="68580" marR="68580" marT="0" marB="0">
                    <a:solidFill>
                      <a:schemeClr val="accent3">
                        <a:lumMod val="20000"/>
                        <a:lumOff val="80000"/>
                      </a:schemeClr>
                    </a:solidFill>
                  </a:tcPr>
                </a:tc>
                <a:tc>
                  <a:txBody>
                    <a:bodyPr/>
                    <a:lstStyle/>
                    <a:p>
                      <a:pPr marL="0" marR="0" algn="r">
                        <a:lnSpc>
                          <a:spcPct val="115000"/>
                        </a:lnSpc>
                        <a:spcBef>
                          <a:spcPts val="0"/>
                        </a:spcBef>
                        <a:spcAft>
                          <a:spcPts val="0"/>
                        </a:spcAft>
                      </a:pPr>
                      <a:r>
                        <a:rPr lang="en-US" sz="1600">
                          <a:effectLst/>
                          <a:latin typeface="Arial" panose="020B0604020202020204" pitchFamily="34" charset="0"/>
                          <a:ea typeface="Calibri"/>
                          <a:cs typeface="Arial" panose="020B0604020202020204" pitchFamily="34" charset="0"/>
                        </a:rPr>
                        <a:t>** 2.83</a:t>
                      </a:r>
                      <a:r>
                        <a:rPr lang="en-US" sz="1600" baseline="0">
                          <a:effectLst/>
                          <a:latin typeface="Arial" panose="020B0604020202020204" pitchFamily="34" charset="0"/>
                          <a:ea typeface="Calibri"/>
                          <a:cs typeface="Arial" panose="020B0604020202020204" pitchFamily="34" charset="0"/>
                        </a:rPr>
                        <a:t> (</a:t>
                      </a:r>
                      <a:r>
                        <a:rPr lang="en-US" sz="1600">
                          <a:effectLst/>
                          <a:latin typeface="Arial" panose="020B0604020202020204" pitchFamily="34" charset="0"/>
                          <a:ea typeface="Calibri"/>
                          <a:cs typeface="Arial" panose="020B0604020202020204" pitchFamily="34" charset="0"/>
                        </a:rPr>
                        <a:t>1.73-4.62)</a:t>
                      </a:r>
                    </a:p>
                  </a:txBody>
                  <a:tcPr marL="68580" marR="68580" marT="0" marB="0">
                    <a:solidFill>
                      <a:schemeClr val="accent2">
                        <a:lumMod val="20000"/>
                        <a:lumOff val="80000"/>
                      </a:schemeClr>
                    </a:solidFill>
                  </a:tcPr>
                </a:tc>
                <a:extLst>
                  <a:ext uri="{0D108BD9-81ED-4DB2-BD59-A6C34878D82A}">
                    <a16:rowId xmlns:a16="http://schemas.microsoft.com/office/drawing/2014/main" xmlns="" val="10008"/>
                  </a:ext>
                </a:extLst>
              </a:tr>
            </a:tbl>
          </a:graphicData>
        </a:graphic>
      </p:graphicFrame>
      <p:sp>
        <p:nvSpPr>
          <p:cNvPr id="6" name="TextBox 5"/>
          <p:cNvSpPr txBox="1"/>
          <p:nvPr/>
        </p:nvSpPr>
        <p:spPr>
          <a:xfrm>
            <a:off x="2179950" y="5697255"/>
            <a:ext cx="7993162" cy="584776"/>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Adjusted for biopsy frequency, year of diagnosis, age, race, marital status, and smoking history</a:t>
            </a:r>
          </a:p>
        </p:txBody>
      </p:sp>
      <p:sp>
        <p:nvSpPr>
          <p:cNvPr id="3" name="Rectangle 2"/>
          <p:cNvSpPr/>
          <p:nvPr/>
        </p:nvSpPr>
        <p:spPr>
          <a:xfrm>
            <a:off x="5549903" y="4553858"/>
            <a:ext cx="4142217" cy="807356"/>
          </a:xfrm>
          <a:prstGeom prst="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0D9B327-5ABA-A846-A98A-29B0EF1E502E}"/>
              </a:ext>
            </a:extLst>
          </p:cNvPr>
          <p:cNvSpPr txBox="1"/>
          <p:nvPr/>
        </p:nvSpPr>
        <p:spPr bwMode="auto">
          <a:xfrm>
            <a:off x="1787472" y="6509289"/>
            <a:ext cx="2891817" cy="276999"/>
          </a:xfrm>
          <a:prstGeom prst="rect">
            <a:avLst/>
          </a:prstGeom>
          <a:noFill/>
          <a:ln w="19050" algn="ctr">
            <a:noFill/>
            <a:miter lim="800000"/>
            <a:headEnd/>
            <a:tailEnd/>
          </a:ln>
        </p:spPr>
        <p:txBody>
          <a:bodyPr wrap="none" lIns="0" tIns="0" rIns="0" bIns="0" rtlCol="0">
            <a:spAutoFit/>
          </a:bodyPr>
          <a:lstStyle/>
          <a:p>
            <a:r>
              <a:rPr lang="en-US" dirty="0">
                <a:solidFill>
                  <a:schemeClr val="bg1"/>
                </a:solidFill>
              </a:rPr>
              <a:t>J Urol. 2015 Mar;193(3):807-11.</a:t>
            </a:r>
            <a:endParaRPr lang="en-US" sz="2000" dirty="0">
              <a:solidFill>
                <a:schemeClr val="bg1"/>
              </a:solidFill>
            </a:endParaRPr>
          </a:p>
        </p:txBody>
      </p:sp>
      <p:sp>
        <p:nvSpPr>
          <p:cNvPr id="8" name="Rectangle 7"/>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490909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NCCN guidelines</a:t>
            </a:r>
            <a:endParaRPr lang="en-US" dirty="0"/>
          </a:p>
        </p:txBody>
      </p:sp>
      <p:pic>
        <p:nvPicPr>
          <p:cNvPr id="4" name="Content Placeholder 3"/>
          <p:cNvPicPr>
            <a:picLocks noGrp="1" noChangeAspect="1"/>
          </p:cNvPicPr>
          <p:nvPr>
            <p:ph idx="1"/>
          </p:nvPr>
        </p:nvPicPr>
        <p:blipFill rotWithShape="1">
          <a:blip r:embed="rId2"/>
          <a:srcRect l="2649" t="-245" r="12758" b="188"/>
          <a:stretch/>
        </p:blipFill>
        <p:spPr>
          <a:xfrm>
            <a:off x="71852" y="1123123"/>
            <a:ext cx="11129548" cy="5773888"/>
          </a:xfrm>
          <a:prstGeom prst="rect">
            <a:avLst/>
          </a:prstGeom>
        </p:spPr>
      </p:pic>
      <p:sp>
        <p:nvSpPr>
          <p:cNvPr id="5" name="Rectangle 4"/>
          <p:cNvSpPr/>
          <p:nvPr/>
        </p:nvSpPr>
        <p:spPr bwMode="auto">
          <a:xfrm>
            <a:off x="11201400" y="6313920"/>
            <a:ext cx="781164"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893074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NCCN</a:t>
            </a:r>
            <a:endParaRPr lang="en-US" dirty="0"/>
          </a:p>
        </p:txBody>
      </p:sp>
      <p:pic>
        <p:nvPicPr>
          <p:cNvPr id="5" name="Content Placeholder 4"/>
          <p:cNvPicPr>
            <a:picLocks noGrp="1" noChangeAspect="1"/>
          </p:cNvPicPr>
          <p:nvPr>
            <p:ph idx="1"/>
          </p:nvPr>
        </p:nvPicPr>
        <p:blipFill rotWithShape="1">
          <a:blip r:embed="rId2"/>
          <a:srcRect l="2672" t="929" r="11623" b="3880"/>
          <a:stretch/>
        </p:blipFill>
        <p:spPr>
          <a:xfrm>
            <a:off x="660880" y="1858617"/>
            <a:ext cx="10376452" cy="2037522"/>
          </a:xfrm>
          <a:prstGeom prst="rect">
            <a:avLst/>
          </a:prstGeom>
        </p:spPr>
      </p:pic>
      <p:sp>
        <p:nvSpPr>
          <p:cNvPr id="4" name="Rectangle 3"/>
          <p:cNvSpPr/>
          <p:nvPr/>
        </p:nvSpPr>
        <p:spPr bwMode="auto">
          <a:xfrm>
            <a:off x="9803219" y="6313920"/>
            <a:ext cx="2179345" cy="469652"/>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4045472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Tradition">
      <a:majorFont>
        <a:latin typeface="Candara"/>
        <a:ea typeface=""/>
        <a:cs typeface=""/>
        <a:font script="Jpan" typeface="メイリオ"/>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4_UVA GEN title and end slide">
  <a:themeElements>
    <a:clrScheme name="UVA NEW BRAND">
      <a:dk1>
        <a:srgbClr val="D75929"/>
      </a:dk1>
      <a:lt1>
        <a:srgbClr val="0E1011"/>
      </a:lt1>
      <a:dk2>
        <a:srgbClr val="FFFFFE"/>
      </a:dk2>
      <a:lt2>
        <a:srgbClr val="FDFCFB"/>
      </a:lt2>
      <a:accent1>
        <a:srgbClr val="123C63"/>
      </a:accent1>
      <a:accent2>
        <a:srgbClr val="005256"/>
      </a:accent2>
      <a:accent3>
        <a:srgbClr val="9E283F"/>
      </a:accent3>
      <a:accent4>
        <a:srgbClr val="DEB021"/>
      </a:accent4>
      <a:accent5>
        <a:srgbClr val="FFFFFE"/>
      </a:accent5>
      <a:accent6>
        <a:srgbClr val="FDFCF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Carroll.Detection.Korea</Template>
  <TotalTime>6254</TotalTime>
  <Words>3033</Words>
  <Application>Microsoft Office PowerPoint</Application>
  <PresentationFormat>Widescreen</PresentationFormat>
  <Paragraphs>585</Paragraphs>
  <Slides>55</Slides>
  <Notes>12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55</vt:i4>
      </vt:variant>
    </vt:vector>
  </HeadingPairs>
  <TitlesOfParts>
    <vt:vector size="69" baseType="lpstr">
      <vt:lpstr>ＭＳ Ｐゴシック</vt:lpstr>
      <vt:lpstr>ＭＳ Ｐゴシック</vt:lpstr>
      <vt:lpstr>Arial</vt:lpstr>
      <vt:lpstr>Calibri</vt:lpstr>
      <vt:lpstr>Cambria</vt:lpstr>
      <vt:lpstr>Candara</vt:lpstr>
      <vt:lpstr>Franklin Gothic Book</vt:lpstr>
      <vt:lpstr>Gill Sans</vt:lpstr>
      <vt:lpstr>ITC Franklin Gothic Heavy</vt:lpstr>
      <vt:lpstr>Times New Roman</vt:lpstr>
      <vt:lpstr>Verdana</vt:lpstr>
      <vt:lpstr>Wingdings</vt:lpstr>
      <vt:lpstr>UCSF PPT Template-Blue Bar</vt:lpstr>
      <vt:lpstr>4_UVA GEN title and end slide</vt:lpstr>
      <vt:lpstr>How do you know when to enter Active Surveillance and when to leave?</vt:lpstr>
      <vt:lpstr>Active Surveillance is not Watchful Waiting</vt:lpstr>
      <vt:lpstr>Recommendation #1</vt:lpstr>
      <vt:lpstr>Active Surveillance - Goals</vt:lpstr>
      <vt:lpstr>Active Surveillance – Why?</vt:lpstr>
      <vt:lpstr>Active Surveillance</vt:lpstr>
      <vt:lpstr>PSA density versus PSA</vt:lpstr>
      <vt:lpstr>NCCN guidelines</vt:lpstr>
      <vt:lpstr>NCCN</vt:lpstr>
      <vt:lpstr>Very low risk-AS preferred</vt:lpstr>
      <vt:lpstr>PowerPoint Presentation</vt:lpstr>
      <vt:lpstr>PowerPoint Presentation</vt:lpstr>
      <vt:lpstr>AUA Prostate cancer guidelines</vt:lpstr>
      <vt:lpstr>PowerPoint Presentation</vt:lpstr>
      <vt:lpstr>PowerPoint Presentation</vt:lpstr>
      <vt:lpstr>PowerPoint Presentation</vt:lpstr>
      <vt:lpstr>Recommendation #2</vt:lpstr>
      <vt:lpstr>Who Are Candidates for Active Surveillance?</vt:lpstr>
      <vt:lpstr>Active Surveillance - Goals</vt:lpstr>
      <vt:lpstr>AS: Triggers for Intervention</vt:lpstr>
      <vt:lpstr>Active Surveillance Current Controversies</vt:lpstr>
      <vt:lpstr>Is Active Surveillance Safe in Younger Men?</vt:lpstr>
      <vt:lpstr>African American Men Are Not at Higher Risk for Adverse Pathology </vt:lpstr>
      <vt:lpstr>African American Men are at higher risk of progression and treatment(but remember AS is about timing of treatment) </vt:lpstr>
      <vt:lpstr>African American Men are at higher risk of progression and treatment(but remember AS is about timing of treatment) </vt:lpstr>
      <vt:lpstr> </vt:lpstr>
      <vt:lpstr>Active Surveillance: Five-Year Outcomes</vt:lpstr>
      <vt:lpstr>Upgrading/Treatment – 4 Cohorts JHH, PASS, UT, UCSF</vt:lpstr>
      <vt:lpstr>What predicts reclassification? </vt:lpstr>
      <vt:lpstr>A few words about prostate biopsy </vt:lpstr>
      <vt:lpstr>So who should consider active surveillance? </vt:lpstr>
      <vt:lpstr>Absolute requirements</vt:lpstr>
      <vt:lpstr>Serial imaging during surveillance</vt:lpstr>
      <vt:lpstr>Where do these new tools intersect? Tissue Markers vs. MRI</vt:lpstr>
      <vt:lpstr>MRI during the first year of diagnosis</vt:lpstr>
      <vt:lpstr>mpMRI - Concerns</vt:lpstr>
      <vt:lpstr>PI-RADS score and upgrade on surveillance</vt:lpstr>
      <vt:lpstr>GPS score and upgrade on surveillance</vt:lpstr>
      <vt:lpstr>Predictive Values of PI-RADSv2 and GPS for Biopsy Upgrade</vt:lpstr>
      <vt:lpstr>GPS score/PI-RADS and upgrade on surveillance</vt:lpstr>
      <vt:lpstr>What about gleason 3 + 4?</vt:lpstr>
      <vt:lpstr>Contemporary Risk Profiling</vt:lpstr>
      <vt:lpstr>Treatment-free survival 3+3 vs 3+4  </vt:lpstr>
      <vt:lpstr>Biochemical Recurrence After Delayed Radical Prostatectomy</vt:lpstr>
      <vt:lpstr>Preoperative Predictors</vt:lpstr>
      <vt:lpstr>AS - Caution</vt:lpstr>
      <vt:lpstr>What to choose?</vt:lpstr>
      <vt:lpstr>PSA density versus PSA</vt:lpstr>
      <vt:lpstr>Detection Paradigms are Changing</vt:lpstr>
      <vt:lpstr>Active Surveillance – you don’t have to stop</vt:lpstr>
      <vt:lpstr>Active Surveillance – you may want to stop</vt:lpstr>
      <vt:lpstr>Active Surveillance – you should stop</vt:lpstr>
      <vt:lpstr>Active Surveillance - Summary</vt:lpstr>
      <vt:lpstr>Active Surveillance – Questions to ask</vt:lpstr>
      <vt:lpstr>Thank you!  kirsten.greene@virginia.edu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Surveillance for Early Stage Prostate Cancer Too little, too much, or just right?</dc:title>
  <dc:creator>Carroll, Peter</dc:creator>
  <cp:lastModifiedBy>Greene, Kirsten L *HS</cp:lastModifiedBy>
  <cp:revision>69</cp:revision>
  <dcterms:created xsi:type="dcterms:W3CDTF">2018-08-29T20:15:14Z</dcterms:created>
  <dcterms:modified xsi:type="dcterms:W3CDTF">2021-12-29T18:40:52Z</dcterms:modified>
</cp:coreProperties>
</file>