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532" r:id="rId2"/>
    <p:sldId id="784" r:id="rId3"/>
    <p:sldId id="945" r:id="rId4"/>
    <p:sldId id="946" r:id="rId5"/>
    <p:sldId id="431" r:id="rId6"/>
    <p:sldId id="436" r:id="rId7"/>
    <p:sldId id="446" r:id="rId8"/>
    <p:sldId id="447" r:id="rId9"/>
    <p:sldId id="780" r:id="rId10"/>
    <p:sldId id="448" r:id="rId11"/>
    <p:sldId id="781" r:id="rId12"/>
    <p:sldId id="944" r:id="rId13"/>
    <p:sldId id="433" r:id="rId14"/>
    <p:sldId id="427" r:id="rId15"/>
    <p:sldId id="428" r:id="rId16"/>
    <p:sldId id="426" r:id="rId17"/>
    <p:sldId id="434" r:id="rId18"/>
    <p:sldId id="782" r:id="rId19"/>
    <p:sldId id="537" r:id="rId20"/>
    <p:sldId id="488" r:id="rId21"/>
    <p:sldId id="785" r:id="rId22"/>
    <p:sldId id="947" r:id="rId23"/>
    <p:sldId id="942" r:id="rId24"/>
    <p:sldId id="937" r:id="rId25"/>
    <p:sldId id="541" r:id="rId26"/>
    <p:sldId id="943" r:id="rId27"/>
    <p:sldId id="948" r:id="rId28"/>
    <p:sldId id="341" r:id="rId29"/>
    <p:sldId id="371" r:id="rId30"/>
    <p:sldId id="379" r:id="rId31"/>
    <p:sldId id="273" r:id="rId32"/>
    <p:sldId id="275" r:id="rId33"/>
    <p:sldId id="377" r:id="rId34"/>
    <p:sldId id="531" r:id="rId35"/>
    <p:sldId id="949" r:id="rId36"/>
    <p:sldId id="950" r:id="rId37"/>
    <p:sldId id="257" r:id="rId38"/>
    <p:sldId id="407" r:id="rId39"/>
    <p:sldId id="526" r:id="rId40"/>
    <p:sldId id="951" r:id="rId41"/>
    <p:sldId id="533" r:id="rId42"/>
    <p:sldId id="378" r:id="rId43"/>
    <p:sldId id="529" r:id="rId44"/>
    <p:sldId id="530" r:id="rId45"/>
    <p:sldId id="538" r:id="rId46"/>
    <p:sldId id="535" r:id="rId47"/>
    <p:sldId id="952" r:id="rId48"/>
    <p:sldId id="410" r:id="rId49"/>
    <p:sldId id="540" r:id="rId50"/>
    <p:sldId id="539" r:id="rId51"/>
    <p:sldId id="449" r:id="rId52"/>
    <p:sldId id="45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78" d="100"/>
          <a:sy n="78" d="100"/>
        </p:scale>
        <p:origin x="186" y="5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image" Target="../media/image8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image" Target="../media/image8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AE01A6-811D-4A22-9299-41AA94E085DA}" type="doc">
      <dgm:prSet loTypeId="urn:microsoft.com/office/officeart/2005/8/layout/hList7" loCatId="process" qsTypeId="urn:microsoft.com/office/officeart/2005/8/quickstyle/simple1" qsCatId="simple" csTypeId="urn:microsoft.com/office/officeart/2005/8/colors/accent1_2" csCatId="accent1" phldr="1"/>
      <dgm:spPr/>
      <dgm:t>
        <a:bodyPr/>
        <a:lstStyle/>
        <a:p>
          <a:endParaRPr lang="en-US"/>
        </a:p>
      </dgm:t>
    </dgm:pt>
    <dgm:pt modelId="{81BD32CE-3A30-42B9-980D-53B1BFC227BB}">
      <dgm:prSet phldrT="[Text]"/>
      <dgm:spPr/>
      <dgm:t>
        <a:bodyPr/>
        <a:lstStyle/>
        <a:p>
          <a:pPr algn="l"/>
          <a:r>
            <a:rPr lang="en-US" dirty="0"/>
            <a:t>Baseline </a:t>
          </a:r>
        </a:p>
      </dgm:t>
    </dgm:pt>
    <dgm:pt modelId="{520CF611-8BCA-4D3A-BC51-A8D4AB16FA65}" type="parTrans" cxnId="{439ABAC7-BCA4-46F4-900C-1A02A1B3CC08}">
      <dgm:prSet/>
      <dgm:spPr/>
      <dgm:t>
        <a:bodyPr/>
        <a:lstStyle/>
        <a:p>
          <a:endParaRPr lang="en-US"/>
        </a:p>
      </dgm:t>
    </dgm:pt>
    <dgm:pt modelId="{5AF78EC8-2B79-475F-8A9F-1DDFE3CD33F4}" type="sibTrans" cxnId="{439ABAC7-BCA4-46F4-900C-1A02A1B3CC08}">
      <dgm:prSet/>
      <dgm:spPr/>
      <dgm:t>
        <a:bodyPr/>
        <a:lstStyle/>
        <a:p>
          <a:endParaRPr lang="en-US"/>
        </a:p>
      </dgm:t>
    </dgm:pt>
    <dgm:pt modelId="{FC53F04A-65D6-42B0-8F9D-6BB80010BA83}">
      <dgm:prSet phldrT="[Text]"/>
      <dgm:spPr/>
      <dgm:t>
        <a:bodyPr/>
        <a:lstStyle/>
        <a:p>
          <a:pPr algn="l"/>
          <a:r>
            <a:rPr lang="en-US" dirty="0"/>
            <a:t>Questionnaires + Sleep Monitor</a:t>
          </a:r>
        </a:p>
      </dgm:t>
    </dgm:pt>
    <dgm:pt modelId="{E7653ACF-6F28-41ED-8BA7-BD2C897DB290}" type="parTrans" cxnId="{36059870-CC8F-41F4-9A70-04868D541C26}">
      <dgm:prSet/>
      <dgm:spPr/>
      <dgm:t>
        <a:bodyPr/>
        <a:lstStyle/>
        <a:p>
          <a:endParaRPr lang="en-US"/>
        </a:p>
      </dgm:t>
    </dgm:pt>
    <dgm:pt modelId="{7300056E-FAC8-4757-BDAD-D061E71F6423}" type="sibTrans" cxnId="{36059870-CC8F-41F4-9A70-04868D541C26}">
      <dgm:prSet/>
      <dgm:spPr/>
      <dgm:t>
        <a:bodyPr/>
        <a:lstStyle/>
        <a:p>
          <a:endParaRPr lang="en-US"/>
        </a:p>
      </dgm:t>
    </dgm:pt>
    <dgm:pt modelId="{0F209839-D992-4BAD-AD9D-6DE6CDA5CFBA}">
      <dgm:prSet phldrT="[Text]"/>
      <dgm:spPr/>
      <dgm:t>
        <a:bodyPr/>
        <a:lstStyle/>
        <a:p>
          <a:pPr algn="l"/>
          <a:r>
            <a:rPr lang="en-US" dirty="0"/>
            <a:t>3 Months</a:t>
          </a:r>
        </a:p>
      </dgm:t>
    </dgm:pt>
    <dgm:pt modelId="{A430A7AF-C43E-47E4-B1E9-8F1605761419}" type="parTrans" cxnId="{3011C704-C387-44F2-893F-CB30E55EE5DF}">
      <dgm:prSet/>
      <dgm:spPr/>
      <dgm:t>
        <a:bodyPr/>
        <a:lstStyle/>
        <a:p>
          <a:endParaRPr lang="en-US"/>
        </a:p>
      </dgm:t>
    </dgm:pt>
    <dgm:pt modelId="{B65C3611-BE18-44C8-B5A1-3055264D71C7}" type="sibTrans" cxnId="{3011C704-C387-44F2-893F-CB30E55EE5DF}">
      <dgm:prSet/>
      <dgm:spPr/>
      <dgm:t>
        <a:bodyPr/>
        <a:lstStyle/>
        <a:p>
          <a:endParaRPr lang="en-US"/>
        </a:p>
      </dgm:t>
    </dgm:pt>
    <dgm:pt modelId="{8F34D79B-211B-4702-AD23-5B3C62CBE819}">
      <dgm:prSet phldrT="[Text]"/>
      <dgm:spPr/>
      <dgm:t>
        <a:bodyPr/>
        <a:lstStyle/>
        <a:p>
          <a:r>
            <a:rPr lang="en-US" dirty="0"/>
            <a:t>Website with sleep &amp; lifestyle tips</a:t>
          </a:r>
        </a:p>
      </dgm:t>
    </dgm:pt>
    <dgm:pt modelId="{FB31102B-3CB7-435E-A7B2-B4E6C44AB7DA}" type="parTrans" cxnId="{A64FEDFD-FE69-4B77-9C31-6DE9A0DA05F8}">
      <dgm:prSet/>
      <dgm:spPr/>
      <dgm:t>
        <a:bodyPr/>
        <a:lstStyle/>
        <a:p>
          <a:endParaRPr lang="en-US"/>
        </a:p>
      </dgm:t>
    </dgm:pt>
    <dgm:pt modelId="{F8ACD672-158F-4DB5-8267-1DD0E416827B}" type="sibTrans" cxnId="{A64FEDFD-FE69-4B77-9C31-6DE9A0DA05F8}">
      <dgm:prSet/>
      <dgm:spPr/>
      <dgm:t>
        <a:bodyPr/>
        <a:lstStyle/>
        <a:p>
          <a:endParaRPr lang="en-US"/>
        </a:p>
      </dgm:t>
    </dgm:pt>
    <dgm:pt modelId="{3BBBD07E-5F55-49D0-8B12-B7CBD26DC3FD}">
      <dgm:prSet phldrT="[Text]"/>
      <dgm:spPr/>
      <dgm:t>
        <a:bodyPr/>
        <a:lstStyle/>
        <a:p>
          <a:pPr algn="l"/>
          <a:r>
            <a:rPr lang="en-US" dirty="0"/>
            <a:t>Post-Intervention</a:t>
          </a:r>
        </a:p>
      </dgm:t>
    </dgm:pt>
    <dgm:pt modelId="{CE919EC7-7E88-43CE-9C18-82F92A7D50A5}" type="parTrans" cxnId="{AA25B7CE-FA08-4887-9C09-6239168FE770}">
      <dgm:prSet/>
      <dgm:spPr/>
      <dgm:t>
        <a:bodyPr/>
        <a:lstStyle/>
        <a:p>
          <a:endParaRPr lang="en-US"/>
        </a:p>
      </dgm:t>
    </dgm:pt>
    <dgm:pt modelId="{4466B898-AFEF-4AC5-A500-2AE011D8B71D}" type="sibTrans" cxnId="{AA25B7CE-FA08-4887-9C09-6239168FE770}">
      <dgm:prSet/>
      <dgm:spPr/>
      <dgm:t>
        <a:bodyPr/>
        <a:lstStyle/>
        <a:p>
          <a:endParaRPr lang="en-US"/>
        </a:p>
      </dgm:t>
    </dgm:pt>
    <dgm:pt modelId="{9B07D934-1624-45D9-8225-954CEDF3A53D}">
      <dgm:prSet phldrT="[Text]"/>
      <dgm:spPr/>
      <dgm:t>
        <a:bodyPr/>
        <a:lstStyle/>
        <a:p>
          <a:pPr algn="l"/>
          <a:r>
            <a:rPr lang="en-US" dirty="0"/>
            <a:t>Questionnaires + Sleep Monitor</a:t>
          </a:r>
        </a:p>
      </dgm:t>
    </dgm:pt>
    <dgm:pt modelId="{36BC1FF7-F0C7-4BF2-92D6-0F4E6E372B46}" type="parTrans" cxnId="{1084B5EA-74AB-4B02-86BC-231FEE4160F3}">
      <dgm:prSet/>
      <dgm:spPr/>
      <dgm:t>
        <a:bodyPr/>
        <a:lstStyle/>
        <a:p>
          <a:endParaRPr lang="en-US"/>
        </a:p>
      </dgm:t>
    </dgm:pt>
    <dgm:pt modelId="{2B8A3A23-8CB7-42F5-BA9D-3CB975CFF371}" type="sibTrans" cxnId="{1084B5EA-74AB-4B02-86BC-231FEE4160F3}">
      <dgm:prSet/>
      <dgm:spPr/>
      <dgm:t>
        <a:bodyPr/>
        <a:lstStyle/>
        <a:p>
          <a:endParaRPr lang="en-US"/>
        </a:p>
      </dgm:t>
    </dgm:pt>
    <dgm:pt modelId="{78589B74-4BD7-45CA-84AF-DAF7EA475F80}">
      <dgm:prSet phldrT="[Text]"/>
      <dgm:spPr/>
      <dgm:t>
        <a:bodyPr/>
        <a:lstStyle/>
        <a:p>
          <a:r>
            <a:rPr lang="en-US" dirty="0"/>
            <a:t>Call with health coach	</a:t>
          </a:r>
        </a:p>
      </dgm:t>
    </dgm:pt>
    <dgm:pt modelId="{4573A411-B938-4F33-AE52-3413E078423F}" type="parTrans" cxnId="{D10C6B7E-520B-468A-83D3-D54A9AF3AF60}">
      <dgm:prSet/>
      <dgm:spPr/>
      <dgm:t>
        <a:bodyPr/>
        <a:lstStyle/>
        <a:p>
          <a:endParaRPr lang="en-US"/>
        </a:p>
      </dgm:t>
    </dgm:pt>
    <dgm:pt modelId="{CB92C717-EF27-4C34-88BB-6682652B2524}" type="sibTrans" cxnId="{D10C6B7E-520B-468A-83D3-D54A9AF3AF60}">
      <dgm:prSet/>
      <dgm:spPr/>
      <dgm:t>
        <a:bodyPr/>
        <a:lstStyle/>
        <a:p>
          <a:endParaRPr lang="en-US"/>
        </a:p>
      </dgm:t>
    </dgm:pt>
    <dgm:pt modelId="{41E071BA-50DA-471F-AE2A-2A07A61B52B5}" type="pres">
      <dgm:prSet presAssocID="{C9AE01A6-811D-4A22-9299-41AA94E085DA}" presName="Name0" presStyleCnt="0">
        <dgm:presLayoutVars>
          <dgm:dir/>
          <dgm:resizeHandles val="exact"/>
        </dgm:presLayoutVars>
      </dgm:prSet>
      <dgm:spPr/>
    </dgm:pt>
    <dgm:pt modelId="{15C178D4-3F2E-416F-BDD6-B29463C36572}" type="pres">
      <dgm:prSet presAssocID="{C9AE01A6-811D-4A22-9299-41AA94E085DA}" presName="fgShape" presStyleLbl="fgShp" presStyleIdx="0" presStyleCnt="1"/>
      <dgm:spPr>
        <a:prstGeom prst="rightArrow">
          <a:avLst/>
        </a:prstGeom>
      </dgm:spPr>
    </dgm:pt>
    <dgm:pt modelId="{5F4CF393-966D-4786-A08F-F21371470B8E}" type="pres">
      <dgm:prSet presAssocID="{C9AE01A6-811D-4A22-9299-41AA94E085DA}" presName="linComp" presStyleCnt="0"/>
      <dgm:spPr/>
    </dgm:pt>
    <dgm:pt modelId="{4ADA5F78-6265-4994-A55A-33C15F5D9D14}" type="pres">
      <dgm:prSet presAssocID="{81BD32CE-3A30-42B9-980D-53B1BFC227BB}" presName="compNode" presStyleCnt="0"/>
      <dgm:spPr/>
    </dgm:pt>
    <dgm:pt modelId="{BD321D25-0A69-4CA3-8F68-4F2B30A6B11B}" type="pres">
      <dgm:prSet presAssocID="{81BD32CE-3A30-42B9-980D-53B1BFC227BB}" presName="bkgdShape" presStyleLbl="node1" presStyleIdx="0" presStyleCnt="3"/>
      <dgm:spPr/>
    </dgm:pt>
    <dgm:pt modelId="{D31DB433-7880-480C-B6DE-8B29A599EFBD}" type="pres">
      <dgm:prSet presAssocID="{81BD32CE-3A30-42B9-980D-53B1BFC227BB}" presName="nodeTx" presStyleLbl="node1" presStyleIdx="0" presStyleCnt="3">
        <dgm:presLayoutVars>
          <dgm:bulletEnabled val="1"/>
        </dgm:presLayoutVars>
      </dgm:prSet>
      <dgm:spPr/>
    </dgm:pt>
    <dgm:pt modelId="{BC8122A6-B8AF-49D2-BB19-8F834CBCBEFD}" type="pres">
      <dgm:prSet presAssocID="{81BD32CE-3A30-42B9-980D-53B1BFC227BB}" presName="invisiNode" presStyleLbl="node1" presStyleIdx="0" presStyleCnt="3"/>
      <dgm:spPr/>
    </dgm:pt>
    <dgm:pt modelId="{5D8F4582-E34D-4831-9C9E-AEED03CA5EC7}" type="pres">
      <dgm:prSet presAssocID="{81BD32CE-3A30-42B9-980D-53B1BFC227BB}" presName="imagNode" presStyleLbl="fgImgPlace1" presStyleIdx="0" presStyleCnt="3" custScaleX="115796" custScaleY="122329" custLinFactNeighborX="-4217" custLinFactNeighborY="-1053"/>
      <dgm:spPr>
        <a:blipFill rotWithShape="1">
          <a:blip xmlns:r="http://schemas.openxmlformats.org/officeDocument/2006/relationships" r:embed="rId1"/>
          <a:srcRect/>
          <a:stretch>
            <a:fillRect t="-6000" b="-6000"/>
          </a:stretch>
        </a:blipFill>
      </dgm:spPr>
    </dgm:pt>
    <dgm:pt modelId="{48C9016D-14E0-432E-B6C0-D197F15DFF91}" type="pres">
      <dgm:prSet presAssocID="{5AF78EC8-2B79-475F-8A9F-1DDFE3CD33F4}" presName="sibTrans" presStyleLbl="sibTrans2D1" presStyleIdx="0" presStyleCnt="0"/>
      <dgm:spPr/>
    </dgm:pt>
    <dgm:pt modelId="{BB2D3989-8678-4A04-8587-9751213AF4BD}" type="pres">
      <dgm:prSet presAssocID="{0F209839-D992-4BAD-AD9D-6DE6CDA5CFBA}" presName="compNode" presStyleCnt="0"/>
      <dgm:spPr/>
    </dgm:pt>
    <dgm:pt modelId="{540727B2-55F7-4427-91B4-2E691F4B1C7E}" type="pres">
      <dgm:prSet presAssocID="{0F209839-D992-4BAD-AD9D-6DE6CDA5CFBA}" presName="bkgdShape" presStyleLbl="node1" presStyleIdx="1" presStyleCnt="3" custLinFactNeighborX="332" custLinFactNeighborY="-7352"/>
      <dgm:spPr/>
    </dgm:pt>
    <dgm:pt modelId="{696807ED-742F-4F52-BD0C-E32EA9DB89F9}" type="pres">
      <dgm:prSet presAssocID="{0F209839-D992-4BAD-AD9D-6DE6CDA5CFBA}" presName="nodeTx" presStyleLbl="node1" presStyleIdx="1" presStyleCnt="3">
        <dgm:presLayoutVars>
          <dgm:bulletEnabled val="1"/>
        </dgm:presLayoutVars>
      </dgm:prSet>
      <dgm:spPr/>
    </dgm:pt>
    <dgm:pt modelId="{767D8C6F-DC3D-4020-868F-DA415BE966D5}" type="pres">
      <dgm:prSet presAssocID="{0F209839-D992-4BAD-AD9D-6DE6CDA5CFBA}" presName="invisiNode" presStyleLbl="node1" presStyleIdx="1" presStyleCnt="3"/>
      <dgm:spPr/>
    </dgm:pt>
    <dgm:pt modelId="{B948FD00-E815-4CA4-A155-0CB4E000D214}" type="pres">
      <dgm:prSet presAssocID="{0F209839-D992-4BAD-AD9D-6DE6CDA5CFBA}"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Internet"/>
        </a:ext>
      </dgm:extLst>
    </dgm:pt>
    <dgm:pt modelId="{5E9CB0BB-B0CF-496F-AC5F-877CE79B8EED}" type="pres">
      <dgm:prSet presAssocID="{B65C3611-BE18-44C8-B5A1-3055264D71C7}" presName="sibTrans" presStyleLbl="sibTrans2D1" presStyleIdx="0" presStyleCnt="0"/>
      <dgm:spPr/>
    </dgm:pt>
    <dgm:pt modelId="{8D4B8504-1C7B-4486-9FB2-3459BA4556F5}" type="pres">
      <dgm:prSet presAssocID="{3BBBD07E-5F55-49D0-8B12-B7CBD26DC3FD}" presName="compNode" presStyleCnt="0"/>
      <dgm:spPr/>
    </dgm:pt>
    <dgm:pt modelId="{D3E78FCB-1378-4D34-B167-5A558C5D0A54}" type="pres">
      <dgm:prSet presAssocID="{3BBBD07E-5F55-49D0-8B12-B7CBD26DC3FD}" presName="bkgdShape" presStyleLbl="node1" presStyleIdx="2" presStyleCnt="3" custLinFactNeighborX="4091" custLinFactNeighborY="2972"/>
      <dgm:spPr/>
    </dgm:pt>
    <dgm:pt modelId="{7F55B519-FE19-40AE-BD95-7DD0E51B6FC9}" type="pres">
      <dgm:prSet presAssocID="{3BBBD07E-5F55-49D0-8B12-B7CBD26DC3FD}" presName="nodeTx" presStyleLbl="node1" presStyleIdx="2" presStyleCnt="3">
        <dgm:presLayoutVars>
          <dgm:bulletEnabled val="1"/>
        </dgm:presLayoutVars>
      </dgm:prSet>
      <dgm:spPr/>
    </dgm:pt>
    <dgm:pt modelId="{69FEBE96-4AE5-4152-9B07-2D81659A7408}" type="pres">
      <dgm:prSet presAssocID="{3BBBD07E-5F55-49D0-8B12-B7CBD26DC3FD}" presName="invisiNode" presStyleLbl="node1" presStyleIdx="2" presStyleCnt="3"/>
      <dgm:spPr/>
    </dgm:pt>
    <dgm:pt modelId="{CED2F664-0EBE-417A-9581-28ECB3AC793D}" type="pres">
      <dgm:prSet presAssocID="{3BBBD07E-5F55-49D0-8B12-B7CBD26DC3FD}" presName="imagNode" presStyleLbl="fgImgPlace1" presStyleIdx="2" presStyleCnt="3" custScaleX="110895" custScaleY="115961"/>
      <dgm:spPr>
        <a:blipFill rotWithShape="1">
          <a:blip xmlns:r="http://schemas.openxmlformats.org/officeDocument/2006/relationships" r:embed="rId1"/>
          <a:srcRect/>
          <a:stretch>
            <a:fillRect t="-6000" b="-6000"/>
          </a:stretch>
        </a:blipFill>
      </dgm:spPr>
    </dgm:pt>
  </dgm:ptLst>
  <dgm:cxnLst>
    <dgm:cxn modelId="{3011C704-C387-44F2-893F-CB30E55EE5DF}" srcId="{C9AE01A6-811D-4A22-9299-41AA94E085DA}" destId="{0F209839-D992-4BAD-AD9D-6DE6CDA5CFBA}" srcOrd="1" destOrd="0" parTransId="{A430A7AF-C43E-47E4-B1E9-8F1605761419}" sibTransId="{B65C3611-BE18-44C8-B5A1-3055264D71C7}"/>
    <dgm:cxn modelId="{0732C508-0035-42E2-AFAB-B08E6A57362D}" type="presOf" srcId="{C9AE01A6-811D-4A22-9299-41AA94E085DA}" destId="{41E071BA-50DA-471F-AE2A-2A07A61B52B5}" srcOrd="0" destOrd="0" presId="urn:microsoft.com/office/officeart/2005/8/layout/hList7"/>
    <dgm:cxn modelId="{C73CBF14-F910-4D16-8A2C-1502A2FD1EC6}" type="presOf" srcId="{B65C3611-BE18-44C8-B5A1-3055264D71C7}" destId="{5E9CB0BB-B0CF-496F-AC5F-877CE79B8EED}" srcOrd="0" destOrd="0" presId="urn:microsoft.com/office/officeart/2005/8/layout/hList7"/>
    <dgm:cxn modelId="{31A3691B-7B05-493F-AE37-A1F998992557}" type="presOf" srcId="{8F34D79B-211B-4702-AD23-5B3C62CBE819}" destId="{696807ED-742F-4F52-BD0C-E32EA9DB89F9}" srcOrd="1" destOrd="1" presId="urn:microsoft.com/office/officeart/2005/8/layout/hList7"/>
    <dgm:cxn modelId="{DA3B1B5D-D63E-4E62-8B26-67F7BF743529}" type="presOf" srcId="{8F34D79B-211B-4702-AD23-5B3C62CBE819}" destId="{540727B2-55F7-4427-91B4-2E691F4B1C7E}" srcOrd="0" destOrd="1" presId="urn:microsoft.com/office/officeart/2005/8/layout/hList7"/>
    <dgm:cxn modelId="{26A11C5E-E856-4636-94B6-B8EDBC3DA4F3}" type="presOf" srcId="{78589B74-4BD7-45CA-84AF-DAF7EA475F80}" destId="{540727B2-55F7-4427-91B4-2E691F4B1C7E}" srcOrd="0" destOrd="2" presId="urn:microsoft.com/office/officeart/2005/8/layout/hList7"/>
    <dgm:cxn modelId="{329E6544-9958-4C1D-9DBF-FE0D4879EA6C}" type="presOf" srcId="{0F209839-D992-4BAD-AD9D-6DE6CDA5CFBA}" destId="{540727B2-55F7-4427-91B4-2E691F4B1C7E}" srcOrd="0" destOrd="0" presId="urn:microsoft.com/office/officeart/2005/8/layout/hList7"/>
    <dgm:cxn modelId="{36059870-CC8F-41F4-9A70-04868D541C26}" srcId="{81BD32CE-3A30-42B9-980D-53B1BFC227BB}" destId="{FC53F04A-65D6-42B0-8F9D-6BB80010BA83}" srcOrd="0" destOrd="0" parTransId="{E7653ACF-6F28-41ED-8BA7-BD2C897DB290}" sibTransId="{7300056E-FAC8-4757-BDAD-D061E71F6423}"/>
    <dgm:cxn modelId="{6B81D779-5BE4-4D53-BD74-6CCFE6E813D2}" type="presOf" srcId="{81BD32CE-3A30-42B9-980D-53B1BFC227BB}" destId="{BD321D25-0A69-4CA3-8F68-4F2B30A6B11B}" srcOrd="0" destOrd="0" presId="urn:microsoft.com/office/officeart/2005/8/layout/hList7"/>
    <dgm:cxn modelId="{D10C6B7E-520B-468A-83D3-D54A9AF3AF60}" srcId="{0F209839-D992-4BAD-AD9D-6DE6CDA5CFBA}" destId="{78589B74-4BD7-45CA-84AF-DAF7EA475F80}" srcOrd="1" destOrd="0" parTransId="{4573A411-B938-4F33-AE52-3413E078423F}" sibTransId="{CB92C717-EF27-4C34-88BB-6682652B2524}"/>
    <dgm:cxn modelId="{E9ECEE8F-7674-4812-BD07-63A37992A53B}" type="presOf" srcId="{3BBBD07E-5F55-49D0-8B12-B7CBD26DC3FD}" destId="{D3E78FCB-1378-4D34-B167-5A558C5D0A54}" srcOrd="0" destOrd="0" presId="urn:microsoft.com/office/officeart/2005/8/layout/hList7"/>
    <dgm:cxn modelId="{C563D191-DE35-4524-BB52-4D71C5ECB237}" type="presOf" srcId="{3BBBD07E-5F55-49D0-8B12-B7CBD26DC3FD}" destId="{7F55B519-FE19-40AE-BD95-7DD0E51B6FC9}" srcOrd="1" destOrd="0" presId="urn:microsoft.com/office/officeart/2005/8/layout/hList7"/>
    <dgm:cxn modelId="{4414B8B5-D2C1-4C28-A05F-90C459739A6D}" type="presOf" srcId="{FC53F04A-65D6-42B0-8F9D-6BB80010BA83}" destId="{BD321D25-0A69-4CA3-8F68-4F2B30A6B11B}" srcOrd="0" destOrd="1" presId="urn:microsoft.com/office/officeart/2005/8/layout/hList7"/>
    <dgm:cxn modelId="{067DDAB9-6B23-4370-8A32-8F3FC52B7E73}" type="presOf" srcId="{0F209839-D992-4BAD-AD9D-6DE6CDA5CFBA}" destId="{696807ED-742F-4F52-BD0C-E32EA9DB89F9}" srcOrd="1" destOrd="0" presId="urn:microsoft.com/office/officeart/2005/8/layout/hList7"/>
    <dgm:cxn modelId="{439ABAC7-BCA4-46F4-900C-1A02A1B3CC08}" srcId="{C9AE01A6-811D-4A22-9299-41AA94E085DA}" destId="{81BD32CE-3A30-42B9-980D-53B1BFC227BB}" srcOrd="0" destOrd="0" parTransId="{520CF611-8BCA-4D3A-BC51-A8D4AB16FA65}" sibTransId="{5AF78EC8-2B79-475F-8A9F-1DDFE3CD33F4}"/>
    <dgm:cxn modelId="{AA25B7CE-FA08-4887-9C09-6239168FE770}" srcId="{C9AE01A6-811D-4A22-9299-41AA94E085DA}" destId="{3BBBD07E-5F55-49D0-8B12-B7CBD26DC3FD}" srcOrd="2" destOrd="0" parTransId="{CE919EC7-7E88-43CE-9C18-82F92A7D50A5}" sibTransId="{4466B898-AFEF-4AC5-A500-2AE011D8B71D}"/>
    <dgm:cxn modelId="{5685E7DB-5968-45BF-BB45-0287B3F40D2A}" type="presOf" srcId="{5AF78EC8-2B79-475F-8A9F-1DDFE3CD33F4}" destId="{48C9016D-14E0-432E-B6C0-D197F15DFF91}" srcOrd="0" destOrd="0" presId="urn:microsoft.com/office/officeart/2005/8/layout/hList7"/>
    <dgm:cxn modelId="{38EC20DC-86BA-4FC3-9E40-196133BC8FE1}" type="presOf" srcId="{9B07D934-1624-45D9-8225-954CEDF3A53D}" destId="{7F55B519-FE19-40AE-BD95-7DD0E51B6FC9}" srcOrd="1" destOrd="1" presId="urn:microsoft.com/office/officeart/2005/8/layout/hList7"/>
    <dgm:cxn modelId="{0F8F86E5-48B0-4628-BC0F-6B99789C5490}" type="presOf" srcId="{78589B74-4BD7-45CA-84AF-DAF7EA475F80}" destId="{696807ED-742F-4F52-BD0C-E32EA9DB89F9}" srcOrd="1" destOrd="2" presId="urn:microsoft.com/office/officeart/2005/8/layout/hList7"/>
    <dgm:cxn modelId="{1084B5EA-74AB-4B02-86BC-231FEE4160F3}" srcId="{3BBBD07E-5F55-49D0-8B12-B7CBD26DC3FD}" destId="{9B07D934-1624-45D9-8225-954CEDF3A53D}" srcOrd="0" destOrd="0" parTransId="{36BC1FF7-F0C7-4BF2-92D6-0F4E6E372B46}" sibTransId="{2B8A3A23-8CB7-42F5-BA9D-3CB975CFF371}"/>
    <dgm:cxn modelId="{D79719EB-930E-4760-AD6F-3D18AFAF2A92}" type="presOf" srcId="{FC53F04A-65D6-42B0-8F9D-6BB80010BA83}" destId="{D31DB433-7880-480C-B6DE-8B29A599EFBD}" srcOrd="1" destOrd="1" presId="urn:microsoft.com/office/officeart/2005/8/layout/hList7"/>
    <dgm:cxn modelId="{63B96BEB-9C36-41A9-8395-5602D942F90A}" type="presOf" srcId="{81BD32CE-3A30-42B9-980D-53B1BFC227BB}" destId="{D31DB433-7880-480C-B6DE-8B29A599EFBD}" srcOrd="1" destOrd="0" presId="urn:microsoft.com/office/officeart/2005/8/layout/hList7"/>
    <dgm:cxn modelId="{DE1B93F5-44D9-4C01-B69C-982EC11DF91B}" type="presOf" srcId="{9B07D934-1624-45D9-8225-954CEDF3A53D}" destId="{D3E78FCB-1378-4D34-B167-5A558C5D0A54}" srcOrd="0" destOrd="1" presId="urn:microsoft.com/office/officeart/2005/8/layout/hList7"/>
    <dgm:cxn modelId="{A64FEDFD-FE69-4B77-9C31-6DE9A0DA05F8}" srcId="{0F209839-D992-4BAD-AD9D-6DE6CDA5CFBA}" destId="{8F34D79B-211B-4702-AD23-5B3C62CBE819}" srcOrd="0" destOrd="0" parTransId="{FB31102B-3CB7-435E-A7B2-B4E6C44AB7DA}" sibTransId="{F8ACD672-158F-4DB5-8267-1DD0E416827B}"/>
    <dgm:cxn modelId="{CBB717EE-652C-4FB4-B7D3-BB1826C47977}" type="presParOf" srcId="{41E071BA-50DA-471F-AE2A-2A07A61B52B5}" destId="{15C178D4-3F2E-416F-BDD6-B29463C36572}" srcOrd="0" destOrd="0" presId="urn:microsoft.com/office/officeart/2005/8/layout/hList7"/>
    <dgm:cxn modelId="{AF71F55D-2A1D-4CF8-8A4F-EC516E0E7FB2}" type="presParOf" srcId="{41E071BA-50DA-471F-AE2A-2A07A61B52B5}" destId="{5F4CF393-966D-4786-A08F-F21371470B8E}" srcOrd="1" destOrd="0" presId="urn:microsoft.com/office/officeart/2005/8/layout/hList7"/>
    <dgm:cxn modelId="{94F5B103-95DA-4DE8-AD35-87E922572CD6}" type="presParOf" srcId="{5F4CF393-966D-4786-A08F-F21371470B8E}" destId="{4ADA5F78-6265-4994-A55A-33C15F5D9D14}" srcOrd="0" destOrd="0" presId="urn:microsoft.com/office/officeart/2005/8/layout/hList7"/>
    <dgm:cxn modelId="{29DD3599-1D81-48B1-998C-1C3E20A52DC7}" type="presParOf" srcId="{4ADA5F78-6265-4994-A55A-33C15F5D9D14}" destId="{BD321D25-0A69-4CA3-8F68-4F2B30A6B11B}" srcOrd="0" destOrd="0" presId="urn:microsoft.com/office/officeart/2005/8/layout/hList7"/>
    <dgm:cxn modelId="{4C0FD24F-F5A4-427D-9816-1CF124DEB0F6}" type="presParOf" srcId="{4ADA5F78-6265-4994-A55A-33C15F5D9D14}" destId="{D31DB433-7880-480C-B6DE-8B29A599EFBD}" srcOrd="1" destOrd="0" presId="urn:microsoft.com/office/officeart/2005/8/layout/hList7"/>
    <dgm:cxn modelId="{320E0F65-B15A-43B2-8EB5-B8B036C42653}" type="presParOf" srcId="{4ADA5F78-6265-4994-A55A-33C15F5D9D14}" destId="{BC8122A6-B8AF-49D2-BB19-8F834CBCBEFD}" srcOrd="2" destOrd="0" presId="urn:microsoft.com/office/officeart/2005/8/layout/hList7"/>
    <dgm:cxn modelId="{FAB72B0F-D8C0-4D60-8492-221584A3ECD8}" type="presParOf" srcId="{4ADA5F78-6265-4994-A55A-33C15F5D9D14}" destId="{5D8F4582-E34D-4831-9C9E-AEED03CA5EC7}" srcOrd="3" destOrd="0" presId="urn:microsoft.com/office/officeart/2005/8/layout/hList7"/>
    <dgm:cxn modelId="{E088B720-3FEE-4FBE-B9AE-8591445718C5}" type="presParOf" srcId="{5F4CF393-966D-4786-A08F-F21371470B8E}" destId="{48C9016D-14E0-432E-B6C0-D197F15DFF91}" srcOrd="1" destOrd="0" presId="urn:microsoft.com/office/officeart/2005/8/layout/hList7"/>
    <dgm:cxn modelId="{8D221B7D-9A35-4FE7-A1BB-1ACFF127837A}" type="presParOf" srcId="{5F4CF393-966D-4786-A08F-F21371470B8E}" destId="{BB2D3989-8678-4A04-8587-9751213AF4BD}" srcOrd="2" destOrd="0" presId="urn:microsoft.com/office/officeart/2005/8/layout/hList7"/>
    <dgm:cxn modelId="{DD76E682-DA61-48D0-BFC8-B5912B7E9C1B}" type="presParOf" srcId="{BB2D3989-8678-4A04-8587-9751213AF4BD}" destId="{540727B2-55F7-4427-91B4-2E691F4B1C7E}" srcOrd="0" destOrd="0" presId="urn:microsoft.com/office/officeart/2005/8/layout/hList7"/>
    <dgm:cxn modelId="{659E9EE3-379A-4938-9205-C6CCACEAB90C}" type="presParOf" srcId="{BB2D3989-8678-4A04-8587-9751213AF4BD}" destId="{696807ED-742F-4F52-BD0C-E32EA9DB89F9}" srcOrd="1" destOrd="0" presId="urn:microsoft.com/office/officeart/2005/8/layout/hList7"/>
    <dgm:cxn modelId="{F4657213-D3B6-4AF9-84CA-8ACAEC12DEC4}" type="presParOf" srcId="{BB2D3989-8678-4A04-8587-9751213AF4BD}" destId="{767D8C6F-DC3D-4020-868F-DA415BE966D5}" srcOrd="2" destOrd="0" presId="urn:microsoft.com/office/officeart/2005/8/layout/hList7"/>
    <dgm:cxn modelId="{74CC218D-685E-4404-B7E8-9444F26C3843}" type="presParOf" srcId="{BB2D3989-8678-4A04-8587-9751213AF4BD}" destId="{B948FD00-E815-4CA4-A155-0CB4E000D214}" srcOrd="3" destOrd="0" presId="urn:microsoft.com/office/officeart/2005/8/layout/hList7"/>
    <dgm:cxn modelId="{1382E0E8-07FA-426A-89CE-DABE557C1004}" type="presParOf" srcId="{5F4CF393-966D-4786-A08F-F21371470B8E}" destId="{5E9CB0BB-B0CF-496F-AC5F-877CE79B8EED}" srcOrd="3" destOrd="0" presId="urn:microsoft.com/office/officeart/2005/8/layout/hList7"/>
    <dgm:cxn modelId="{1DE1A3B2-D40D-4F1F-8EA3-522792C2FD0C}" type="presParOf" srcId="{5F4CF393-966D-4786-A08F-F21371470B8E}" destId="{8D4B8504-1C7B-4486-9FB2-3459BA4556F5}" srcOrd="4" destOrd="0" presId="urn:microsoft.com/office/officeart/2005/8/layout/hList7"/>
    <dgm:cxn modelId="{80CF8865-6124-4304-B72B-85F7440781EF}" type="presParOf" srcId="{8D4B8504-1C7B-4486-9FB2-3459BA4556F5}" destId="{D3E78FCB-1378-4D34-B167-5A558C5D0A54}" srcOrd="0" destOrd="0" presId="urn:microsoft.com/office/officeart/2005/8/layout/hList7"/>
    <dgm:cxn modelId="{56D7A742-47D1-440D-8449-A5CD099842EB}" type="presParOf" srcId="{8D4B8504-1C7B-4486-9FB2-3459BA4556F5}" destId="{7F55B519-FE19-40AE-BD95-7DD0E51B6FC9}" srcOrd="1" destOrd="0" presId="urn:microsoft.com/office/officeart/2005/8/layout/hList7"/>
    <dgm:cxn modelId="{38A1AE80-07AE-4145-9987-74780E1D32F4}" type="presParOf" srcId="{8D4B8504-1C7B-4486-9FB2-3459BA4556F5}" destId="{69FEBE96-4AE5-4152-9B07-2D81659A7408}" srcOrd="2" destOrd="0" presId="urn:microsoft.com/office/officeart/2005/8/layout/hList7"/>
    <dgm:cxn modelId="{6D9CA792-7A4C-45AF-BCBF-6B508336101E}" type="presParOf" srcId="{8D4B8504-1C7B-4486-9FB2-3459BA4556F5}" destId="{CED2F664-0EBE-417A-9581-28ECB3AC793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321D25-0A69-4CA3-8F68-4F2B30A6B11B}">
      <dsp:nvSpPr>
        <dsp:cNvPr id="0" name=""/>
        <dsp:cNvSpPr/>
      </dsp:nvSpPr>
      <dsp:spPr>
        <a:xfrm>
          <a:off x="2121" y="0"/>
          <a:ext cx="3299995" cy="1911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1">
          <a:noAutofit/>
        </a:bodyPr>
        <a:lstStyle/>
        <a:p>
          <a:pPr marL="0" lvl="0" indent="0" algn="l" defTabSz="577850">
            <a:lnSpc>
              <a:spcPct val="90000"/>
            </a:lnSpc>
            <a:spcBef>
              <a:spcPct val="0"/>
            </a:spcBef>
            <a:spcAft>
              <a:spcPct val="35000"/>
            </a:spcAft>
            <a:buNone/>
          </a:pPr>
          <a:r>
            <a:rPr lang="en-US" sz="1300" kern="1200" dirty="0"/>
            <a:t>Baseline </a:t>
          </a:r>
        </a:p>
        <a:p>
          <a:pPr marL="57150" lvl="1" indent="-57150" algn="l" defTabSz="444500">
            <a:lnSpc>
              <a:spcPct val="90000"/>
            </a:lnSpc>
            <a:spcBef>
              <a:spcPct val="0"/>
            </a:spcBef>
            <a:spcAft>
              <a:spcPct val="15000"/>
            </a:spcAft>
            <a:buChar char="•"/>
          </a:pPr>
          <a:r>
            <a:rPr lang="en-US" sz="1000" kern="1200" dirty="0"/>
            <a:t>Questionnaires + Sleep Monitor</a:t>
          </a:r>
        </a:p>
      </dsp:txBody>
      <dsp:txXfrm>
        <a:off x="2121" y="764679"/>
        <a:ext cx="3299995" cy="764679"/>
      </dsp:txXfrm>
    </dsp:sp>
    <dsp:sp modelId="{5D8F4582-E34D-4831-9C9E-AEED03CA5EC7}">
      <dsp:nvSpPr>
        <dsp:cNvPr id="0" name=""/>
        <dsp:cNvSpPr/>
      </dsp:nvSpPr>
      <dsp:spPr>
        <a:xfrm>
          <a:off x="1256697" y="36925"/>
          <a:ext cx="737152" cy="778741"/>
        </a:xfrm>
        <a:prstGeom prst="ellipse">
          <a:avLst/>
        </a:prstGeom>
        <a:blipFill rotWithShape="1">
          <a:blip xmlns:r="http://schemas.openxmlformats.org/officeDocument/2006/relationships" r:embed="rId1"/>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0727B2-55F7-4427-91B4-2E691F4B1C7E}">
      <dsp:nvSpPr>
        <dsp:cNvPr id="0" name=""/>
        <dsp:cNvSpPr/>
      </dsp:nvSpPr>
      <dsp:spPr>
        <a:xfrm>
          <a:off x="3412072" y="0"/>
          <a:ext cx="3299995" cy="1911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1">
          <a:noAutofit/>
        </a:bodyPr>
        <a:lstStyle/>
        <a:p>
          <a:pPr marL="0" lvl="0" indent="0" algn="l" defTabSz="577850">
            <a:lnSpc>
              <a:spcPct val="90000"/>
            </a:lnSpc>
            <a:spcBef>
              <a:spcPct val="0"/>
            </a:spcBef>
            <a:spcAft>
              <a:spcPct val="35000"/>
            </a:spcAft>
            <a:buNone/>
          </a:pPr>
          <a:r>
            <a:rPr lang="en-US" sz="1300" kern="1200" dirty="0"/>
            <a:t>3 Months</a:t>
          </a:r>
        </a:p>
        <a:p>
          <a:pPr marL="57150" lvl="1" indent="-57150" algn="l" defTabSz="444500">
            <a:lnSpc>
              <a:spcPct val="90000"/>
            </a:lnSpc>
            <a:spcBef>
              <a:spcPct val="0"/>
            </a:spcBef>
            <a:spcAft>
              <a:spcPct val="15000"/>
            </a:spcAft>
            <a:buChar char="•"/>
          </a:pPr>
          <a:r>
            <a:rPr lang="en-US" sz="1000" kern="1200" dirty="0"/>
            <a:t>Website with sleep &amp; lifestyle tips</a:t>
          </a:r>
        </a:p>
        <a:p>
          <a:pPr marL="57150" lvl="1" indent="-57150" algn="l" defTabSz="444500">
            <a:lnSpc>
              <a:spcPct val="90000"/>
            </a:lnSpc>
            <a:spcBef>
              <a:spcPct val="0"/>
            </a:spcBef>
            <a:spcAft>
              <a:spcPct val="15000"/>
            </a:spcAft>
            <a:buChar char="•"/>
          </a:pPr>
          <a:r>
            <a:rPr lang="en-US" sz="1000" kern="1200" dirty="0"/>
            <a:t>Call with health coach	</a:t>
          </a:r>
        </a:p>
      </dsp:txBody>
      <dsp:txXfrm>
        <a:off x="3412072" y="764679"/>
        <a:ext cx="3299995" cy="764679"/>
      </dsp:txXfrm>
    </dsp:sp>
    <dsp:sp modelId="{B948FD00-E815-4CA4-A155-0CB4E000D214}">
      <dsp:nvSpPr>
        <dsp:cNvPr id="0" name=""/>
        <dsp:cNvSpPr/>
      </dsp:nvSpPr>
      <dsp:spPr>
        <a:xfrm>
          <a:off x="4732816" y="114701"/>
          <a:ext cx="636595" cy="636595"/>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E78FCB-1378-4D34-B167-5A558C5D0A54}">
      <dsp:nvSpPr>
        <dsp:cNvPr id="0" name=""/>
        <dsp:cNvSpPr/>
      </dsp:nvSpPr>
      <dsp:spPr>
        <a:xfrm>
          <a:off x="6802232" y="0"/>
          <a:ext cx="3299995" cy="1911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1">
          <a:noAutofit/>
        </a:bodyPr>
        <a:lstStyle/>
        <a:p>
          <a:pPr marL="0" lvl="0" indent="0" algn="l" defTabSz="577850">
            <a:lnSpc>
              <a:spcPct val="90000"/>
            </a:lnSpc>
            <a:spcBef>
              <a:spcPct val="0"/>
            </a:spcBef>
            <a:spcAft>
              <a:spcPct val="35000"/>
            </a:spcAft>
            <a:buNone/>
          </a:pPr>
          <a:r>
            <a:rPr lang="en-US" sz="1300" kern="1200" dirty="0"/>
            <a:t>Post-Intervention</a:t>
          </a:r>
        </a:p>
        <a:p>
          <a:pPr marL="57150" lvl="1" indent="-57150" algn="l" defTabSz="444500">
            <a:lnSpc>
              <a:spcPct val="90000"/>
            </a:lnSpc>
            <a:spcBef>
              <a:spcPct val="0"/>
            </a:spcBef>
            <a:spcAft>
              <a:spcPct val="15000"/>
            </a:spcAft>
            <a:buChar char="•"/>
          </a:pPr>
          <a:r>
            <a:rPr lang="en-US" sz="1000" kern="1200" dirty="0"/>
            <a:t>Questionnaires + Sleep Monitor</a:t>
          </a:r>
        </a:p>
      </dsp:txBody>
      <dsp:txXfrm>
        <a:off x="6802232" y="764679"/>
        <a:ext cx="3299995" cy="764679"/>
      </dsp:txXfrm>
    </dsp:sp>
    <dsp:sp modelId="{CED2F664-0EBE-417A-9581-28ECB3AC793D}">
      <dsp:nvSpPr>
        <dsp:cNvPr id="0" name=""/>
        <dsp:cNvSpPr/>
      </dsp:nvSpPr>
      <dsp:spPr>
        <a:xfrm>
          <a:off x="8097132" y="63898"/>
          <a:ext cx="705952" cy="738202"/>
        </a:xfrm>
        <a:prstGeom prst="ellipse">
          <a:avLst/>
        </a:prstGeom>
        <a:blipFill rotWithShape="1">
          <a:blip xmlns:r="http://schemas.openxmlformats.org/officeDocument/2006/relationships" r:embed="rId1"/>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C178D4-3F2E-416F-BDD6-B29463C36572}">
      <dsp:nvSpPr>
        <dsp:cNvPr id="0" name=""/>
        <dsp:cNvSpPr/>
      </dsp:nvSpPr>
      <dsp:spPr>
        <a:xfrm>
          <a:off x="404089" y="1529359"/>
          <a:ext cx="9294049" cy="286754"/>
        </a:xfrm>
        <a:prstGeom prs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2F89-42EB-4369-B501-3585066D4703}" type="datetimeFigureOut">
              <a:rPr lang="en-US" smtClean="0"/>
              <a:t>5/30/2022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BEAFC8-5F85-4652-A406-6D9D6D643EB5}" type="slidenum">
              <a:rPr lang="en-US" smtClean="0"/>
              <a:t>‹#›</a:t>
            </a:fld>
            <a:endParaRPr lang="en-US"/>
          </a:p>
        </p:txBody>
      </p:sp>
    </p:spTree>
    <p:extLst>
      <p:ext uri="{BB962C8B-B14F-4D97-AF65-F5344CB8AC3E}">
        <p14:creationId xmlns:p14="http://schemas.microsoft.com/office/powerpoint/2010/main" val="933736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prostate cancer, many prior studies have linked individual plant-based foods like tomatoes with a lower risk of prostate cancer.  Meanwhile, animal-based foods like dairy and processed meat have been linked with a higher risk of prostate cancer. However, most studies have focused on individual foods and less on full dietary patterns</a:t>
            </a:r>
          </a:p>
        </p:txBody>
      </p:sp>
      <p:sp>
        <p:nvSpPr>
          <p:cNvPr id="4" name="Slide Number Placeholder 3"/>
          <p:cNvSpPr>
            <a:spLocks noGrp="1"/>
          </p:cNvSpPr>
          <p:nvPr>
            <p:ph type="sldNum" sz="quarter" idx="5"/>
          </p:nvPr>
        </p:nvSpPr>
        <p:spPr/>
        <p:txBody>
          <a:bodyPr/>
          <a:lstStyle/>
          <a:p>
            <a:fld id="{FA0D2AB4-517B-452C-BAD0-CFFA1334D3BD}" type="slidenum">
              <a:rPr lang="en-US" smtClean="0"/>
              <a:t>31</a:t>
            </a:fld>
            <a:endParaRPr lang="en-US"/>
          </a:p>
        </p:txBody>
      </p:sp>
    </p:spTree>
    <p:extLst>
      <p:ext uri="{BB962C8B-B14F-4D97-AF65-F5344CB8AC3E}">
        <p14:creationId xmlns:p14="http://schemas.microsoft.com/office/powerpoint/2010/main" val="923968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Focusing specifically on cancer, the World Health Organization considers processed meats such as hot dogs, bacon and salami as a Group 1 carcinogen (causes cancer), the same group as asbestos and smoking. Red meats such as beef, pork and lamb are classified as Group 2a, probably causes cancer. These ratings were primarily based on the relationship with colorectal cancer. </a:t>
            </a:r>
          </a:p>
        </p:txBody>
      </p:sp>
      <p:sp>
        <p:nvSpPr>
          <p:cNvPr id="4" name="Slide Number Placeholder 3"/>
          <p:cNvSpPr>
            <a:spLocks noGrp="1"/>
          </p:cNvSpPr>
          <p:nvPr>
            <p:ph type="sldNum" sz="quarter" idx="5"/>
          </p:nvPr>
        </p:nvSpPr>
        <p:spPr/>
        <p:txBody>
          <a:bodyPr/>
          <a:lstStyle/>
          <a:p>
            <a:fld id="{FA0D2AB4-517B-452C-BAD0-CFFA1334D3BD}" type="slidenum">
              <a:rPr lang="en-US" smtClean="0"/>
              <a:t>32</a:t>
            </a:fld>
            <a:endParaRPr lang="en-US"/>
          </a:p>
        </p:txBody>
      </p:sp>
    </p:spTree>
    <p:extLst>
      <p:ext uri="{BB962C8B-B14F-4D97-AF65-F5344CB8AC3E}">
        <p14:creationId xmlns:p14="http://schemas.microsoft.com/office/powerpoint/2010/main" val="92264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prostate cancer, many prior studies have linked individual plant-based foods like tomatoes with a lower risk of prostate cancer.  Meanwhile, animal-based foods like dairy and processed meat have been linked with a higher risk of prostate cancer. However, most studies have focused on individual foods and less on full dietary patterns</a:t>
            </a:r>
          </a:p>
        </p:txBody>
      </p:sp>
      <p:sp>
        <p:nvSpPr>
          <p:cNvPr id="4" name="Slide Number Placeholder 3"/>
          <p:cNvSpPr>
            <a:spLocks noGrp="1"/>
          </p:cNvSpPr>
          <p:nvPr>
            <p:ph type="sldNum" sz="quarter" idx="5"/>
          </p:nvPr>
        </p:nvSpPr>
        <p:spPr/>
        <p:txBody>
          <a:bodyPr/>
          <a:lstStyle/>
          <a:p>
            <a:fld id="{FA0D2AB4-517B-452C-BAD0-CFFA1334D3BD}" type="slidenum">
              <a:rPr lang="en-US" smtClean="0"/>
              <a:t>35</a:t>
            </a:fld>
            <a:endParaRPr lang="en-US"/>
          </a:p>
        </p:txBody>
      </p:sp>
    </p:spTree>
    <p:extLst>
      <p:ext uri="{BB962C8B-B14F-4D97-AF65-F5344CB8AC3E}">
        <p14:creationId xmlns:p14="http://schemas.microsoft.com/office/powerpoint/2010/main" val="4294301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Plant-based diets have many well-established benefits for overall health, including a reduction in heart disease, diabetes, hypertension, multiple types of cancer and obesity. Other advantages of plant-based diets are that they are more environmentally sustainable, resulting in less emissions, land and water use, less biodiversity loss. Of course, there are also benefits for the more than 1 trillion animals killed for food every year. </a:t>
            </a:r>
          </a:p>
        </p:txBody>
      </p:sp>
      <p:sp>
        <p:nvSpPr>
          <p:cNvPr id="4" name="Slide Number Placeholder 3"/>
          <p:cNvSpPr>
            <a:spLocks noGrp="1"/>
          </p:cNvSpPr>
          <p:nvPr>
            <p:ph type="sldNum" sz="quarter" idx="5"/>
          </p:nvPr>
        </p:nvSpPr>
        <p:spPr/>
        <p:txBody>
          <a:bodyPr/>
          <a:lstStyle/>
          <a:p>
            <a:fld id="{FA0D2AB4-517B-452C-BAD0-CFFA1334D3BD}" type="slidenum">
              <a:rPr lang="en-US" smtClean="0"/>
              <a:t>37</a:t>
            </a:fld>
            <a:endParaRPr lang="en-US"/>
          </a:p>
        </p:txBody>
      </p:sp>
    </p:spTree>
    <p:extLst>
      <p:ext uri="{BB962C8B-B14F-4D97-AF65-F5344CB8AC3E}">
        <p14:creationId xmlns:p14="http://schemas.microsoft.com/office/powerpoint/2010/main" val="668331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1CA5D-CA87-4C4F-8284-BCD31F762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E5D4F1-E6C1-4399-A38D-BA4FA6AEF9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743039-1F4C-488A-8D15-295ED1D4F481}"/>
              </a:ext>
            </a:extLst>
          </p:cNvPr>
          <p:cNvSpPr>
            <a:spLocks noGrp="1"/>
          </p:cNvSpPr>
          <p:nvPr>
            <p:ph type="dt" sz="half" idx="10"/>
          </p:nvPr>
        </p:nvSpPr>
        <p:spPr/>
        <p:txBody>
          <a:bodyPr/>
          <a:lstStyle/>
          <a:p>
            <a:fld id="{A48C5DE4-7ED0-4B61-9FCA-EA40B6A02AE5}" type="datetimeFigureOut">
              <a:rPr lang="en-US" smtClean="0"/>
              <a:t>5/30/2022</a:t>
            </a:fld>
            <a:endParaRPr lang="en-US"/>
          </a:p>
        </p:txBody>
      </p:sp>
      <p:sp>
        <p:nvSpPr>
          <p:cNvPr id="5" name="Footer Placeholder 4">
            <a:extLst>
              <a:ext uri="{FF2B5EF4-FFF2-40B4-BE49-F238E27FC236}">
                <a16:creationId xmlns:a16="http://schemas.microsoft.com/office/drawing/2014/main" id="{AF10F928-DF9C-43C0-A017-9FABB1FA7D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3FE069-C956-4ADF-8273-9B16C96B65C6}"/>
              </a:ext>
            </a:extLst>
          </p:cNvPr>
          <p:cNvSpPr>
            <a:spLocks noGrp="1"/>
          </p:cNvSpPr>
          <p:nvPr>
            <p:ph type="sldNum" sz="quarter" idx="12"/>
          </p:nvPr>
        </p:nvSpPr>
        <p:spPr/>
        <p:txBody>
          <a:bodyPr/>
          <a:lstStyle/>
          <a:p>
            <a:fld id="{6E70A408-6898-45D6-B3D9-7146B7C16BC8}" type="slidenum">
              <a:rPr lang="en-US" smtClean="0"/>
              <a:t>‹#›</a:t>
            </a:fld>
            <a:endParaRPr lang="en-US"/>
          </a:p>
        </p:txBody>
      </p:sp>
    </p:spTree>
    <p:extLst>
      <p:ext uri="{BB962C8B-B14F-4D97-AF65-F5344CB8AC3E}">
        <p14:creationId xmlns:p14="http://schemas.microsoft.com/office/powerpoint/2010/main" val="3472662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F2ADC-A6D3-4151-B8CE-16A9BC26F1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F020B0-6A1E-47CF-97AA-43436A5524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965D2-FBE2-4A08-878D-1C0AD3978538}"/>
              </a:ext>
            </a:extLst>
          </p:cNvPr>
          <p:cNvSpPr>
            <a:spLocks noGrp="1"/>
          </p:cNvSpPr>
          <p:nvPr>
            <p:ph type="dt" sz="half" idx="10"/>
          </p:nvPr>
        </p:nvSpPr>
        <p:spPr/>
        <p:txBody>
          <a:bodyPr/>
          <a:lstStyle/>
          <a:p>
            <a:fld id="{A48C5DE4-7ED0-4B61-9FCA-EA40B6A02AE5}" type="datetimeFigureOut">
              <a:rPr lang="en-US" smtClean="0"/>
              <a:t>5/30/2022</a:t>
            </a:fld>
            <a:endParaRPr lang="en-US"/>
          </a:p>
        </p:txBody>
      </p:sp>
      <p:sp>
        <p:nvSpPr>
          <p:cNvPr id="5" name="Footer Placeholder 4">
            <a:extLst>
              <a:ext uri="{FF2B5EF4-FFF2-40B4-BE49-F238E27FC236}">
                <a16:creationId xmlns:a16="http://schemas.microsoft.com/office/drawing/2014/main" id="{4824312B-2B55-4C8B-AA9E-957E297C3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409AB8-F598-4099-9187-B418924FBCB7}"/>
              </a:ext>
            </a:extLst>
          </p:cNvPr>
          <p:cNvSpPr>
            <a:spLocks noGrp="1"/>
          </p:cNvSpPr>
          <p:nvPr>
            <p:ph type="sldNum" sz="quarter" idx="12"/>
          </p:nvPr>
        </p:nvSpPr>
        <p:spPr/>
        <p:txBody>
          <a:bodyPr/>
          <a:lstStyle/>
          <a:p>
            <a:fld id="{6E70A408-6898-45D6-B3D9-7146B7C16BC8}" type="slidenum">
              <a:rPr lang="en-US" smtClean="0"/>
              <a:t>‹#›</a:t>
            </a:fld>
            <a:endParaRPr lang="en-US"/>
          </a:p>
        </p:txBody>
      </p:sp>
    </p:spTree>
    <p:extLst>
      <p:ext uri="{BB962C8B-B14F-4D97-AF65-F5344CB8AC3E}">
        <p14:creationId xmlns:p14="http://schemas.microsoft.com/office/powerpoint/2010/main" val="1313470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07C4E4-5419-49A9-BE08-F318EB9581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4C1A68-F34B-4048-942E-BDD309B8A4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2A832-6D98-44B5-AFB2-5B8619A8F201}"/>
              </a:ext>
            </a:extLst>
          </p:cNvPr>
          <p:cNvSpPr>
            <a:spLocks noGrp="1"/>
          </p:cNvSpPr>
          <p:nvPr>
            <p:ph type="dt" sz="half" idx="10"/>
          </p:nvPr>
        </p:nvSpPr>
        <p:spPr/>
        <p:txBody>
          <a:bodyPr/>
          <a:lstStyle/>
          <a:p>
            <a:fld id="{A48C5DE4-7ED0-4B61-9FCA-EA40B6A02AE5}" type="datetimeFigureOut">
              <a:rPr lang="en-US" smtClean="0"/>
              <a:t>5/30/2022</a:t>
            </a:fld>
            <a:endParaRPr lang="en-US"/>
          </a:p>
        </p:txBody>
      </p:sp>
      <p:sp>
        <p:nvSpPr>
          <p:cNvPr id="5" name="Footer Placeholder 4">
            <a:extLst>
              <a:ext uri="{FF2B5EF4-FFF2-40B4-BE49-F238E27FC236}">
                <a16:creationId xmlns:a16="http://schemas.microsoft.com/office/drawing/2014/main" id="{8BAD2C54-AC35-436A-86F9-AD8909BD4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6A07A-86D7-4306-A23E-C20C0C96A8E9}"/>
              </a:ext>
            </a:extLst>
          </p:cNvPr>
          <p:cNvSpPr>
            <a:spLocks noGrp="1"/>
          </p:cNvSpPr>
          <p:nvPr>
            <p:ph type="sldNum" sz="quarter" idx="12"/>
          </p:nvPr>
        </p:nvSpPr>
        <p:spPr/>
        <p:txBody>
          <a:bodyPr/>
          <a:lstStyle/>
          <a:p>
            <a:fld id="{6E70A408-6898-45D6-B3D9-7146B7C16BC8}" type="slidenum">
              <a:rPr lang="en-US" smtClean="0"/>
              <a:t>‹#›</a:t>
            </a:fld>
            <a:endParaRPr lang="en-US"/>
          </a:p>
        </p:txBody>
      </p:sp>
    </p:spTree>
    <p:extLst>
      <p:ext uri="{BB962C8B-B14F-4D97-AF65-F5344CB8AC3E}">
        <p14:creationId xmlns:p14="http://schemas.microsoft.com/office/powerpoint/2010/main" val="1424711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Only 2">
    <p:spTree>
      <p:nvGrpSpPr>
        <p:cNvPr id="1" name=""/>
        <p:cNvGrpSpPr/>
        <p:nvPr/>
      </p:nvGrpSpPr>
      <p:grpSpPr>
        <a:xfrm>
          <a:off x="0" y="0"/>
          <a:ext cx="0" cy="0"/>
          <a:chOff x="0" y="0"/>
          <a:chExt cx="0" cy="0"/>
        </a:xfrm>
      </p:grpSpPr>
      <p:sp>
        <p:nvSpPr>
          <p:cNvPr id="4" name="Rectangle 3"/>
          <p:cNvSpPr/>
          <p:nvPr userDrawn="1"/>
        </p:nvSpPr>
        <p:spPr>
          <a:xfrm>
            <a:off x="0" y="2"/>
            <a:ext cx="12192000" cy="138627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Text Placeholder 6"/>
          <p:cNvSpPr>
            <a:spLocks noGrp="1"/>
          </p:cNvSpPr>
          <p:nvPr>
            <p:ph type="body" sz="quarter" idx="10"/>
          </p:nvPr>
        </p:nvSpPr>
        <p:spPr>
          <a:xfrm>
            <a:off x="1309739" y="2056453"/>
            <a:ext cx="9572523" cy="4486588"/>
          </a:xfrm>
        </p:spPr>
        <p:txBody>
          <a:bodyPr/>
          <a:lstStyle>
            <a:lvl1pPr marL="0" indent="0">
              <a:buFont typeface="Arial"/>
              <a:buNone/>
              <a:defRPr baseline="0">
                <a:solidFill>
                  <a:schemeClr val="tx1"/>
                </a:solidFill>
              </a:defRPr>
            </a:lvl1pPr>
            <a:lvl2pPr marL="342900" indent="0">
              <a:buNone/>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1309739" y="243279"/>
            <a:ext cx="9572523" cy="1143000"/>
          </a:xfrm>
        </p:spPr>
        <p:txBody>
          <a:bodyPr>
            <a:normAutofit/>
          </a:bodyPr>
          <a:lstStyle>
            <a:lvl1pPr algn="l">
              <a:defRPr sz="3200" spc="300">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1549614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609600" y="1780032"/>
            <a:ext cx="10972801" cy="4036568"/>
          </a:xfrm>
        </p:spPr>
        <p:txBody>
          <a:bodyPr vert="horz" lIns="0" tIns="0" rIns="0" bIns="0" rtlCol="0">
            <a:noAutofit/>
          </a:bodyPr>
          <a:lstStyle>
            <a:lvl1pPr>
              <a:defRPr lang="en-US" dirty="0" smtClean="0">
                <a:solidFill>
                  <a:schemeClr val="bg1"/>
                </a:solidFill>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3"/>
          </p:nvPr>
        </p:nvSpPr>
        <p:spPr>
          <a:xfrm>
            <a:off x="1026596" y="6467745"/>
            <a:ext cx="4517089" cy="164148"/>
          </a:xfrm>
          <a:prstGeom prst="rect">
            <a:avLst/>
          </a:prstGeom>
        </p:spPr>
        <p:txBody>
          <a:bodyPr vert="horz" wrap="square" lIns="0" tIns="0" rIns="0" bIns="0" rtlCol="0" anchor="ctr">
            <a:spAutoFit/>
          </a:bodyPr>
          <a:lstStyle>
            <a:lvl1pPr algn="l">
              <a:defRPr sz="1067">
                <a:solidFill>
                  <a:schemeClr val="bg1"/>
                </a:solidFill>
              </a:defRPr>
            </a:lvl1pPr>
          </a:lstStyle>
          <a:p>
            <a:r>
              <a:rPr lang="en-US" dirty="0"/>
              <a:t>NYU School of Medicine</a:t>
            </a:r>
          </a:p>
        </p:txBody>
      </p:sp>
      <p:sp>
        <p:nvSpPr>
          <p:cNvPr id="7" name="Slide Number Placeholder 5"/>
          <p:cNvSpPr>
            <a:spLocks noGrp="1"/>
          </p:cNvSpPr>
          <p:nvPr>
            <p:ph type="sldNum" sz="quarter" idx="4"/>
          </p:nvPr>
        </p:nvSpPr>
        <p:spPr>
          <a:xfrm>
            <a:off x="609600" y="6457702"/>
            <a:ext cx="339625" cy="164148"/>
          </a:xfrm>
          <a:prstGeom prst="rect">
            <a:avLst/>
          </a:prstGeom>
        </p:spPr>
        <p:txBody>
          <a:bodyPr vert="horz" wrap="square" lIns="0" tIns="0" rIns="0" bIns="0" rtlCol="0" anchor="ctr">
            <a:spAutoFit/>
          </a:bodyPr>
          <a:lstStyle>
            <a:lvl1pPr algn="l">
              <a:defRPr sz="1067">
                <a:solidFill>
                  <a:schemeClr val="bg1"/>
                </a:solidFill>
              </a:defRPr>
            </a:lvl1pPr>
          </a:lstStyle>
          <a:p>
            <a:fld id="{7FEEEA1A-CB49-3744-AA40-B896987410F9}" type="slidenum">
              <a:rPr lang="en-US" smtClean="0"/>
              <a:pPr/>
              <a:t>‹#›</a:t>
            </a:fld>
            <a:endParaRPr lang="en-US" dirty="0"/>
          </a:p>
        </p:txBody>
      </p:sp>
      <p:sp>
        <p:nvSpPr>
          <p:cNvPr id="8" name="Title Placeholder 1"/>
          <p:cNvSpPr>
            <a:spLocks noGrp="1"/>
          </p:cNvSpPr>
          <p:nvPr>
            <p:ph type="title"/>
          </p:nvPr>
        </p:nvSpPr>
        <p:spPr>
          <a:xfrm>
            <a:off x="609600" y="1048512"/>
            <a:ext cx="10972801" cy="418576"/>
          </a:xfrm>
          <a:prstGeom prst="rect">
            <a:avLst/>
          </a:prstGeom>
        </p:spPr>
        <p:txBody>
          <a:bodyPr vert="horz" lIns="0" tIns="0" rIns="0" bIns="0" rtlCol="0" anchor="b" anchorCtr="0">
            <a:noAutofit/>
          </a:bodyPr>
          <a:lstStyle/>
          <a:p>
            <a:pPr lvl="0"/>
            <a:r>
              <a:rPr lang="en-US"/>
              <a:t>Click to edit Master title style</a:t>
            </a:r>
            <a:endParaRPr lang="en-US" dirty="0"/>
          </a:p>
        </p:txBody>
      </p:sp>
    </p:spTree>
    <p:extLst>
      <p:ext uri="{BB962C8B-B14F-4D97-AF65-F5344CB8AC3E}">
        <p14:creationId xmlns:p14="http://schemas.microsoft.com/office/powerpoint/2010/main" val="4210684681"/>
      </p:ext>
    </p:extLst>
  </p:cSld>
  <p:clrMapOvr>
    <a:masterClrMapping/>
  </p:clrMapOvr>
  <p:extLst>
    <p:ext uri="{DCECCB84-F9BA-43D5-87BE-67443E8EF086}">
      <p15:sldGuideLst xmlns:p15="http://schemas.microsoft.com/office/powerpoint/2012/main">
        <p15:guide id="1" orient="horz" pos="2868">
          <p15:clr>
            <a:srgbClr val="FBAE40"/>
          </p15:clr>
        </p15:guide>
        <p15:guide id="2" pos="2880">
          <p15:clr>
            <a:srgbClr val="FBAE40"/>
          </p15:clr>
        </p15:guide>
        <p15:guide id="4"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5A0EA-589A-41ED-ABD9-CF51017E44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C4A3DD-F9E5-4FD1-8F19-F471CDA117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C353B-28A6-4763-A186-DD3FC56059D1}"/>
              </a:ext>
            </a:extLst>
          </p:cNvPr>
          <p:cNvSpPr>
            <a:spLocks noGrp="1"/>
          </p:cNvSpPr>
          <p:nvPr>
            <p:ph type="dt" sz="half" idx="10"/>
          </p:nvPr>
        </p:nvSpPr>
        <p:spPr/>
        <p:txBody>
          <a:bodyPr/>
          <a:lstStyle/>
          <a:p>
            <a:fld id="{A48C5DE4-7ED0-4B61-9FCA-EA40B6A02AE5}" type="datetimeFigureOut">
              <a:rPr lang="en-US" smtClean="0"/>
              <a:t>5/30/2022</a:t>
            </a:fld>
            <a:endParaRPr lang="en-US"/>
          </a:p>
        </p:txBody>
      </p:sp>
      <p:sp>
        <p:nvSpPr>
          <p:cNvPr id="5" name="Footer Placeholder 4">
            <a:extLst>
              <a:ext uri="{FF2B5EF4-FFF2-40B4-BE49-F238E27FC236}">
                <a16:creationId xmlns:a16="http://schemas.microsoft.com/office/drawing/2014/main" id="{A5785A5D-1214-4100-A5C9-3C42B764C3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89ECE-4370-48CB-BF29-CA9C20E877C9}"/>
              </a:ext>
            </a:extLst>
          </p:cNvPr>
          <p:cNvSpPr>
            <a:spLocks noGrp="1"/>
          </p:cNvSpPr>
          <p:nvPr>
            <p:ph type="sldNum" sz="quarter" idx="12"/>
          </p:nvPr>
        </p:nvSpPr>
        <p:spPr/>
        <p:txBody>
          <a:bodyPr/>
          <a:lstStyle/>
          <a:p>
            <a:fld id="{6E70A408-6898-45D6-B3D9-7146B7C16BC8}" type="slidenum">
              <a:rPr lang="en-US" smtClean="0"/>
              <a:t>‹#›</a:t>
            </a:fld>
            <a:endParaRPr lang="en-US"/>
          </a:p>
        </p:txBody>
      </p:sp>
    </p:spTree>
    <p:extLst>
      <p:ext uri="{BB962C8B-B14F-4D97-AF65-F5344CB8AC3E}">
        <p14:creationId xmlns:p14="http://schemas.microsoft.com/office/powerpoint/2010/main" val="456430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41217-B1F1-44C6-981D-D4E9EAB2D8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D8CF4C-C165-4D41-89D8-E5037154D3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634503-9773-45E2-AAFF-C4872DB831B1}"/>
              </a:ext>
            </a:extLst>
          </p:cNvPr>
          <p:cNvSpPr>
            <a:spLocks noGrp="1"/>
          </p:cNvSpPr>
          <p:nvPr>
            <p:ph type="dt" sz="half" idx="10"/>
          </p:nvPr>
        </p:nvSpPr>
        <p:spPr/>
        <p:txBody>
          <a:bodyPr/>
          <a:lstStyle/>
          <a:p>
            <a:fld id="{A48C5DE4-7ED0-4B61-9FCA-EA40B6A02AE5}" type="datetimeFigureOut">
              <a:rPr lang="en-US" smtClean="0"/>
              <a:t>5/30/2022</a:t>
            </a:fld>
            <a:endParaRPr lang="en-US"/>
          </a:p>
        </p:txBody>
      </p:sp>
      <p:sp>
        <p:nvSpPr>
          <p:cNvPr id="5" name="Footer Placeholder 4">
            <a:extLst>
              <a:ext uri="{FF2B5EF4-FFF2-40B4-BE49-F238E27FC236}">
                <a16:creationId xmlns:a16="http://schemas.microsoft.com/office/drawing/2014/main" id="{84F9C9C6-CC96-4F33-8709-47DD6EFF2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05AB0-1E58-484A-9A69-DAA9B107D4ED}"/>
              </a:ext>
            </a:extLst>
          </p:cNvPr>
          <p:cNvSpPr>
            <a:spLocks noGrp="1"/>
          </p:cNvSpPr>
          <p:nvPr>
            <p:ph type="sldNum" sz="quarter" idx="12"/>
          </p:nvPr>
        </p:nvSpPr>
        <p:spPr/>
        <p:txBody>
          <a:bodyPr/>
          <a:lstStyle/>
          <a:p>
            <a:fld id="{6E70A408-6898-45D6-B3D9-7146B7C16BC8}" type="slidenum">
              <a:rPr lang="en-US" smtClean="0"/>
              <a:t>‹#›</a:t>
            </a:fld>
            <a:endParaRPr lang="en-US"/>
          </a:p>
        </p:txBody>
      </p:sp>
    </p:spTree>
    <p:extLst>
      <p:ext uri="{BB962C8B-B14F-4D97-AF65-F5344CB8AC3E}">
        <p14:creationId xmlns:p14="http://schemas.microsoft.com/office/powerpoint/2010/main" val="1949536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8E19F-5763-495F-9ABD-8318312E54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ED0BD-5208-4285-9253-83BD843E97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127E0-9FE6-4586-A107-E06BAEB10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969D15-46F5-4EEE-92B4-65ACFE4E687D}"/>
              </a:ext>
            </a:extLst>
          </p:cNvPr>
          <p:cNvSpPr>
            <a:spLocks noGrp="1"/>
          </p:cNvSpPr>
          <p:nvPr>
            <p:ph type="dt" sz="half" idx="10"/>
          </p:nvPr>
        </p:nvSpPr>
        <p:spPr/>
        <p:txBody>
          <a:bodyPr/>
          <a:lstStyle/>
          <a:p>
            <a:fld id="{A48C5DE4-7ED0-4B61-9FCA-EA40B6A02AE5}" type="datetimeFigureOut">
              <a:rPr lang="en-US" smtClean="0"/>
              <a:t>5/30/2022</a:t>
            </a:fld>
            <a:endParaRPr lang="en-US"/>
          </a:p>
        </p:txBody>
      </p:sp>
      <p:sp>
        <p:nvSpPr>
          <p:cNvPr id="6" name="Footer Placeholder 5">
            <a:extLst>
              <a:ext uri="{FF2B5EF4-FFF2-40B4-BE49-F238E27FC236}">
                <a16:creationId xmlns:a16="http://schemas.microsoft.com/office/drawing/2014/main" id="{A15C2191-CFDA-404D-888A-984512912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593030-4E45-415F-9A53-8AC3FF9A9A75}"/>
              </a:ext>
            </a:extLst>
          </p:cNvPr>
          <p:cNvSpPr>
            <a:spLocks noGrp="1"/>
          </p:cNvSpPr>
          <p:nvPr>
            <p:ph type="sldNum" sz="quarter" idx="12"/>
          </p:nvPr>
        </p:nvSpPr>
        <p:spPr/>
        <p:txBody>
          <a:bodyPr/>
          <a:lstStyle/>
          <a:p>
            <a:fld id="{6E70A408-6898-45D6-B3D9-7146B7C16BC8}" type="slidenum">
              <a:rPr lang="en-US" smtClean="0"/>
              <a:t>‹#›</a:t>
            </a:fld>
            <a:endParaRPr lang="en-US"/>
          </a:p>
        </p:txBody>
      </p:sp>
    </p:spTree>
    <p:extLst>
      <p:ext uri="{BB962C8B-B14F-4D97-AF65-F5344CB8AC3E}">
        <p14:creationId xmlns:p14="http://schemas.microsoft.com/office/powerpoint/2010/main" val="4209851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01FD-DCD7-4270-9B53-BDEF841143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B78B10-4460-427B-8711-769E5A9FC5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E2E620-21AF-46FE-BB7E-03542DC22D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B45A67-1911-4C98-AF28-612287853D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B4A45-7CC9-4B30-994A-0CB646EEB20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C2BDE9-CEC2-4BD2-9EC4-07CBF03F6AB6}"/>
              </a:ext>
            </a:extLst>
          </p:cNvPr>
          <p:cNvSpPr>
            <a:spLocks noGrp="1"/>
          </p:cNvSpPr>
          <p:nvPr>
            <p:ph type="dt" sz="half" idx="10"/>
          </p:nvPr>
        </p:nvSpPr>
        <p:spPr/>
        <p:txBody>
          <a:bodyPr/>
          <a:lstStyle/>
          <a:p>
            <a:fld id="{A48C5DE4-7ED0-4B61-9FCA-EA40B6A02AE5}" type="datetimeFigureOut">
              <a:rPr lang="en-US" smtClean="0"/>
              <a:t>5/30/2022</a:t>
            </a:fld>
            <a:endParaRPr lang="en-US"/>
          </a:p>
        </p:txBody>
      </p:sp>
      <p:sp>
        <p:nvSpPr>
          <p:cNvPr id="8" name="Footer Placeholder 7">
            <a:extLst>
              <a:ext uri="{FF2B5EF4-FFF2-40B4-BE49-F238E27FC236}">
                <a16:creationId xmlns:a16="http://schemas.microsoft.com/office/drawing/2014/main" id="{261A53AC-7458-408A-BAE0-0294DB726E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AB39DF-F309-4C81-9E7D-FCEE36A59287}"/>
              </a:ext>
            </a:extLst>
          </p:cNvPr>
          <p:cNvSpPr>
            <a:spLocks noGrp="1"/>
          </p:cNvSpPr>
          <p:nvPr>
            <p:ph type="sldNum" sz="quarter" idx="12"/>
          </p:nvPr>
        </p:nvSpPr>
        <p:spPr/>
        <p:txBody>
          <a:bodyPr/>
          <a:lstStyle/>
          <a:p>
            <a:fld id="{6E70A408-6898-45D6-B3D9-7146B7C16BC8}" type="slidenum">
              <a:rPr lang="en-US" smtClean="0"/>
              <a:t>‹#›</a:t>
            </a:fld>
            <a:endParaRPr lang="en-US"/>
          </a:p>
        </p:txBody>
      </p:sp>
    </p:spTree>
    <p:extLst>
      <p:ext uri="{BB962C8B-B14F-4D97-AF65-F5344CB8AC3E}">
        <p14:creationId xmlns:p14="http://schemas.microsoft.com/office/powerpoint/2010/main" val="1263940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00FC-BC9A-432A-B577-28CBF9F58F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D018AC-1697-43F7-9170-2D2C5D9AE511}"/>
              </a:ext>
            </a:extLst>
          </p:cNvPr>
          <p:cNvSpPr>
            <a:spLocks noGrp="1"/>
          </p:cNvSpPr>
          <p:nvPr>
            <p:ph type="dt" sz="half" idx="10"/>
          </p:nvPr>
        </p:nvSpPr>
        <p:spPr/>
        <p:txBody>
          <a:bodyPr/>
          <a:lstStyle/>
          <a:p>
            <a:fld id="{A48C5DE4-7ED0-4B61-9FCA-EA40B6A02AE5}" type="datetimeFigureOut">
              <a:rPr lang="en-US" smtClean="0"/>
              <a:t>5/30/2022</a:t>
            </a:fld>
            <a:endParaRPr lang="en-US"/>
          </a:p>
        </p:txBody>
      </p:sp>
      <p:sp>
        <p:nvSpPr>
          <p:cNvPr id="4" name="Footer Placeholder 3">
            <a:extLst>
              <a:ext uri="{FF2B5EF4-FFF2-40B4-BE49-F238E27FC236}">
                <a16:creationId xmlns:a16="http://schemas.microsoft.com/office/drawing/2014/main" id="{3C50EE23-9E83-4B38-92FE-124F44E935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F70F9C-400B-4F55-BAFD-61AF01F17B67}"/>
              </a:ext>
            </a:extLst>
          </p:cNvPr>
          <p:cNvSpPr>
            <a:spLocks noGrp="1"/>
          </p:cNvSpPr>
          <p:nvPr>
            <p:ph type="sldNum" sz="quarter" idx="12"/>
          </p:nvPr>
        </p:nvSpPr>
        <p:spPr/>
        <p:txBody>
          <a:bodyPr/>
          <a:lstStyle/>
          <a:p>
            <a:fld id="{6E70A408-6898-45D6-B3D9-7146B7C16BC8}" type="slidenum">
              <a:rPr lang="en-US" smtClean="0"/>
              <a:t>‹#›</a:t>
            </a:fld>
            <a:endParaRPr lang="en-US"/>
          </a:p>
        </p:txBody>
      </p:sp>
    </p:spTree>
    <p:extLst>
      <p:ext uri="{BB962C8B-B14F-4D97-AF65-F5344CB8AC3E}">
        <p14:creationId xmlns:p14="http://schemas.microsoft.com/office/powerpoint/2010/main" val="117392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08E1E4-954D-4005-BE4B-103FE3E67824}"/>
              </a:ext>
            </a:extLst>
          </p:cNvPr>
          <p:cNvSpPr>
            <a:spLocks noGrp="1"/>
          </p:cNvSpPr>
          <p:nvPr>
            <p:ph type="dt" sz="half" idx="10"/>
          </p:nvPr>
        </p:nvSpPr>
        <p:spPr/>
        <p:txBody>
          <a:bodyPr/>
          <a:lstStyle/>
          <a:p>
            <a:fld id="{A48C5DE4-7ED0-4B61-9FCA-EA40B6A02AE5}" type="datetimeFigureOut">
              <a:rPr lang="en-US" smtClean="0"/>
              <a:t>5/30/2022</a:t>
            </a:fld>
            <a:endParaRPr lang="en-US"/>
          </a:p>
        </p:txBody>
      </p:sp>
      <p:sp>
        <p:nvSpPr>
          <p:cNvPr id="3" name="Footer Placeholder 2">
            <a:extLst>
              <a:ext uri="{FF2B5EF4-FFF2-40B4-BE49-F238E27FC236}">
                <a16:creationId xmlns:a16="http://schemas.microsoft.com/office/drawing/2014/main" id="{C7214EC0-3ED0-482A-86F4-B6F05F87A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1E5AC9-6B27-497D-847E-0A1A2ECBF3A7}"/>
              </a:ext>
            </a:extLst>
          </p:cNvPr>
          <p:cNvSpPr>
            <a:spLocks noGrp="1"/>
          </p:cNvSpPr>
          <p:nvPr>
            <p:ph type="sldNum" sz="quarter" idx="12"/>
          </p:nvPr>
        </p:nvSpPr>
        <p:spPr/>
        <p:txBody>
          <a:bodyPr/>
          <a:lstStyle/>
          <a:p>
            <a:fld id="{6E70A408-6898-45D6-B3D9-7146B7C16BC8}" type="slidenum">
              <a:rPr lang="en-US" smtClean="0"/>
              <a:t>‹#›</a:t>
            </a:fld>
            <a:endParaRPr lang="en-US"/>
          </a:p>
        </p:txBody>
      </p:sp>
    </p:spTree>
    <p:extLst>
      <p:ext uri="{BB962C8B-B14F-4D97-AF65-F5344CB8AC3E}">
        <p14:creationId xmlns:p14="http://schemas.microsoft.com/office/powerpoint/2010/main" val="3740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5FC9D-04D4-404E-9220-B0229C2F4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94EFA2-6C99-4D80-9ACA-59AC3B7AF8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C17BE6-4091-47C2-BB28-D92DDF3C8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898822-1FFF-47AA-A4B4-89A22535D66B}"/>
              </a:ext>
            </a:extLst>
          </p:cNvPr>
          <p:cNvSpPr>
            <a:spLocks noGrp="1"/>
          </p:cNvSpPr>
          <p:nvPr>
            <p:ph type="dt" sz="half" idx="10"/>
          </p:nvPr>
        </p:nvSpPr>
        <p:spPr/>
        <p:txBody>
          <a:bodyPr/>
          <a:lstStyle/>
          <a:p>
            <a:fld id="{A48C5DE4-7ED0-4B61-9FCA-EA40B6A02AE5}" type="datetimeFigureOut">
              <a:rPr lang="en-US" smtClean="0"/>
              <a:t>5/30/2022</a:t>
            </a:fld>
            <a:endParaRPr lang="en-US"/>
          </a:p>
        </p:txBody>
      </p:sp>
      <p:sp>
        <p:nvSpPr>
          <p:cNvPr id="6" name="Footer Placeholder 5">
            <a:extLst>
              <a:ext uri="{FF2B5EF4-FFF2-40B4-BE49-F238E27FC236}">
                <a16:creationId xmlns:a16="http://schemas.microsoft.com/office/drawing/2014/main" id="{1C4925E2-1245-41CF-8A6F-F344BB70F2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FCF034-3415-4BC9-9517-26ED86860909}"/>
              </a:ext>
            </a:extLst>
          </p:cNvPr>
          <p:cNvSpPr>
            <a:spLocks noGrp="1"/>
          </p:cNvSpPr>
          <p:nvPr>
            <p:ph type="sldNum" sz="quarter" idx="12"/>
          </p:nvPr>
        </p:nvSpPr>
        <p:spPr/>
        <p:txBody>
          <a:bodyPr/>
          <a:lstStyle/>
          <a:p>
            <a:fld id="{6E70A408-6898-45D6-B3D9-7146B7C16BC8}" type="slidenum">
              <a:rPr lang="en-US" smtClean="0"/>
              <a:t>‹#›</a:t>
            </a:fld>
            <a:endParaRPr lang="en-US"/>
          </a:p>
        </p:txBody>
      </p:sp>
    </p:spTree>
    <p:extLst>
      <p:ext uri="{BB962C8B-B14F-4D97-AF65-F5344CB8AC3E}">
        <p14:creationId xmlns:p14="http://schemas.microsoft.com/office/powerpoint/2010/main" val="433708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9695B-9BFE-4BE1-81C9-450335615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6D72B3-5872-44BB-8E3C-03194AFD7F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01EA6-3420-4368-AEC7-A32A43F1F2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4B2E33-2E9E-46BC-9249-A0EEEFC6720A}"/>
              </a:ext>
            </a:extLst>
          </p:cNvPr>
          <p:cNvSpPr>
            <a:spLocks noGrp="1"/>
          </p:cNvSpPr>
          <p:nvPr>
            <p:ph type="dt" sz="half" idx="10"/>
          </p:nvPr>
        </p:nvSpPr>
        <p:spPr/>
        <p:txBody>
          <a:bodyPr/>
          <a:lstStyle/>
          <a:p>
            <a:fld id="{A48C5DE4-7ED0-4B61-9FCA-EA40B6A02AE5}" type="datetimeFigureOut">
              <a:rPr lang="en-US" smtClean="0"/>
              <a:t>5/30/2022</a:t>
            </a:fld>
            <a:endParaRPr lang="en-US"/>
          </a:p>
        </p:txBody>
      </p:sp>
      <p:sp>
        <p:nvSpPr>
          <p:cNvPr id="6" name="Footer Placeholder 5">
            <a:extLst>
              <a:ext uri="{FF2B5EF4-FFF2-40B4-BE49-F238E27FC236}">
                <a16:creationId xmlns:a16="http://schemas.microsoft.com/office/drawing/2014/main" id="{D505133F-9F5B-4667-B73A-0236CABFAD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D3ABB9-3E9A-491F-9000-582E1C97AD3F}"/>
              </a:ext>
            </a:extLst>
          </p:cNvPr>
          <p:cNvSpPr>
            <a:spLocks noGrp="1"/>
          </p:cNvSpPr>
          <p:nvPr>
            <p:ph type="sldNum" sz="quarter" idx="12"/>
          </p:nvPr>
        </p:nvSpPr>
        <p:spPr/>
        <p:txBody>
          <a:bodyPr/>
          <a:lstStyle/>
          <a:p>
            <a:fld id="{6E70A408-6898-45D6-B3D9-7146B7C16BC8}" type="slidenum">
              <a:rPr lang="en-US" smtClean="0"/>
              <a:t>‹#›</a:t>
            </a:fld>
            <a:endParaRPr lang="en-US"/>
          </a:p>
        </p:txBody>
      </p:sp>
    </p:spTree>
    <p:extLst>
      <p:ext uri="{BB962C8B-B14F-4D97-AF65-F5344CB8AC3E}">
        <p14:creationId xmlns:p14="http://schemas.microsoft.com/office/powerpoint/2010/main" val="863777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6786ED-890D-4B4E-9B46-918C422223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57DB82-4D7D-4D6F-A5BC-526C334F11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76492-A169-4C77-B63A-4CC6C6B939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C5DE4-7ED0-4B61-9FCA-EA40B6A02AE5}" type="datetimeFigureOut">
              <a:rPr lang="en-US" smtClean="0"/>
              <a:t>5/30/2022</a:t>
            </a:fld>
            <a:endParaRPr lang="en-US"/>
          </a:p>
        </p:txBody>
      </p:sp>
      <p:sp>
        <p:nvSpPr>
          <p:cNvPr id="5" name="Footer Placeholder 4">
            <a:extLst>
              <a:ext uri="{FF2B5EF4-FFF2-40B4-BE49-F238E27FC236}">
                <a16:creationId xmlns:a16="http://schemas.microsoft.com/office/drawing/2014/main" id="{58FF4B7B-34B2-476C-A233-2748E8BC3D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EE182F-6113-4049-BD1B-8677C6FED0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70A408-6898-45D6-B3D9-7146B7C16BC8}" type="slidenum">
              <a:rPr lang="en-US" smtClean="0"/>
              <a:t>‹#›</a:t>
            </a:fld>
            <a:endParaRPr lang="en-US"/>
          </a:p>
        </p:txBody>
      </p:sp>
    </p:spTree>
    <p:extLst>
      <p:ext uri="{BB962C8B-B14F-4D97-AF65-F5344CB8AC3E}">
        <p14:creationId xmlns:p14="http://schemas.microsoft.com/office/powerpoint/2010/main" val="2479812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8.svg"/><Relationship Id="rId3" Type="http://schemas.openxmlformats.org/officeDocument/2006/relationships/image" Target="../media/image4.svg"/><Relationship Id="rId7" Type="http://schemas.openxmlformats.org/officeDocument/2006/relationships/image" Target="../media/image20.svg"/><Relationship Id="rId12"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6.svg"/><Relationship Id="rId15" Type="http://schemas.openxmlformats.org/officeDocument/2006/relationships/image" Target="../media/image26.svg"/><Relationship Id="rId10" Type="http://schemas.openxmlformats.org/officeDocument/2006/relationships/image" Target="../media/image23.png"/><Relationship Id="rId4" Type="http://schemas.openxmlformats.org/officeDocument/2006/relationships/image" Target="../media/image5.png"/><Relationship Id="rId9" Type="http://schemas.openxmlformats.org/officeDocument/2006/relationships/image" Target="../media/image22.svg"/><Relationship Id="rId1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sv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16.svg"/><Relationship Id="rId4" Type="http://schemas.openxmlformats.org/officeDocument/2006/relationships/image" Target="../media/image37.png"/><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hyperlink" Target="https://en.wikipedia.org/wiki/Plumas_National_Forest"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mailto:Tatiana.Sancheznolasco@nyulangone.org"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1377D-90B0-4316-A190-A2806E00A865}"/>
              </a:ext>
            </a:extLst>
          </p:cNvPr>
          <p:cNvSpPr>
            <a:spLocks noGrp="1"/>
          </p:cNvSpPr>
          <p:nvPr>
            <p:ph type="ctrTitle"/>
          </p:nvPr>
        </p:nvSpPr>
        <p:spPr>
          <a:xfrm>
            <a:off x="1104644" y="527775"/>
            <a:ext cx="9982711" cy="1699924"/>
          </a:xfrm>
        </p:spPr>
        <p:txBody>
          <a:bodyPr>
            <a:noAutofit/>
          </a:bodyPr>
          <a:lstStyle/>
          <a:p>
            <a:r>
              <a:rPr lang="en-US" b="1" dirty="0"/>
              <a:t>Optimizing Sleep, Exercise and Nutrition in Prostate Cancer</a:t>
            </a:r>
          </a:p>
        </p:txBody>
      </p:sp>
      <p:sp>
        <p:nvSpPr>
          <p:cNvPr id="3" name="Subtitle 2">
            <a:extLst>
              <a:ext uri="{FF2B5EF4-FFF2-40B4-BE49-F238E27FC236}">
                <a16:creationId xmlns:a16="http://schemas.microsoft.com/office/drawing/2014/main" id="{5C28A5D0-06F1-49F0-8856-364B45150609}"/>
              </a:ext>
            </a:extLst>
          </p:cNvPr>
          <p:cNvSpPr>
            <a:spLocks noGrp="1"/>
          </p:cNvSpPr>
          <p:nvPr>
            <p:ph type="subTitle" idx="1"/>
          </p:nvPr>
        </p:nvSpPr>
        <p:spPr/>
        <p:txBody>
          <a:bodyPr>
            <a:noAutofit/>
          </a:bodyPr>
          <a:lstStyle/>
          <a:p>
            <a:pPr>
              <a:spcBef>
                <a:spcPts val="0"/>
              </a:spcBef>
            </a:pPr>
            <a:r>
              <a:rPr lang="en-US" sz="5400" dirty="0"/>
              <a:t>Stacy Loeb, MD MSc PhD (Hon)</a:t>
            </a:r>
            <a:endParaRPr lang="en-US" b="1" dirty="0"/>
          </a:p>
          <a:p>
            <a:pPr>
              <a:spcBef>
                <a:spcPts val="0"/>
              </a:spcBef>
            </a:pPr>
            <a:r>
              <a:rPr lang="en-US" b="1" dirty="0"/>
              <a:t>@LoebStacy</a:t>
            </a:r>
          </a:p>
          <a:p>
            <a:pPr>
              <a:spcBef>
                <a:spcPts val="0"/>
              </a:spcBef>
            </a:pPr>
            <a:r>
              <a:rPr lang="en-US" dirty="0"/>
              <a:t>Professor of Urology and Population Health,</a:t>
            </a:r>
          </a:p>
          <a:p>
            <a:pPr>
              <a:spcBef>
                <a:spcPts val="0"/>
              </a:spcBef>
            </a:pPr>
            <a:r>
              <a:rPr lang="en-US" dirty="0"/>
              <a:t>New York University and Manhattan Veterans Affairs</a:t>
            </a:r>
          </a:p>
          <a:p>
            <a:pPr>
              <a:spcBef>
                <a:spcPts val="0"/>
              </a:spcBef>
            </a:pPr>
            <a:r>
              <a:rPr lang="en-US" dirty="0"/>
              <a:t>www.stacyloeb.com</a:t>
            </a:r>
          </a:p>
          <a:p>
            <a:endParaRPr lang="en-US" dirty="0"/>
          </a:p>
        </p:txBody>
      </p:sp>
    </p:spTree>
    <p:extLst>
      <p:ext uri="{BB962C8B-B14F-4D97-AF65-F5344CB8AC3E}">
        <p14:creationId xmlns:p14="http://schemas.microsoft.com/office/powerpoint/2010/main" val="1763999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EFE1C29E-0B1B-F94A-BC3B-71D86F1BF7BD}"/>
              </a:ext>
            </a:extLst>
          </p:cNvPr>
          <p:cNvPicPr>
            <a:picLocks noChangeAspect="1"/>
          </p:cNvPicPr>
          <p:nvPr/>
        </p:nvPicPr>
        <p:blipFill>
          <a:blip r:embed="rId2"/>
          <a:stretch>
            <a:fillRect/>
          </a:stretch>
        </p:blipFill>
        <p:spPr>
          <a:xfrm>
            <a:off x="1095375" y="-5129213"/>
            <a:ext cx="10001250" cy="15001875"/>
          </a:xfrm>
          <a:prstGeom prst="rect">
            <a:avLst/>
          </a:prstGeom>
        </p:spPr>
      </p:pic>
      <p:cxnSp>
        <p:nvCxnSpPr>
          <p:cNvPr id="7" name="Straight Arrow Connector 6">
            <a:extLst>
              <a:ext uri="{FF2B5EF4-FFF2-40B4-BE49-F238E27FC236}">
                <a16:creationId xmlns:a16="http://schemas.microsoft.com/office/drawing/2014/main" id="{0FD082F6-7732-2A42-B752-0B6971D0E4A0}"/>
              </a:ext>
            </a:extLst>
          </p:cNvPr>
          <p:cNvCxnSpPr>
            <a:cxnSpLocks/>
          </p:cNvCxnSpPr>
          <p:nvPr/>
        </p:nvCxnSpPr>
        <p:spPr>
          <a:xfrm>
            <a:off x="8055429" y="1589315"/>
            <a:ext cx="119742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3B7BAC-9929-AF48-B3F0-8002FF3FF1D2}"/>
              </a:ext>
            </a:extLst>
          </p:cNvPr>
          <p:cNvCxnSpPr/>
          <p:nvPr/>
        </p:nvCxnSpPr>
        <p:spPr>
          <a:xfrm flipV="1">
            <a:off x="8055429" y="1589315"/>
            <a:ext cx="0" cy="21771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96EF9EA-342D-4044-A58A-3B56E96AF168}"/>
              </a:ext>
            </a:extLst>
          </p:cNvPr>
          <p:cNvSpPr/>
          <p:nvPr/>
        </p:nvSpPr>
        <p:spPr>
          <a:xfrm>
            <a:off x="9314770" y="1279071"/>
            <a:ext cx="2357635" cy="764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43% used medications to help them sleep</a:t>
            </a:r>
          </a:p>
        </p:txBody>
      </p:sp>
      <p:cxnSp>
        <p:nvCxnSpPr>
          <p:cNvPr id="15" name="Straight Arrow Connector 14">
            <a:extLst>
              <a:ext uri="{FF2B5EF4-FFF2-40B4-BE49-F238E27FC236}">
                <a16:creationId xmlns:a16="http://schemas.microsoft.com/office/drawing/2014/main" id="{B7D4FE5C-37AE-ED4E-BBF0-41231100E088}"/>
              </a:ext>
            </a:extLst>
          </p:cNvPr>
          <p:cNvCxnSpPr>
            <a:cxnSpLocks/>
          </p:cNvCxnSpPr>
          <p:nvPr/>
        </p:nvCxnSpPr>
        <p:spPr>
          <a:xfrm>
            <a:off x="9144001" y="2667000"/>
            <a:ext cx="1038224"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836AE5F-D461-5347-9A7E-E9AB04FB6597}"/>
              </a:ext>
            </a:extLst>
          </p:cNvPr>
          <p:cNvSpPr/>
          <p:nvPr/>
        </p:nvSpPr>
        <p:spPr>
          <a:xfrm>
            <a:off x="10328424" y="2356756"/>
            <a:ext cx="1682600" cy="1116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37% met the cutoff for clinical insomnia</a:t>
            </a:r>
          </a:p>
        </p:txBody>
      </p:sp>
      <p:cxnSp>
        <p:nvCxnSpPr>
          <p:cNvPr id="18" name="Straight Arrow Connector 17">
            <a:extLst>
              <a:ext uri="{FF2B5EF4-FFF2-40B4-BE49-F238E27FC236}">
                <a16:creationId xmlns:a16="http://schemas.microsoft.com/office/drawing/2014/main" id="{3193DD14-87A3-A44C-81AF-35EE76664FE4}"/>
              </a:ext>
            </a:extLst>
          </p:cNvPr>
          <p:cNvCxnSpPr>
            <a:cxnSpLocks/>
          </p:cNvCxnSpPr>
          <p:nvPr/>
        </p:nvCxnSpPr>
        <p:spPr>
          <a:xfrm>
            <a:off x="6019796" y="751114"/>
            <a:ext cx="1038224"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B9A0DC5-A4F0-1944-8137-62395537D5CE}"/>
              </a:ext>
            </a:extLst>
          </p:cNvPr>
          <p:cNvSpPr/>
          <p:nvPr/>
        </p:nvSpPr>
        <p:spPr>
          <a:xfrm>
            <a:off x="7152591" y="438151"/>
            <a:ext cx="2100263" cy="691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26% are at “high risk” for OSA</a:t>
            </a:r>
          </a:p>
        </p:txBody>
      </p:sp>
      <p:sp>
        <p:nvSpPr>
          <p:cNvPr id="21" name="Rectangle 20">
            <a:extLst>
              <a:ext uri="{FF2B5EF4-FFF2-40B4-BE49-F238E27FC236}">
                <a16:creationId xmlns:a16="http://schemas.microsoft.com/office/drawing/2014/main" id="{371C0BE3-28C6-0648-8810-F55322E1EAFD}"/>
              </a:ext>
            </a:extLst>
          </p:cNvPr>
          <p:cNvSpPr/>
          <p:nvPr/>
        </p:nvSpPr>
        <p:spPr>
          <a:xfrm>
            <a:off x="4321738" y="3429000"/>
            <a:ext cx="2322902" cy="872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88% met PSQI criteria for “poor sleep”</a:t>
            </a:r>
          </a:p>
        </p:txBody>
      </p:sp>
      <p:sp>
        <p:nvSpPr>
          <p:cNvPr id="17" name="Title 4">
            <a:extLst>
              <a:ext uri="{FF2B5EF4-FFF2-40B4-BE49-F238E27FC236}">
                <a16:creationId xmlns:a16="http://schemas.microsoft.com/office/drawing/2014/main" id="{3D343288-F28D-4FFD-BDE9-223048F4AF78}"/>
              </a:ext>
            </a:extLst>
          </p:cNvPr>
          <p:cNvSpPr>
            <a:spLocks noGrp="1"/>
          </p:cNvSpPr>
          <p:nvPr>
            <p:ph type="title"/>
          </p:nvPr>
        </p:nvSpPr>
        <p:spPr>
          <a:xfrm>
            <a:off x="413218" y="157600"/>
            <a:ext cx="3790555" cy="1649429"/>
          </a:xfrm>
        </p:spPr>
        <p:txBody>
          <a:bodyPr>
            <a:normAutofit fontScale="90000"/>
          </a:bodyPr>
          <a:lstStyle/>
          <a:p>
            <a:pPr algn="ctr"/>
            <a:r>
              <a:rPr lang="en-US" sz="3600" dirty="0"/>
              <a:t>Survey of Caregivers of Patients with Prostate Cancer</a:t>
            </a:r>
          </a:p>
        </p:txBody>
      </p:sp>
      <p:sp>
        <p:nvSpPr>
          <p:cNvPr id="20" name="TextBox 19">
            <a:extLst>
              <a:ext uri="{FF2B5EF4-FFF2-40B4-BE49-F238E27FC236}">
                <a16:creationId xmlns:a16="http://schemas.microsoft.com/office/drawing/2014/main" id="{001D8020-D009-445F-9B7B-10400A42E587}"/>
              </a:ext>
            </a:extLst>
          </p:cNvPr>
          <p:cNvSpPr txBox="1"/>
          <p:nvPr/>
        </p:nvSpPr>
        <p:spPr>
          <a:xfrm>
            <a:off x="7137230" y="6467744"/>
            <a:ext cx="4445170" cy="338554"/>
          </a:xfrm>
          <a:prstGeom prst="rect">
            <a:avLst/>
          </a:prstGeom>
          <a:noFill/>
        </p:spPr>
        <p:txBody>
          <a:bodyPr wrap="square" rtlCol="0">
            <a:spAutoFit/>
          </a:bodyPr>
          <a:lstStyle/>
          <a:p>
            <a:r>
              <a:rPr lang="en-US" sz="1600" dirty="0" err="1"/>
              <a:t>Thakker</a:t>
            </a:r>
            <a:r>
              <a:rPr lang="en-US" sz="1600" dirty="0"/>
              <a:t> et al. BJUI Compass (in press) </a:t>
            </a:r>
          </a:p>
        </p:txBody>
      </p:sp>
    </p:spTree>
    <p:extLst>
      <p:ext uri="{BB962C8B-B14F-4D97-AF65-F5344CB8AC3E}">
        <p14:creationId xmlns:p14="http://schemas.microsoft.com/office/powerpoint/2010/main" val="2213743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E7E5E7-FAC4-4229-97EB-F1B578CDACE2}"/>
              </a:ext>
            </a:extLst>
          </p:cNvPr>
          <p:cNvSpPr txBox="1"/>
          <p:nvPr/>
        </p:nvSpPr>
        <p:spPr>
          <a:xfrm>
            <a:off x="3441480" y="3329880"/>
            <a:ext cx="5908260" cy="1384995"/>
          </a:xfrm>
          <a:prstGeom prst="rect">
            <a:avLst/>
          </a:prstGeom>
          <a:noFill/>
        </p:spPr>
        <p:txBody>
          <a:bodyPr wrap="square">
            <a:spAutoFit/>
          </a:bodyPr>
          <a:lstStyle/>
          <a:p>
            <a:r>
              <a:rPr lang="en-US" sz="2800" dirty="0">
                <a:solidFill>
                  <a:srgbClr val="000000"/>
                </a:solidFill>
              </a:rPr>
              <a:t>Increased risk of chronic disease: </a:t>
            </a:r>
          </a:p>
          <a:p>
            <a:r>
              <a:rPr lang="en-US" sz="2800" dirty="0">
                <a:solidFill>
                  <a:srgbClr val="000000"/>
                </a:solidFill>
                <a:cs typeface="Times New Roman" panose="02020603050405020304" pitchFamily="18" charset="0"/>
              </a:rPr>
              <a:t>Hypertension</a:t>
            </a:r>
            <a:r>
              <a:rPr lang="en-US" sz="2800" b="0" i="0" dirty="0">
                <a:solidFill>
                  <a:srgbClr val="000000"/>
                </a:solidFill>
                <a:effectLst/>
              </a:rPr>
              <a:t>, diabetes, obesity, depression, heart attack, and stroke</a:t>
            </a:r>
            <a:endParaRPr lang="en-US" sz="2800" dirty="0"/>
          </a:p>
        </p:txBody>
      </p:sp>
      <p:sp>
        <p:nvSpPr>
          <p:cNvPr id="11" name="TextBox 10">
            <a:extLst>
              <a:ext uri="{FF2B5EF4-FFF2-40B4-BE49-F238E27FC236}">
                <a16:creationId xmlns:a16="http://schemas.microsoft.com/office/drawing/2014/main" id="{D09E8BF7-F5BD-4355-A7AD-6FC3158DF152}"/>
              </a:ext>
            </a:extLst>
          </p:cNvPr>
          <p:cNvSpPr txBox="1"/>
          <p:nvPr/>
        </p:nvSpPr>
        <p:spPr>
          <a:xfrm>
            <a:off x="6395610" y="5273218"/>
            <a:ext cx="4188238" cy="954107"/>
          </a:xfrm>
          <a:prstGeom prst="rect">
            <a:avLst/>
          </a:prstGeom>
          <a:noFill/>
        </p:spPr>
        <p:txBody>
          <a:bodyPr wrap="square">
            <a:spAutoFit/>
          </a:bodyPr>
          <a:lstStyle/>
          <a:p>
            <a:r>
              <a:rPr lang="en-US" sz="2800" b="0" i="0" dirty="0">
                <a:solidFill>
                  <a:srgbClr val="000000"/>
                </a:solidFill>
                <a:effectLst/>
                <a:cs typeface="Times New Roman" panose="02020603050405020304" pitchFamily="18" charset="0"/>
              </a:rPr>
              <a:t>↑ Accidents and injuries</a:t>
            </a:r>
          </a:p>
          <a:p>
            <a:r>
              <a:rPr lang="en-US" sz="2800" dirty="0">
                <a:solidFill>
                  <a:srgbClr val="000000"/>
                </a:solidFill>
                <a:cs typeface="Times New Roman" panose="02020603050405020304" pitchFamily="18" charset="0"/>
              </a:rPr>
              <a:t>↑ Healthcare Utilization</a:t>
            </a:r>
            <a:endParaRPr lang="en-US" sz="2800" dirty="0"/>
          </a:p>
        </p:txBody>
      </p:sp>
      <p:sp>
        <p:nvSpPr>
          <p:cNvPr id="12" name="TextBox 11">
            <a:extLst>
              <a:ext uri="{FF2B5EF4-FFF2-40B4-BE49-F238E27FC236}">
                <a16:creationId xmlns:a16="http://schemas.microsoft.com/office/drawing/2014/main" id="{90B6C45B-977E-41AB-B6EC-8A17F52B2CD5}"/>
              </a:ext>
            </a:extLst>
          </p:cNvPr>
          <p:cNvSpPr txBox="1"/>
          <p:nvPr/>
        </p:nvSpPr>
        <p:spPr>
          <a:xfrm>
            <a:off x="1409188" y="1886070"/>
            <a:ext cx="5144012" cy="954107"/>
          </a:xfrm>
          <a:prstGeom prst="rect">
            <a:avLst/>
          </a:prstGeom>
          <a:noFill/>
        </p:spPr>
        <p:txBody>
          <a:bodyPr wrap="square" rtlCol="0">
            <a:spAutoFit/>
          </a:bodyPr>
          <a:lstStyle/>
          <a:p>
            <a:r>
              <a:rPr lang="en-US" sz="2800" dirty="0"/>
              <a:t>Mental health consequences: </a:t>
            </a:r>
          </a:p>
          <a:p>
            <a:r>
              <a:rPr lang="en-US" sz="2800" dirty="0">
                <a:cs typeface="Times New Roman" panose="02020603050405020304" pitchFamily="18" charset="0"/>
              </a:rPr>
              <a:t>↑ Depression, ↓ QOL/well-being</a:t>
            </a:r>
            <a:endParaRPr lang="en-US" sz="2800" dirty="0"/>
          </a:p>
        </p:txBody>
      </p:sp>
      <p:pic>
        <p:nvPicPr>
          <p:cNvPr id="14" name="Graphic 13" descr="Brain in head">
            <a:extLst>
              <a:ext uri="{FF2B5EF4-FFF2-40B4-BE49-F238E27FC236}">
                <a16:creationId xmlns:a16="http://schemas.microsoft.com/office/drawing/2014/main" id="{58A3FEFA-D944-4798-B036-EAF3976F68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1925777"/>
            <a:ext cx="914400" cy="914400"/>
          </a:xfrm>
          <a:prstGeom prst="rect">
            <a:avLst/>
          </a:prstGeom>
        </p:spPr>
      </p:pic>
      <p:pic>
        <p:nvPicPr>
          <p:cNvPr id="16" name="Graphic 15" descr="Heart with pulse">
            <a:extLst>
              <a:ext uri="{FF2B5EF4-FFF2-40B4-BE49-F238E27FC236}">
                <a16:creationId xmlns:a16="http://schemas.microsoft.com/office/drawing/2014/main" id="{848D3230-0860-4D81-B552-CA79C4FA55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7080" y="3673087"/>
            <a:ext cx="914400" cy="914400"/>
          </a:xfrm>
          <a:prstGeom prst="rect">
            <a:avLst/>
          </a:prstGeom>
        </p:spPr>
      </p:pic>
      <p:pic>
        <p:nvPicPr>
          <p:cNvPr id="18" name="Graphic 17" descr="Ambulance">
            <a:extLst>
              <a:ext uri="{FF2B5EF4-FFF2-40B4-BE49-F238E27FC236}">
                <a16:creationId xmlns:a16="http://schemas.microsoft.com/office/drawing/2014/main" id="{C2060153-655D-4023-A4A3-26C055BD558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9191" y="5293071"/>
            <a:ext cx="914400" cy="914400"/>
          </a:xfrm>
          <a:prstGeom prst="rect">
            <a:avLst/>
          </a:prstGeom>
        </p:spPr>
      </p:pic>
      <p:sp>
        <p:nvSpPr>
          <p:cNvPr id="6" name="Title 5">
            <a:extLst>
              <a:ext uri="{FF2B5EF4-FFF2-40B4-BE49-F238E27FC236}">
                <a16:creationId xmlns:a16="http://schemas.microsoft.com/office/drawing/2014/main" id="{25E7578D-CAA5-4540-883E-FA969FD3547C}"/>
              </a:ext>
            </a:extLst>
          </p:cNvPr>
          <p:cNvSpPr>
            <a:spLocks noGrp="1"/>
          </p:cNvSpPr>
          <p:nvPr>
            <p:ph type="title"/>
          </p:nvPr>
        </p:nvSpPr>
        <p:spPr/>
        <p:txBody>
          <a:bodyPr/>
          <a:lstStyle/>
          <a:p>
            <a:r>
              <a:rPr lang="en-US" dirty="0"/>
              <a:t>Sleep Disturbances are Morbid!</a:t>
            </a:r>
          </a:p>
        </p:txBody>
      </p:sp>
    </p:spTree>
    <p:extLst>
      <p:ext uri="{BB962C8B-B14F-4D97-AF65-F5344CB8AC3E}">
        <p14:creationId xmlns:p14="http://schemas.microsoft.com/office/powerpoint/2010/main" val="287369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3BD1B-5B18-6D0E-BAE5-688CAF822491}"/>
              </a:ext>
            </a:extLst>
          </p:cNvPr>
          <p:cNvSpPr>
            <a:spLocks noGrp="1"/>
          </p:cNvSpPr>
          <p:nvPr>
            <p:ph type="title"/>
          </p:nvPr>
        </p:nvSpPr>
        <p:spPr/>
        <p:txBody>
          <a:bodyPr/>
          <a:lstStyle/>
          <a:p>
            <a:r>
              <a:rPr lang="en-US" dirty="0"/>
              <a:t>What to do if you are experiencing sleep problems</a:t>
            </a:r>
          </a:p>
        </p:txBody>
      </p:sp>
      <p:sp>
        <p:nvSpPr>
          <p:cNvPr id="3" name="Content Placeholder 2">
            <a:extLst>
              <a:ext uri="{FF2B5EF4-FFF2-40B4-BE49-F238E27FC236}">
                <a16:creationId xmlns:a16="http://schemas.microsoft.com/office/drawing/2014/main" id="{4C16F583-3ED3-9E65-C31B-C5F6F50F80DF}"/>
              </a:ext>
            </a:extLst>
          </p:cNvPr>
          <p:cNvSpPr>
            <a:spLocks noGrp="1"/>
          </p:cNvSpPr>
          <p:nvPr>
            <p:ph idx="1"/>
          </p:nvPr>
        </p:nvSpPr>
        <p:spPr>
          <a:xfrm>
            <a:off x="838200" y="2115403"/>
            <a:ext cx="10515600" cy="4061560"/>
          </a:xfrm>
        </p:spPr>
        <p:txBody>
          <a:bodyPr>
            <a:normAutofit fontScale="92500" lnSpcReduction="10000"/>
          </a:bodyPr>
          <a:lstStyle/>
          <a:p>
            <a:r>
              <a:rPr lang="en-US" dirty="0"/>
              <a:t>Improve sleep hygiene</a:t>
            </a:r>
          </a:p>
          <a:p>
            <a:endParaRPr lang="en-US" dirty="0"/>
          </a:p>
          <a:p>
            <a:r>
              <a:rPr lang="en-US" dirty="0"/>
              <a:t>Mindfulness meditation</a:t>
            </a:r>
          </a:p>
          <a:p>
            <a:endParaRPr lang="en-US" dirty="0"/>
          </a:p>
          <a:p>
            <a:r>
              <a:rPr lang="en-US" dirty="0"/>
              <a:t>Cognitive behavioral therapy for insomnia</a:t>
            </a:r>
          </a:p>
          <a:p>
            <a:endParaRPr lang="en-US" dirty="0"/>
          </a:p>
          <a:p>
            <a:r>
              <a:rPr lang="en-US" dirty="0"/>
              <a:t>Caution with sleep medications</a:t>
            </a:r>
          </a:p>
          <a:p>
            <a:endParaRPr lang="en-US" dirty="0"/>
          </a:p>
          <a:p>
            <a:r>
              <a:rPr lang="en-US" dirty="0"/>
              <a:t>See a sleep specialist (especially if snoring/gasping for air)</a:t>
            </a:r>
          </a:p>
        </p:txBody>
      </p:sp>
    </p:spTree>
    <p:extLst>
      <p:ext uri="{BB962C8B-B14F-4D97-AF65-F5344CB8AC3E}">
        <p14:creationId xmlns:p14="http://schemas.microsoft.com/office/powerpoint/2010/main" val="2138036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D40AE-BC46-4B3D-A303-C0FC294351F6}"/>
              </a:ext>
            </a:extLst>
          </p:cNvPr>
          <p:cNvSpPr>
            <a:spLocks noGrp="1"/>
          </p:cNvSpPr>
          <p:nvPr>
            <p:ph type="title"/>
          </p:nvPr>
        </p:nvSpPr>
        <p:spPr>
          <a:xfrm>
            <a:off x="529775" y="144364"/>
            <a:ext cx="10515600" cy="1325563"/>
          </a:xfrm>
        </p:spPr>
        <p:txBody>
          <a:bodyPr/>
          <a:lstStyle/>
          <a:p>
            <a:r>
              <a:rPr lang="en-US" dirty="0"/>
              <a:t>Sleep Hygiene Tips</a:t>
            </a:r>
          </a:p>
        </p:txBody>
      </p:sp>
      <p:sp>
        <p:nvSpPr>
          <p:cNvPr id="3" name="Content Placeholder 2">
            <a:extLst>
              <a:ext uri="{FF2B5EF4-FFF2-40B4-BE49-F238E27FC236}">
                <a16:creationId xmlns:a16="http://schemas.microsoft.com/office/drawing/2014/main" id="{2202ECD1-CF89-4A03-9560-1F9D32139B7D}"/>
              </a:ext>
            </a:extLst>
          </p:cNvPr>
          <p:cNvSpPr>
            <a:spLocks noGrp="1"/>
          </p:cNvSpPr>
          <p:nvPr>
            <p:ph idx="1"/>
          </p:nvPr>
        </p:nvSpPr>
        <p:spPr>
          <a:xfrm>
            <a:off x="1752172" y="1621039"/>
            <a:ext cx="4496232" cy="1654176"/>
          </a:xfrm>
        </p:spPr>
        <p:txBody>
          <a:bodyPr>
            <a:normAutofit fontScale="92500" lnSpcReduction="10000"/>
          </a:bodyPr>
          <a:lstStyle/>
          <a:p>
            <a:pPr>
              <a:buFont typeface="Wingdings" panose="05000000000000000000" pitchFamily="2" charset="2"/>
              <a:buChar char="ü"/>
            </a:pPr>
            <a:r>
              <a:rPr lang="en-US" dirty="0"/>
              <a:t> Regular bedtime &amp; wake time</a:t>
            </a:r>
          </a:p>
          <a:p>
            <a:pPr>
              <a:buFont typeface="Wingdings" panose="05000000000000000000" pitchFamily="2" charset="2"/>
              <a:buChar char="ü"/>
            </a:pPr>
            <a:endParaRPr lang="en-US" dirty="0"/>
          </a:p>
          <a:p>
            <a:pPr>
              <a:buFont typeface="Wingdings" panose="05000000000000000000" pitchFamily="2" charset="2"/>
              <a:buChar char="ü"/>
            </a:pPr>
            <a:r>
              <a:rPr lang="en-US" dirty="0"/>
              <a:t>Avoid looking at clock if awaken</a:t>
            </a:r>
          </a:p>
        </p:txBody>
      </p:sp>
      <p:pic>
        <p:nvPicPr>
          <p:cNvPr id="5" name="Graphic 4" descr="Lightbulb">
            <a:extLst>
              <a:ext uri="{FF2B5EF4-FFF2-40B4-BE49-F238E27FC236}">
                <a16:creationId xmlns:a16="http://schemas.microsoft.com/office/drawing/2014/main" id="{B4F0D8DB-0379-42D4-8EB8-8BD12DA58C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24750" y="2034416"/>
            <a:ext cx="914400" cy="914400"/>
          </a:xfrm>
          <a:prstGeom prst="rect">
            <a:avLst/>
          </a:prstGeom>
        </p:spPr>
      </p:pic>
      <p:pic>
        <p:nvPicPr>
          <p:cNvPr id="7" name="Graphic 6" descr="Alarm clock">
            <a:extLst>
              <a:ext uri="{FF2B5EF4-FFF2-40B4-BE49-F238E27FC236}">
                <a16:creationId xmlns:a16="http://schemas.microsoft.com/office/drawing/2014/main" id="{E18282CB-9B0A-4050-9F23-9EF5FE8D1D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9775" y="1731905"/>
            <a:ext cx="961505" cy="914400"/>
          </a:xfrm>
          <a:prstGeom prst="rect">
            <a:avLst/>
          </a:prstGeom>
        </p:spPr>
      </p:pic>
      <p:pic>
        <p:nvPicPr>
          <p:cNvPr id="9" name="Graphic 8" descr="Pasta">
            <a:extLst>
              <a:ext uri="{FF2B5EF4-FFF2-40B4-BE49-F238E27FC236}">
                <a16:creationId xmlns:a16="http://schemas.microsoft.com/office/drawing/2014/main" id="{0D7FB796-20A7-4134-83BF-F636E57E26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7747" y="5261439"/>
            <a:ext cx="1325563" cy="1325563"/>
          </a:xfrm>
          <a:prstGeom prst="rect">
            <a:avLst/>
          </a:prstGeom>
        </p:spPr>
      </p:pic>
      <p:pic>
        <p:nvPicPr>
          <p:cNvPr id="11" name="Graphic 10" descr="Smart Phone">
            <a:extLst>
              <a:ext uri="{FF2B5EF4-FFF2-40B4-BE49-F238E27FC236}">
                <a16:creationId xmlns:a16="http://schemas.microsoft.com/office/drawing/2014/main" id="{32B6D449-D746-4956-A5F1-702708DF40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59633" y="3568881"/>
            <a:ext cx="1044633" cy="914400"/>
          </a:xfrm>
          <a:prstGeom prst="rect">
            <a:avLst/>
          </a:prstGeom>
        </p:spPr>
      </p:pic>
      <p:pic>
        <p:nvPicPr>
          <p:cNvPr id="13" name="Graphic 12" descr="Coffee">
            <a:extLst>
              <a:ext uri="{FF2B5EF4-FFF2-40B4-BE49-F238E27FC236}">
                <a16:creationId xmlns:a16="http://schemas.microsoft.com/office/drawing/2014/main" id="{5D0452C3-2482-4E3D-A8DB-B81DB60581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9775" y="4188947"/>
            <a:ext cx="914400" cy="914400"/>
          </a:xfrm>
          <a:prstGeom prst="rect">
            <a:avLst/>
          </a:prstGeom>
        </p:spPr>
      </p:pic>
      <p:pic>
        <p:nvPicPr>
          <p:cNvPr id="15" name="Graphic 14" descr="Sleep">
            <a:extLst>
              <a:ext uri="{FF2B5EF4-FFF2-40B4-BE49-F238E27FC236}">
                <a16:creationId xmlns:a16="http://schemas.microsoft.com/office/drawing/2014/main" id="{D81D22E1-AC0B-4D75-B5DA-2A5A0744DF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59834" y="5103346"/>
            <a:ext cx="914400" cy="914400"/>
          </a:xfrm>
          <a:prstGeom prst="rect">
            <a:avLst/>
          </a:prstGeom>
        </p:spPr>
      </p:pic>
      <p:sp>
        <p:nvSpPr>
          <p:cNvPr id="16" name="Content Placeholder 2">
            <a:extLst>
              <a:ext uri="{FF2B5EF4-FFF2-40B4-BE49-F238E27FC236}">
                <a16:creationId xmlns:a16="http://schemas.microsoft.com/office/drawing/2014/main" id="{450177CE-A7F2-402A-B40E-A50317110622}"/>
              </a:ext>
            </a:extLst>
          </p:cNvPr>
          <p:cNvSpPr txBox="1">
            <a:spLocks/>
          </p:cNvSpPr>
          <p:nvPr/>
        </p:nvSpPr>
        <p:spPr>
          <a:xfrm>
            <a:off x="7944201" y="1690688"/>
            <a:ext cx="3900052" cy="448304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dirty="0"/>
              <a:t> Bright light in morning</a:t>
            </a:r>
          </a:p>
          <a:p>
            <a:pPr>
              <a:buFont typeface="Wingdings" panose="05000000000000000000" pitchFamily="2" charset="2"/>
              <a:buChar char="ü"/>
            </a:pPr>
            <a:endParaRPr lang="en-US" dirty="0"/>
          </a:p>
          <a:p>
            <a:pPr>
              <a:buFont typeface="Wingdings" panose="05000000000000000000" pitchFamily="2" charset="2"/>
              <a:buChar char="ü"/>
            </a:pPr>
            <a:r>
              <a:rPr lang="en-US" dirty="0"/>
              <a:t> Avoid bright light at night</a:t>
            </a:r>
          </a:p>
          <a:p>
            <a:pPr>
              <a:buFont typeface="Wingdings" panose="05000000000000000000" pitchFamily="2" charset="2"/>
              <a:buChar char="ü"/>
            </a:pPr>
            <a:endParaRPr lang="en-US" dirty="0"/>
          </a:p>
          <a:p>
            <a:pPr>
              <a:buFont typeface="Wingdings" panose="05000000000000000000" pitchFamily="2" charset="2"/>
              <a:buChar char="ü"/>
            </a:pPr>
            <a:r>
              <a:rPr lang="en-US" dirty="0"/>
              <a:t>Turn off electronics at night</a:t>
            </a:r>
          </a:p>
          <a:p>
            <a:pPr>
              <a:buFont typeface="Wingdings" panose="05000000000000000000" pitchFamily="2" charset="2"/>
              <a:buChar char="ü"/>
            </a:pPr>
            <a:endParaRPr lang="en-US" dirty="0"/>
          </a:p>
          <a:p>
            <a:pPr>
              <a:buFont typeface="Wingdings" panose="05000000000000000000" pitchFamily="2" charset="2"/>
              <a:buChar char="ü"/>
            </a:pPr>
            <a:r>
              <a:rPr lang="en-US" dirty="0"/>
              <a:t>Enhance the sleep environment (e.g., temperature, comfort)</a:t>
            </a:r>
          </a:p>
        </p:txBody>
      </p:sp>
      <p:sp>
        <p:nvSpPr>
          <p:cNvPr id="17" name="Content Placeholder 2">
            <a:extLst>
              <a:ext uri="{FF2B5EF4-FFF2-40B4-BE49-F238E27FC236}">
                <a16:creationId xmlns:a16="http://schemas.microsoft.com/office/drawing/2014/main" id="{50B77B62-B4F3-44F1-80FF-3832CC10D23C}"/>
              </a:ext>
            </a:extLst>
          </p:cNvPr>
          <p:cNvSpPr txBox="1">
            <a:spLocks/>
          </p:cNvSpPr>
          <p:nvPr/>
        </p:nvSpPr>
        <p:spPr>
          <a:xfrm>
            <a:off x="1752172" y="3423227"/>
            <a:ext cx="4198355" cy="299258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dirty="0"/>
              <a:t> Regular physical activity in morning/afternoon</a:t>
            </a:r>
          </a:p>
          <a:p>
            <a:pPr>
              <a:buFont typeface="Wingdings" panose="05000000000000000000" pitchFamily="2" charset="2"/>
              <a:buChar char="ü"/>
            </a:pPr>
            <a:endParaRPr lang="en-US" dirty="0"/>
          </a:p>
          <a:p>
            <a:pPr>
              <a:buFont typeface="Wingdings" panose="05000000000000000000" pitchFamily="2" charset="2"/>
              <a:buChar char="ü"/>
            </a:pPr>
            <a:r>
              <a:rPr lang="en-US" dirty="0"/>
              <a:t>Limit caffeine consumption</a:t>
            </a:r>
          </a:p>
          <a:p>
            <a:pPr>
              <a:buFont typeface="Wingdings" panose="05000000000000000000" pitchFamily="2" charset="2"/>
              <a:buChar char="ü"/>
            </a:pPr>
            <a:endParaRPr lang="en-US" dirty="0"/>
          </a:p>
          <a:p>
            <a:pPr>
              <a:buFont typeface="Wingdings" panose="05000000000000000000" pitchFamily="2" charset="2"/>
              <a:buChar char="ü"/>
            </a:pPr>
            <a:r>
              <a:rPr lang="en-US" dirty="0"/>
              <a:t>Avoid big meals &amp; limit fluid within 3h of bedtime</a:t>
            </a:r>
          </a:p>
        </p:txBody>
      </p:sp>
      <p:pic>
        <p:nvPicPr>
          <p:cNvPr id="19" name="Graphic 18" descr="Cycling">
            <a:extLst>
              <a:ext uri="{FF2B5EF4-FFF2-40B4-BE49-F238E27FC236}">
                <a16:creationId xmlns:a16="http://schemas.microsoft.com/office/drawing/2014/main" id="{0C01FADA-EE12-412A-9F0A-3609D70E091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5865" y="3017811"/>
            <a:ext cx="914400" cy="914400"/>
          </a:xfrm>
          <a:prstGeom prst="rect">
            <a:avLst/>
          </a:prstGeom>
        </p:spPr>
      </p:pic>
    </p:spTree>
    <p:extLst>
      <p:ext uri="{BB962C8B-B14F-4D97-AF65-F5344CB8AC3E}">
        <p14:creationId xmlns:p14="http://schemas.microsoft.com/office/powerpoint/2010/main" val="3653337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6267F8-D082-46EB-BE3D-ADE733546E05}"/>
              </a:ext>
            </a:extLst>
          </p:cNvPr>
          <p:cNvSpPr>
            <a:spLocks noGrp="1"/>
          </p:cNvSpPr>
          <p:nvPr>
            <p:ph sz="quarter" idx="13"/>
          </p:nvPr>
        </p:nvSpPr>
        <p:spPr>
          <a:xfrm>
            <a:off x="448886" y="1668779"/>
            <a:ext cx="11294225" cy="4781897"/>
          </a:xfrm>
        </p:spPr>
        <p:txBody>
          <a:bodyPr/>
          <a:lstStyle/>
          <a:p>
            <a:r>
              <a:rPr lang="en-US" dirty="0">
                <a:solidFill>
                  <a:schemeClr val="tx1"/>
                </a:solidFill>
              </a:rPr>
              <a:t>Cognitive behavioral therapy for insomnia (CBT-I): recommended initial treatment</a:t>
            </a:r>
          </a:p>
          <a:p>
            <a:endParaRPr lang="en-US" dirty="0">
              <a:solidFill>
                <a:schemeClr val="tx1"/>
              </a:solidFill>
            </a:endParaRPr>
          </a:p>
          <a:p>
            <a:r>
              <a:rPr lang="en-US" dirty="0">
                <a:solidFill>
                  <a:schemeClr val="tx1"/>
                </a:solidFill>
              </a:rPr>
              <a:t>Shared-decision-making about adding pharmacologic therapy when CBT-I alone is unsuccessful (ideally only for &lt;=5 weeks)</a:t>
            </a:r>
          </a:p>
          <a:p>
            <a:endParaRPr lang="en-US" dirty="0">
              <a:solidFill>
                <a:schemeClr val="tx1"/>
              </a:solidFill>
            </a:endParaRPr>
          </a:p>
          <a:p>
            <a:r>
              <a:rPr lang="en-US" dirty="0">
                <a:solidFill>
                  <a:schemeClr val="tx1"/>
                </a:solidFill>
              </a:rPr>
              <a:t>Consider treatable secondary causes of insomnia (e.g., depression, pain, urinary problems, and other sleep disorders like OSA)</a:t>
            </a:r>
          </a:p>
        </p:txBody>
      </p:sp>
      <p:pic>
        <p:nvPicPr>
          <p:cNvPr id="5" name="Picture 4">
            <a:extLst>
              <a:ext uri="{FF2B5EF4-FFF2-40B4-BE49-F238E27FC236}">
                <a16:creationId xmlns:a16="http://schemas.microsoft.com/office/drawing/2014/main" id="{F134DD4A-15B1-4425-8C99-E1422D480D13}"/>
              </a:ext>
            </a:extLst>
          </p:cNvPr>
          <p:cNvPicPr>
            <a:picLocks noChangeAspect="1"/>
          </p:cNvPicPr>
          <p:nvPr/>
        </p:nvPicPr>
        <p:blipFill>
          <a:blip r:embed="rId2"/>
          <a:stretch>
            <a:fillRect/>
          </a:stretch>
        </p:blipFill>
        <p:spPr>
          <a:xfrm>
            <a:off x="2497723" y="315269"/>
            <a:ext cx="6024403" cy="954447"/>
          </a:xfrm>
          <a:prstGeom prst="rect">
            <a:avLst/>
          </a:prstGeom>
        </p:spPr>
      </p:pic>
    </p:spTree>
    <p:extLst>
      <p:ext uri="{BB962C8B-B14F-4D97-AF65-F5344CB8AC3E}">
        <p14:creationId xmlns:p14="http://schemas.microsoft.com/office/powerpoint/2010/main" val="4214567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86BC9-DCB1-46FF-9C30-899796EF553A}"/>
              </a:ext>
            </a:extLst>
          </p:cNvPr>
          <p:cNvSpPr>
            <a:spLocks noGrp="1"/>
          </p:cNvSpPr>
          <p:nvPr>
            <p:ph type="title"/>
          </p:nvPr>
        </p:nvSpPr>
        <p:spPr>
          <a:xfrm>
            <a:off x="343667" y="365125"/>
            <a:ext cx="6904027" cy="1325563"/>
          </a:xfrm>
        </p:spPr>
        <p:txBody>
          <a:bodyPr/>
          <a:lstStyle/>
          <a:p>
            <a:r>
              <a:rPr lang="en-US" dirty="0"/>
              <a:t>Cognitive Behavioral Therapy for Insomnia (CBT-I)</a:t>
            </a:r>
          </a:p>
        </p:txBody>
      </p:sp>
      <p:pic>
        <p:nvPicPr>
          <p:cNvPr id="7" name="Picture 6">
            <a:extLst>
              <a:ext uri="{FF2B5EF4-FFF2-40B4-BE49-F238E27FC236}">
                <a16:creationId xmlns:a16="http://schemas.microsoft.com/office/drawing/2014/main" id="{5016BA40-C61D-49E6-9055-7926A3A31490}"/>
              </a:ext>
            </a:extLst>
          </p:cNvPr>
          <p:cNvPicPr>
            <a:picLocks noChangeAspect="1"/>
          </p:cNvPicPr>
          <p:nvPr/>
        </p:nvPicPr>
        <p:blipFill>
          <a:blip r:embed="rId2"/>
          <a:stretch>
            <a:fillRect/>
          </a:stretch>
        </p:blipFill>
        <p:spPr>
          <a:xfrm>
            <a:off x="6050995" y="1471701"/>
            <a:ext cx="4922298" cy="5021174"/>
          </a:xfrm>
          <a:prstGeom prst="rect">
            <a:avLst/>
          </a:prstGeom>
        </p:spPr>
      </p:pic>
      <p:sp>
        <p:nvSpPr>
          <p:cNvPr id="9" name="Content Placeholder 8">
            <a:extLst>
              <a:ext uri="{FF2B5EF4-FFF2-40B4-BE49-F238E27FC236}">
                <a16:creationId xmlns:a16="http://schemas.microsoft.com/office/drawing/2014/main" id="{D5D7920E-54A7-4261-8B16-EAFC28C5E6E6}"/>
              </a:ext>
            </a:extLst>
          </p:cNvPr>
          <p:cNvSpPr>
            <a:spLocks noGrp="1"/>
          </p:cNvSpPr>
          <p:nvPr>
            <p:ph idx="1"/>
          </p:nvPr>
        </p:nvSpPr>
        <p:spPr>
          <a:xfrm>
            <a:off x="875020" y="2098823"/>
            <a:ext cx="4789349" cy="3648555"/>
          </a:xfrm>
        </p:spPr>
        <p:txBody>
          <a:bodyPr>
            <a:normAutofit fontScale="92500" lnSpcReduction="10000"/>
          </a:bodyPr>
          <a:lstStyle/>
          <a:p>
            <a:r>
              <a:rPr lang="en-US" sz="3600" dirty="0"/>
              <a:t>Individual or group therapy</a:t>
            </a:r>
          </a:p>
          <a:p>
            <a:endParaRPr lang="en-US" sz="3600" dirty="0"/>
          </a:p>
          <a:p>
            <a:r>
              <a:rPr lang="en-US" sz="3600" dirty="0"/>
              <a:t>Web-based modules/apps</a:t>
            </a:r>
          </a:p>
          <a:p>
            <a:endParaRPr lang="en-US" sz="3600" dirty="0"/>
          </a:p>
          <a:p>
            <a:r>
              <a:rPr lang="en-US" sz="3600" dirty="0"/>
              <a:t>Self-help books</a:t>
            </a:r>
          </a:p>
          <a:p>
            <a:endParaRPr lang="en-US" sz="3600" dirty="0"/>
          </a:p>
        </p:txBody>
      </p:sp>
    </p:spTree>
    <p:extLst>
      <p:ext uri="{BB962C8B-B14F-4D97-AF65-F5344CB8AC3E}">
        <p14:creationId xmlns:p14="http://schemas.microsoft.com/office/powerpoint/2010/main" val="2596174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9FA5602-4607-4851-ABB0-AB5854B8E3EA}"/>
              </a:ext>
            </a:extLst>
          </p:cNvPr>
          <p:cNvPicPr>
            <a:picLocks noGrp="1" noChangeAspect="1"/>
          </p:cNvPicPr>
          <p:nvPr>
            <p:ph sz="quarter" idx="13"/>
          </p:nvPr>
        </p:nvPicPr>
        <p:blipFill>
          <a:blip r:embed="rId2"/>
          <a:stretch>
            <a:fillRect/>
          </a:stretch>
        </p:blipFill>
        <p:spPr>
          <a:xfrm>
            <a:off x="2494985" y="4378414"/>
            <a:ext cx="6749252" cy="1553814"/>
          </a:xfrm>
        </p:spPr>
      </p:pic>
      <p:sp>
        <p:nvSpPr>
          <p:cNvPr id="3" name="Title 2">
            <a:extLst>
              <a:ext uri="{FF2B5EF4-FFF2-40B4-BE49-F238E27FC236}">
                <a16:creationId xmlns:a16="http://schemas.microsoft.com/office/drawing/2014/main" id="{650DF269-D56A-4ACE-B12A-5F454DC5F9A1}"/>
              </a:ext>
            </a:extLst>
          </p:cNvPr>
          <p:cNvSpPr>
            <a:spLocks noGrp="1"/>
          </p:cNvSpPr>
          <p:nvPr>
            <p:ph type="title"/>
          </p:nvPr>
        </p:nvSpPr>
        <p:spPr>
          <a:xfrm>
            <a:off x="609600" y="576870"/>
            <a:ext cx="10972801" cy="890218"/>
          </a:xfrm>
        </p:spPr>
        <p:txBody>
          <a:bodyPr/>
          <a:lstStyle/>
          <a:p>
            <a:r>
              <a:rPr lang="en-US" dirty="0"/>
              <a:t>Dangers of Sleep Medication</a:t>
            </a:r>
          </a:p>
        </p:txBody>
      </p:sp>
      <p:pic>
        <p:nvPicPr>
          <p:cNvPr id="7" name="Picture 6">
            <a:extLst>
              <a:ext uri="{FF2B5EF4-FFF2-40B4-BE49-F238E27FC236}">
                <a16:creationId xmlns:a16="http://schemas.microsoft.com/office/drawing/2014/main" id="{8F49CA7D-8CAD-4EA6-BF5D-E28D8900F0CD}"/>
              </a:ext>
            </a:extLst>
          </p:cNvPr>
          <p:cNvPicPr>
            <a:picLocks noChangeAspect="1"/>
          </p:cNvPicPr>
          <p:nvPr/>
        </p:nvPicPr>
        <p:blipFill>
          <a:blip r:embed="rId3"/>
          <a:stretch>
            <a:fillRect/>
          </a:stretch>
        </p:blipFill>
        <p:spPr>
          <a:xfrm>
            <a:off x="1215115" y="2354499"/>
            <a:ext cx="10012418" cy="965571"/>
          </a:xfrm>
          <a:prstGeom prst="rect">
            <a:avLst/>
          </a:prstGeom>
        </p:spPr>
      </p:pic>
    </p:spTree>
    <p:extLst>
      <p:ext uri="{BB962C8B-B14F-4D97-AF65-F5344CB8AC3E}">
        <p14:creationId xmlns:p14="http://schemas.microsoft.com/office/powerpoint/2010/main" val="2392928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ABB3E86-FABD-4DC5-8656-63FCF34B705E}"/>
              </a:ext>
            </a:extLst>
          </p:cNvPr>
          <p:cNvPicPr>
            <a:picLocks noGrp="1" noChangeAspect="1"/>
          </p:cNvPicPr>
          <p:nvPr>
            <p:ph idx="1"/>
          </p:nvPr>
        </p:nvPicPr>
        <p:blipFill>
          <a:blip r:embed="rId2"/>
          <a:stretch>
            <a:fillRect/>
          </a:stretch>
        </p:blipFill>
        <p:spPr>
          <a:xfrm>
            <a:off x="655320" y="610098"/>
            <a:ext cx="11132819" cy="5876120"/>
          </a:xfrm>
        </p:spPr>
      </p:pic>
    </p:spTree>
    <p:extLst>
      <p:ext uri="{BB962C8B-B14F-4D97-AF65-F5344CB8AC3E}">
        <p14:creationId xmlns:p14="http://schemas.microsoft.com/office/powerpoint/2010/main" val="1543105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E9979-725D-7E7F-B762-3011F5C03C6F}"/>
              </a:ext>
            </a:extLst>
          </p:cNvPr>
          <p:cNvSpPr>
            <a:spLocks noGrp="1"/>
          </p:cNvSpPr>
          <p:nvPr>
            <p:ph type="title"/>
          </p:nvPr>
        </p:nvSpPr>
        <p:spPr/>
        <p:txBody>
          <a:bodyPr/>
          <a:lstStyle/>
          <a:p>
            <a:r>
              <a:rPr lang="en-US" dirty="0"/>
              <a:t>Lifestyle Modification: </a:t>
            </a:r>
            <a:br>
              <a:rPr lang="en-US" dirty="0"/>
            </a:br>
            <a:r>
              <a:rPr lang="en-US" dirty="0"/>
              <a:t>Physical Activity + Nutrition</a:t>
            </a:r>
          </a:p>
        </p:txBody>
      </p:sp>
      <p:pic>
        <p:nvPicPr>
          <p:cNvPr id="5" name="Content Placeholder 4">
            <a:extLst>
              <a:ext uri="{FF2B5EF4-FFF2-40B4-BE49-F238E27FC236}">
                <a16:creationId xmlns:a16="http://schemas.microsoft.com/office/drawing/2014/main" id="{89C4607C-DBF6-22BB-166D-954BBBF297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1592" y="2141537"/>
            <a:ext cx="6527007" cy="4351338"/>
          </a:xfrm>
        </p:spPr>
      </p:pic>
      <p:sp>
        <p:nvSpPr>
          <p:cNvPr id="6" name="TextBox 5">
            <a:extLst>
              <a:ext uri="{FF2B5EF4-FFF2-40B4-BE49-F238E27FC236}">
                <a16:creationId xmlns:a16="http://schemas.microsoft.com/office/drawing/2014/main" id="{FBE2FE9F-D5D4-0634-670F-D4FA0021077A}"/>
              </a:ext>
            </a:extLst>
          </p:cNvPr>
          <p:cNvSpPr txBox="1"/>
          <p:nvPr/>
        </p:nvSpPr>
        <p:spPr>
          <a:xfrm>
            <a:off x="7124956" y="6492875"/>
            <a:ext cx="1638555" cy="261610"/>
          </a:xfrm>
          <a:prstGeom prst="rect">
            <a:avLst/>
          </a:prstGeom>
          <a:noFill/>
        </p:spPr>
        <p:txBody>
          <a:bodyPr wrap="square" rtlCol="0">
            <a:spAutoFit/>
          </a:bodyPr>
          <a:lstStyle/>
          <a:p>
            <a:r>
              <a:rPr lang="en-US" sz="1100" dirty="0"/>
              <a:t>Barbara Olsen, </a:t>
            </a:r>
            <a:r>
              <a:rPr lang="en-US" sz="1100" dirty="0" err="1"/>
              <a:t>Pexels</a:t>
            </a:r>
            <a:endParaRPr lang="en-US" sz="1100" dirty="0"/>
          </a:p>
        </p:txBody>
      </p:sp>
    </p:spTree>
    <p:extLst>
      <p:ext uri="{BB962C8B-B14F-4D97-AF65-F5344CB8AC3E}">
        <p14:creationId xmlns:p14="http://schemas.microsoft.com/office/powerpoint/2010/main" val="1653321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E4FE1-9BAE-46C1-A151-E8F0671CC281}"/>
              </a:ext>
            </a:extLst>
          </p:cNvPr>
          <p:cNvSpPr>
            <a:spLocks noGrp="1"/>
          </p:cNvSpPr>
          <p:nvPr>
            <p:ph type="title"/>
          </p:nvPr>
        </p:nvSpPr>
        <p:spPr/>
        <p:txBody>
          <a:bodyPr>
            <a:normAutofit/>
          </a:bodyPr>
          <a:lstStyle/>
          <a:p>
            <a:r>
              <a:rPr lang="en-US" dirty="0"/>
              <a:t>Why Healthy Lifestyle is Important for People with Prostate Cancer</a:t>
            </a:r>
          </a:p>
        </p:txBody>
      </p:sp>
      <p:sp>
        <p:nvSpPr>
          <p:cNvPr id="3" name="Content Placeholder 2">
            <a:extLst>
              <a:ext uri="{FF2B5EF4-FFF2-40B4-BE49-F238E27FC236}">
                <a16:creationId xmlns:a16="http://schemas.microsoft.com/office/drawing/2014/main" id="{DB47853A-C7E0-4153-94DC-35138E1D5567}"/>
              </a:ext>
            </a:extLst>
          </p:cNvPr>
          <p:cNvSpPr>
            <a:spLocks noGrp="1"/>
          </p:cNvSpPr>
          <p:nvPr>
            <p:ph idx="1"/>
          </p:nvPr>
        </p:nvSpPr>
        <p:spPr>
          <a:xfrm>
            <a:off x="362078" y="2340591"/>
            <a:ext cx="11310330" cy="3836372"/>
          </a:xfrm>
        </p:spPr>
        <p:txBody>
          <a:bodyPr>
            <a:normAutofit/>
          </a:bodyPr>
          <a:lstStyle/>
          <a:p>
            <a:r>
              <a:rPr lang="en-US" sz="3200" dirty="0"/>
              <a:t>Low-risk prostate cancer </a:t>
            </a:r>
            <a:r>
              <a:rPr lang="en-US" sz="3200" dirty="0">
                <a:sym typeface="Wingdings" panose="05000000000000000000" pitchFamily="2" charset="2"/>
              </a:rPr>
              <a:t> &gt;9x more likely to die from cardiovascular disease than prostate cancer</a:t>
            </a:r>
            <a:endParaRPr lang="en-US" sz="3200" dirty="0"/>
          </a:p>
          <a:p>
            <a:endParaRPr lang="en-US" sz="3200" dirty="0"/>
          </a:p>
          <a:p>
            <a:r>
              <a:rPr lang="en-US" sz="3200" dirty="0">
                <a:sym typeface="Wingdings" pitchFamily="2" charset="2"/>
              </a:rPr>
              <a:t>Metastatic prostate cancer  17% die from noncancer causes (e.g., cardiovascular disease)</a:t>
            </a:r>
          </a:p>
          <a:p>
            <a:pPr marL="0" indent="0">
              <a:buNone/>
            </a:pPr>
            <a:endParaRPr lang="en-US" sz="3200" dirty="0"/>
          </a:p>
        </p:txBody>
      </p:sp>
      <p:sp>
        <p:nvSpPr>
          <p:cNvPr id="5" name="TextBox 4">
            <a:extLst>
              <a:ext uri="{FF2B5EF4-FFF2-40B4-BE49-F238E27FC236}">
                <a16:creationId xmlns:a16="http://schemas.microsoft.com/office/drawing/2014/main" id="{0BCE9AF8-F173-4BDE-993F-4BD53673B2AA}"/>
              </a:ext>
            </a:extLst>
          </p:cNvPr>
          <p:cNvSpPr txBox="1"/>
          <p:nvPr/>
        </p:nvSpPr>
        <p:spPr>
          <a:xfrm>
            <a:off x="5883766" y="6160091"/>
            <a:ext cx="6887150" cy="523220"/>
          </a:xfrm>
          <a:prstGeom prst="rect">
            <a:avLst/>
          </a:prstGeom>
          <a:noFill/>
        </p:spPr>
        <p:txBody>
          <a:bodyPr wrap="square">
            <a:spAutoFit/>
          </a:bodyPr>
          <a:lstStyle/>
          <a:p>
            <a:r>
              <a:rPr lang="en-US" sz="1400" dirty="0"/>
              <a:t>Klotz et al. JCO 2014; 33: 272 Yamamoto et al J </a:t>
            </a:r>
            <a:r>
              <a:rPr lang="en-US" sz="1400" dirty="0" err="1"/>
              <a:t>Urol</a:t>
            </a:r>
            <a:r>
              <a:rPr lang="en-US" sz="1400" dirty="0"/>
              <a:t> 2016; 195: 1409.</a:t>
            </a:r>
          </a:p>
          <a:p>
            <a:r>
              <a:rPr lang="en-US" sz="1400" dirty="0" err="1"/>
              <a:t>Elmehrath</a:t>
            </a:r>
            <a:r>
              <a:rPr lang="en-US" sz="1400" dirty="0"/>
              <a:t> et al. JAMA Network Open 2021</a:t>
            </a:r>
          </a:p>
        </p:txBody>
      </p:sp>
    </p:spTree>
    <p:extLst>
      <p:ext uri="{BB962C8B-B14F-4D97-AF65-F5344CB8AC3E}">
        <p14:creationId xmlns:p14="http://schemas.microsoft.com/office/powerpoint/2010/main" val="3608619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CCAA8-A18E-CEC5-1E7A-DC4E35DEC757}"/>
              </a:ext>
            </a:extLst>
          </p:cNvPr>
          <p:cNvSpPr>
            <a:spLocks noGrp="1"/>
          </p:cNvSpPr>
          <p:nvPr>
            <p:ph type="title"/>
          </p:nvPr>
        </p:nvSpPr>
        <p:spPr/>
        <p:txBody>
          <a:bodyPr/>
          <a:lstStyle/>
          <a:p>
            <a:pPr algn="ctr"/>
            <a:r>
              <a:rPr lang="en-US" dirty="0"/>
              <a:t>Sleep Health</a:t>
            </a:r>
          </a:p>
        </p:txBody>
      </p:sp>
      <p:pic>
        <p:nvPicPr>
          <p:cNvPr id="5" name="Content Placeholder 4">
            <a:extLst>
              <a:ext uri="{FF2B5EF4-FFF2-40B4-BE49-F238E27FC236}">
                <a16:creationId xmlns:a16="http://schemas.microsoft.com/office/drawing/2014/main" id="{CA597157-3103-D445-184E-F246C1EA6B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6206" y="1849965"/>
            <a:ext cx="5800094" cy="3866729"/>
          </a:xfrm>
        </p:spPr>
      </p:pic>
      <p:sp>
        <p:nvSpPr>
          <p:cNvPr id="6" name="TextBox 5">
            <a:extLst>
              <a:ext uri="{FF2B5EF4-FFF2-40B4-BE49-F238E27FC236}">
                <a16:creationId xmlns:a16="http://schemas.microsoft.com/office/drawing/2014/main" id="{6B20DD4B-2EBD-142B-1B65-7C79CB435433}"/>
              </a:ext>
            </a:extLst>
          </p:cNvPr>
          <p:cNvSpPr txBox="1"/>
          <p:nvPr/>
        </p:nvSpPr>
        <p:spPr>
          <a:xfrm>
            <a:off x="8008671" y="5866643"/>
            <a:ext cx="1221245" cy="246221"/>
          </a:xfrm>
          <a:prstGeom prst="rect">
            <a:avLst/>
          </a:prstGeom>
          <a:noFill/>
        </p:spPr>
        <p:txBody>
          <a:bodyPr wrap="square" rtlCol="0">
            <a:spAutoFit/>
          </a:bodyPr>
          <a:lstStyle/>
          <a:p>
            <a:r>
              <a:rPr lang="en-US" sz="1000" dirty="0"/>
              <a:t>Lisa </a:t>
            </a:r>
            <a:r>
              <a:rPr lang="en-US" sz="1000" dirty="0" err="1"/>
              <a:t>Fotios</a:t>
            </a:r>
            <a:r>
              <a:rPr lang="en-US" sz="1000" dirty="0"/>
              <a:t>, </a:t>
            </a:r>
            <a:r>
              <a:rPr lang="en-US" sz="1000" dirty="0" err="1"/>
              <a:t>Pexels</a:t>
            </a:r>
            <a:endParaRPr lang="en-US" sz="1000" dirty="0"/>
          </a:p>
        </p:txBody>
      </p:sp>
    </p:spTree>
    <p:extLst>
      <p:ext uri="{BB962C8B-B14F-4D97-AF65-F5344CB8AC3E}">
        <p14:creationId xmlns:p14="http://schemas.microsoft.com/office/powerpoint/2010/main" val="1131792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090" y="250094"/>
            <a:ext cx="11003484" cy="817561"/>
          </a:xfrm>
        </p:spPr>
        <p:txBody>
          <a:bodyPr>
            <a:normAutofit fontScale="90000"/>
          </a:bodyPr>
          <a:lstStyle/>
          <a:p>
            <a:r>
              <a:rPr lang="en-US" dirty="0"/>
              <a:t>American Cancer Society Survivorship Guidelines</a:t>
            </a:r>
          </a:p>
        </p:txBody>
      </p:sp>
      <p:graphicFrame>
        <p:nvGraphicFramePr>
          <p:cNvPr id="5" name="Table 4"/>
          <p:cNvGraphicFramePr>
            <a:graphicFrameLocks noGrp="1"/>
          </p:cNvGraphicFramePr>
          <p:nvPr>
            <p:extLst>
              <p:ext uri="{D42A27DB-BD31-4B8C-83A1-F6EECF244321}">
                <p14:modId xmlns:p14="http://schemas.microsoft.com/office/powerpoint/2010/main" val="3828218373"/>
              </p:ext>
            </p:extLst>
          </p:nvPr>
        </p:nvGraphicFramePr>
        <p:xfrm>
          <a:off x="879226" y="1617260"/>
          <a:ext cx="9643197" cy="3242899"/>
        </p:xfrm>
        <a:graphic>
          <a:graphicData uri="http://schemas.openxmlformats.org/drawingml/2006/table">
            <a:tbl>
              <a:tblPr firstRow="1" bandRow="1">
                <a:tableStyleId>{5C22544A-7EE6-4342-B048-85BDC9FD1C3A}</a:tableStyleId>
              </a:tblPr>
              <a:tblGrid>
                <a:gridCol w="9643197">
                  <a:extLst>
                    <a:ext uri="{9D8B030D-6E8A-4147-A177-3AD203B41FA5}">
                      <a16:colId xmlns:a16="http://schemas.microsoft.com/office/drawing/2014/main" val="20000"/>
                    </a:ext>
                  </a:extLst>
                </a:gridCol>
              </a:tblGrid>
              <a:tr h="997815">
                <a:tc>
                  <a:txBody>
                    <a:bodyPr/>
                    <a:lstStyle/>
                    <a:p>
                      <a:r>
                        <a:rPr lang="en-US" sz="2800" dirty="0"/>
                        <a:t>American Cancer Society Prostate Cancer Survivorship Care Guidelines</a:t>
                      </a:r>
                    </a:p>
                  </a:txBody>
                  <a:tcPr marT="60960" marB="60960"/>
                </a:tc>
                <a:extLst>
                  <a:ext uri="{0D108BD9-81ED-4DB2-BD59-A6C34878D82A}">
                    <a16:rowId xmlns:a16="http://schemas.microsoft.com/office/drawing/2014/main" val="10000"/>
                  </a:ext>
                </a:extLst>
              </a:tr>
              <a:tr h="561271">
                <a:tc>
                  <a:txBody>
                    <a:bodyPr/>
                    <a:lstStyle/>
                    <a:p>
                      <a:r>
                        <a:rPr lang="en-US" sz="2800" dirty="0"/>
                        <a:t>Maintain a healthy weight</a:t>
                      </a:r>
                    </a:p>
                  </a:txBody>
                  <a:tcPr marT="60960" marB="60960"/>
                </a:tc>
                <a:extLst>
                  <a:ext uri="{0D108BD9-81ED-4DB2-BD59-A6C34878D82A}">
                    <a16:rowId xmlns:a16="http://schemas.microsoft.com/office/drawing/2014/main" val="10001"/>
                  </a:ext>
                </a:extLst>
              </a:tr>
              <a:tr h="561271">
                <a:tc>
                  <a:txBody>
                    <a:bodyPr/>
                    <a:lstStyle/>
                    <a:p>
                      <a:r>
                        <a:rPr lang="en-US" sz="2800" baseline="0" dirty="0"/>
                        <a:t>Engage in at least 150 mins/week of physical activity</a:t>
                      </a:r>
                      <a:endParaRPr lang="en-US" sz="2800" dirty="0"/>
                    </a:p>
                  </a:txBody>
                  <a:tcPr marT="60960" marB="60960"/>
                </a:tc>
                <a:extLst>
                  <a:ext uri="{0D108BD9-81ED-4DB2-BD59-A6C34878D82A}">
                    <a16:rowId xmlns:a16="http://schemas.microsoft.com/office/drawing/2014/main" val="10002"/>
                  </a:ext>
                </a:extLst>
              </a:tr>
              <a:tr h="561271">
                <a:tc>
                  <a:txBody>
                    <a:bodyPr/>
                    <a:lstStyle/>
                    <a:p>
                      <a:r>
                        <a:rPr lang="en-US" sz="2800" dirty="0"/>
                        <a:t>Eat a diet high in fruits, vegetables and whole grains</a:t>
                      </a:r>
                    </a:p>
                  </a:txBody>
                  <a:tcPr marT="60960" marB="60960"/>
                </a:tc>
                <a:extLst>
                  <a:ext uri="{0D108BD9-81ED-4DB2-BD59-A6C34878D82A}">
                    <a16:rowId xmlns:a16="http://schemas.microsoft.com/office/drawing/2014/main" val="10003"/>
                  </a:ext>
                </a:extLst>
              </a:tr>
              <a:tr h="561271">
                <a:tc>
                  <a:txBody>
                    <a:bodyPr/>
                    <a:lstStyle/>
                    <a:p>
                      <a:r>
                        <a:rPr lang="en-US" sz="2800" dirty="0"/>
                        <a:t>Avoid smoking</a:t>
                      </a:r>
                    </a:p>
                  </a:txBody>
                  <a:tcPr marT="60960" marB="60960"/>
                </a:tc>
                <a:extLst>
                  <a:ext uri="{0D108BD9-81ED-4DB2-BD59-A6C34878D82A}">
                    <a16:rowId xmlns:a16="http://schemas.microsoft.com/office/drawing/2014/main" val="1000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83908-9BA6-6529-304D-EE389F385CE6}"/>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8F17E1D2-AA75-0C96-AF7E-94853D3F14B0}"/>
              </a:ext>
            </a:extLst>
          </p:cNvPr>
          <p:cNvPicPr>
            <a:picLocks noChangeAspect="1"/>
          </p:cNvPicPr>
          <p:nvPr/>
        </p:nvPicPr>
        <p:blipFill>
          <a:blip r:embed="rId2"/>
          <a:stretch>
            <a:fillRect/>
          </a:stretch>
        </p:blipFill>
        <p:spPr>
          <a:xfrm>
            <a:off x="772467" y="139415"/>
            <a:ext cx="10287000" cy="2000250"/>
          </a:xfrm>
          <a:prstGeom prst="rect">
            <a:avLst/>
          </a:prstGeom>
        </p:spPr>
      </p:pic>
      <p:pic>
        <p:nvPicPr>
          <p:cNvPr id="7" name="Picture 6">
            <a:extLst>
              <a:ext uri="{FF2B5EF4-FFF2-40B4-BE49-F238E27FC236}">
                <a16:creationId xmlns:a16="http://schemas.microsoft.com/office/drawing/2014/main" id="{0A07313B-30AB-993D-C266-E7C1691CE888}"/>
              </a:ext>
            </a:extLst>
          </p:cNvPr>
          <p:cNvPicPr>
            <a:picLocks noChangeAspect="1"/>
          </p:cNvPicPr>
          <p:nvPr/>
        </p:nvPicPr>
        <p:blipFill>
          <a:blip r:embed="rId3"/>
          <a:stretch>
            <a:fillRect/>
          </a:stretch>
        </p:blipFill>
        <p:spPr>
          <a:xfrm>
            <a:off x="2632439" y="2255351"/>
            <a:ext cx="6927121" cy="4463234"/>
          </a:xfrm>
          <a:prstGeom prst="rect">
            <a:avLst/>
          </a:prstGeom>
        </p:spPr>
      </p:pic>
    </p:spTree>
    <p:extLst>
      <p:ext uri="{BB962C8B-B14F-4D97-AF65-F5344CB8AC3E}">
        <p14:creationId xmlns:p14="http://schemas.microsoft.com/office/powerpoint/2010/main" val="1625762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AD71-BAD0-62E6-6F22-91D995332371}"/>
              </a:ext>
            </a:extLst>
          </p:cNvPr>
          <p:cNvSpPr>
            <a:spLocks noGrp="1"/>
          </p:cNvSpPr>
          <p:nvPr>
            <p:ph type="title"/>
          </p:nvPr>
        </p:nvSpPr>
        <p:spPr/>
        <p:txBody>
          <a:bodyPr/>
          <a:lstStyle/>
          <a:p>
            <a:r>
              <a:rPr lang="en-US" dirty="0"/>
              <a:t>Look for activities that you enjoy!</a:t>
            </a:r>
          </a:p>
        </p:txBody>
      </p:sp>
      <p:sp>
        <p:nvSpPr>
          <p:cNvPr id="3" name="Content Placeholder 2">
            <a:extLst>
              <a:ext uri="{FF2B5EF4-FFF2-40B4-BE49-F238E27FC236}">
                <a16:creationId xmlns:a16="http://schemas.microsoft.com/office/drawing/2014/main" id="{734F2C1D-58E9-8813-EFDC-5751480C4C47}"/>
              </a:ext>
            </a:extLst>
          </p:cNvPr>
          <p:cNvSpPr>
            <a:spLocks noGrp="1"/>
          </p:cNvSpPr>
          <p:nvPr>
            <p:ph idx="1"/>
          </p:nvPr>
        </p:nvSpPr>
        <p:spPr>
          <a:xfrm>
            <a:off x="838200" y="1831837"/>
            <a:ext cx="10515600" cy="4486275"/>
          </a:xfrm>
        </p:spPr>
        <p:txBody>
          <a:bodyPr>
            <a:normAutofit fontScale="92500" lnSpcReduction="10000"/>
          </a:bodyPr>
          <a:lstStyle/>
          <a:p>
            <a:r>
              <a:rPr lang="en-US" dirty="0"/>
              <a:t>Moderate - intensity aerobic activity</a:t>
            </a:r>
          </a:p>
          <a:p>
            <a:pPr lvl="1"/>
            <a:r>
              <a:rPr lang="en-US" dirty="0"/>
              <a:t>Brisk walking, dancing, gardening, light cycling, doubles tennis</a:t>
            </a:r>
          </a:p>
          <a:p>
            <a:endParaRPr lang="en-US" dirty="0"/>
          </a:p>
          <a:p>
            <a:r>
              <a:rPr lang="en-US" dirty="0"/>
              <a:t>Vigorous – intensity aerobic activity</a:t>
            </a:r>
          </a:p>
          <a:p>
            <a:pPr lvl="1"/>
            <a:r>
              <a:rPr lang="en-US" dirty="0"/>
              <a:t>Jumping rope, running, vigorous cycling, singles tennis, swimming</a:t>
            </a:r>
          </a:p>
          <a:p>
            <a:endParaRPr lang="en-US" dirty="0"/>
          </a:p>
          <a:p>
            <a:r>
              <a:rPr lang="en-US" dirty="0"/>
              <a:t>Strength training</a:t>
            </a:r>
          </a:p>
          <a:p>
            <a:pPr lvl="1"/>
            <a:r>
              <a:rPr lang="en-US" dirty="0"/>
              <a:t>Resistance bands, weights</a:t>
            </a:r>
          </a:p>
          <a:p>
            <a:endParaRPr lang="en-US" dirty="0"/>
          </a:p>
          <a:p>
            <a:r>
              <a:rPr lang="en-US" dirty="0"/>
              <a:t>Flexibility and Mind/Body</a:t>
            </a:r>
          </a:p>
          <a:p>
            <a:pPr lvl="1"/>
            <a:r>
              <a:rPr lang="en-US" dirty="0"/>
              <a:t>Yoga, mindfulness meditation </a:t>
            </a:r>
          </a:p>
        </p:txBody>
      </p:sp>
    </p:spTree>
    <p:extLst>
      <p:ext uri="{BB962C8B-B14F-4D97-AF65-F5344CB8AC3E}">
        <p14:creationId xmlns:p14="http://schemas.microsoft.com/office/powerpoint/2010/main" val="1714541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B18F2-39E5-FD6D-7BDF-1E787BE94B0C}"/>
              </a:ext>
            </a:extLst>
          </p:cNvPr>
          <p:cNvSpPr>
            <a:spLocks noGrp="1"/>
          </p:cNvSpPr>
          <p:nvPr>
            <p:ph type="title"/>
          </p:nvPr>
        </p:nvSpPr>
        <p:spPr/>
        <p:txBody>
          <a:bodyPr/>
          <a:lstStyle/>
          <a:p>
            <a:endParaRPr lang="en-US" dirty="0"/>
          </a:p>
        </p:txBody>
      </p:sp>
      <p:pic>
        <p:nvPicPr>
          <p:cNvPr id="6" name="Content Placeholder 5" descr="Bed">
            <a:extLst>
              <a:ext uri="{FF2B5EF4-FFF2-40B4-BE49-F238E27FC236}">
                <a16:creationId xmlns:a16="http://schemas.microsoft.com/office/drawing/2014/main" id="{82CD20BA-ADB4-D1D0-E25A-D987212DF8D6}"/>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99700" y="3429000"/>
            <a:ext cx="914400" cy="914400"/>
          </a:xfrm>
        </p:spPr>
      </p:pic>
      <p:pic>
        <p:nvPicPr>
          <p:cNvPr id="5" name="Picture 4">
            <a:extLst>
              <a:ext uri="{FF2B5EF4-FFF2-40B4-BE49-F238E27FC236}">
                <a16:creationId xmlns:a16="http://schemas.microsoft.com/office/drawing/2014/main" id="{92BCF431-C1C3-F82E-4588-76B9105F1767}"/>
              </a:ext>
            </a:extLst>
          </p:cNvPr>
          <p:cNvPicPr>
            <a:picLocks noChangeAspect="1"/>
          </p:cNvPicPr>
          <p:nvPr/>
        </p:nvPicPr>
        <p:blipFill>
          <a:blip r:embed="rId4"/>
          <a:stretch>
            <a:fillRect/>
          </a:stretch>
        </p:blipFill>
        <p:spPr>
          <a:xfrm>
            <a:off x="762568" y="155517"/>
            <a:ext cx="10805058" cy="2058488"/>
          </a:xfrm>
          <a:prstGeom prst="rect">
            <a:avLst/>
          </a:prstGeom>
        </p:spPr>
      </p:pic>
      <p:sp>
        <p:nvSpPr>
          <p:cNvPr id="7" name="TextBox 6">
            <a:extLst>
              <a:ext uri="{FF2B5EF4-FFF2-40B4-BE49-F238E27FC236}">
                <a16:creationId xmlns:a16="http://schemas.microsoft.com/office/drawing/2014/main" id="{FCF090D8-0A5A-3CF0-C3DC-DBD30859FD7C}"/>
              </a:ext>
            </a:extLst>
          </p:cNvPr>
          <p:cNvSpPr txBox="1"/>
          <p:nvPr/>
        </p:nvSpPr>
        <p:spPr>
          <a:xfrm>
            <a:off x="7793880" y="3465615"/>
            <a:ext cx="40565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Improvement in cancer-related fatigue</a:t>
            </a:r>
          </a:p>
          <a:p>
            <a:pPr marL="285750" indent="-285750">
              <a:buFont typeface="Arial" panose="020B0604020202020204" pitchFamily="34" charset="0"/>
              <a:buChar char="•"/>
            </a:pPr>
            <a:r>
              <a:rPr lang="en-US" dirty="0"/>
              <a:t>Borderline increase in sexual activity, but no difference in sexual function</a:t>
            </a:r>
          </a:p>
        </p:txBody>
      </p:sp>
      <p:pic>
        <p:nvPicPr>
          <p:cNvPr id="9" name="Graphic 8" descr="Run">
            <a:extLst>
              <a:ext uri="{FF2B5EF4-FFF2-40B4-BE49-F238E27FC236}">
                <a16:creationId xmlns:a16="http://schemas.microsoft.com/office/drawing/2014/main" id="{F1934184-D85C-A47C-6A0F-C175B6CFDC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99700" y="5260869"/>
            <a:ext cx="914400" cy="914400"/>
          </a:xfrm>
          <a:prstGeom prst="rect">
            <a:avLst/>
          </a:prstGeom>
        </p:spPr>
      </p:pic>
      <p:sp>
        <p:nvSpPr>
          <p:cNvPr id="10" name="TextBox 9">
            <a:extLst>
              <a:ext uri="{FF2B5EF4-FFF2-40B4-BE49-F238E27FC236}">
                <a16:creationId xmlns:a16="http://schemas.microsoft.com/office/drawing/2014/main" id="{10399563-DC67-7BA8-0512-499DB218A543}"/>
              </a:ext>
            </a:extLst>
          </p:cNvPr>
          <p:cNvSpPr txBox="1"/>
          <p:nvPr/>
        </p:nvSpPr>
        <p:spPr>
          <a:xfrm>
            <a:off x="7793880" y="5337786"/>
            <a:ext cx="3896940" cy="646331"/>
          </a:xfrm>
          <a:prstGeom prst="rect">
            <a:avLst/>
          </a:prstGeom>
          <a:noFill/>
        </p:spPr>
        <p:txBody>
          <a:bodyPr wrap="square" rtlCol="0">
            <a:spAutoFit/>
          </a:bodyPr>
          <a:lstStyle/>
          <a:p>
            <a:pPr marL="285750" indent="-285750">
              <a:buFont typeface="Arial" panose="020B0604020202020204" pitchFamily="34" charset="0"/>
              <a:buChar char="•"/>
            </a:pPr>
            <a:r>
              <a:rPr lang="en-US" dirty="0"/>
              <a:t>Improvement in lower body strength</a:t>
            </a:r>
          </a:p>
          <a:p>
            <a:pPr marL="285750" indent="-285750">
              <a:buFont typeface="Arial" panose="020B0604020202020204" pitchFamily="34" charset="0"/>
              <a:buChar char="•"/>
            </a:pPr>
            <a:r>
              <a:rPr lang="en-US" dirty="0"/>
              <a:t>Improvement in aerobic fitness</a:t>
            </a:r>
          </a:p>
        </p:txBody>
      </p:sp>
      <p:pic>
        <p:nvPicPr>
          <p:cNvPr id="12" name="Graphic 11" descr="Stethoscope">
            <a:extLst>
              <a:ext uri="{FF2B5EF4-FFF2-40B4-BE49-F238E27FC236}">
                <a16:creationId xmlns:a16="http://schemas.microsoft.com/office/drawing/2014/main" id="{505C9774-0B9B-EC7F-E7E6-AF7A13A95E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8110" y="3429000"/>
            <a:ext cx="914400" cy="914400"/>
          </a:xfrm>
          <a:prstGeom prst="rect">
            <a:avLst/>
          </a:prstGeom>
        </p:spPr>
      </p:pic>
      <p:sp>
        <p:nvSpPr>
          <p:cNvPr id="13" name="TextBox 12">
            <a:extLst>
              <a:ext uri="{FF2B5EF4-FFF2-40B4-BE49-F238E27FC236}">
                <a16:creationId xmlns:a16="http://schemas.microsoft.com/office/drawing/2014/main" id="{4FB01741-64C6-FBB0-F77F-148305DD8C17}"/>
              </a:ext>
            </a:extLst>
          </p:cNvPr>
          <p:cNvSpPr txBox="1"/>
          <p:nvPr/>
        </p:nvSpPr>
        <p:spPr>
          <a:xfrm>
            <a:off x="1560822" y="3535966"/>
            <a:ext cx="4535177" cy="923330"/>
          </a:xfrm>
          <a:prstGeom prst="rect">
            <a:avLst/>
          </a:prstGeom>
          <a:noFill/>
        </p:spPr>
        <p:txBody>
          <a:bodyPr wrap="square" rtlCol="0">
            <a:spAutoFit/>
          </a:bodyPr>
          <a:lstStyle/>
          <a:p>
            <a:pPr marL="285750" indent="-285750">
              <a:buFont typeface="Arial" panose="020B0604020202020204" pitchFamily="34" charset="0"/>
              <a:buChar char="•"/>
            </a:pPr>
            <a:r>
              <a:rPr lang="en-US" dirty="0"/>
              <a:t>No difference in disease progression/ PSA</a:t>
            </a:r>
          </a:p>
          <a:p>
            <a:pPr marL="285750" indent="-285750">
              <a:buFont typeface="Arial" panose="020B0604020202020204" pitchFamily="34" charset="0"/>
              <a:buChar char="•"/>
            </a:pPr>
            <a:r>
              <a:rPr lang="en-US" dirty="0"/>
              <a:t>Moderate improvement in cancer-specific quality of life in the high-quality studies</a:t>
            </a:r>
          </a:p>
        </p:txBody>
      </p:sp>
      <p:pic>
        <p:nvPicPr>
          <p:cNvPr id="15" name="Graphic 14" descr="Heart with pulse">
            <a:extLst>
              <a:ext uri="{FF2B5EF4-FFF2-40B4-BE49-F238E27FC236}">
                <a16:creationId xmlns:a16="http://schemas.microsoft.com/office/drawing/2014/main" id="{A595DA92-ED4D-499F-641A-FC7B5DAE69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655" y="5203750"/>
            <a:ext cx="914400" cy="914400"/>
          </a:xfrm>
          <a:prstGeom prst="rect">
            <a:avLst/>
          </a:prstGeom>
        </p:spPr>
      </p:pic>
      <p:sp>
        <p:nvSpPr>
          <p:cNvPr id="16" name="TextBox 15">
            <a:extLst>
              <a:ext uri="{FF2B5EF4-FFF2-40B4-BE49-F238E27FC236}">
                <a16:creationId xmlns:a16="http://schemas.microsoft.com/office/drawing/2014/main" id="{B5C30751-5992-0EE8-D134-02A0E90EEC17}"/>
              </a:ext>
            </a:extLst>
          </p:cNvPr>
          <p:cNvSpPr txBox="1"/>
          <p:nvPr/>
        </p:nvSpPr>
        <p:spPr>
          <a:xfrm>
            <a:off x="1495361" y="5337784"/>
            <a:ext cx="3896940" cy="646331"/>
          </a:xfrm>
          <a:prstGeom prst="rect">
            <a:avLst/>
          </a:prstGeom>
          <a:noFill/>
        </p:spPr>
        <p:txBody>
          <a:bodyPr wrap="square" rtlCol="0">
            <a:spAutoFit/>
          </a:bodyPr>
          <a:lstStyle/>
          <a:p>
            <a:pPr marL="285750" indent="-285750">
              <a:buFont typeface="Arial" panose="020B0604020202020204" pitchFamily="34" charset="0"/>
              <a:buChar char="•"/>
            </a:pPr>
            <a:r>
              <a:rPr lang="en-US" dirty="0"/>
              <a:t>Improvement in lower body strength</a:t>
            </a:r>
          </a:p>
          <a:p>
            <a:pPr marL="285750" indent="-285750">
              <a:buFont typeface="Arial" panose="020B0604020202020204" pitchFamily="34" charset="0"/>
              <a:buChar char="•"/>
            </a:pPr>
            <a:r>
              <a:rPr lang="en-US" dirty="0"/>
              <a:t>No difference in blood pressure</a:t>
            </a:r>
          </a:p>
        </p:txBody>
      </p:sp>
      <p:sp>
        <p:nvSpPr>
          <p:cNvPr id="18" name="TextBox 17">
            <a:extLst>
              <a:ext uri="{FF2B5EF4-FFF2-40B4-BE49-F238E27FC236}">
                <a16:creationId xmlns:a16="http://schemas.microsoft.com/office/drawing/2014/main" id="{33609522-B267-A8DC-C4C2-66D46B220A10}"/>
              </a:ext>
            </a:extLst>
          </p:cNvPr>
          <p:cNvSpPr txBox="1"/>
          <p:nvPr/>
        </p:nvSpPr>
        <p:spPr>
          <a:xfrm>
            <a:off x="762568" y="2288147"/>
            <a:ext cx="10666863" cy="369332"/>
          </a:xfrm>
          <a:prstGeom prst="rect">
            <a:avLst/>
          </a:prstGeom>
          <a:noFill/>
        </p:spPr>
        <p:txBody>
          <a:bodyPr wrap="square">
            <a:spAutoFit/>
          </a:bodyPr>
          <a:lstStyle/>
          <a:p>
            <a:r>
              <a:rPr lang="en-US" dirty="0"/>
              <a:t>16 </a:t>
            </a:r>
            <a:r>
              <a:rPr lang="en-US" dirty="0" err="1"/>
              <a:t>randomised</a:t>
            </a:r>
            <a:r>
              <a:rPr lang="en-US" dirty="0"/>
              <a:t> controlled trials (RCTs) , 1574 men with prostate cancer, Follow-up varied from 8 </a:t>
            </a:r>
            <a:r>
              <a:rPr lang="en-US" dirty="0" err="1"/>
              <a:t>wk</a:t>
            </a:r>
            <a:r>
              <a:rPr lang="en-US" dirty="0"/>
              <a:t> to 12 </a:t>
            </a:r>
            <a:r>
              <a:rPr lang="en-US" dirty="0" err="1"/>
              <a:t>mo</a:t>
            </a:r>
            <a:endParaRPr lang="en-US" dirty="0"/>
          </a:p>
        </p:txBody>
      </p:sp>
    </p:spTree>
    <p:extLst>
      <p:ext uri="{BB962C8B-B14F-4D97-AF65-F5344CB8AC3E}">
        <p14:creationId xmlns:p14="http://schemas.microsoft.com/office/powerpoint/2010/main" val="3642941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Run">
            <a:extLst>
              <a:ext uri="{FF2B5EF4-FFF2-40B4-BE49-F238E27FC236}">
                <a16:creationId xmlns:a16="http://schemas.microsoft.com/office/drawing/2014/main" id="{676B438D-ED5A-4399-9402-1B0163262D68}"/>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9616" y="3147311"/>
            <a:ext cx="914400" cy="914400"/>
          </a:xfrm>
        </p:spPr>
      </p:pic>
      <p:pic>
        <p:nvPicPr>
          <p:cNvPr id="7" name="Picture 6">
            <a:extLst>
              <a:ext uri="{FF2B5EF4-FFF2-40B4-BE49-F238E27FC236}">
                <a16:creationId xmlns:a16="http://schemas.microsoft.com/office/drawing/2014/main" id="{4B7E09E3-7CFB-4D5A-BC96-ABCA4E00D6B4}"/>
              </a:ext>
            </a:extLst>
          </p:cNvPr>
          <p:cNvPicPr>
            <a:picLocks noChangeAspect="1"/>
          </p:cNvPicPr>
          <p:nvPr/>
        </p:nvPicPr>
        <p:blipFill>
          <a:blip r:embed="rId4"/>
          <a:stretch>
            <a:fillRect/>
          </a:stretch>
        </p:blipFill>
        <p:spPr>
          <a:xfrm>
            <a:off x="2379864" y="224242"/>
            <a:ext cx="7178365" cy="2254156"/>
          </a:xfrm>
          <a:prstGeom prst="rect">
            <a:avLst/>
          </a:prstGeom>
        </p:spPr>
      </p:pic>
      <p:pic>
        <p:nvPicPr>
          <p:cNvPr id="13" name="Graphic 12" descr="No sign">
            <a:extLst>
              <a:ext uri="{FF2B5EF4-FFF2-40B4-BE49-F238E27FC236}">
                <a16:creationId xmlns:a16="http://schemas.microsoft.com/office/drawing/2014/main" id="{AD4D75BC-DBAE-4089-B97A-683E028E5F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69616" y="4598624"/>
            <a:ext cx="914400" cy="914400"/>
          </a:xfrm>
          <a:prstGeom prst="rect">
            <a:avLst/>
          </a:prstGeom>
        </p:spPr>
      </p:pic>
      <p:sp>
        <p:nvSpPr>
          <p:cNvPr id="14" name="TextBox 13">
            <a:extLst>
              <a:ext uri="{FF2B5EF4-FFF2-40B4-BE49-F238E27FC236}">
                <a16:creationId xmlns:a16="http://schemas.microsoft.com/office/drawing/2014/main" id="{2796E2E8-CE17-416D-B5F1-8E7CD7DA81AD}"/>
              </a:ext>
            </a:extLst>
          </p:cNvPr>
          <p:cNvSpPr txBox="1"/>
          <p:nvPr/>
        </p:nvSpPr>
        <p:spPr>
          <a:xfrm>
            <a:off x="341714" y="3138381"/>
            <a:ext cx="2315569" cy="1015663"/>
          </a:xfrm>
          <a:prstGeom prst="rect">
            <a:avLst/>
          </a:prstGeom>
          <a:noFill/>
        </p:spPr>
        <p:txBody>
          <a:bodyPr wrap="square" rtlCol="0">
            <a:spAutoFit/>
          </a:bodyPr>
          <a:lstStyle/>
          <a:p>
            <a:r>
              <a:rPr lang="en-US" sz="2000" dirty="0"/>
              <a:t>High intensity interval training 3x/</a:t>
            </a:r>
            <a:r>
              <a:rPr lang="en-US" sz="2000" dirty="0" err="1"/>
              <a:t>wk</a:t>
            </a:r>
            <a:r>
              <a:rPr lang="en-US" sz="2000" dirty="0"/>
              <a:t> x 12 weeks</a:t>
            </a:r>
          </a:p>
        </p:txBody>
      </p:sp>
      <p:sp>
        <p:nvSpPr>
          <p:cNvPr id="15" name="TextBox 14">
            <a:extLst>
              <a:ext uri="{FF2B5EF4-FFF2-40B4-BE49-F238E27FC236}">
                <a16:creationId xmlns:a16="http://schemas.microsoft.com/office/drawing/2014/main" id="{F9B1A459-30E5-4ED7-84EC-BA1443509611}"/>
              </a:ext>
            </a:extLst>
          </p:cNvPr>
          <p:cNvSpPr txBox="1"/>
          <p:nvPr/>
        </p:nvSpPr>
        <p:spPr>
          <a:xfrm>
            <a:off x="466483" y="4651985"/>
            <a:ext cx="2656036" cy="707886"/>
          </a:xfrm>
          <a:prstGeom prst="rect">
            <a:avLst/>
          </a:prstGeom>
          <a:noFill/>
        </p:spPr>
        <p:txBody>
          <a:bodyPr wrap="square" rtlCol="0">
            <a:spAutoFit/>
          </a:bodyPr>
          <a:lstStyle/>
          <a:p>
            <a:r>
              <a:rPr lang="en-US" sz="2000" dirty="0"/>
              <a:t>Versus</a:t>
            </a:r>
          </a:p>
          <a:p>
            <a:r>
              <a:rPr lang="en-US" sz="2000" dirty="0"/>
              <a:t>Usual care</a:t>
            </a:r>
          </a:p>
        </p:txBody>
      </p:sp>
      <p:sp>
        <p:nvSpPr>
          <p:cNvPr id="16" name="Arrow: Right 15">
            <a:extLst>
              <a:ext uri="{FF2B5EF4-FFF2-40B4-BE49-F238E27FC236}">
                <a16:creationId xmlns:a16="http://schemas.microsoft.com/office/drawing/2014/main" id="{8DB1B9AB-CEB9-4431-8FB9-66D7FE9518DB}"/>
              </a:ext>
            </a:extLst>
          </p:cNvPr>
          <p:cNvSpPr/>
          <p:nvPr/>
        </p:nvSpPr>
        <p:spPr>
          <a:xfrm>
            <a:off x="4206854" y="4085547"/>
            <a:ext cx="2780021" cy="3988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E80E887-0348-462D-AA89-90B133A4B998}"/>
              </a:ext>
            </a:extLst>
          </p:cNvPr>
          <p:cNvSpPr txBox="1"/>
          <p:nvPr/>
        </p:nvSpPr>
        <p:spPr>
          <a:xfrm>
            <a:off x="7509713" y="3784607"/>
            <a:ext cx="4215804" cy="1015663"/>
          </a:xfrm>
          <a:prstGeom prst="rect">
            <a:avLst/>
          </a:prstGeom>
          <a:noFill/>
        </p:spPr>
        <p:txBody>
          <a:bodyPr wrap="square" rtlCol="0">
            <a:spAutoFit/>
          </a:bodyPr>
          <a:lstStyle/>
          <a:p>
            <a:r>
              <a:rPr lang="en-US" sz="2000" dirty="0"/>
              <a:t>Intervention arm:</a:t>
            </a:r>
          </a:p>
          <a:p>
            <a:pPr marL="285750" indent="-285750">
              <a:buFont typeface="Arial" panose="020B0604020202020204" pitchFamily="34" charset="0"/>
              <a:buChar char="•"/>
            </a:pPr>
            <a:r>
              <a:rPr lang="en-US" sz="2000" dirty="0"/>
              <a:t>Improved cardiopulmonary fitness</a:t>
            </a:r>
          </a:p>
          <a:p>
            <a:pPr marL="285750" indent="-285750">
              <a:buFont typeface="Arial" panose="020B0604020202020204" pitchFamily="34" charset="0"/>
              <a:buChar char="•"/>
            </a:pPr>
            <a:r>
              <a:rPr lang="en-US" sz="2000" dirty="0"/>
              <a:t>Decreased PSA</a:t>
            </a:r>
          </a:p>
        </p:txBody>
      </p:sp>
    </p:spTree>
    <p:extLst>
      <p:ext uri="{BB962C8B-B14F-4D97-AF65-F5344CB8AC3E}">
        <p14:creationId xmlns:p14="http://schemas.microsoft.com/office/powerpoint/2010/main" val="456798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443491-ADA3-79CB-852E-BA2D84069470}"/>
              </a:ext>
            </a:extLst>
          </p:cNvPr>
          <p:cNvSpPr>
            <a:spLocks noGrp="1"/>
          </p:cNvSpPr>
          <p:nvPr>
            <p:ph idx="1"/>
          </p:nvPr>
        </p:nvSpPr>
        <p:spPr>
          <a:xfrm>
            <a:off x="408615" y="3007085"/>
            <a:ext cx="11190149" cy="3176013"/>
          </a:xfrm>
        </p:spPr>
        <p:txBody>
          <a:bodyPr>
            <a:normAutofit/>
          </a:bodyPr>
          <a:lstStyle/>
          <a:p>
            <a:r>
              <a:rPr lang="en-US" dirty="0"/>
              <a:t>Men who walked briskly for ≥3 h/</a:t>
            </a:r>
            <a:r>
              <a:rPr lang="en-US" dirty="0" err="1"/>
              <a:t>wk</a:t>
            </a:r>
            <a:r>
              <a:rPr lang="en-US" dirty="0"/>
              <a:t> had a 57% lower rate of progression than men who walked at an easy pace for less than 3 h/</a:t>
            </a:r>
            <a:r>
              <a:rPr lang="en-US" dirty="0" err="1"/>
              <a:t>wk</a:t>
            </a:r>
            <a:endParaRPr lang="en-US" dirty="0"/>
          </a:p>
          <a:p>
            <a:endParaRPr lang="en-US" dirty="0"/>
          </a:p>
          <a:p>
            <a:r>
              <a:rPr lang="en-US" dirty="0"/>
              <a:t>More brisk walking pace was associated with decreased risk of progression independent of duration</a:t>
            </a:r>
          </a:p>
        </p:txBody>
      </p:sp>
      <p:pic>
        <p:nvPicPr>
          <p:cNvPr id="5" name="Picture 4">
            <a:extLst>
              <a:ext uri="{FF2B5EF4-FFF2-40B4-BE49-F238E27FC236}">
                <a16:creationId xmlns:a16="http://schemas.microsoft.com/office/drawing/2014/main" id="{13F9F201-11CF-AB6B-5734-98D6CACC2F3B}"/>
              </a:ext>
            </a:extLst>
          </p:cNvPr>
          <p:cNvPicPr>
            <a:picLocks noChangeAspect="1"/>
          </p:cNvPicPr>
          <p:nvPr/>
        </p:nvPicPr>
        <p:blipFill>
          <a:blip r:embed="rId2"/>
          <a:stretch>
            <a:fillRect/>
          </a:stretch>
        </p:blipFill>
        <p:spPr>
          <a:xfrm>
            <a:off x="838200" y="98191"/>
            <a:ext cx="8560356" cy="2382240"/>
          </a:xfrm>
          <a:prstGeom prst="rect">
            <a:avLst/>
          </a:prstGeom>
        </p:spPr>
      </p:pic>
    </p:spTree>
    <p:extLst>
      <p:ext uri="{BB962C8B-B14F-4D97-AF65-F5344CB8AC3E}">
        <p14:creationId xmlns:p14="http://schemas.microsoft.com/office/powerpoint/2010/main" val="3421736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02D8-17B9-E5F0-A2B3-D8A80C68C32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839715B-AE07-70E3-E893-B660CE0156CB}"/>
              </a:ext>
            </a:extLst>
          </p:cNvPr>
          <p:cNvSpPr>
            <a:spLocks noGrp="1"/>
          </p:cNvSpPr>
          <p:nvPr>
            <p:ph idx="1"/>
          </p:nvPr>
        </p:nvSpPr>
        <p:spPr>
          <a:xfrm>
            <a:off x="457200" y="3070746"/>
            <a:ext cx="11423176" cy="3336877"/>
          </a:xfrm>
        </p:spPr>
        <p:txBody>
          <a:bodyPr>
            <a:normAutofit/>
          </a:bodyPr>
          <a:lstStyle/>
          <a:p>
            <a:r>
              <a:rPr lang="en-US" dirty="0"/>
              <a:t>Examined physical activity after prostate cancer diagnosis and quality of life</a:t>
            </a:r>
          </a:p>
          <a:p>
            <a:endParaRPr lang="en-US" dirty="0"/>
          </a:p>
          <a:p>
            <a:r>
              <a:rPr lang="en-US" dirty="0">
                <a:solidFill>
                  <a:srgbClr val="333333"/>
                </a:solidFill>
              </a:rPr>
              <a:t>H</a:t>
            </a:r>
            <a:r>
              <a:rPr lang="en-US" b="0" i="0" dirty="0">
                <a:solidFill>
                  <a:srgbClr val="333333"/>
                </a:solidFill>
                <a:effectLst/>
              </a:rPr>
              <a:t>igher duration of total, non-vigorous, and walking activity was associated with higher vitality/hormonal functioning scores (</a:t>
            </a:r>
            <a:r>
              <a:rPr lang="en-US" b="0" i="1" dirty="0">
                <a:solidFill>
                  <a:srgbClr val="333333"/>
                </a:solidFill>
                <a:effectLst/>
              </a:rPr>
              <a:t>p</a:t>
            </a:r>
            <a:r>
              <a:rPr lang="en-US" b="0" i="0" dirty="0">
                <a:solidFill>
                  <a:srgbClr val="333333"/>
                </a:solidFill>
                <a:effectLst/>
              </a:rPr>
              <a:t>-trends, &lt;0.0001)</a:t>
            </a:r>
            <a:endParaRPr lang="en-US" dirty="0"/>
          </a:p>
          <a:p>
            <a:endParaRPr lang="en-US" dirty="0"/>
          </a:p>
        </p:txBody>
      </p:sp>
      <p:pic>
        <p:nvPicPr>
          <p:cNvPr id="5" name="Picture 4">
            <a:extLst>
              <a:ext uri="{FF2B5EF4-FFF2-40B4-BE49-F238E27FC236}">
                <a16:creationId xmlns:a16="http://schemas.microsoft.com/office/drawing/2014/main" id="{C28975EE-EF44-C170-31E1-60A38499D226}"/>
              </a:ext>
            </a:extLst>
          </p:cNvPr>
          <p:cNvPicPr>
            <a:picLocks noChangeAspect="1"/>
          </p:cNvPicPr>
          <p:nvPr/>
        </p:nvPicPr>
        <p:blipFill>
          <a:blip r:embed="rId2"/>
          <a:stretch>
            <a:fillRect/>
          </a:stretch>
        </p:blipFill>
        <p:spPr>
          <a:xfrm>
            <a:off x="736979" y="282959"/>
            <a:ext cx="10404143" cy="2093474"/>
          </a:xfrm>
          <a:prstGeom prst="rect">
            <a:avLst/>
          </a:prstGeom>
        </p:spPr>
      </p:pic>
    </p:spTree>
    <p:extLst>
      <p:ext uri="{BB962C8B-B14F-4D97-AF65-F5344CB8AC3E}">
        <p14:creationId xmlns:p14="http://schemas.microsoft.com/office/powerpoint/2010/main" val="1700084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6CA8-A262-81C4-6822-865433C9EEC8}"/>
              </a:ext>
            </a:extLst>
          </p:cNvPr>
          <p:cNvSpPr>
            <a:spLocks noGrp="1"/>
          </p:cNvSpPr>
          <p:nvPr>
            <p:ph type="title"/>
          </p:nvPr>
        </p:nvSpPr>
        <p:spPr/>
        <p:txBody>
          <a:bodyPr/>
          <a:lstStyle/>
          <a:p>
            <a:r>
              <a:rPr lang="en-US" dirty="0"/>
              <a:t>Nutrition</a:t>
            </a:r>
          </a:p>
        </p:txBody>
      </p:sp>
      <p:pic>
        <p:nvPicPr>
          <p:cNvPr id="5" name="Content Placeholder 4">
            <a:extLst>
              <a:ext uri="{FF2B5EF4-FFF2-40B4-BE49-F238E27FC236}">
                <a16:creationId xmlns:a16="http://schemas.microsoft.com/office/drawing/2014/main" id="{99580A8A-DB81-1D21-9BC2-86EBE5B584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2364" y="1530062"/>
            <a:ext cx="7434178" cy="4956697"/>
          </a:xfrm>
        </p:spPr>
      </p:pic>
      <p:sp>
        <p:nvSpPr>
          <p:cNvPr id="6" name="TextBox 5">
            <a:extLst>
              <a:ext uri="{FF2B5EF4-FFF2-40B4-BE49-F238E27FC236}">
                <a16:creationId xmlns:a16="http://schemas.microsoft.com/office/drawing/2014/main" id="{EEF773F6-CE63-F0BD-769F-CD97CCE9FDBB}"/>
              </a:ext>
            </a:extLst>
          </p:cNvPr>
          <p:cNvSpPr txBox="1"/>
          <p:nvPr/>
        </p:nvSpPr>
        <p:spPr>
          <a:xfrm>
            <a:off x="8260285" y="6486759"/>
            <a:ext cx="1411490" cy="276999"/>
          </a:xfrm>
          <a:prstGeom prst="rect">
            <a:avLst/>
          </a:prstGeom>
          <a:noFill/>
        </p:spPr>
        <p:txBody>
          <a:bodyPr wrap="square" rtlCol="0">
            <a:spAutoFit/>
          </a:bodyPr>
          <a:lstStyle/>
          <a:p>
            <a:r>
              <a:rPr lang="en-US" sz="1200" dirty="0"/>
              <a:t>Ella Olsson, </a:t>
            </a:r>
            <a:r>
              <a:rPr lang="en-US" sz="1200" dirty="0" err="1"/>
              <a:t>Pexels</a:t>
            </a:r>
            <a:endParaRPr lang="en-US" sz="1200" dirty="0"/>
          </a:p>
        </p:txBody>
      </p:sp>
    </p:spTree>
    <p:extLst>
      <p:ext uri="{BB962C8B-B14F-4D97-AF65-F5344CB8AC3E}">
        <p14:creationId xmlns:p14="http://schemas.microsoft.com/office/powerpoint/2010/main" val="3332808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82137" y="365125"/>
            <a:ext cx="11627893" cy="890469"/>
          </a:xfrm>
        </p:spPr>
        <p:txBody>
          <a:bodyPr>
            <a:normAutofit/>
          </a:bodyPr>
          <a:lstStyle/>
          <a:p>
            <a:r>
              <a:rPr lang="en-US" dirty="0">
                <a:latin typeface="Helvetica" pitchFamily="34" charset="0"/>
                <a:cs typeface="Helvetica" pitchFamily="34" charset="0"/>
              </a:rPr>
              <a:t>Global Variation in Prostate Cancer Incidence</a:t>
            </a:r>
          </a:p>
        </p:txBody>
      </p:sp>
      <p:pic>
        <p:nvPicPr>
          <p:cNvPr id="9219" name="Picture 2"/>
          <p:cNvPicPr>
            <a:picLocks noChangeAspect="1" noChangeArrowheads="1"/>
          </p:cNvPicPr>
          <p:nvPr/>
        </p:nvPicPr>
        <p:blipFill>
          <a:blip r:embed="rId2" cstate="print"/>
          <a:srcRect/>
          <a:stretch>
            <a:fillRect/>
          </a:stretch>
        </p:blipFill>
        <p:spPr bwMode="auto">
          <a:xfrm>
            <a:off x="2158206" y="1724074"/>
            <a:ext cx="7875588" cy="4557713"/>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167415"/>
            <a:ext cx="8229600" cy="1143000"/>
          </a:xfrm>
        </p:spPr>
        <p:txBody>
          <a:bodyPr/>
          <a:lstStyle/>
          <a:p>
            <a:r>
              <a:rPr lang="en-US" dirty="0"/>
              <a:t>Migration Studies</a:t>
            </a:r>
          </a:p>
        </p:txBody>
      </p:sp>
      <p:pic>
        <p:nvPicPr>
          <p:cNvPr id="4" name="Content Placeholder 3"/>
          <p:cNvPicPr>
            <a:picLocks noGrp="1" noChangeAspect="1"/>
          </p:cNvPicPr>
          <p:nvPr>
            <p:ph idx="1"/>
          </p:nvPr>
        </p:nvPicPr>
        <p:blipFill>
          <a:blip r:embed="rId2"/>
          <a:stretch>
            <a:fillRect/>
          </a:stretch>
        </p:blipFill>
        <p:spPr>
          <a:xfrm>
            <a:off x="2110402" y="1421436"/>
            <a:ext cx="7971197" cy="4525963"/>
          </a:xfrm>
          <a:prstGeom prst="rect">
            <a:avLst/>
          </a:prstGeom>
        </p:spPr>
      </p:pic>
      <p:sp>
        <p:nvSpPr>
          <p:cNvPr id="5" name="Curved Down Arrow 4"/>
          <p:cNvSpPr/>
          <p:nvPr/>
        </p:nvSpPr>
        <p:spPr>
          <a:xfrm rot="1020880">
            <a:off x="3447664" y="2922782"/>
            <a:ext cx="6604262" cy="112756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4107005" y="1950995"/>
            <a:ext cx="7722926" cy="400110"/>
          </a:xfrm>
          <a:prstGeom prst="rect">
            <a:avLst/>
          </a:prstGeom>
          <a:solidFill>
            <a:srgbClr val="FFFF00"/>
          </a:solidFill>
        </p:spPr>
        <p:txBody>
          <a:bodyPr wrap="square" rtlCol="0">
            <a:spAutoFit/>
          </a:bodyPr>
          <a:lstStyle/>
          <a:p>
            <a:r>
              <a:rPr lang="en-US" sz="2000" dirty="0"/>
              <a:t>Japanese in Japan &lt; Japanese migrants to Hawaii &lt; Caucasians in Hawaii</a:t>
            </a:r>
          </a:p>
        </p:txBody>
      </p:sp>
      <p:sp>
        <p:nvSpPr>
          <p:cNvPr id="7" name="Text Box 233"/>
          <p:cNvSpPr txBox="1">
            <a:spLocks noChangeArrowheads="1"/>
          </p:cNvSpPr>
          <p:nvPr/>
        </p:nvSpPr>
        <p:spPr bwMode="auto">
          <a:xfrm>
            <a:off x="7620000" y="6248401"/>
            <a:ext cx="2840038" cy="447675"/>
          </a:xfrm>
          <a:prstGeom prst="rect">
            <a:avLst/>
          </a:prstGeom>
          <a:noFill/>
          <a:ln w="9525">
            <a:noFill/>
            <a:miter lim="800000"/>
            <a:headEnd/>
            <a:tailEnd/>
          </a:ln>
        </p:spPr>
        <p:txBody>
          <a:bodyPr anchor="b"/>
          <a:lstStyle/>
          <a:p>
            <a:pPr eaLnBrk="0" hangingPunct="0">
              <a:defRPr/>
            </a:pPr>
            <a:r>
              <a:rPr lang="en-US" sz="1200" b="1" dirty="0" err="1">
                <a:latin typeface="+mj-lt"/>
              </a:rPr>
              <a:t>Kolonel</a:t>
            </a:r>
            <a:r>
              <a:rPr lang="en-US" sz="1200" b="1" dirty="0">
                <a:latin typeface="+mj-lt"/>
              </a:rPr>
              <a:t> et al. Nat Rev Cancer 2004; 4: 519</a:t>
            </a:r>
          </a:p>
        </p:txBody>
      </p:sp>
      <p:sp>
        <p:nvSpPr>
          <p:cNvPr id="3" name="TextBox 2"/>
          <p:cNvSpPr txBox="1"/>
          <p:nvPr/>
        </p:nvSpPr>
        <p:spPr>
          <a:xfrm>
            <a:off x="2971800" y="3619798"/>
            <a:ext cx="1143000" cy="646331"/>
          </a:xfrm>
          <a:prstGeom prst="rect">
            <a:avLst/>
          </a:prstGeom>
          <a:noFill/>
        </p:spPr>
        <p:txBody>
          <a:bodyPr wrap="square" rtlCol="0">
            <a:spAutoFit/>
          </a:bodyPr>
          <a:lstStyle/>
          <a:p>
            <a:r>
              <a:rPr lang="en-US" dirty="0"/>
              <a:t>JAPAN:</a:t>
            </a:r>
          </a:p>
          <a:p>
            <a:r>
              <a:rPr lang="en-US" dirty="0"/>
              <a:t>LOW RISK</a:t>
            </a:r>
          </a:p>
        </p:txBody>
      </p:sp>
      <p:sp>
        <p:nvSpPr>
          <p:cNvPr id="8" name="TextBox 7"/>
          <p:cNvSpPr txBox="1"/>
          <p:nvPr/>
        </p:nvSpPr>
        <p:spPr>
          <a:xfrm>
            <a:off x="8422463" y="5292927"/>
            <a:ext cx="1143000" cy="646331"/>
          </a:xfrm>
          <a:prstGeom prst="rect">
            <a:avLst/>
          </a:prstGeom>
          <a:noFill/>
        </p:spPr>
        <p:txBody>
          <a:bodyPr wrap="square" rtlCol="0">
            <a:spAutoFit/>
          </a:bodyPr>
          <a:lstStyle/>
          <a:p>
            <a:r>
              <a:rPr lang="en-US" dirty="0"/>
              <a:t>USA:</a:t>
            </a:r>
          </a:p>
          <a:p>
            <a:r>
              <a:rPr lang="en-US" dirty="0"/>
              <a:t>HIGH RISK</a:t>
            </a:r>
          </a:p>
        </p:txBody>
      </p:sp>
    </p:spTree>
    <p:extLst>
      <p:ext uri="{BB962C8B-B14F-4D97-AF65-F5344CB8AC3E}">
        <p14:creationId xmlns:p14="http://schemas.microsoft.com/office/powerpoint/2010/main" val="145482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DD1D-5586-E9F3-F540-360D4E786FCA}"/>
              </a:ext>
            </a:extLst>
          </p:cNvPr>
          <p:cNvSpPr>
            <a:spLocks noGrp="1"/>
          </p:cNvSpPr>
          <p:nvPr>
            <p:ph type="title"/>
          </p:nvPr>
        </p:nvSpPr>
        <p:spPr>
          <a:xfrm>
            <a:off x="581736" y="180880"/>
            <a:ext cx="10515600" cy="1325563"/>
          </a:xfrm>
        </p:spPr>
        <p:txBody>
          <a:bodyPr/>
          <a:lstStyle/>
          <a:p>
            <a:r>
              <a:rPr lang="en-US" dirty="0"/>
              <a:t>How is your sleep? </a:t>
            </a:r>
          </a:p>
        </p:txBody>
      </p:sp>
      <p:sp>
        <p:nvSpPr>
          <p:cNvPr id="3" name="Content Placeholder 2">
            <a:extLst>
              <a:ext uri="{FF2B5EF4-FFF2-40B4-BE49-F238E27FC236}">
                <a16:creationId xmlns:a16="http://schemas.microsoft.com/office/drawing/2014/main" id="{400F8153-A25E-15AA-1884-B830D04778DC}"/>
              </a:ext>
            </a:extLst>
          </p:cNvPr>
          <p:cNvSpPr>
            <a:spLocks noGrp="1"/>
          </p:cNvSpPr>
          <p:nvPr>
            <p:ph idx="1"/>
          </p:nvPr>
        </p:nvSpPr>
        <p:spPr>
          <a:xfrm>
            <a:off x="581736" y="1637730"/>
            <a:ext cx="11028528" cy="4573351"/>
          </a:xfrm>
        </p:spPr>
        <p:txBody>
          <a:bodyPr>
            <a:normAutofit lnSpcReduction="10000"/>
          </a:bodyPr>
          <a:lstStyle/>
          <a:p>
            <a:r>
              <a:rPr lang="en-US" dirty="0"/>
              <a:t>Do you have trouble falling asleep or staying asleep?</a:t>
            </a:r>
          </a:p>
          <a:p>
            <a:r>
              <a:rPr lang="en-US" dirty="0"/>
              <a:t>Do you wake up more than once in the middle of the night? </a:t>
            </a:r>
          </a:p>
          <a:p>
            <a:r>
              <a:rPr lang="en-US" dirty="0"/>
              <a:t>Do you snore, or wake up choking or gasping? </a:t>
            </a:r>
          </a:p>
          <a:p>
            <a:r>
              <a:rPr lang="en-US" dirty="0"/>
              <a:t>Do you feel fatigued during the daytime? </a:t>
            </a:r>
          </a:p>
          <a:p>
            <a:r>
              <a:rPr lang="en-US" dirty="0"/>
              <a:t>Are you likely to doze off in a meeting, a public place or while driving?</a:t>
            </a:r>
          </a:p>
          <a:p>
            <a:endParaRPr lang="en-US" dirty="0"/>
          </a:p>
          <a:p>
            <a:r>
              <a:rPr lang="en-US" dirty="0"/>
              <a:t>Do you have any of these risk factors?</a:t>
            </a:r>
          </a:p>
          <a:p>
            <a:pPr lvl="1"/>
            <a:r>
              <a:rPr lang="en-US" dirty="0"/>
              <a:t>Are you overweight? </a:t>
            </a:r>
          </a:p>
          <a:p>
            <a:pPr lvl="1"/>
            <a:r>
              <a:rPr lang="en-US" dirty="0"/>
              <a:t>Is your shirt collar larger than 17 inches?</a:t>
            </a:r>
          </a:p>
          <a:p>
            <a:pPr lvl="1"/>
            <a:r>
              <a:rPr lang="en-US" dirty="0"/>
              <a:t>Do you have high blood pressure?</a:t>
            </a:r>
          </a:p>
          <a:p>
            <a:endParaRPr lang="en-US" dirty="0"/>
          </a:p>
          <a:p>
            <a:endParaRPr lang="en-US" dirty="0"/>
          </a:p>
        </p:txBody>
      </p:sp>
    </p:spTree>
    <p:extLst>
      <p:ext uri="{BB962C8B-B14F-4D97-AF65-F5344CB8AC3E}">
        <p14:creationId xmlns:p14="http://schemas.microsoft.com/office/powerpoint/2010/main" val="4016005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8229600" cy="751933"/>
          </a:xfrm>
        </p:spPr>
        <p:txBody>
          <a:bodyPr>
            <a:normAutofit fontScale="90000"/>
          </a:bodyPr>
          <a:lstStyle/>
          <a:p>
            <a:r>
              <a:rPr lang="en-US" dirty="0"/>
              <a:t>Prostate Cancer Risk &amp; Dietary Maps</a:t>
            </a:r>
          </a:p>
        </p:txBody>
      </p:sp>
      <p:pic>
        <p:nvPicPr>
          <p:cNvPr id="5" name="Picture 2"/>
          <p:cNvPicPr>
            <a:picLocks noChangeAspect="1" noChangeArrowheads="1"/>
          </p:cNvPicPr>
          <p:nvPr/>
        </p:nvPicPr>
        <p:blipFill>
          <a:blip r:embed="rId2" cstate="print"/>
          <a:srcRect/>
          <a:stretch>
            <a:fillRect/>
          </a:stretch>
        </p:blipFill>
        <p:spPr bwMode="auto">
          <a:xfrm>
            <a:off x="861495" y="2857501"/>
            <a:ext cx="3964152" cy="2514600"/>
          </a:xfrm>
          <a:prstGeom prst="rect">
            <a:avLst/>
          </a:prstGeom>
          <a:noFill/>
          <a:ln w="9525">
            <a:noFill/>
            <a:miter lim="800000"/>
            <a:headEnd/>
            <a:tailEnd/>
          </a:ln>
        </p:spPr>
      </p:pic>
      <p:pic>
        <p:nvPicPr>
          <p:cNvPr id="4" name="Content Placeholder 3"/>
          <p:cNvPicPr>
            <a:picLocks noGrp="1" noChangeAspect="1"/>
          </p:cNvPicPr>
          <p:nvPr>
            <p:ph idx="1"/>
          </p:nvPr>
        </p:nvPicPr>
        <p:blipFill>
          <a:blip r:embed="rId3"/>
          <a:stretch>
            <a:fillRect/>
          </a:stretch>
        </p:blipFill>
        <p:spPr>
          <a:xfrm>
            <a:off x="5831058" y="787758"/>
            <a:ext cx="5207706" cy="2959016"/>
          </a:xfrm>
          <a:prstGeom prst="rect">
            <a:avLst/>
          </a:prstGeom>
        </p:spPr>
      </p:pic>
      <p:pic>
        <p:nvPicPr>
          <p:cNvPr id="6" name="Picture 5"/>
          <p:cNvPicPr>
            <a:picLocks noChangeAspect="1"/>
          </p:cNvPicPr>
          <p:nvPr/>
        </p:nvPicPr>
        <p:blipFill>
          <a:blip r:embed="rId4"/>
          <a:stretch>
            <a:fillRect/>
          </a:stretch>
        </p:blipFill>
        <p:spPr>
          <a:xfrm>
            <a:off x="5831058" y="3822785"/>
            <a:ext cx="5207705" cy="2959015"/>
          </a:xfrm>
          <a:prstGeom prst="rect">
            <a:avLst/>
          </a:prstGeom>
        </p:spPr>
      </p:pic>
      <p:sp>
        <p:nvSpPr>
          <p:cNvPr id="7" name="TextBox 6"/>
          <p:cNvSpPr txBox="1"/>
          <p:nvPr/>
        </p:nvSpPr>
        <p:spPr>
          <a:xfrm>
            <a:off x="1153236" y="2368034"/>
            <a:ext cx="2667000" cy="369332"/>
          </a:xfrm>
          <a:prstGeom prst="rect">
            <a:avLst/>
          </a:prstGeom>
          <a:noFill/>
        </p:spPr>
        <p:txBody>
          <a:bodyPr wrap="square" rtlCol="0">
            <a:spAutoFit/>
          </a:bodyPr>
          <a:lstStyle/>
          <a:p>
            <a:r>
              <a:rPr lang="en-US" dirty="0"/>
              <a:t>Prostate Cancer Incidence</a:t>
            </a:r>
          </a:p>
        </p:txBody>
      </p:sp>
    </p:spTree>
    <p:extLst>
      <p:ext uri="{BB962C8B-B14F-4D97-AF65-F5344CB8AC3E}">
        <p14:creationId xmlns:p14="http://schemas.microsoft.com/office/powerpoint/2010/main" val="108035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6D71-CB35-4654-8F7C-F0D94D41C651}"/>
              </a:ext>
            </a:extLst>
          </p:cNvPr>
          <p:cNvSpPr>
            <a:spLocks noGrp="1"/>
          </p:cNvSpPr>
          <p:nvPr>
            <p:ph type="title"/>
          </p:nvPr>
        </p:nvSpPr>
        <p:spPr>
          <a:xfrm>
            <a:off x="516324" y="387533"/>
            <a:ext cx="10688487" cy="874762"/>
          </a:xfrm>
        </p:spPr>
        <p:txBody>
          <a:bodyPr>
            <a:normAutofit fontScale="90000"/>
          </a:bodyPr>
          <a:lstStyle/>
          <a:p>
            <a:pPr algn="ctr"/>
            <a:r>
              <a:rPr lang="en-US" dirty="0"/>
              <a:t>Specific Foods Linked With Risk of Clinically Significant Prostate Cancer</a:t>
            </a:r>
          </a:p>
        </p:txBody>
      </p:sp>
      <p:pic>
        <p:nvPicPr>
          <p:cNvPr id="2050" name="Picture 2" descr="Tomato - Wikipedia">
            <a:extLst>
              <a:ext uri="{FF2B5EF4-FFF2-40B4-BE49-F238E27FC236}">
                <a16:creationId xmlns:a16="http://schemas.microsoft.com/office/drawing/2014/main" id="{E673F621-E96B-40F3-A62B-F1D4BB84AD6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02102" y="2336304"/>
            <a:ext cx="2261113" cy="18806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51BDDC-6AAF-4D60-9B67-4FA966C7DC90}"/>
              </a:ext>
            </a:extLst>
          </p:cNvPr>
          <p:cNvSpPr txBox="1"/>
          <p:nvPr/>
        </p:nvSpPr>
        <p:spPr>
          <a:xfrm>
            <a:off x="1989919" y="1730327"/>
            <a:ext cx="3095552" cy="584775"/>
          </a:xfrm>
          <a:prstGeom prst="rect">
            <a:avLst/>
          </a:prstGeom>
          <a:noFill/>
        </p:spPr>
        <p:txBody>
          <a:bodyPr wrap="square" rtlCol="0">
            <a:spAutoFit/>
          </a:bodyPr>
          <a:lstStyle/>
          <a:p>
            <a:r>
              <a:rPr lang="en-US" sz="3200" dirty="0"/>
              <a:t>Beneficial</a:t>
            </a:r>
          </a:p>
        </p:txBody>
      </p:sp>
      <p:sp>
        <p:nvSpPr>
          <p:cNvPr id="7" name="TextBox 6">
            <a:extLst>
              <a:ext uri="{FF2B5EF4-FFF2-40B4-BE49-F238E27FC236}">
                <a16:creationId xmlns:a16="http://schemas.microsoft.com/office/drawing/2014/main" id="{A278CE93-6E44-4148-9734-F56CEFF871BA}"/>
              </a:ext>
            </a:extLst>
          </p:cNvPr>
          <p:cNvSpPr txBox="1"/>
          <p:nvPr/>
        </p:nvSpPr>
        <p:spPr>
          <a:xfrm>
            <a:off x="8529711" y="1761662"/>
            <a:ext cx="2312182" cy="584775"/>
          </a:xfrm>
          <a:prstGeom prst="rect">
            <a:avLst/>
          </a:prstGeom>
          <a:noFill/>
        </p:spPr>
        <p:txBody>
          <a:bodyPr wrap="square" rtlCol="0">
            <a:spAutoFit/>
          </a:bodyPr>
          <a:lstStyle/>
          <a:p>
            <a:r>
              <a:rPr lang="en-US" sz="3200" dirty="0"/>
              <a:t>Harmful</a:t>
            </a:r>
          </a:p>
        </p:txBody>
      </p:sp>
      <p:pic>
        <p:nvPicPr>
          <p:cNvPr id="2054" name="Picture 6" descr="Why Cruciferous Vegetables Are Good for You - Mendocino Coast Clinics">
            <a:extLst>
              <a:ext uri="{FF2B5EF4-FFF2-40B4-BE49-F238E27FC236}">
                <a16:creationId xmlns:a16="http://schemas.microsoft.com/office/drawing/2014/main" id="{F463EC60-3F53-4779-97FE-95A37C1B268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702766" y="2336303"/>
            <a:ext cx="2994212" cy="18806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pinion: Revved Up About Dairy | Main Edition | lancasterfarming.com">
            <a:extLst>
              <a:ext uri="{FF2B5EF4-FFF2-40B4-BE49-F238E27FC236}">
                <a16:creationId xmlns:a16="http://schemas.microsoft.com/office/drawing/2014/main" id="{286E5A4E-0BBD-46F1-953C-8EB32884B2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3390" y="2407740"/>
            <a:ext cx="240467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Yes, Processed Meat Is A Powerful Multiorgan Carcinogen">
            <a:extLst>
              <a:ext uri="{FF2B5EF4-FFF2-40B4-BE49-F238E27FC236}">
                <a16:creationId xmlns:a16="http://schemas.microsoft.com/office/drawing/2014/main" id="{00EBB2FF-0956-4897-8D8E-5015C33A49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3978" y="2407740"/>
            <a:ext cx="259783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81FAC4C-784D-3B59-AB2D-E39B05453C4C}"/>
              </a:ext>
            </a:extLst>
          </p:cNvPr>
          <p:cNvPicPr>
            <a:picLocks noChangeAspect="1"/>
          </p:cNvPicPr>
          <p:nvPr/>
        </p:nvPicPr>
        <p:blipFill rotWithShape="1">
          <a:blip r:embed="rId7">
            <a:extLst>
              <a:ext uri="{28A0092B-C50C-407E-A947-70E740481C1C}">
                <a14:useLocalDpi xmlns:a14="http://schemas.microsoft.com/office/drawing/2010/main" val="0"/>
              </a:ext>
            </a:extLst>
          </a:blip>
          <a:srcRect l="5522" t="19597" r="15008" b="27964"/>
          <a:stretch/>
        </p:blipFill>
        <p:spPr>
          <a:xfrm>
            <a:off x="1686084" y="4284566"/>
            <a:ext cx="2033364" cy="2012755"/>
          </a:xfrm>
          <a:prstGeom prst="rect">
            <a:avLst/>
          </a:prstGeom>
        </p:spPr>
      </p:pic>
    </p:spTree>
    <p:extLst>
      <p:ext uri="{BB962C8B-B14F-4D97-AF65-F5344CB8AC3E}">
        <p14:creationId xmlns:p14="http://schemas.microsoft.com/office/powerpoint/2010/main" val="2887534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6D71-CB35-4654-8F7C-F0D94D41C651}"/>
              </a:ext>
            </a:extLst>
          </p:cNvPr>
          <p:cNvSpPr>
            <a:spLocks noGrp="1"/>
          </p:cNvSpPr>
          <p:nvPr>
            <p:ph type="title"/>
          </p:nvPr>
        </p:nvSpPr>
        <p:spPr>
          <a:xfrm>
            <a:off x="1746718" y="347441"/>
            <a:ext cx="8625191" cy="874762"/>
          </a:xfrm>
        </p:spPr>
        <p:txBody>
          <a:bodyPr>
            <a:normAutofit/>
          </a:bodyPr>
          <a:lstStyle/>
          <a:p>
            <a:r>
              <a:rPr lang="en-US" dirty="0"/>
              <a:t>WHO Classifies Meat as a Carcinogen</a:t>
            </a:r>
          </a:p>
        </p:txBody>
      </p:sp>
      <p:pic>
        <p:nvPicPr>
          <p:cNvPr id="11" name="Picture 2" descr="Processed meat, such as bacon and hot dogs, is listed as carcinogenic by the International Agency for  Research on Cancer - a branch of the WHO. The same agency also says red meat is probably carcinogenic">
            <a:extLst>
              <a:ext uri="{FF2B5EF4-FFF2-40B4-BE49-F238E27FC236}">
                <a16:creationId xmlns:a16="http://schemas.microsoft.com/office/drawing/2014/main" id="{17475317-1076-41F5-8BE2-3448BEBB81A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43509" y="1462855"/>
            <a:ext cx="5024140" cy="4897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E3A48F-84FB-4B7D-AF0E-22883C959128}"/>
              </a:ext>
            </a:extLst>
          </p:cNvPr>
          <p:cNvSpPr txBox="1"/>
          <p:nvPr/>
        </p:nvSpPr>
        <p:spPr>
          <a:xfrm>
            <a:off x="9408390" y="1851270"/>
            <a:ext cx="2465161" cy="1200329"/>
          </a:xfrm>
          <a:prstGeom prst="rect">
            <a:avLst/>
          </a:prstGeom>
          <a:noFill/>
        </p:spPr>
        <p:txBody>
          <a:bodyPr wrap="square" rtlCol="0">
            <a:spAutoFit/>
          </a:bodyPr>
          <a:lstStyle/>
          <a:p>
            <a:r>
              <a:rPr lang="en-US" sz="2400" b="1" dirty="0">
                <a:highlight>
                  <a:srgbClr val="FFFF00"/>
                </a:highlight>
              </a:rPr>
              <a:t>Same category as arsenic and asbestos</a:t>
            </a:r>
          </a:p>
        </p:txBody>
      </p:sp>
      <p:sp>
        <p:nvSpPr>
          <p:cNvPr id="4" name="Arrow: Left 3">
            <a:extLst>
              <a:ext uri="{FF2B5EF4-FFF2-40B4-BE49-F238E27FC236}">
                <a16:creationId xmlns:a16="http://schemas.microsoft.com/office/drawing/2014/main" id="{E4241C06-F3B2-4A40-96AD-CDDA6E0151DF}"/>
              </a:ext>
            </a:extLst>
          </p:cNvPr>
          <p:cNvSpPr/>
          <p:nvPr/>
        </p:nvSpPr>
        <p:spPr>
          <a:xfrm>
            <a:off x="8334895" y="2099661"/>
            <a:ext cx="945085" cy="4541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F56C55-CF59-D2D6-9ED0-BCEAB0154DF2}"/>
              </a:ext>
            </a:extLst>
          </p:cNvPr>
          <p:cNvSpPr txBox="1"/>
          <p:nvPr/>
        </p:nvSpPr>
        <p:spPr>
          <a:xfrm>
            <a:off x="9408389" y="3409055"/>
            <a:ext cx="2465161" cy="1200329"/>
          </a:xfrm>
          <a:prstGeom prst="rect">
            <a:avLst/>
          </a:prstGeom>
          <a:noFill/>
        </p:spPr>
        <p:txBody>
          <a:bodyPr wrap="square" rtlCol="0">
            <a:spAutoFit/>
          </a:bodyPr>
          <a:lstStyle/>
          <a:p>
            <a:r>
              <a:rPr lang="en-US" sz="2400" b="1" dirty="0">
                <a:highlight>
                  <a:srgbClr val="FFFF00"/>
                </a:highlight>
              </a:rPr>
              <a:t>Same category as DDT, lead and mustard gas</a:t>
            </a:r>
          </a:p>
        </p:txBody>
      </p:sp>
      <p:sp>
        <p:nvSpPr>
          <p:cNvPr id="7" name="Arrow: Left 6">
            <a:extLst>
              <a:ext uri="{FF2B5EF4-FFF2-40B4-BE49-F238E27FC236}">
                <a16:creationId xmlns:a16="http://schemas.microsoft.com/office/drawing/2014/main" id="{DBD46A69-5EDC-E13D-7227-745EC8D085DD}"/>
              </a:ext>
            </a:extLst>
          </p:cNvPr>
          <p:cNvSpPr/>
          <p:nvPr/>
        </p:nvSpPr>
        <p:spPr>
          <a:xfrm>
            <a:off x="8334895" y="3684463"/>
            <a:ext cx="945085" cy="4541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1680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Meat is Carcinogenic</a:t>
            </a:r>
          </a:p>
        </p:txBody>
      </p:sp>
      <p:sp>
        <p:nvSpPr>
          <p:cNvPr id="4" name="Content Placeholder 3"/>
          <p:cNvSpPr txBox="1">
            <a:spLocks noGrp="1"/>
          </p:cNvSpPr>
          <p:nvPr>
            <p:ph idx="1"/>
          </p:nvPr>
        </p:nvSpPr>
        <p:spPr>
          <a:xfrm>
            <a:off x="545911" y="1851814"/>
            <a:ext cx="11341289" cy="4547399"/>
          </a:xfrm>
          <a:prstGeom prst="rect">
            <a:avLst/>
          </a:prstGeom>
          <a:noFill/>
        </p:spPr>
        <p:txBody>
          <a:bodyPr wrap="square" rtlCol="0">
            <a:spAutoFit/>
          </a:bodyPr>
          <a:lstStyle/>
          <a:p>
            <a:r>
              <a:rPr lang="en-US" sz="3600" dirty="0"/>
              <a:t>Formation of heterocyclic amines during high-temperature cooking</a:t>
            </a:r>
          </a:p>
          <a:p>
            <a:endParaRPr lang="en-US" sz="3600" dirty="0"/>
          </a:p>
          <a:p>
            <a:r>
              <a:rPr lang="en-US" sz="3600" dirty="0"/>
              <a:t>Hormonal effects</a:t>
            </a:r>
          </a:p>
          <a:p>
            <a:endParaRPr lang="en-US" sz="3600" dirty="0"/>
          </a:p>
          <a:p>
            <a:r>
              <a:rPr lang="en-US" sz="3600" dirty="0"/>
              <a:t>Nutrient composition</a:t>
            </a:r>
          </a:p>
          <a:p>
            <a:pPr lvl="1"/>
            <a:r>
              <a:rPr lang="en-US" sz="3200" dirty="0"/>
              <a:t>Lower levels of anti-carcinogenic compounds (e.g., fiber, antioxidants) in meats vs plants</a:t>
            </a:r>
          </a:p>
        </p:txBody>
      </p:sp>
    </p:spTree>
    <p:extLst>
      <p:ext uri="{BB962C8B-B14F-4D97-AF65-F5344CB8AC3E}">
        <p14:creationId xmlns:p14="http://schemas.microsoft.com/office/powerpoint/2010/main" val="1251517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D4D8E7-76D3-4573-8981-5128D5A5B7F8}"/>
              </a:ext>
            </a:extLst>
          </p:cNvPr>
          <p:cNvPicPr>
            <a:picLocks noGrp="1" noChangeAspect="1"/>
          </p:cNvPicPr>
          <p:nvPr>
            <p:ph idx="1"/>
          </p:nvPr>
        </p:nvPicPr>
        <p:blipFill>
          <a:blip r:embed="rId2"/>
          <a:stretch>
            <a:fillRect/>
          </a:stretch>
        </p:blipFill>
        <p:spPr>
          <a:xfrm>
            <a:off x="2480351" y="862130"/>
            <a:ext cx="6534773" cy="5323784"/>
          </a:xfrm>
        </p:spPr>
      </p:pic>
    </p:spTree>
    <p:extLst>
      <p:ext uri="{BB962C8B-B14F-4D97-AF65-F5344CB8AC3E}">
        <p14:creationId xmlns:p14="http://schemas.microsoft.com/office/powerpoint/2010/main" val="3977055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6D71-CB35-4654-8F7C-F0D94D41C651}"/>
              </a:ext>
            </a:extLst>
          </p:cNvPr>
          <p:cNvSpPr>
            <a:spLocks noGrp="1"/>
          </p:cNvSpPr>
          <p:nvPr>
            <p:ph type="title"/>
          </p:nvPr>
        </p:nvSpPr>
        <p:spPr>
          <a:xfrm>
            <a:off x="516324" y="387533"/>
            <a:ext cx="10688487" cy="874762"/>
          </a:xfrm>
        </p:spPr>
        <p:txBody>
          <a:bodyPr>
            <a:normAutofit fontScale="90000"/>
          </a:bodyPr>
          <a:lstStyle/>
          <a:p>
            <a:pPr algn="ctr"/>
            <a:r>
              <a:rPr lang="en-US" dirty="0"/>
              <a:t>Specific Foods Linked With Risk of Clinically Significant Prostate Cancer</a:t>
            </a:r>
          </a:p>
        </p:txBody>
      </p:sp>
      <p:pic>
        <p:nvPicPr>
          <p:cNvPr id="2050" name="Picture 2" descr="Tomato - Wikipedia">
            <a:extLst>
              <a:ext uri="{FF2B5EF4-FFF2-40B4-BE49-F238E27FC236}">
                <a16:creationId xmlns:a16="http://schemas.microsoft.com/office/drawing/2014/main" id="{E673F621-E96B-40F3-A62B-F1D4BB84AD6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02102" y="2336304"/>
            <a:ext cx="2261113" cy="18806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51BDDC-6AAF-4D60-9B67-4FA966C7DC90}"/>
              </a:ext>
            </a:extLst>
          </p:cNvPr>
          <p:cNvSpPr txBox="1"/>
          <p:nvPr/>
        </p:nvSpPr>
        <p:spPr>
          <a:xfrm>
            <a:off x="1989919" y="1730327"/>
            <a:ext cx="3095552" cy="584775"/>
          </a:xfrm>
          <a:prstGeom prst="rect">
            <a:avLst/>
          </a:prstGeom>
          <a:noFill/>
        </p:spPr>
        <p:txBody>
          <a:bodyPr wrap="square" rtlCol="0">
            <a:spAutoFit/>
          </a:bodyPr>
          <a:lstStyle/>
          <a:p>
            <a:r>
              <a:rPr lang="en-US" sz="3200" dirty="0"/>
              <a:t>Beneficial</a:t>
            </a:r>
          </a:p>
        </p:txBody>
      </p:sp>
      <p:sp>
        <p:nvSpPr>
          <p:cNvPr id="7" name="TextBox 6">
            <a:extLst>
              <a:ext uri="{FF2B5EF4-FFF2-40B4-BE49-F238E27FC236}">
                <a16:creationId xmlns:a16="http://schemas.microsoft.com/office/drawing/2014/main" id="{A278CE93-6E44-4148-9734-F56CEFF871BA}"/>
              </a:ext>
            </a:extLst>
          </p:cNvPr>
          <p:cNvSpPr txBox="1"/>
          <p:nvPr/>
        </p:nvSpPr>
        <p:spPr>
          <a:xfrm>
            <a:off x="8529711" y="1761662"/>
            <a:ext cx="2312182" cy="584775"/>
          </a:xfrm>
          <a:prstGeom prst="rect">
            <a:avLst/>
          </a:prstGeom>
          <a:noFill/>
        </p:spPr>
        <p:txBody>
          <a:bodyPr wrap="square" rtlCol="0">
            <a:spAutoFit/>
          </a:bodyPr>
          <a:lstStyle/>
          <a:p>
            <a:r>
              <a:rPr lang="en-US" sz="3200" dirty="0"/>
              <a:t>Harmful</a:t>
            </a:r>
          </a:p>
        </p:txBody>
      </p:sp>
      <p:pic>
        <p:nvPicPr>
          <p:cNvPr id="2054" name="Picture 6" descr="Why Cruciferous Vegetables Are Good for You - Mendocino Coast Clinics">
            <a:extLst>
              <a:ext uri="{FF2B5EF4-FFF2-40B4-BE49-F238E27FC236}">
                <a16:creationId xmlns:a16="http://schemas.microsoft.com/office/drawing/2014/main" id="{F463EC60-3F53-4779-97FE-95A37C1B268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702766" y="2336303"/>
            <a:ext cx="2994212" cy="18806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pinion: Revved Up About Dairy | Main Edition | lancasterfarming.com">
            <a:extLst>
              <a:ext uri="{FF2B5EF4-FFF2-40B4-BE49-F238E27FC236}">
                <a16:creationId xmlns:a16="http://schemas.microsoft.com/office/drawing/2014/main" id="{286E5A4E-0BBD-46F1-953C-8EB32884B2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3390" y="2407740"/>
            <a:ext cx="240467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Yes, Processed Meat Is A Powerful Multiorgan Carcinogen">
            <a:extLst>
              <a:ext uri="{FF2B5EF4-FFF2-40B4-BE49-F238E27FC236}">
                <a16:creationId xmlns:a16="http://schemas.microsoft.com/office/drawing/2014/main" id="{00EBB2FF-0956-4897-8D8E-5015C33A49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32388" y="2407740"/>
            <a:ext cx="2597833" cy="1600200"/>
          </a:xfrm>
          <a:prstGeom prst="rect">
            <a:avLst/>
          </a:prstGeom>
          <a:noFill/>
          <a:extLst>
            <a:ext uri="{909E8E84-426E-40DD-AFC4-6F175D3DCCD1}">
              <a14:hiddenFill xmlns:a14="http://schemas.microsoft.com/office/drawing/2010/main">
                <a:solidFill>
                  <a:srgbClr val="FFFFFF"/>
                </a:solidFill>
              </a14:hiddenFill>
            </a:ext>
          </a:extLst>
        </p:spPr>
      </p:pic>
      <p:sp>
        <p:nvSpPr>
          <p:cNvPr id="3" name="&quot;Not Allowed&quot; Symbol 2">
            <a:extLst>
              <a:ext uri="{FF2B5EF4-FFF2-40B4-BE49-F238E27FC236}">
                <a16:creationId xmlns:a16="http://schemas.microsoft.com/office/drawing/2014/main" id="{339BD4FC-236B-C1BF-DFCF-5B3860019FCF}"/>
              </a:ext>
            </a:extLst>
          </p:cNvPr>
          <p:cNvSpPr/>
          <p:nvPr/>
        </p:nvSpPr>
        <p:spPr>
          <a:xfrm>
            <a:off x="7306135" y="1638282"/>
            <a:ext cx="4366197" cy="3581436"/>
          </a:xfrm>
          <a:prstGeom prst="noSmoking">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a:extLst>
              <a:ext uri="{FF2B5EF4-FFF2-40B4-BE49-F238E27FC236}">
                <a16:creationId xmlns:a16="http://schemas.microsoft.com/office/drawing/2014/main" id="{512E9406-774A-40F9-456A-116E7ED9DF68}"/>
              </a:ext>
            </a:extLst>
          </p:cNvPr>
          <p:cNvPicPr>
            <a:picLocks noChangeAspect="1"/>
          </p:cNvPicPr>
          <p:nvPr/>
        </p:nvPicPr>
        <p:blipFill rotWithShape="1">
          <a:blip r:embed="rId7">
            <a:extLst>
              <a:ext uri="{28A0092B-C50C-407E-A947-70E740481C1C}">
                <a14:useLocalDpi xmlns:a14="http://schemas.microsoft.com/office/drawing/2010/main" val="0"/>
              </a:ext>
            </a:extLst>
          </a:blip>
          <a:srcRect l="5522" t="19597" r="15008" b="27964"/>
          <a:stretch/>
        </p:blipFill>
        <p:spPr>
          <a:xfrm>
            <a:off x="1686084" y="4284566"/>
            <a:ext cx="2033364" cy="2012755"/>
          </a:xfrm>
          <a:prstGeom prst="rect">
            <a:avLst/>
          </a:prstGeom>
        </p:spPr>
      </p:pic>
      <p:sp>
        <p:nvSpPr>
          <p:cNvPr id="8" name="TextBox 7">
            <a:extLst>
              <a:ext uri="{FF2B5EF4-FFF2-40B4-BE49-F238E27FC236}">
                <a16:creationId xmlns:a16="http://schemas.microsoft.com/office/drawing/2014/main" id="{E2FA5BF0-6228-947C-334D-21E4C111647F}"/>
              </a:ext>
            </a:extLst>
          </p:cNvPr>
          <p:cNvSpPr txBox="1"/>
          <p:nvPr/>
        </p:nvSpPr>
        <p:spPr>
          <a:xfrm>
            <a:off x="4465687" y="5702251"/>
            <a:ext cx="4592396" cy="954107"/>
          </a:xfrm>
          <a:prstGeom prst="rect">
            <a:avLst/>
          </a:prstGeom>
          <a:solidFill>
            <a:srgbClr val="FFFF00"/>
          </a:solidFill>
        </p:spPr>
        <p:txBody>
          <a:bodyPr wrap="square" rtlCol="0">
            <a:spAutoFit/>
          </a:bodyPr>
          <a:lstStyle/>
          <a:p>
            <a:pPr algn="ctr"/>
            <a:r>
              <a:rPr lang="en-US" sz="2800" dirty="0"/>
              <a:t>Mediterranean or plant-based dietary patterns</a:t>
            </a:r>
          </a:p>
        </p:txBody>
      </p:sp>
      <p:sp>
        <p:nvSpPr>
          <p:cNvPr id="9" name="Arrow: Left-Up 8">
            <a:extLst>
              <a:ext uri="{FF2B5EF4-FFF2-40B4-BE49-F238E27FC236}">
                <a16:creationId xmlns:a16="http://schemas.microsoft.com/office/drawing/2014/main" id="{7973BA32-0783-1174-7E5A-DDA222007A0F}"/>
              </a:ext>
            </a:extLst>
          </p:cNvPr>
          <p:cNvSpPr/>
          <p:nvPr/>
        </p:nvSpPr>
        <p:spPr>
          <a:xfrm rot="13483298">
            <a:off x="5470640" y="4540008"/>
            <a:ext cx="1532183" cy="1492388"/>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127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CE4C-8351-8D55-96DC-DD4F8081B82A}"/>
              </a:ext>
            </a:extLst>
          </p:cNvPr>
          <p:cNvSpPr>
            <a:spLocks noGrp="1"/>
          </p:cNvSpPr>
          <p:nvPr>
            <p:ph type="title"/>
          </p:nvPr>
        </p:nvSpPr>
        <p:spPr/>
        <p:txBody>
          <a:bodyPr/>
          <a:lstStyle/>
          <a:p>
            <a:r>
              <a:rPr lang="en-US" dirty="0"/>
              <a:t>Whole Foods Plant-Based Diet (“WFPB”)</a:t>
            </a:r>
          </a:p>
        </p:txBody>
      </p:sp>
      <p:sp>
        <p:nvSpPr>
          <p:cNvPr id="3" name="Content Placeholder 2">
            <a:extLst>
              <a:ext uri="{FF2B5EF4-FFF2-40B4-BE49-F238E27FC236}">
                <a16:creationId xmlns:a16="http://schemas.microsoft.com/office/drawing/2014/main" id="{E02BECCC-B2FB-8DBA-6BB8-810A702016CC}"/>
              </a:ext>
            </a:extLst>
          </p:cNvPr>
          <p:cNvSpPr>
            <a:spLocks noGrp="1"/>
          </p:cNvSpPr>
          <p:nvPr>
            <p:ph idx="1"/>
          </p:nvPr>
        </p:nvSpPr>
        <p:spPr>
          <a:xfrm>
            <a:off x="4897257" y="1936089"/>
            <a:ext cx="6818110" cy="4351338"/>
          </a:xfrm>
        </p:spPr>
        <p:txBody>
          <a:bodyPr>
            <a:normAutofit fontScale="92500" lnSpcReduction="10000"/>
          </a:bodyPr>
          <a:lstStyle/>
          <a:p>
            <a:r>
              <a:rPr lang="en-US" dirty="0"/>
              <a:t>Emphasizes whole, minimally processed foods </a:t>
            </a:r>
          </a:p>
          <a:p>
            <a:endParaRPr lang="en-US" dirty="0"/>
          </a:p>
          <a:p>
            <a:r>
              <a:rPr lang="en-US" dirty="0"/>
              <a:t>Limits or avoids animal products (e.g., meat, dairy, eggs)</a:t>
            </a:r>
          </a:p>
          <a:p>
            <a:endParaRPr lang="en-US" dirty="0"/>
          </a:p>
          <a:p>
            <a:r>
              <a:rPr lang="en-US" dirty="0"/>
              <a:t>Avoids highly processed/refined foods (e.g., sweeteners, white rice, bleached flowers)</a:t>
            </a:r>
          </a:p>
          <a:p>
            <a:endParaRPr lang="en-US" dirty="0"/>
          </a:p>
          <a:p>
            <a:r>
              <a:rPr lang="en-US" dirty="0"/>
              <a:t>Staples are legumes, fruits, vegetables and whole grains</a:t>
            </a:r>
          </a:p>
          <a:p>
            <a:endParaRPr lang="en-US" dirty="0"/>
          </a:p>
          <a:p>
            <a:endParaRPr lang="en-US" dirty="0"/>
          </a:p>
        </p:txBody>
      </p:sp>
      <p:pic>
        <p:nvPicPr>
          <p:cNvPr id="5" name="Picture 4">
            <a:extLst>
              <a:ext uri="{FF2B5EF4-FFF2-40B4-BE49-F238E27FC236}">
                <a16:creationId xmlns:a16="http://schemas.microsoft.com/office/drawing/2014/main" id="{A96799B1-56B9-32AC-06A0-96783CAED435}"/>
              </a:ext>
            </a:extLst>
          </p:cNvPr>
          <p:cNvPicPr>
            <a:picLocks noChangeAspect="1"/>
          </p:cNvPicPr>
          <p:nvPr/>
        </p:nvPicPr>
        <p:blipFill>
          <a:blip r:embed="rId2"/>
          <a:stretch>
            <a:fillRect/>
          </a:stretch>
        </p:blipFill>
        <p:spPr>
          <a:xfrm>
            <a:off x="720671" y="1825625"/>
            <a:ext cx="2981325" cy="3028950"/>
          </a:xfrm>
          <a:prstGeom prst="rect">
            <a:avLst/>
          </a:prstGeom>
        </p:spPr>
      </p:pic>
      <p:sp>
        <p:nvSpPr>
          <p:cNvPr id="6" name="&quot;Not Allowed&quot; Symbol 5">
            <a:extLst>
              <a:ext uri="{FF2B5EF4-FFF2-40B4-BE49-F238E27FC236}">
                <a16:creationId xmlns:a16="http://schemas.microsoft.com/office/drawing/2014/main" id="{EBFCCF39-EE4D-9C89-04AF-F8CA7A511A48}"/>
              </a:ext>
            </a:extLst>
          </p:cNvPr>
          <p:cNvSpPr/>
          <p:nvPr/>
        </p:nvSpPr>
        <p:spPr>
          <a:xfrm>
            <a:off x="398899" y="1690687"/>
            <a:ext cx="3633053" cy="3317033"/>
          </a:xfrm>
          <a:prstGeom prst="noSmoking">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56321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13F27-8320-4DE0-8B70-AC5B1E141EF4}"/>
              </a:ext>
            </a:extLst>
          </p:cNvPr>
          <p:cNvSpPr>
            <a:spLocks noGrp="1"/>
          </p:cNvSpPr>
          <p:nvPr>
            <p:ph type="title"/>
          </p:nvPr>
        </p:nvSpPr>
        <p:spPr>
          <a:xfrm>
            <a:off x="1996224" y="453701"/>
            <a:ext cx="9357575" cy="1085776"/>
          </a:xfrm>
        </p:spPr>
        <p:txBody>
          <a:bodyPr>
            <a:noAutofit/>
          </a:bodyPr>
          <a:lstStyle/>
          <a:p>
            <a:pPr marL="857250" indent="-857250">
              <a:defRPr/>
            </a:pPr>
            <a:r>
              <a:rPr lang="en-US" sz="5400" dirty="0"/>
              <a:t>Benefits of Plant-Based Diets</a:t>
            </a:r>
          </a:p>
        </p:txBody>
      </p:sp>
      <p:sp>
        <p:nvSpPr>
          <p:cNvPr id="4" name="Content Placeholder 3">
            <a:extLst>
              <a:ext uri="{FF2B5EF4-FFF2-40B4-BE49-F238E27FC236}">
                <a16:creationId xmlns:a16="http://schemas.microsoft.com/office/drawing/2014/main" id="{D56809E0-72F8-43B8-8962-7D4BD0C99350}"/>
              </a:ext>
            </a:extLst>
          </p:cNvPr>
          <p:cNvSpPr>
            <a:spLocks noGrp="1"/>
          </p:cNvSpPr>
          <p:nvPr>
            <p:ph idx="1"/>
          </p:nvPr>
        </p:nvSpPr>
        <p:spPr>
          <a:xfrm>
            <a:off x="469088" y="3949529"/>
            <a:ext cx="3188512" cy="2303559"/>
          </a:xfrm>
        </p:spPr>
        <p:txBody>
          <a:bodyPr>
            <a:normAutofit/>
          </a:bodyPr>
          <a:lstStyle/>
          <a:p>
            <a:pPr marL="0" indent="0">
              <a:buNone/>
              <a:defRPr/>
            </a:pPr>
            <a:r>
              <a:rPr lang="en-US" sz="2000" dirty="0"/>
              <a:t>Plant-based diets reduce risk of numerous health conditions, including ischemic heart disease, diabetes, hypertension, certain types of cancer, and obesity</a:t>
            </a:r>
          </a:p>
        </p:txBody>
      </p:sp>
      <p:pic>
        <p:nvPicPr>
          <p:cNvPr id="5" name="Picture 4">
            <a:extLst>
              <a:ext uri="{FF2B5EF4-FFF2-40B4-BE49-F238E27FC236}">
                <a16:creationId xmlns:a16="http://schemas.microsoft.com/office/drawing/2014/main" id="{1449D5B1-844A-45EA-B834-FDB64C32F85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02319" y="1635913"/>
            <a:ext cx="3185711" cy="2064540"/>
          </a:xfrm>
          <a:prstGeom prst="rect">
            <a:avLst/>
          </a:prstGeom>
        </p:spPr>
      </p:pic>
      <p:pic>
        <p:nvPicPr>
          <p:cNvPr id="6" name="Picture 5">
            <a:extLst>
              <a:ext uri="{FF2B5EF4-FFF2-40B4-BE49-F238E27FC236}">
                <a16:creationId xmlns:a16="http://schemas.microsoft.com/office/drawing/2014/main" id="{0288535D-2E5E-4077-8453-823B3B5BAA79}"/>
              </a:ext>
            </a:extLst>
          </p:cNvPr>
          <p:cNvPicPr>
            <a:picLocks noChangeAspect="1"/>
          </p:cNvPicPr>
          <p:nvPr/>
        </p:nvPicPr>
        <p:blipFill rotWithShape="1">
          <a:blip r:embed="rId5"/>
          <a:srcRect l="4504" r="4816"/>
          <a:stretch/>
        </p:blipFill>
        <p:spPr>
          <a:xfrm>
            <a:off x="8222564" y="1635912"/>
            <a:ext cx="3428415" cy="2034317"/>
          </a:xfrm>
          <a:prstGeom prst="rect">
            <a:avLst/>
          </a:prstGeom>
        </p:spPr>
      </p:pic>
      <p:sp>
        <p:nvSpPr>
          <p:cNvPr id="7" name="Content Placeholder 3">
            <a:extLst>
              <a:ext uri="{FF2B5EF4-FFF2-40B4-BE49-F238E27FC236}">
                <a16:creationId xmlns:a16="http://schemas.microsoft.com/office/drawing/2014/main" id="{4CA0C745-437B-4796-B2E3-4FD70D4FDF48}"/>
              </a:ext>
            </a:extLst>
          </p:cNvPr>
          <p:cNvSpPr txBox="1">
            <a:spLocks/>
          </p:cNvSpPr>
          <p:nvPr/>
        </p:nvSpPr>
        <p:spPr>
          <a:xfrm>
            <a:off x="4543947" y="3977204"/>
            <a:ext cx="3104105" cy="1793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000" dirty="0"/>
              <a:t>Plant-based diets are more environmentally sustainable (less greenhouse gas emissions, land and water use, biodiversity loss) and environmental/social justice</a:t>
            </a:r>
          </a:p>
        </p:txBody>
      </p:sp>
      <p:sp>
        <p:nvSpPr>
          <p:cNvPr id="11" name="TextBox 10">
            <a:extLst>
              <a:ext uri="{FF2B5EF4-FFF2-40B4-BE49-F238E27FC236}">
                <a16:creationId xmlns:a16="http://schemas.microsoft.com/office/drawing/2014/main" id="{B5F01D94-1424-498C-971A-D1A61CC6C7DE}"/>
              </a:ext>
            </a:extLst>
          </p:cNvPr>
          <p:cNvSpPr txBox="1"/>
          <p:nvPr/>
        </p:nvSpPr>
        <p:spPr>
          <a:xfrm>
            <a:off x="8403268" y="3977204"/>
            <a:ext cx="3188512" cy="1631216"/>
          </a:xfrm>
          <a:prstGeom prst="rect">
            <a:avLst/>
          </a:prstGeom>
          <a:noFill/>
        </p:spPr>
        <p:txBody>
          <a:bodyPr wrap="square">
            <a:spAutoFit/>
          </a:bodyPr>
          <a:lstStyle/>
          <a:p>
            <a:r>
              <a:rPr lang="en-US" sz="2000" dirty="0">
                <a:solidFill>
                  <a:srgbClr val="202124"/>
                </a:solidFill>
              </a:rPr>
              <a:t>72 billion land animals and &gt;1.2 trillion aquatic animals are killed for food around the world every year. </a:t>
            </a:r>
            <a:br>
              <a:rPr lang="en-US" sz="2000" dirty="0">
                <a:solidFill>
                  <a:srgbClr val="202124"/>
                </a:solidFill>
              </a:rPr>
            </a:br>
            <a:endParaRPr lang="en-US" sz="2000" dirty="0"/>
          </a:p>
        </p:txBody>
      </p:sp>
      <p:pic>
        <p:nvPicPr>
          <p:cNvPr id="3078" name="Picture 6" descr="Evolution of the heart healthy diet - Gundersen Health System">
            <a:extLst>
              <a:ext uri="{FF2B5EF4-FFF2-40B4-BE49-F238E27FC236}">
                <a16:creationId xmlns:a16="http://schemas.microsoft.com/office/drawing/2014/main" id="{2B28DABC-EF8F-409D-8E51-691402A51A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903" y="1635912"/>
            <a:ext cx="3408882" cy="2120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267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08D753-5CD7-40EC-8F48-E167A3AC3367}"/>
              </a:ext>
            </a:extLst>
          </p:cNvPr>
          <p:cNvSpPr>
            <a:spLocks noGrp="1"/>
          </p:cNvSpPr>
          <p:nvPr>
            <p:ph idx="1"/>
          </p:nvPr>
        </p:nvSpPr>
        <p:spPr>
          <a:xfrm>
            <a:off x="914400" y="2332036"/>
            <a:ext cx="10549353" cy="4144964"/>
          </a:xfrm>
        </p:spPr>
        <p:txBody>
          <a:bodyPr>
            <a:normAutofit fontScale="77500" lnSpcReduction="20000"/>
          </a:bodyPr>
          <a:lstStyle/>
          <a:p>
            <a:r>
              <a:rPr lang="en-US" dirty="0"/>
              <a:t>Appropriately planned vegetarian, including vegan, diets are healthful, nutritionally adequate, and may provide health benefits for the prevention and treatment of certain diseases. </a:t>
            </a:r>
          </a:p>
          <a:p>
            <a:endParaRPr lang="en-US" dirty="0"/>
          </a:p>
          <a:p>
            <a:r>
              <a:rPr lang="en-US" dirty="0"/>
              <a:t>These diets are appropriate for all stages of the life cycle, including pregnancy, lactation, infancy, childhood, adolescence, older adulthood, and for athletes. </a:t>
            </a:r>
          </a:p>
          <a:p>
            <a:endParaRPr lang="en-US" dirty="0"/>
          </a:p>
          <a:p>
            <a:r>
              <a:rPr lang="en-US" dirty="0"/>
              <a:t>Plant-based diets are more environmentally sustainable because they use fewer natural resources and are associated with much less environmental damage.</a:t>
            </a:r>
          </a:p>
          <a:p>
            <a:endParaRPr lang="en-US" dirty="0"/>
          </a:p>
          <a:p>
            <a:r>
              <a:rPr lang="en-US" dirty="0"/>
              <a:t>Vegetarians and vegans are at reduced risk of certain health conditions, including ischemic heart disease, type 2 diabetes, hypertension, certain types of cancer, and obesity.</a:t>
            </a:r>
          </a:p>
        </p:txBody>
      </p:sp>
      <p:pic>
        <p:nvPicPr>
          <p:cNvPr id="7" name="Picture 6">
            <a:extLst>
              <a:ext uri="{FF2B5EF4-FFF2-40B4-BE49-F238E27FC236}">
                <a16:creationId xmlns:a16="http://schemas.microsoft.com/office/drawing/2014/main" id="{C11EF5F1-9767-4A2D-AE35-140CDE7B9FB0}"/>
              </a:ext>
            </a:extLst>
          </p:cNvPr>
          <p:cNvPicPr>
            <a:picLocks noChangeAspect="1"/>
          </p:cNvPicPr>
          <p:nvPr/>
        </p:nvPicPr>
        <p:blipFill>
          <a:blip r:embed="rId2"/>
          <a:stretch>
            <a:fillRect/>
          </a:stretch>
        </p:blipFill>
        <p:spPr>
          <a:xfrm>
            <a:off x="2514600" y="228600"/>
            <a:ext cx="7327446" cy="1823720"/>
          </a:xfrm>
          <a:prstGeom prst="rect">
            <a:avLst/>
          </a:prstGeom>
        </p:spPr>
      </p:pic>
    </p:spTree>
    <p:extLst>
      <p:ext uri="{BB962C8B-B14F-4D97-AF65-F5344CB8AC3E}">
        <p14:creationId xmlns:p14="http://schemas.microsoft.com/office/powerpoint/2010/main" val="2069078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DBAA6-1DA4-40B9-8DAE-96FE3F916A84}"/>
              </a:ext>
            </a:extLst>
          </p:cNvPr>
          <p:cNvSpPr>
            <a:spLocks noGrp="1"/>
          </p:cNvSpPr>
          <p:nvPr>
            <p:ph type="title"/>
          </p:nvPr>
        </p:nvSpPr>
        <p:spPr>
          <a:xfrm>
            <a:off x="806355" y="260492"/>
            <a:ext cx="10515600" cy="1195269"/>
          </a:xfrm>
        </p:spPr>
        <p:txBody>
          <a:bodyPr>
            <a:normAutofit/>
          </a:bodyPr>
          <a:lstStyle/>
          <a:p>
            <a:r>
              <a:rPr lang="en-US" sz="4000" dirty="0"/>
              <a:t>Plant-Based Dietary Patterns &amp; Prostate Cancer</a:t>
            </a:r>
          </a:p>
        </p:txBody>
      </p:sp>
      <p:sp>
        <p:nvSpPr>
          <p:cNvPr id="4" name="Content Placeholder 2">
            <a:extLst>
              <a:ext uri="{FF2B5EF4-FFF2-40B4-BE49-F238E27FC236}">
                <a16:creationId xmlns:a16="http://schemas.microsoft.com/office/drawing/2014/main" id="{8BA7D31D-0D3B-4823-A7A5-4BC04ABAE0DC}"/>
              </a:ext>
            </a:extLst>
          </p:cNvPr>
          <p:cNvSpPr txBox="1">
            <a:spLocks/>
          </p:cNvSpPr>
          <p:nvPr/>
        </p:nvSpPr>
        <p:spPr>
          <a:xfrm>
            <a:off x="634010" y="2588753"/>
            <a:ext cx="10687945" cy="37835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Lower risk of elevated PSA </a:t>
            </a:r>
          </a:p>
          <a:p>
            <a:endParaRPr lang="en-US" dirty="0"/>
          </a:p>
          <a:p>
            <a:r>
              <a:rPr lang="en-US" dirty="0"/>
              <a:t>Lower risk of diagnosis with aggressive prostate cancer</a:t>
            </a:r>
          </a:p>
          <a:p>
            <a:pPr marL="0" indent="0">
              <a:buNone/>
            </a:pPr>
            <a:endParaRPr lang="en-US" dirty="0"/>
          </a:p>
          <a:p>
            <a:r>
              <a:rPr lang="en-US" dirty="0"/>
              <a:t>Lower risk of progression among men on active surveillance</a:t>
            </a:r>
          </a:p>
          <a:p>
            <a:endParaRPr lang="en-US" dirty="0"/>
          </a:p>
          <a:p>
            <a:r>
              <a:rPr lang="en-US" dirty="0"/>
              <a:t>Lower risk of progression among men with recurrent/advanced disease</a:t>
            </a:r>
          </a:p>
        </p:txBody>
      </p:sp>
      <p:sp>
        <p:nvSpPr>
          <p:cNvPr id="5" name="TextBox 4">
            <a:extLst>
              <a:ext uri="{FF2B5EF4-FFF2-40B4-BE49-F238E27FC236}">
                <a16:creationId xmlns:a16="http://schemas.microsoft.com/office/drawing/2014/main" id="{48B96FF3-3365-4317-8462-99CC1709F0AD}"/>
              </a:ext>
            </a:extLst>
          </p:cNvPr>
          <p:cNvSpPr txBox="1"/>
          <p:nvPr/>
        </p:nvSpPr>
        <p:spPr>
          <a:xfrm>
            <a:off x="478678" y="1545762"/>
            <a:ext cx="7370432" cy="584775"/>
          </a:xfrm>
          <a:prstGeom prst="rect">
            <a:avLst/>
          </a:prstGeom>
          <a:noFill/>
        </p:spPr>
        <p:txBody>
          <a:bodyPr wrap="square" rtlCol="0">
            <a:spAutoFit/>
          </a:bodyPr>
          <a:lstStyle/>
          <a:p>
            <a:r>
              <a:rPr lang="en-US" sz="3200" i="1" dirty="0"/>
              <a:t>Benefits Across the Spectrum of Disease</a:t>
            </a:r>
          </a:p>
        </p:txBody>
      </p:sp>
    </p:spTree>
    <p:extLst>
      <p:ext uri="{BB962C8B-B14F-4D97-AF65-F5344CB8AC3E}">
        <p14:creationId xmlns:p14="http://schemas.microsoft.com/office/powerpoint/2010/main" val="2573058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C66E7-1760-C5DB-FFAC-7EB181F9FAC1}"/>
              </a:ext>
            </a:extLst>
          </p:cNvPr>
          <p:cNvSpPr>
            <a:spLocks noGrp="1"/>
          </p:cNvSpPr>
          <p:nvPr>
            <p:ph type="title"/>
          </p:nvPr>
        </p:nvSpPr>
        <p:spPr/>
        <p:txBody>
          <a:bodyPr/>
          <a:lstStyle/>
          <a:p>
            <a:r>
              <a:rPr lang="en-US" dirty="0"/>
              <a:t>Types of Sleep Problems</a:t>
            </a:r>
          </a:p>
        </p:txBody>
      </p:sp>
      <p:sp>
        <p:nvSpPr>
          <p:cNvPr id="3" name="Content Placeholder 2">
            <a:extLst>
              <a:ext uri="{FF2B5EF4-FFF2-40B4-BE49-F238E27FC236}">
                <a16:creationId xmlns:a16="http://schemas.microsoft.com/office/drawing/2014/main" id="{F0BCDF04-5686-2214-51A1-CE45D663BB99}"/>
              </a:ext>
            </a:extLst>
          </p:cNvPr>
          <p:cNvSpPr>
            <a:spLocks noGrp="1"/>
          </p:cNvSpPr>
          <p:nvPr>
            <p:ph idx="1"/>
          </p:nvPr>
        </p:nvSpPr>
        <p:spPr>
          <a:xfrm>
            <a:off x="789105" y="1690688"/>
            <a:ext cx="10889440" cy="4351338"/>
          </a:xfrm>
        </p:spPr>
        <p:txBody>
          <a:bodyPr>
            <a:normAutofit/>
          </a:bodyPr>
          <a:lstStyle/>
          <a:p>
            <a:r>
              <a:rPr lang="en-US" dirty="0"/>
              <a:t>Insomnia</a:t>
            </a:r>
          </a:p>
          <a:p>
            <a:pPr lvl="1"/>
            <a:r>
              <a:rPr lang="en-US" sz="2800" dirty="0"/>
              <a:t>D</a:t>
            </a:r>
            <a:r>
              <a:rPr lang="en-US" sz="2800" b="0" i="0" dirty="0">
                <a:effectLst/>
              </a:rPr>
              <a:t>ifficulty falling asleep, staying asleep, or waking earlier than you would like and cannot get back to sleep</a:t>
            </a:r>
            <a:endParaRPr lang="en-US" sz="2800" dirty="0"/>
          </a:p>
          <a:p>
            <a:endParaRPr lang="en-US" dirty="0"/>
          </a:p>
          <a:p>
            <a:r>
              <a:rPr lang="en-US" dirty="0"/>
              <a:t>Sleep Apnea</a:t>
            </a:r>
          </a:p>
          <a:p>
            <a:pPr lvl="1"/>
            <a:r>
              <a:rPr lang="en-US" sz="2800" dirty="0"/>
              <a:t>Potentially serious condition where breathing repeatedly stops and starts</a:t>
            </a:r>
          </a:p>
          <a:p>
            <a:endParaRPr lang="en-US" dirty="0"/>
          </a:p>
          <a:p>
            <a:r>
              <a:rPr lang="en-US" dirty="0"/>
              <a:t>Others (e.g., narcolepsy, restless leg syndrome)- less common</a:t>
            </a:r>
          </a:p>
        </p:txBody>
      </p:sp>
    </p:spTree>
    <p:extLst>
      <p:ext uri="{BB962C8B-B14F-4D97-AF65-F5344CB8AC3E}">
        <p14:creationId xmlns:p14="http://schemas.microsoft.com/office/powerpoint/2010/main" val="3971237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5B141F-8531-44C2-BFD6-D87E641E637F}"/>
              </a:ext>
            </a:extLst>
          </p:cNvPr>
          <p:cNvSpPr>
            <a:spLocks noGrp="1"/>
          </p:cNvSpPr>
          <p:nvPr>
            <p:ph type="title"/>
          </p:nvPr>
        </p:nvSpPr>
        <p:spPr>
          <a:xfrm>
            <a:off x="158125" y="187704"/>
            <a:ext cx="11875750" cy="1353211"/>
          </a:xfrm>
        </p:spPr>
        <p:txBody>
          <a:bodyPr>
            <a:normAutofit/>
          </a:bodyPr>
          <a:lstStyle/>
          <a:p>
            <a:pPr marL="0" marR="0" algn="l"/>
            <a:r>
              <a:rPr lang="en-US" b="1" i="0" dirty="0">
                <a:solidFill>
                  <a:srgbClr val="222222"/>
                </a:solidFill>
                <a:effectLst/>
                <a:latin typeface="Times New Roman" panose="02020603050405020304" pitchFamily="18" charset="0"/>
              </a:rPr>
              <a:t>Plant-Based Diet </a:t>
            </a:r>
            <a:r>
              <a:rPr lang="en-US" b="1" dirty="0">
                <a:solidFill>
                  <a:srgbClr val="222222"/>
                </a:solidFill>
                <a:latin typeface="Times New Roman" panose="02020603050405020304" pitchFamily="18" charset="0"/>
                <a:sym typeface="Wingdings" panose="05000000000000000000" pitchFamily="2" charset="2"/>
              </a:rPr>
              <a:t> Lower Risk of Elevated PSA</a:t>
            </a:r>
            <a:endParaRPr lang="en-US" b="1" i="0" dirty="0">
              <a:solidFill>
                <a:srgbClr val="222222"/>
              </a:solidFill>
              <a:effectLst/>
              <a:latin typeface="Times New Roman" panose="02020603050405020304" pitchFamily="18" charset="0"/>
            </a:endParaRPr>
          </a:p>
        </p:txBody>
      </p:sp>
      <p:sp>
        <p:nvSpPr>
          <p:cNvPr id="5" name="Content Placeholder 4">
            <a:extLst>
              <a:ext uri="{FF2B5EF4-FFF2-40B4-BE49-F238E27FC236}">
                <a16:creationId xmlns:a16="http://schemas.microsoft.com/office/drawing/2014/main" id="{B881E960-FFE4-4751-ACC6-7BE3042A278D}"/>
              </a:ext>
            </a:extLst>
          </p:cNvPr>
          <p:cNvSpPr>
            <a:spLocks noGrp="1"/>
          </p:cNvSpPr>
          <p:nvPr>
            <p:ph idx="1"/>
          </p:nvPr>
        </p:nvSpPr>
        <p:spPr>
          <a:xfrm>
            <a:off x="770427" y="2265218"/>
            <a:ext cx="11067678" cy="3237495"/>
          </a:xfrm>
        </p:spPr>
        <p:txBody>
          <a:bodyPr>
            <a:normAutofit/>
          </a:bodyPr>
          <a:lstStyle/>
          <a:p>
            <a:r>
              <a:rPr lang="en-US" sz="3200" dirty="0"/>
              <a:t>N=1399 men in National Health and Nutrition Examination Survey</a:t>
            </a:r>
          </a:p>
          <a:p>
            <a:endParaRPr lang="en-US" sz="3200" dirty="0"/>
          </a:p>
          <a:p>
            <a:r>
              <a:rPr lang="en-US" sz="3200" dirty="0"/>
              <a:t>Higher consumption of healthy plant-based diet associated with lower probability of having elevated PSA (0.47, 95% CI  0.24-0.95, p=0.034)</a:t>
            </a:r>
          </a:p>
          <a:p>
            <a:endParaRPr lang="en-US" b="0" i="0" dirty="0">
              <a:solidFill>
                <a:srgbClr val="000000"/>
              </a:solidFill>
              <a:effectLst/>
              <a:latin typeface="Times New Roman" panose="02020603050405020304" pitchFamily="18" charset="0"/>
            </a:endParaRPr>
          </a:p>
          <a:p>
            <a:pPr lvl="1"/>
            <a:endParaRPr lang="en-US" b="1" dirty="0"/>
          </a:p>
        </p:txBody>
      </p:sp>
      <p:sp>
        <p:nvSpPr>
          <p:cNvPr id="8" name="TextBox 7">
            <a:extLst>
              <a:ext uri="{FF2B5EF4-FFF2-40B4-BE49-F238E27FC236}">
                <a16:creationId xmlns:a16="http://schemas.microsoft.com/office/drawing/2014/main" id="{6F4BFD2B-AA84-40BA-96B7-6366B45E7358}"/>
              </a:ext>
            </a:extLst>
          </p:cNvPr>
          <p:cNvSpPr txBox="1"/>
          <p:nvPr/>
        </p:nvSpPr>
        <p:spPr>
          <a:xfrm>
            <a:off x="7456116" y="6369616"/>
            <a:ext cx="4735884" cy="369332"/>
          </a:xfrm>
          <a:prstGeom prst="rect">
            <a:avLst/>
          </a:prstGeom>
          <a:noFill/>
        </p:spPr>
        <p:txBody>
          <a:bodyPr wrap="square" rtlCol="0">
            <a:spAutoFit/>
          </a:bodyPr>
          <a:lstStyle/>
          <a:p>
            <a:r>
              <a:rPr lang="en-US" dirty="0" err="1"/>
              <a:t>Mouzannar</a:t>
            </a:r>
            <a:r>
              <a:rPr lang="en-US" dirty="0"/>
              <a:t> et al. Urology 2021; 156: 205-210.</a:t>
            </a:r>
          </a:p>
        </p:txBody>
      </p:sp>
    </p:spTree>
    <p:extLst>
      <p:ext uri="{BB962C8B-B14F-4D97-AF65-F5344CB8AC3E}">
        <p14:creationId xmlns:p14="http://schemas.microsoft.com/office/powerpoint/2010/main" val="673151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48093-ED95-4AFF-9401-8182D7A9CF25}"/>
              </a:ext>
            </a:extLst>
          </p:cNvPr>
          <p:cNvSpPr>
            <a:spLocks noGrp="1"/>
          </p:cNvSpPr>
          <p:nvPr>
            <p:ph type="title"/>
          </p:nvPr>
        </p:nvSpPr>
        <p:spPr>
          <a:xfrm>
            <a:off x="1916372" y="348037"/>
            <a:ext cx="8612875" cy="1279568"/>
          </a:xfrm>
        </p:spPr>
        <p:txBody>
          <a:bodyPr>
            <a:normAutofit fontScale="90000"/>
          </a:bodyPr>
          <a:lstStyle/>
          <a:p>
            <a:pPr marL="0" marR="0">
              <a:lnSpc>
                <a:spcPct val="100000"/>
              </a:lnSpc>
              <a:spcBef>
                <a:spcPts val="0"/>
              </a:spcBef>
              <a:spcAft>
                <a:spcPts val="0"/>
              </a:spcAft>
            </a:pPr>
            <a:r>
              <a:rPr lang="en-US" sz="4900" b="1" dirty="0">
                <a:effectLst/>
                <a:latin typeface="+mn-lt"/>
                <a:ea typeface="Arial" panose="020B0604020202020204" pitchFamily="34" charset="0"/>
              </a:rPr>
              <a:t>Higher Plant-Based Diet Index </a:t>
            </a:r>
            <a:r>
              <a:rPr lang="en-US" sz="4900" b="1" dirty="0">
                <a:effectLst/>
                <a:latin typeface="+mn-lt"/>
                <a:ea typeface="Arial" panose="020B0604020202020204" pitchFamily="34" charset="0"/>
                <a:sym typeface="Wingdings" panose="05000000000000000000" pitchFamily="2" charset="2"/>
              </a:rPr>
              <a:t> Lower</a:t>
            </a:r>
            <a:r>
              <a:rPr lang="en-US" sz="4900" b="1" dirty="0">
                <a:effectLst/>
                <a:latin typeface="+mn-lt"/>
                <a:ea typeface="Arial" panose="020B0604020202020204" pitchFamily="34" charset="0"/>
              </a:rPr>
              <a:t> Risk of Fatal Prostate Cancer</a:t>
            </a:r>
            <a:br>
              <a:rPr lang="en-US" sz="1800" dirty="0">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 </a:t>
            </a:r>
            <a:endParaRPr lang="en-US" dirty="0"/>
          </a:p>
        </p:txBody>
      </p:sp>
      <p:sp>
        <p:nvSpPr>
          <p:cNvPr id="3" name="Content Placeholder 2">
            <a:extLst>
              <a:ext uri="{FF2B5EF4-FFF2-40B4-BE49-F238E27FC236}">
                <a16:creationId xmlns:a16="http://schemas.microsoft.com/office/drawing/2014/main" id="{89DC4C4C-D0EC-46B2-A051-43DF981A6335}"/>
              </a:ext>
            </a:extLst>
          </p:cNvPr>
          <p:cNvSpPr>
            <a:spLocks noGrp="1"/>
          </p:cNvSpPr>
          <p:nvPr>
            <p:ph idx="1"/>
          </p:nvPr>
        </p:nvSpPr>
        <p:spPr>
          <a:xfrm>
            <a:off x="871442" y="1977476"/>
            <a:ext cx="7738647" cy="1813480"/>
          </a:xfrm>
        </p:spPr>
        <p:txBody>
          <a:bodyPr>
            <a:normAutofit/>
          </a:bodyPr>
          <a:lstStyle/>
          <a:p>
            <a:r>
              <a:rPr lang="en-US" sz="2400" dirty="0">
                <a:latin typeface="Arial" panose="020B0604020202020204" pitchFamily="34" charset="0"/>
                <a:ea typeface="Arial" panose="020B0604020202020204" pitchFamily="34" charset="0"/>
              </a:rPr>
              <a:t>P</a:t>
            </a:r>
            <a:r>
              <a:rPr lang="en-US" sz="2400" dirty="0">
                <a:effectLst/>
                <a:latin typeface="Arial" panose="020B0604020202020204" pitchFamily="34" charset="0"/>
                <a:ea typeface="Arial" panose="020B0604020202020204" pitchFamily="34" charset="0"/>
              </a:rPr>
              <a:t>rospective cohort study, n=47,239 men in the Health Professionals Follow-up Study (1986-2014)</a:t>
            </a:r>
          </a:p>
          <a:p>
            <a:endParaRPr lang="en-US" sz="2400" dirty="0">
              <a:latin typeface="Arial" panose="020B0604020202020204" pitchFamily="34" charset="0"/>
              <a:ea typeface="Arial" panose="020B0604020202020204" pitchFamily="34" charset="0"/>
            </a:endParaRPr>
          </a:p>
        </p:txBody>
      </p:sp>
      <p:pic>
        <p:nvPicPr>
          <p:cNvPr id="5" name="Graphic 4" descr="Fruit bowl">
            <a:extLst>
              <a:ext uri="{FF2B5EF4-FFF2-40B4-BE49-F238E27FC236}">
                <a16:creationId xmlns:a16="http://schemas.microsoft.com/office/drawing/2014/main" id="{50E039D9-D654-4C51-B449-A886D96BDC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87596" y="2267466"/>
            <a:ext cx="2145866" cy="2145866"/>
          </a:xfrm>
          <a:prstGeom prst="rect">
            <a:avLst/>
          </a:prstGeom>
        </p:spPr>
      </p:pic>
      <p:sp>
        <p:nvSpPr>
          <p:cNvPr id="7" name="TextBox 6">
            <a:extLst>
              <a:ext uri="{FF2B5EF4-FFF2-40B4-BE49-F238E27FC236}">
                <a16:creationId xmlns:a16="http://schemas.microsoft.com/office/drawing/2014/main" id="{BC8D1E0C-188F-4510-89D1-A40C301193A4}"/>
              </a:ext>
            </a:extLst>
          </p:cNvPr>
          <p:cNvSpPr txBox="1"/>
          <p:nvPr/>
        </p:nvSpPr>
        <p:spPr>
          <a:xfrm>
            <a:off x="871443" y="3791111"/>
            <a:ext cx="8456666" cy="1200329"/>
          </a:xfrm>
          <a:prstGeom prst="rect">
            <a:avLst/>
          </a:prstGeom>
          <a:noFill/>
        </p:spPr>
        <p:txBody>
          <a:bodyPr wrap="square">
            <a:spAutoFit/>
          </a:bodyPr>
          <a:lstStyle/>
          <a:p>
            <a:pPr marL="342900" indent="-342900">
              <a:buFont typeface="Arial" panose="020B0604020202020204" pitchFamily="34" charset="0"/>
              <a:buChar char="•"/>
            </a:pPr>
            <a:r>
              <a:rPr lang="en-US" sz="2400" dirty="0">
                <a:effectLst/>
                <a:latin typeface="Arial" panose="020B0604020202020204" pitchFamily="34" charset="0"/>
                <a:ea typeface="Arial" panose="020B0604020202020204" pitchFamily="34" charset="0"/>
              </a:rPr>
              <a:t>Greater overall plant-based consumption was associated with a significantly lower risk of fatal prostate cancer (p-trend = 0.04) </a:t>
            </a:r>
            <a:endParaRPr lang="en-US" sz="2400" dirty="0"/>
          </a:p>
        </p:txBody>
      </p:sp>
      <p:sp>
        <p:nvSpPr>
          <p:cNvPr id="8" name="TextBox 7">
            <a:extLst>
              <a:ext uri="{FF2B5EF4-FFF2-40B4-BE49-F238E27FC236}">
                <a16:creationId xmlns:a16="http://schemas.microsoft.com/office/drawing/2014/main" id="{FD8CD1AA-2857-4A97-A974-1925B026ECF1}"/>
              </a:ext>
            </a:extLst>
          </p:cNvPr>
          <p:cNvSpPr txBox="1"/>
          <p:nvPr/>
        </p:nvSpPr>
        <p:spPr>
          <a:xfrm>
            <a:off x="5603001" y="6308209"/>
            <a:ext cx="6339431" cy="369332"/>
          </a:xfrm>
          <a:prstGeom prst="rect">
            <a:avLst/>
          </a:prstGeom>
          <a:noFill/>
        </p:spPr>
        <p:txBody>
          <a:bodyPr wrap="square" rtlCol="0">
            <a:spAutoFit/>
          </a:bodyPr>
          <a:lstStyle/>
          <a:p>
            <a:r>
              <a:rPr lang="en-US" dirty="0"/>
              <a:t>Loeb et al. American Journal of Clinical Nutrition</a:t>
            </a:r>
          </a:p>
        </p:txBody>
      </p:sp>
    </p:spTree>
    <p:extLst>
      <p:ext uri="{BB962C8B-B14F-4D97-AF65-F5344CB8AC3E}">
        <p14:creationId xmlns:p14="http://schemas.microsoft.com/office/powerpoint/2010/main" val="3511322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74238" y="228600"/>
            <a:ext cx="7280935" cy="2008534"/>
          </a:xfrm>
          <a:prstGeom prst="rect">
            <a:avLst/>
          </a:prstGeom>
        </p:spPr>
      </p:pic>
      <p:sp>
        <p:nvSpPr>
          <p:cNvPr id="6" name="TextBox 5"/>
          <p:cNvSpPr txBox="1"/>
          <p:nvPr/>
        </p:nvSpPr>
        <p:spPr>
          <a:xfrm>
            <a:off x="1105469" y="2810471"/>
            <a:ext cx="4114231" cy="1323439"/>
          </a:xfrm>
          <a:prstGeom prst="rect">
            <a:avLst/>
          </a:prstGeom>
          <a:noFill/>
        </p:spPr>
        <p:txBody>
          <a:bodyPr wrap="square" rtlCol="0">
            <a:spAutoFit/>
          </a:bodyPr>
          <a:lstStyle/>
          <a:p>
            <a:r>
              <a:rPr lang="en-US" sz="2000" u="sng" dirty="0"/>
              <a:t>Group 1: Intensive Lifestyle Program</a:t>
            </a:r>
          </a:p>
          <a:p>
            <a:r>
              <a:rPr lang="en-US" sz="2000" dirty="0"/>
              <a:t>Vegan diet with supplements, moderate aerobic exercise and stress management</a:t>
            </a:r>
          </a:p>
        </p:txBody>
      </p:sp>
      <p:sp>
        <p:nvSpPr>
          <p:cNvPr id="9" name="TextBox 8"/>
          <p:cNvSpPr txBox="1"/>
          <p:nvPr/>
        </p:nvSpPr>
        <p:spPr>
          <a:xfrm>
            <a:off x="1150676" y="4707247"/>
            <a:ext cx="4023815" cy="725040"/>
          </a:xfrm>
          <a:prstGeom prst="rect">
            <a:avLst/>
          </a:prstGeom>
          <a:noFill/>
        </p:spPr>
        <p:txBody>
          <a:bodyPr wrap="square" rtlCol="0">
            <a:spAutoFit/>
          </a:bodyPr>
          <a:lstStyle/>
          <a:p>
            <a:r>
              <a:rPr lang="en-US" sz="2000" u="sng" dirty="0"/>
              <a:t>Group 2: Control group</a:t>
            </a:r>
          </a:p>
          <a:p>
            <a:r>
              <a:rPr lang="en-US" sz="2000" dirty="0"/>
              <a:t>No intensive lifestyle program</a:t>
            </a:r>
          </a:p>
        </p:txBody>
      </p:sp>
      <p:sp>
        <p:nvSpPr>
          <p:cNvPr id="8" name="Right Arrow 7"/>
          <p:cNvSpPr/>
          <p:nvPr/>
        </p:nvSpPr>
        <p:spPr>
          <a:xfrm>
            <a:off x="5581650" y="3301451"/>
            <a:ext cx="1905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5638800" y="4857065"/>
            <a:ext cx="19050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48600" y="2810471"/>
            <a:ext cx="3861179"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Fewer progressed to treatment</a:t>
            </a:r>
          </a:p>
          <a:p>
            <a:pPr marL="285750" indent="-285750">
              <a:buFont typeface="Arial" panose="020B0604020202020204" pitchFamily="34" charset="0"/>
              <a:buChar char="•"/>
            </a:pPr>
            <a:r>
              <a:rPr lang="en-US" sz="2000" dirty="0"/>
              <a:t>↓PSA</a:t>
            </a:r>
          </a:p>
          <a:p>
            <a:pPr marL="285750" indent="-285750">
              <a:buFont typeface="Arial" panose="020B0604020202020204" pitchFamily="34" charset="0"/>
              <a:buChar char="•"/>
            </a:pPr>
            <a:r>
              <a:rPr lang="en-US" sz="2000" dirty="0"/>
              <a:t>↓Cholesterol </a:t>
            </a:r>
          </a:p>
          <a:p>
            <a:pPr marL="285750" indent="-285750">
              <a:buFont typeface="Arial" panose="020B0604020202020204" pitchFamily="34" charset="0"/>
              <a:buChar char="•"/>
            </a:pPr>
            <a:r>
              <a:rPr lang="en-US" sz="2000" dirty="0"/>
              <a:t>95% adherence</a:t>
            </a:r>
          </a:p>
        </p:txBody>
      </p:sp>
      <p:sp>
        <p:nvSpPr>
          <p:cNvPr id="13" name="TextBox 12"/>
          <p:cNvSpPr txBox="1"/>
          <p:nvPr/>
        </p:nvSpPr>
        <p:spPr>
          <a:xfrm>
            <a:off x="7772399" y="4495801"/>
            <a:ext cx="4046561"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More had treatment due to progression</a:t>
            </a:r>
          </a:p>
          <a:p>
            <a:pPr marL="285750" indent="-285750">
              <a:buFont typeface="Arial" panose="020B0604020202020204" pitchFamily="34" charset="0"/>
              <a:buChar char="•"/>
            </a:pPr>
            <a:r>
              <a:rPr lang="en-US" sz="2000" dirty="0"/>
              <a:t>↑PSA</a:t>
            </a:r>
          </a:p>
          <a:p>
            <a:pPr marL="285750" indent="-285750">
              <a:buFont typeface="Arial" panose="020B0604020202020204" pitchFamily="34" charset="0"/>
              <a:buChar char="•"/>
            </a:pPr>
            <a:r>
              <a:rPr lang="en-US" sz="2000" dirty="0"/>
              <a:t>↑Cholesterol</a:t>
            </a:r>
          </a:p>
        </p:txBody>
      </p:sp>
      <p:sp>
        <p:nvSpPr>
          <p:cNvPr id="12" name="TextBox 11"/>
          <p:cNvSpPr txBox="1"/>
          <p:nvPr/>
        </p:nvSpPr>
        <p:spPr>
          <a:xfrm>
            <a:off x="3429000" y="6260068"/>
            <a:ext cx="5715000" cy="369332"/>
          </a:xfrm>
          <a:prstGeom prst="rect">
            <a:avLst/>
          </a:prstGeom>
          <a:noFill/>
        </p:spPr>
        <p:txBody>
          <a:bodyPr wrap="square" rtlCol="0">
            <a:spAutoFit/>
          </a:bodyPr>
          <a:lstStyle/>
          <a:p>
            <a:r>
              <a:rPr lang="en-US" dirty="0"/>
              <a:t>* No difference in testosterone between the groups *</a:t>
            </a:r>
          </a:p>
        </p:txBody>
      </p:sp>
      <p:sp>
        <p:nvSpPr>
          <p:cNvPr id="2" name="TextBox 1">
            <a:extLst>
              <a:ext uri="{FF2B5EF4-FFF2-40B4-BE49-F238E27FC236}">
                <a16:creationId xmlns:a16="http://schemas.microsoft.com/office/drawing/2014/main" id="{FA816BF4-B5D2-4672-842E-BC9469355E0F}"/>
              </a:ext>
            </a:extLst>
          </p:cNvPr>
          <p:cNvSpPr txBox="1"/>
          <p:nvPr/>
        </p:nvSpPr>
        <p:spPr>
          <a:xfrm>
            <a:off x="2497724" y="2241769"/>
            <a:ext cx="7057449" cy="369332"/>
          </a:xfrm>
          <a:prstGeom prst="rect">
            <a:avLst/>
          </a:prstGeom>
          <a:noFill/>
        </p:spPr>
        <p:txBody>
          <a:bodyPr wrap="square" rtlCol="0">
            <a:spAutoFit/>
          </a:bodyPr>
          <a:lstStyle/>
          <a:p>
            <a:pPr marL="285750" indent="-285750">
              <a:buFont typeface="Arial" panose="020B0604020202020204" pitchFamily="34" charset="0"/>
              <a:buChar char="•"/>
            </a:pPr>
            <a:r>
              <a:rPr lang="en-US" dirty="0"/>
              <a:t>Men on active surveillance for favorable-risk localized prostate cancer</a:t>
            </a:r>
          </a:p>
        </p:txBody>
      </p:sp>
    </p:spTree>
    <p:extLst>
      <p:ext uri="{BB962C8B-B14F-4D97-AF65-F5344CB8AC3E}">
        <p14:creationId xmlns:p14="http://schemas.microsoft.com/office/powerpoint/2010/main" val="2946137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BEEDD6-45C7-445B-8183-56163F6E3C3C}"/>
              </a:ext>
            </a:extLst>
          </p:cNvPr>
          <p:cNvSpPr>
            <a:spLocks noGrp="1"/>
          </p:cNvSpPr>
          <p:nvPr>
            <p:ph idx="1"/>
          </p:nvPr>
        </p:nvSpPr>
        <p:spPr>
          <a:xfrm>
            <a:off x="838200" y="2687967"/>
            <a:ext cx="4869129" cy="3488995"/>
          </a:xfrm>
        </p:spPr>
        <p:txBody>
          <a:bodyPr>
            <a:normAutofit/>
          </a:bodyPr>
          <a:lstStyle/>
          <a:p>
            <a:r>
              <a:rPr lang="en-US" sz="2000" dirty="0"/>
              <a:t>University of California, San Diego (UCSD) Healthy Men Study</a:t>
            </a:r>
          </a:p>
          <a:p>
            <a:r>
              <a:rPr lang="en-US" sz="2000" dirty="0"/>
              <a:t>Men with rising PSA after prostatectomy or radiation</a:t>
            </a:r>
          </a:p>
          <a:p>
            <a:r>
              <a:rPr lang="en-US" sz="2000" dirty="0"/>
              <a:t>Clinical trial of individual and group-based support to increase plant-based dietary consumption + stress reduction</a:t>
            </a:r>
          </a:p>
          <a:p>
            <a:r>
              <a:rPr lang="en-US" sz="2000" dirty="0"/>
              <a:t>PSA actually significantly declined for several months when plant-based consumption was highest</a:t>
            </a:r>
          </a:p>
          <a:p>
            <a:endParaRPr lang="en-US" sz="2000" dirty="0"/>
          </a:p>
        </p:txBody>
      </p:sp>
      <p:pic>
        <p:nvPicPr>
          <p:cNvPr id="5" name="Picture 4">
            <a:extLst>
              <a:ext uri="{FF2B5EF4-FFF2-40B4-BE49-F238E27FC236}">
                <a16:creationId xmlns:a16="http://schemas.microsoft.com/office/drawing/2014/main" id="{807FD5AC-FCAB-4E99-87CF-2808BE221005}"/>
              </a:ext>
            </a:extLst>
          </p:cNvPr>
          <p:cNvPicPr>
            <a:picLocks noChangeAspect="1"/>
          </p:cNvPicPr>
          <p:nvPr/>
        </p:nvPicPr>
        <p:blipFill>
          <a:blip r:embed="rId2"/>
          <a:stretch>
            <a:fillRect/>
          </a:stretch>
        </p:blipFill>
        <p:spPr>
          <a:xfrm>
            <a:off x="1152717" y="255127"/>
            <a:ext cx="9886566" cy="2052067"/>
          </a:xfrm>
          <a:prstGeom prst="rect">
            <a:avLst/>
          </a:prstGeom>
        </p:spPr>
      </p:pic>
      <p:pic>
        <p:nvPicPr>
          <p:cNvPr id="9" name="Picture 8">
            <a:extLst>
              <a:ext uri="{FF2B5EF4-FFF2-40B4-BE49-F238E27FC236}">
                <a16:creationId xmlns:a16="http://schemas.microsoft.com/office/drawing/2014/main" id="{2D946A75-798E-43E3-9786-BF650DD840C0}"/>
              </a:ext>
            </a:extLst>
          </p:cNvPr>
          <p:cNvPicPr>
            <a:picLocks noChangeAspect="1"/>
          </p:cNvPicPr>
          <p:nvPr/>
        </p:nvPicPr>
        <p:blipFill>
          <a:blip r:embed="rId3"/>
          <a:stretch>
            <a:fillRect/>
          </a:stretch>
        </p:blipFill>
        <p:spPr>
          <a:xfrm>
            <a:off x="6805842" y="2908896"/>
            <a:ext cx="5019797" cy="2769280"/>
          </a:xfrm>
          <a:prstGeom prst="rect">
            <a:avLst/>
          </a:prstGeom>
        </p:spPr>
      </p:pic>
    </p:spTree>
    <p:extLst>
      <p:ext uri="{BB962C8B-B14F-4D97-AF65-F5344CB8AC3E}">
        <p14:creationId xmlns:p14="http://schemas.microsoft.com/office/powerpoint/2010/main" val="2158149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654B525-CA9B-40E5-AC5F-D3A6A4EEF9D9}"/>
              </a:ext>
            </a:extLst>
          </p:cNvPr>
          <p:cNvPicPr>
            <a:picLocks noGrp="1" noChangeAspect="1"/>
          </p:cNvPicPr>
          <p:nvPr>
            <p:ph idx="1"/>
          </p:nvPr>
        </p:nvPicPr>
        <p:blipFill>
          <a:blip r:embed="rId2"/>
          <a:stretch>
            <a:fillRect/>
          </a:stretch>
        </p:blipFill>
        <p:spPr>
          <a:xfrm>
            <a:off x="6224874" y="2884489"/>
            <a:ext cx="5645054" cy="2540543"/>
          </a:xfrm>
        </p:spPr>
      </p:pic>
      <p:pic>
        <p:nvPicPr>
          <p:cNvPr id="8" name="Picture 7">
            <a:extLst>
              <a:ext uri="{FF2B5EF4-FFF2-40B4-BE49-F238E27FC236}">
                <a16:creationId xmlns:a16="http://schemas.microsoft.com/office/drawing/2014/main" id="{DAEE804C-409B-43B6-A435-7374962ACBEE}"/>
              </a:ext>
            </a:extLst>
          </p:cNvPr>
          <p:cNvPicPr>
            <a:picLocks noChangeAspect="1"/>
          </p:cNvPicPr>
          <p:nvPr/>
        </p:nvPicPr>
        <p:blipFill>
          <a:blip r:embed="rId3"/>
          <a:stretch>
            <a:fillRect/>
          </a:stretch>
        </p:blipFill>
        <p:spPr>
          <a:xfrm>
            <a:off x="2071766" y="328304"/>
            <a:ext cx="8048466" cy="1983444"/>
          </a:xfrm>
          <a:prstGeom prst="rect">
            <a:avLst/>
          </a:prstGeom>
        </p:spPr>
      </p:pic>
      <p:sp>
        <p:nvSpPr>
          <p:cNvPr id="9" name="TextBox 8">
            <a:extLst>
              <a:ext uri="{FF2B5EF4-FFF2-40B4-BE49-F238E27FC236}">
                <a16:creationId xmlns:a16="http://schemas.microsoft.com/office/drawing/2014/main" id="{0679A298-1148-4FF1-A655-DF4EB93BC715}"/>
              </a:ext>
            </a:extLst>
          </p:cNvPr>
          <p:cNvSpPr txBox="1"/>
          <p:nvPr/>
        </p:nvSpPr>
        <p:spPr>
          <a:xfrm>
            <a:off x="558459" y="2951855"/>
            <a:ext cx="5474126" cy="3754874"/>
          </a:xfrm>
          <a:prstGeom prst="rect">
            <a:avLst/>
          </a:prstGeom>
          <a:noFill/>
        </p:spPr>
        <p:txBody>
          <a:bodyPr wrap="square" rtlCol="0">
            <a:spAutoFit/>
          </a:bodyPr>
          <a:lstStyle/>
          <a:p>
            <a:pPr>
              <a:buFont typeface="Arial" panose="020B0604020202020204" pitchFamily="34" charset="0"/>
              <a:buChar char="•"/>
            </a:pPr>
            <a:r>
              <a:rPr lang="en-US" sz="2000" dirty="0"/>
              <a:t>Patients with metastatic prostate cancer </a:t>
            </a:r>
          </a:p>
          <a:p>
            <a:pPr lvl="1">
              <a:buFont typeface="Arial" panose="020B0604020202020204" pitchFamily="34" charset="0"/>
              <a:buChar char="•"/>
            </a:pPr>
            <a:r>
              <a:rPr lang="en-US" sz="2000" dirty="0"/>
              <a:t>N=9 adopted macrobiotic plant-based low-fat diet vs. N=9 controls on Standard American Diet (“SAD” </a:t>
            </a:r>
            <a:r>
              <a:rPr lang="en-US" sz="2000" dirty="0">
                <a:sym typeface="Wingdings" panose="05000000000000000000" pitchFamily="2" charset="2"/>
              </a:rPr>
              <a:t></a:t>
            </a:r>
            <a:r>
              <a:rPr lang="en-US" sz="2000" dirty="0"/>
              <a:t>)</a:t>
            </a:r>
          </a:p>
          <a:p>
            <a:pPr>
              <a:buFont typeface="Arial" panose="020B0604020202020204" pitchFamily="34" charset="0"/>
              <a:buChar char="•"/>
            </a:pPr>
            <a:endParaRPr lang="en-US" sz="2000" dirty="0"/>
          </a:p>
          <a:p>
            <a:pPr>
              <a:buFont typeface="Arial" panose="020B0604020202020204" pitchFamily="34" charset="0"/>
              <a:buChar char="•"/>
            </a:pPr>
            <a:r>
              <a:rPr lang="en-US" sz="2000" dirty="0"/>
              <a:t>Dietary modification group: 3 had healing of bone lesions and 100% progression-free prior to deviation from the diet</a:t>
            </a:r>
          </a:p>
          <a:p>
            <a:pPr>
              <a:buFont typeface="Arial" panose="020B0604020202020204" pitchFamily="34" charset="0"/>
              <a:buChar char="•"/>
            </a:pPr>
            <a:endParaRPr lang="en-US" sz="2000" dirty="0"/>
          </a:p>
          <a:p>
            <a:pPr>
              <a:buFont typeface="Arial" panose="020B0604020202020204" pitchFamily="34" charset="0"/>
              <a:buChar char="•"/>
            </a:pPr>
            <a:r>
              <a:rPr lang="en-US" sz="2000" dirty="0"/>
              <a:t>Longer median survival compared to “SAD” controls</a:t>
            </a:r>
          </a:p>
          <a:p>
            <a:pPr marL="457200" lvl="2">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15618582-A59C-40A4-ABAD-36F643D22BAD}"/>
              </a:ext>
            </a:extLst>
          </p:cNvPr>
          <p:cNvSpPr txBox="1"/>
          <p:nvPr/>
        </p:nvSpPr>
        <p:spPr>
          <a:xfrm>
            <a:off x="7217008" y="6345568"/>
            <a:ext cx="4510632" cy="276999"/>
          </a:xfrm>
          <a:prstGeom prst="rect">
            <a:avLst/>
          </a:prstGeom>
          <a:noFill/>
        </p:spPr>
        <p:txBody>
          <a:bodyPr wrap="square" rtlCol="0">
            <a:spAutoFit/>
          </a:bodyPr>
          <a:lstStyle/>
          <a:p>
            <a:r>
              <a:rPr lang="en-US" sz="1200" dirty="0"/>
              <a:t>Journal of the American College of Nutrition 1993; 12:3; 209-226.</a:t>
            </a:r>
          </a:p>
        </p:txBody>
      </p:sp>
    </p:spTree>
    <p:extLst>
      <p:ext uri="{BB962C8B-B14F-4D97-AF65-F5344CB8AC3E}">
        <p14:creationId xmlns:p14="http://schemas.microsoft.com/office/powerpoint/2010/main" val="1786445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41A9-5B77-4AC1-B78A-029E254D1A49}"/>
              </a:ext>
            </a:extLst>
          </p:cNvPr>
          <p:cNvSpPr>
            <a:spLocks noGrp="1"/>
          </p:cNvSpPr>
          <p:nvPr>
            <p:ph type="title"/>
          </p:nvPr>
        </p:nvSpPr>
        <p:spPr/>
        <p:txBody>
          <a:bodyPr>
            <a:noAutofit/>
          </a:bodyPr>
          <a:lstStyle/>
          <a:p>
            <a:r>
              <a:rPr lang="en-US" sz="3600" dirty="0"/>
              <a:t>Downsides to Plant-Based Diets</a:t>
            </a:r>
          </a:p>
        </p:txBody>
      </p:sp>
      <p:pic>
        <p:nvPicPr>
          <p:cNvPr id="2050" name="Picture 2" descr="What to do about no results found? - Unbxd">
            <a:extLst>
              <a:ext uri="{FF2B5EF4-FFF2-40B4-BE49-F238E27FC236}">
                <a16:creationId xmlns:a16="http://schemas.microsoft.com/office/drawing/2014/main" id="{1E13297F-4733-47E1-B8D6-24C9414349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85058" y="2369028"/>
            <a:ext cx="6057005" cy="277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9184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871CB-B45D-08C7-F0AC-CF58DF869FF4}"/>
              </a:ext>
            </a:extLst>
          </p:cNvPr>
          <p:cNvSpPr>
            <a:spLocks noGrp="1"/>
          </p:cNvSpPr>
          <p:nvPr>
            <p:ph type="title"/>
          </p:nvPr>
        </p:nvSpPr>
        <p:spPr>
          <a:xfrm>
            <a:off x="428561" y="306687"/>
            <a:ext cx="11334878" cy="712042"/>
          </a:xfrm>
        </p:spPr>
        <p:txBody>
          <a:bodyPr/>
          <a:lstStyle/>
          <a:p>
            <a:r>
              <a:rPr lang="en-US" dirty="0"/>
              <a:t>Added Perk to Plant-Based Diet: Better Erections!</a:t>
            </a:r>
          </a:p>
        </p:txBody>
      </p:sp>
      <p:pic>
        <p:nvPicPr>
          <p:cNvPr id="7" name="Picture 6">
            <a:extLst>
              <a:ext uri="{FF2B5EF4-FFF2-40B4-BE49-F238E27FC236}">
                <a16:creationId xmlns:a16="http://schemas.microsoft.com/office/drawing/2014/main" id="{1DDE041A-9FAE-793E-F45E-07A1E2F03412}"/>
              </a:ext>
            </a:extLst>
          </p:cNvPr>
          <p:cNvPicPr>
            <a:picLocks noChangeAspect="1"/>
          </p:cNvPicPr>
          <p:nvPr/>
        </p:nvPicPr>
        <p:blipFill>
          <a:blip r:embed="rId2"/>
          <a:stretch>
            <a:fillRect/>
          </a:stretch>
        </p:blipFill>
        <p:spPr>
          <a:xfrm>
            <a:off x="236986" y="1809665"/>
            <a:ext cx="7830448" cy="1697001"/>
          </a:xfrm>
          <a:prstGeom prst="rect">
            <a:avLst/>
          </a:prstGeom>
        </p:spPr>
      </p:pic>
      <p:pic>
        <p:nvPicPr>
          <p:cNvPr id="11" name="Picture 10">
            <a:extLst>
              <a:ext uri="{FF2B5EF4-FFF2-40B4-BE49-F238E27FC236}">
                <a16:creationId xmlns:a16="http://schemas.microsoft.com/office/drawing/2014/main" id="{5D00280D-0216-DE13-C2FD-EA250297384F}"/>
              </a:ext>
            </a:extLst>
          </p:cNvPr>
          <p:cNvPicPr>
            <a:picLocks noChangeAspect="1"/>
          </p:cNvPicPr>
          <p:nvPr/>
        </p:nvPicPr>
        <p:blipFill>
          <a:blip r:embed="rId3"/>
          <a:stretch>
            <a:fillRect/>
          </a:stretch>
        </p:blipFill>
        <p:spPr>
          <a:xfrm>
            <a:off x="145240" y="4511393"/>
            <a:ext cx="7822980" cy="1351765"/>
          </a:xfrm>
          <a:prstGeom prst="rect">
            <a:avLst/>
          </a:prstGeom>
        </p:spPr>
      </p:pic>
      <p:pic>
        <p:nvPicPr>
          <p:cNvPr id="12" name="Picture 2">
            <a:extLst>
              <a:ext uri="{FF2B5EF4-FFF2-40B4-BE49-F238E27FC236}">
                <a16:creationId xmlns:a16="http://schemas.microsoft.com/office/drawing/2014/main" id="{5DD57376-DB83-A16E-233B-FC47DEDAB8A9}"/>
              </a:ext>
            </a:extLst>
          </p:cNvPr>
          <p:cNvPicPr>
            <a:picLocks noChangeAspect="1" noChangeArrowheads="1"/>
          </p:cNvPicPr>
          <p:nvPr/>
        </p:nvPicPr>
        <p:blipFill rotWithShape="1">
          <a:blip r:embed="rId4" cstate="print"/>
          <a:srcRect t="10464" r="2325" b="34350"/>
          <a:stretch/>
        </p:blipFill>
        <p:spPr bwMode="auto">
          <a:xfrm>
            <a:off x="8754614" y="2953128"/>
            <a:ext cx="3200400" cy="2362201"/>
          </a:xfrm>
          <a:prstGeom prst="rect">
            <a:avLst/>
          </a:prstGeom>
          <a:noFill/>
          <a:ln w="9525">
            <a:noFill/>
            <a:miter lim="800000"/>
            <a:headEnd/>
            <a:tailEnd/>
          </a:ln>
        </p:spPr>
      </p:pic>
    </p:spTree>
    <p:extLst>
      <p:ext uri="{BB962C8B-B14F-4D97-AF65-F5344CB8AC3E}">
        <p14:creationId xmlns:p14="http://schemas.microsoft.com/office/powerpoint/2010/main" val="2569071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E9225-15ED-5F4B-F857-8F5EDC019564}"/>
              </a:ext>
            </a:extLst>
          </p:cNvPr>
          <p:cNvSpPr>
            <a:spLocks noGrp="1"/>
          </p:cNvSpPr>
          <p:nvPr>
            <p:ph type="title"/>
          </p:nvPr>
        </p:nvSpPr>
        <p:spPr/>
        <p:txBody>
          <a:bodyPr/>
          <a:lstStyle/>
          <a:p>
            <a:r>
              <a:rPr lang="en-US" dirty="0"/>
              <a:t>More Added Perks to Plant-Based Diet: Improve Diabetes</a:t>
            </a:r>
          </a:p>
        </p:txBody>
      </p:sp>
      <p:sp>
        <p:nvSpPr>
          <p:cNvPr id="5" name="Content Placeholder 4">
            <a:extLst>
              <a:ext uri="{FF2B5EF4-FFF2-40B4-BE49-F238E27FC236}">
                <a16:creationId xmlns:a16="http://schemas.microsoft.com/office/drawing/2014/main" id="{EE6588A5-0D6F-9C4A-8AD1-FE321DEAD7D4}"/>
              </a:ext>
            </a:extLst>
          </p:cNvPr>
          <p:cNvSpPr>
            <a:spLocks noGrp="1"/>
          </p:cNvSpPr>
          <p:nvPr>
            <p:ph idx="1"/>
          </p:nvPr>
        </p:nvSpPr>
        <p:spPr>
          <a:xfrm>
            <a:off x="3669618" y="3035994"/>
            <a:ext cx="7929403" cy="3212834"/>
          </a:xfrm>
        </p:spPr>
        <p:txBody>
          <a:bodyPr>
            <a:normAutofit fontScale="85000" lnSpcReduction="20000"/>
          </a:bodyPr>
          <a:lstStyle/>
          <a:p>
            <a:pPr algn="l">
              <a:buFont typeface="Arial" panose="020B0604020202020204" pitchFamily="34" charset="0"/>
              <a:buChar char="•"/>
            </a:pPr>
            <a:r>
              <a:rPr lang="en-US" b="0" i="0" dirty="0">
                <a:solidFill>
                  <a:srgbClr val="000000"/>
                </a:solidFill>
                <a:effectLst/>
                <a:latin typeface="Arial" panose="020B0604020202020204" pitchFamily="34" charset="0"/>
              </a:rPr>
              <a:t>Diet as a primary intervention for Type 2 diabetes is most effective in achieving remission when emphasizing whole, plant-based foods with minimal consumption of meat and other animal products.</a:t>
            </a:r>
          </a:p>
          <a:p>
            <a:pPr algn="l">
              <a:buFont typeface="Arial" panose="020B0604020202020204" pitchFamily="34" charset="0"/>
              <a:buChar char="•"/>
            </a:pPr>
            <a:r>
              <a:rPr lang="en-US" b="0" i="0" dirty="0">
                <a:solidFill>
                  <a:srgbClr val="000000"/>
                </a:solidFill>
                <a:effectLst/>
                <a:latin typeface="Arial" panose="020B0604020202020204" pitchFamily="34" charset="0"/>
              </a:rPr>
              <a:t>A low-fat, whole food, plant-based diet can often sustain remission of Type 2 diabetes.</a:t>
            </a:r>
          </a:p>
          <a:p>
            <a:pPr algn="l">
              <a:buFont typeface="Arial" panose="020B0604020202020204" pitchFamily="34" charset="0"/>
              <a:buChar char="•"/>
            </a:pPr>
            <a:r>
              <a:rPr lang="en-US" b="0" i="0" dirty="0">
                <a:solidFill>
                  <a:srgbClr val="000000"/>
                </a:solidFill>
                <a:effectLst/>
                <a:latin typeface="Arial" panose="020B0604020202020204" pitchFamily="34" charset="0"/>
              </a:rPr>
              <a:t>A very low-carbohydrate diet can be associated with significant adverse events and cardiovascular risk that make this diet inadvisable for long-term remission of type 2 diabetes</a:t>
            </a:r>
          </a:p>
          <a:p>
            <a:endParaRPr lang="en-US" dirty="0"/>
          </a:p>
        </p:txBody>
      </p:sp>
      <p:sp>
        <p:nvSpPr>
          <p:cNvPr id="7" name="TextBox 6">
            <a:extLst>
              <a:ext uri="{FF2B5EF4-FFF2-40B4-BE49-F238E27FC236}">
                <a16:creationId xmlns:a16="http://schemas.microsoft.com/office/drawing/2014/main" id="{75110B11-3A3D-D2FD-5F68-1F0B51C734FD}"/>
              </a:ext>
            </a:extLst>
          </p:cNvPr>
          <p:cNvSpPr txBox="1"/>
          <p:nvPr/>
        </p:nvSpPr>
        <p:spPr>
          <a:xfrm>
            <a:off x="7511582" y="6363979"/>
            <a:ext cx="4449262" cy="369332"/>
          </a:xfrm>
          <a:prstGeom prst="rect">
            <a:avLst/>
          </a:prstGeom>
          <a:noFill/>
        </p:spPr>
        <p:txBody>
          <a:bodyPr wrap="square" rtlCol="0">
            <a:spAutoFit/>
          </a:bodyPr>
          <a:lstStyle/>
          <a:p>
            <a:r>
              <a:rPr lang="en-US" dirty="0"/>
              <a:t>Rosenfeld et al. Am J Lifestyle Medicine 2021</a:t>
            </a:r>
          </a:p>
        </p:txBody>
      </p:sp>
      <p:pic>
        <p:nvPicPr>
          <p:cNvPr id="8" name="Picture 2" descr="hot off the press - Overnight Labels">
            <a:extLst>
              <a:ext uri="{FF2B5EF4-FFF2-40B4-BE49-F238E27FC236}">
                <a16:creationId xmlns:a16="http://schemas.microsoft.com/office/drawing/2014/main" id="{41B64109-4530-814F-F592-DA37160C15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97" y="2613107"/>
            <a:ext cx="2543175" cy="1800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4AE3A8B-6FD9-2364-2FAA-268588AA8458}"/>
              </a:ext>
            </a:extLst>
          </p:cNvPr>
          <p:cNvSpPr txBox="1"/>
          <p:nvPr/>
        </p:nvSpPr>
        <p:spPr>
          <a:xfrm>
            <a:off x="3479630" y="2111098"/>
            <a:ext cx="7824563" cy="646331"/>
          </a:xfrm>
          <a:prstGeom prst="rect">
            <a:avLst/>
          </a:prstGeom>
          <a:noFill/>
        </p:spPr>
        <p:txBody>
          <a:bodyPr wrap="square" rtlCol="0">
            <a:spAutoFit/>
          </a:bodyPr>
          <a:lstStyle/>
          <a:p>
            <a:r>
              <a:rPr lang="en-US" b="1" dirty="0">
                <a:highlight>
                  <a:srgbClr val="FFFF00"/>
                </a:highlight>
              </a:rPr>
              <a:t>New consensus statement from American College of Lifestyle Medicine, endorsed by several other societies: </a:t>
            </a:r>
          </a:p>
        </p:txBody>
      </p:sp>
    </p:spTree>
    <p:extLst>
      <p:ext uri="{BB962C8B-B14F-4D97-AF65-F5344CB8AC3E}">
        <p14:creationId xmlns:p14="http://schemas.microsoft.com/office/powerpoint/2010/main" val="2431053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8F46D2-63E7-4838-A3B5-13761EBA4ADC}"/>
              </a:ext>
            </a:extLst>
          </p:cNvPr>
          <p:cNvSpPr>
            <a:spLocks noGrp="1"/>
          </p:cNvSpPr>
          <p:nvPr>
            <p:ph idx="1"/>
          </p:nvPr>
        </p:nvSpPr>
        <p:spPr>
          <a:xfrm>
            <a:off x="294571" y="3429000"/>
            <a:ext cx="11653997" cy="2849564"/>
          </a:xfrm>
        </p:spPr>
        <p:txBody>
          <a:bodyPr>
            <a:normAutofit/>
          </a:bodyPr>
          <a:lstStyle/>
          <a:p>
            <a:r>
              <a:rPr lang="en-US" dirty="0"/>
              <a:t>62 overweight adults assigned to Mediterranean or vegan diet for 16 weeks </a:t>
            </a:r>
            <a:r>
              <a:rPr lang="en-US" dirty="0">
                <a:sym typeface="Wingdings" panose="05000000000000000000" pitchFamily="2" charset="2"/>
              </a:rPr>
              <a:t> 1 month break  switch to the other diet</a:t>
            </a:r>
          </a:p>
          <a:p>
            <a:endParaRPr lang="en-US" dirty="0">
              <a:sym typeface="Wingdings" panose="05000000000000000000" pitchFamily="2" charset="2"/>
            </a:endParaRPr>
          </a:p>
          <a:p>
            <a:r>
              <a:rPr lang="en-US" dirty="0">
                <a:sym typeface="Wingdings" panose="05000000000000000000" pitchFamily="2" charset="2"/>
              </a:rPr>
              <a:t>Vegan diet: significantly more weight loss compared to Mediterranean diet (net effect: -6 kg, p&lt;0.001) and significant decrease in cholesterol</a:t>
            </a:r>
          </a:p>
          <a:p>
            <a:pPr marL="0" indent="0">
              <a:buNone/>
            </a:pPr>
            <a:endParaRPr lang="en-US" dirty="0">
              <a:sym typeface="Wingdings" panose="05000000000000000000" pitchFamily="2" charset="2"/>
            </a:endParaRPr>
          </a:p>
        </p:txBody>
      </p:sp>
      <p:pic>
        <p:nvPicPr>
          <p:cNvPr id="7" name="Picture 6">
            <a:extLst>
              <a:ext uri="{FF2B5EF4-FFF2-40B4-BE49-F238E27FC236}">
                <a16:creationId xmlns:a16="http://schemas.microsoft.com/office/drawing/2014/main" id="{3D51AEB2-2387-4D70-99BF-5C8945DD50BF}"/>
              </a:ext>
            </a:extLst>
          </p:cNvPr>
          <p:cNvPicPr>
            <a:picLocks noChangeAspect="1"/>
          </p:cNvPicPr>
          <p:nvPr/>
        </p:nvPicPr>
        <p:blipFill>
          <a:blip r:embed="rId2"/>
          <a:stretch>
            <a:fillRect/>
          </a:stretch>
        </p:blipFill>
        <p:spPr>
          <a:xfrm>
            <a:off x="2081366" y="1806681"/>
            <a:ext cx="8029268" cy="1415753"/>
          </a:xfrm>
          <a:prstGeom prst="rect">
            <a:avLst/>
          </a:prstGeom>
        </p:spPr>
      </p:pic>
      <p:sp>
        <p:nvSpPr>
          <p:cNvPr id="4" name="Title 1">
            <a:extLst>
              <a:ext uri="{FF2B5EF4-FFF2-40B4-BE49-F238E27FC236}">
                <a16:creationId xmlns:a16="http://schemas.microsoft.com/office/drawing/2014/main" id="{D4901904-A323-5834-1ACC-F667CA2CE388}"/>
              </a:ext>
            </a:extLst>
          </p:cNvPr>
          <p:cNvSpPr>
            <a:spLocks noGrp="1"/>
          </p:cNvSpPr>
          <p:nvPr>
            <p:ph type="title"/>
          </p:nvPr>
        </p:nvSpPr>
        <p:spPr>
          <a:xfrm>
            <a:off x="294571" y="95100"/>
            <a:ext cx="10515600" cy="1325563"/>
          </a:xfrm>
        </p:spPr>
        <p:txBody>
          <a:bodyPr/>
          <a:lstStyle/>
          <a:p>
            <a:r>
              <a:rPr lang="en-US" dirty="0"/>
              <a:t>Added Perk to Plant-Based Diet: Weight Loss</a:t>
            </a:r>
          </a:p>
        </p:txBody>
      </p:sp>
    </p:spTree>
    <p:extLst>
      <p:ext uri="{BB962C8B-B14F-4D97-AF65-F5344CB8AC3E}">
        <p14:creationId xmlns:p14="http://schemas.microsoft.com/office/powerpoint/2010/main" val="2232305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B050-5262-4D3D-B469-DBBB59FD5E47}"/>
              </a:ext>
            </a:extLst>
          </p:cNvPr>
          <p:cNvSpPr>
            <a:spLocks noGrp="1"/>
          </p:cNvSpPr>
          <p:nvPr>
            <p:ph type="title"/>
          </p:nvPr>
        </p:nvSpPr>
        <p:spPr>
          <a:xfrm>
            <a:off x="457439" y="320124"/>
            <a:ext cx="8054187" cy="923735"/>
          </a:xfrm>
        </p:spPr>
        <p:txBody>
          <a:bodyPr/>
          <a:lstStyle/>
          <a:p>
            <a:r>
              <a:rPr lang="en-US" dirty="0"/>
              <a:t>Resources for Plant-Based Diet</a:t>
            </a:r>
          </a:p>
        </p:txBody>
      </p:sp>
      <p:sp>
        <p:nvSpPr>
          <p:cNvPr id="3" name="Content Placeholder 2">
            <a:extLst>
              <a:ext uri="{FF2B5EF4-FFF2-40B4-BE49-F238E27FC236}">
                <a16:creationId xmlns:a16="http://schemas.microsoft.com/office/drawing/2014/main" id="{179149CA-D542-4E9B-8983-8BD86D5F80D3}"/>
              </a:ext>
            </a:extLst>
          </p:cNvPr>
          <p:cNvSpPr>
            <a:spLocks noGrp="1"/>
          </p:cNvSpPr>
          <p:nvPr>
            <p:ph idx="1"/>
          </p:nvPr>
        </p:nvSpPr>
        <p:spPr>
          <a:xfrm>
            <a:off x="457439" y="1307161"/>
            <a:ext cx="9634954" cy="5167411"/>
          </a:xfrm>
        </p:spPr>
        <p:txBody>
          <a:bodyPr>
            <a:normAutofit lnSpcReduction="10000"/>
          </a:bodyPr>
          <a:lstStyle/>
          <a:p>
            <a:r>
              <a:rPr lang="en-US" dirty="0"/>
              <a:t>Documentaries</a:t>
            </a:r>
          </a:p>
          <a:p>
            <a:pPr lvl="1"/>
            <a:r>
              <a:rPr lang="en-US" dirty="0"/>
              <a:t>Game Changers</a:t>
            </a:r>
          </a:p>
          <a:p>
            <a:pPr lvl="1"/>
            <a:r>
              <a:rPr lang="en-US" dirty="0"/>
              <a:t>Forks Over Knives</a:t>
            </a:r>
          </a:p>
          <a:p>
            <a:pPr lvl="1"/>
            <a:r>
              <a:rPr lang="en-US" dirty="0"/>
              <a:t>What the Health</a:t>
            </a:r>
          </a:p>
          <a:p>
            <a:endParaRPr lang="en-US" dirty="0"/>
          </a:p>
          <a:p>
            <a:r>
              <a:rPr lang="en-US" dirty="0"/>
              <a:t>Books</a:t>
            </a:r>
          </a:p>
          <a:p>
            <a:pPr lvl="1"/>
            <a:r>
              <a:rPr lang="en-US" dirty="0"/>
              <a:t>How Not To Die (by Dr </a:t>
            </a:r>
            <a:r>
              <a:rPr lang="en-US" dirty="0" err="1"/>
              <a:t>Greger</a:t>
            </a:r>
            <a:r>
              <a:rPr lang="en-US" dirty="0"/>
              <a:t>)</a:t>
            </a:r>
          </a:p>
          <a:p>
            <a:pPr lvl="1"/>
            <a:r>
              <a:rPr lang="en-US" dirty="0"/>
              <a:t>The China Study (by Dr Campbell)</a:t>
            </a:r>
          </a:p>
          <a:p>
            <a:pPr lvl="1"/>
            <a:r>
              <a:rPr lang="en-US" dirty="0"/>
              <a:t>Healthy at Last (by NYC Mayor Eric Adams)</a:t>
            </a:r>
          </a:p>
          <a:p>
            <a:pPr marL="0" indent="0">
              <a:buNone/>
            </a:pPr>
            <a:endParaRPr lang="en-US" dirty="0"/>
          </a:p>
          <a:p>
            <a:r>
              <a:rPr lang="en-US" dirty="0"/>
              <a:t>Website for Information &amp; Recipes from MD’s/RD’s:</a:t>
            </a:r>
          </a:p>
          <a:p>
            <a:pPr lvl="1"/>
            <a:r>
              <a:rPr lang="en-US" dirty="0"/>
              <a:t>Physicians Committee for Responsible Medicine (pcrm.org)</a:t>
            </a:r>
          </a:p>
          <a:p>
            <a:pPr lvl="1"/>
            <a:r>
              <a:rPr lang="en-US" dirty="0"/>
              <a:t>Nutrition Facts (nutritionfacts.org)</a:t>
            </a:r>
          </a:p>
        </p:txBody>
      </p:sp>
      <p:sp>
        <p:nvSpPr>
          <p:cNvPr id="5" name="TextBox 4">
            <a:extLst>
              <a:ext uri="{FF2B5EF4-FFF2-40B4-BE49-F238E27FC236}">
                <a16:creationId xmlns:a16="http://schemas.microsoft.com/office/drawing/2014/main" id="{9118EB18-CFE7-3F23-ED18-975F7537D614}"/>
              </a:ext>
            </a:extLst>
          </p:cNvPr>
          <p:cNvSpPr txBox="1"/>
          <p:nvPr/>
        </p:nvSpPr>
        <p:spPr>
          <a:xfrm>
            <a:off x="8180745" y="1243859"/>
            <a:ext cx="3823296" cy="2123658"/>
          </a:xfrm>
          <a:prstGeom prst="rect">
            <a:avLst/>
          </a:prstGeom>
          <a:noFill/>
        </p:spPr>
        <p:txBody>
          <a:bodyPr wrap="square">
            <a:spAutoFit/>
          </a:bodyPr>
          <a:lstStyle/>
          <a:p>
            <a:pPr marL="285750" indent="-285750">
              <a:buFont typeface="Arial" panose="020B0604020202020204" pitchFamily="34" charset="0"/>
              <a:buChar char="•"/>
            </a:pPr>
            <a:r>
              <a:rPr lang="en-US" sz="2800" dirty="0"/>
              <a:t>Meal Service</a:t>
            </a:r>
          </a:p>
          <a:p>
            <a:pPr lvl="1"/>
            <a:r>
              <a:rPr lang="en-US" sz="2400" dirty="0"/>
              <a:t>Purple Carrot </a:t>
            </a:r>
          </a:p>
          <a:p>
            <a:endParaRPr lang="en-US" sz="2800" dirty="0"/>
          </a:p>
          <a:p>
            <a:pPr marL="285750" indent="-285750">
              <a:buFont typeface="Arial" panose="020B0604020202020204" pitchFamily="34" charset="0"/>
              <a:buChar char="•"/>
            </a:pPr>
            <a:r>
              <a:rPr lang="en-US" sz="2800" dirty="0"/>
              <a:t>App/Website</a:t>
            </a:r>
          </a:p>
          <a:p>
            <a:pPr lvl="1"/>
            <a:r>
              <a:rPr lang="en-US" sz="2400" dirty="0"/>
              <a:t>Happy Cow</a:t>
            </a:r>
          </a:p>
        </p:txBody>
      </p:sp>
      <p:pic>
        <p:nvPicPr>
          <p:cNvPr id="6" name="Picture 5">
            <a:extLst>
              <a:ext uri="{FF2B5EF4-FFF2-40B4-BE49-F238E27FC236}">
                <a16:creationId xmlns:a16="http://schemas.microsoft.com/office/drawing/2014/main" id="{AF0A0F61-596C-3DA8-D5B3-E4217371968C}"/>
              </a:ext>
            </a:extLst>
          </p:cNvPr>
          <p:cNvPicPr>
            <a:picLocks noChangeAspect="1"/>
          </p:cNvPicPr>
          <p:nvPr/>
        </p:nvPicPr>
        <p:blipFill>
          <a:blip r:embed="rId2"/>
          <a:stretch>
            <a:fillRect/>
          </a:stretch>
        </p:blipFill>
        <p:spPr>
          <a:xfrm>
            <a:off x="8659183" y="3490628"/>
            <a:ext cx="2866421" cy="1455722"/>
          </a:xfrm>
          <a:prstGeom prst="rect">
            <a:avLst/>
          </a:prstGeom>
        </p:spPr>
      </p:pic>
    </p:spTree>
    <p:extLst>
      <p:ext uri="{BB962C8B-B14F-4D97-AF65-F5344CB8AC3E}">
        <p14:creationId xmlns:p14="http://schemas.microsoft.com/office/powerpoint/2010/main" val="2328497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F73B31-2D01-4F40-995C-16437FF2394D}"/>
              </a:ext>
            </a:extLst>
          </p:cNvPr>
          <p:cNvSpPr>
            <a:spLocks noGrp="1"/>
          </p:cNvSpPr>
          <p:nvPr>
            <p:ph idx="1"/>
          </p:nvPr>
        </p:nvSpPr>
        <p:spPr>
          <a:xfrm>
            <a:off x="6995056" y="3527273"/>
            <a:ext cx="4358744" cy="914400"/>
          </a:xfrm>
        </p:spPr>
        <p:txBody>
          <a:bodyPr>
            <a:normAutofit/>
          </a:bodyPr>
          <a:lstStyle/>
          <a:p>
            <a:pPr marL="0" indent="0">
              <a:buNone/>
            </a:pPr>
            <a:r>
              <a:rPr lang="en-US" sz="2400" b="0" i="0" u="none" strike="noStrike" baseline="0" dirty="0">
                <a:latin typeface="Times New Roman" panose="02020603050405020304" pitchFamily="18" charset="0"/>
              </a:rPr>
              <a:t>Inverse association of sleep duration and </a:t>
            </a:r>
            <a:r>
              <a:rPr lang="en-US" sz="2400" b="0" i="0" u="none" strike="noStrike" baseline="0" dirty="0" err="1">
                <a:latin typeface="Times New Roman" panose="02020603050405020304" pitchFamily="18" charset="0"/>
              </a:rPr>
              <a:t>CaP</a:t>
            </a:r>
            <a:r>
              <a:rPr lang="en-US" sz="2400" b="0" i="0" u="none" strike="noStrike" baseline="0" dirty="0">
                <a:latin typeface="Times New Roman" panose="02020603050405020304" pitchFamily="18" charset="0"/>
              </a:rPr>
              <a:t> risk</a:t>
            </a:r>
            <a:endParaRPr lang="en-US" sz="3600" dirty="0"/>
          </a:p>
        </p:txBody>
      </p:sp>
      <p:pic>
        <p:nvPicPr>
          <p:cNvPr id="5" name="Picture 4">
            <a:extLst>
              <a:ext uri="{FF2B5EF4-FFF2-40B4-BE49-F238E27FC236}">
                <a16:creationId xmlns:a16="http://schemas.microsoft.com/office/drawing/2014/main" id="{93592CEF-A4BC-41A5-97A7-F6B1950D4A26}"/>
              </a:ext>
            </a:extLst>
          </p:cNvPr>
          <p:cNvPicPr>
            <a:picLocks noChangeAspect="1"/>
          </p:cNvPicPr>
          <p:nvPr/>
        </p:nvPicPr>
        <p:blipFill>
          <a:blip r:embed="rId2"/>
          <a:stretch>
            <a:fillRect/>
          </a:stretch>
        </p:blipFill>
        <p:spPr>
          <a:xfrm>
            <a:off x="831458" y="225690"/>
            <a:ext cx="8431444" cy="2647838"/>
          </a:xfrm>
          <a:prstGeom prst="rect">
            <a:avLst/>
          </a:prstGeom>
        </p:spPr>
      </p:pic>
      <p:pic>
        <p:nvPicPr>
          <p:cNvPr id="6" name="Graphic 5" descr="Lightbulb">
            <a:extLst>
              <a:ext uri="{FF2B5EF4-FFF2-40B4-BE49-F238E27FC236}">
                <a16:creationId xmlns:a16="http://schemas.microsoft.com/office/drawing/2014/main" id="{9E45A7CC-1C89-4058-8593-75C486796D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280" y="3323136"/>
            <a:ext cx="914400" cy="914400"/>
          </a:xfrm>
          <a:prstGeom prst="rect">
            <a:avLst/>
          </a:prstGeom>
        </p:spPr>
      </p:pic>
      <p:sp>
        <p:nvSpPr>
          <p:cNvPr id="4" name="TextBox 3">
            <a:extLst>
              <a:ext uri="{FF2B5EF4-FFF2-40B4-BE49-F238E27FC236}">
                <a16:creationId xmlns:a16="http://schemas.microsoft.com/office/drawing/2014/main" id="{F8A4A06E-DC7E-4092-8F50-44E9685D67B8}"/>
              </a:ext>
            </a:extLst>
          </p:cNvPr>
          <p:cNvSpPr txBox="1"/>
          <p:nvPr/>
        </p:nvSpPr>
        <p:spPr>
          <a:xfrm>
            <a:off x="1185680" y="3505792"/>
            <a:ext cx="3691120" cy="1200329"/>
          </a:xfrm>
          <a:prstGeom prst="rect">
            <a:avLst/>
          </a:prstGeom>
          <a:noFill/>
        </p:spPr>
        <p:txBody>
          <a:bodyPr wrap="square" rtlCol="0">
            <a:spAutoFit/>
          </a:bodyPr>
          <a:lstStyle/>
          <a:p>
            <a:r>
              <a:rPr lang="en-US" sz="2400" dirty="0"/>
              <a:t>Ecological data: countries with more light at night </a:t>
            </a:r>
            <a:r>
              <a:rPr lang="en-US" sz="2400" dirty="0">
                <a:sym typeface="Wingdings" panose="05000000000000000000" pitchFamily="2" charset="2"/>
              </a:rPr>
              <a:t> more </a:t>
            </a:r>
            <a:r>
              <a:rPr lang="en-US" sz="2400" dirty="0" err="1">
                <a:sym typeface="Wingdings" panose="05000000000000000000" pitchFamily="2" charset="2"/>
              </a:rPr>
              <a:t>CaP</a:t>
            </a:r>
            <a:r>
              <a:rPr lang="en-US" sz="2400" dirty="0">
                <a:sym typeface="Wingdings" panose="05000000000000000000" pitchFamily="2" charset="2"/>
              </a:rPr>
              <a:t> </a:t>
            </a:r>
            <a:endParaRPr lang="en-US" sz="2400" dirty="0"/>
          </a:p>
        </p:txBody>
      </p:sp>
      <p:pic>
        <p:nvPicPr>
          <p:cNvPr id="7" name="Graphic 6" descr="Alarm clock">
            <a:extLst>
              <a:ext uri="{FF2B5EF4-FFF2-40B4-BE49-F238E27FC236}">
                <a16:creationId xmlns:a16="http://schemas.microsoft.com/office/drawing/2014/main" id="{9F38BCD6-D7B8-44C4-AD28-2520C1B4BB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1135" y="5178742"/>
            <a:ext cx="961505" cy="914400"/>
          </a:xfrm>
          <a:prstGeom prst="rect">
            <a:avLst/>
          </a:prstGeom>
        </p:spPr>
      </p:pic>
      <p:sp>
        <p:nvSpPr>
          <p:cNvPr id="10" name="Content Placeholder 2">
            <a:extLst>
              <a:ext uri="{FF2B5EF4-FFF2-40B4-BE49-F238E27FC236}">
                <a16:creationId xmlns:a16="http://schemas.microsoft.com/office/drawing/2014/main" id="{334AA77E-3ADC-4953-8E1D-FD3E93B6E471}"/>
              </a:ext>
            </a:extLst>
          </p:cNvPr>
          <p:cNvSpPr txBox="1">
            <a:spLocks/>
          </p:cNvSpPr>
          <p:nvPr/>
        </p:nvSpPr>
        <p:spPr>
          <a:xfrm>
            <a:off x="1270687" y="5242725"/>
            <a:ext cx="3521105" cy="850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Times New Roman" panose="02020603050405020304" pitchFamily="18" charset="0"/>
              </a:rPr>
              <a:t>Shift work </a:t>
            </a:r>
            <a:r>
              <a:rPr lang="en-US" sz="2400" dirty="0">
                <a:latin typeface="Times New Roman" panose="02020603050405020304" pitchFamily="18" charset="0"/>
                <a:sym typeface="Wingdings" panose="05000000000000000000" pitchFamily="2" charset="2"/>
              </a:rPr>
              <a:t> higher </a:t>
            </a:r>
            <a:r>
              <a:rPr lang="en-US" sz="2400" dirty="0" err="1">
                <a:latin typeface="Times New Roman" panose="02020603050405020304" pitchFamily="18" charset="0"/>
                <a:sym typeface="Wingdings" panose="05000000000000000000" pitchFamily="2" charset="2"/>
              </a:rPr>
              <a:t>CaP</a:t>
            </a:r>
            <a:r>
              <a:rPr lang="en-US" sz="2400" dirty="0">
                <a:latin typeface="Times New Roman" panose="02020603050405020304" pitchFamily="18" charset="0"/>
                <a:sym typeface="Wingdings" panose="05000000000000000000" pitchFamily="2" charset="2"/>
              </a:rPr>
              <a:t> risk in multiple studies</a:t>
            </a:r>
            <a:endParaRPr lang="en-US" sz="3600" dirty="0"/>
          </a:p>
        </p:txBody>
      </p:sp>
      <p:pic>
        <p:nvPicPr>
          <p:cNvPr id="11" name="Graphic 10" descr="Sleep">
            <a:extLst>
              <a:ext uri="{FF2B5EF4-FFF2-40B4-BE49-F238E27FC236}">
                <a16:creationId xmlns:a16="http://schemas.microsoft.com/office/drawing/2014/main" id="{F31FE92D-6780-4142-BB2A-B3F6197175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92223" y="3371757"/>
            <a:ext cx="914400" cy="914400"/>
          </a:xfrm>
          <a:prstGeom prst="rect">
            <a:avLst/>
          </a:prstGeom>
        </p:spPr>
      </p:pic>
      <p:sp>
        <p:nvSpPr>
          <p:cNvPr id="12" name="Content Placeholder 2">
            <a:extLst>
              <a:ext uri="{FF2B5EF4-FFF2-40B4-BE49-F238E27FC236}">
                <a16:creationId xmlns:a16="http://schemas.microsoft.com/office/drawing/2014/main" id="{5132AE0E-8960-4227-A507-2A68E6BCE8CA}"/>
              </a:ext>
            </a:extLst>
          </p:cNvPr>
          <p:cNvSpPr txBox="1">
            <a:spLocks/>
          </p:cNvSpPr>
          <p:nvPr/>
        </p:nvSpPr>
        <p:spPr>
          <a:xfrm>
            <a:off x="6995056" y="5095418"/>
            <a:ext cx="4358744" cy="12779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Times New Roman" panose="02020603050405020304" pitchFamily="18" charset="0"/>
              </a:rPr>
              <a:t>Pilots and other occupations with Circadian disruption </a:t>
            </a:r>
            <a:r>
              <a:rPr lang="en-US" sz="2400" dirty="0">
                <a:latin typeface="Times New Roman" panose="02020603050405020304" pitchFamily="18" charset="0"/>
                <a:sym typeface="Wingdings" panose="05000000000000000000" pitchFamily="2" charset="2"/>
              </a:rPr>
              <a:t> higher </a:t>
            </a:r>
            <a:r>
              <a:rPr lang="en-US" sz="2400" dirty="0" err="1">
                <a:latin typeface="Times New Roman" panose="02020603050405020304" pitchFamily="18" charset="0"/>
                <a:sym typeface="Wingdings" panose="05000000000000000000" pitchFamily="2" charset="2"/>
              </a:rPr>
              <a:t>CaP</a:t>
            </a:r>
            <a:r>
              <a:rPr lang="en-US" sz="2400" dirty="0">
                <a:latin typeface="Times New Roman" panose="02020603050405020304" pitchFamily="18" charset="0"/>
                <a:sym typeface="Wingdings" panose="05000000000000000000" pitchFamily="2" charset="2"/>
              </a:rPr>
              <a:t> risk</a:t>
            </a:r>
            <a:endParaRPr lang="en-US" sz="3600" dirty="0"/>
          </a:p>
        </p:txBody>
      </p:sp>
      <p:sp>
        <p:nvSpPr>
          <p:cNvPr id="13" name="Content Placeholder 2">
            <a:extLst>
              <a:ext uri="{FF2B5EF4-FFF2-40B4-BE49-F238E27FC236}">
                <a16:creationId xmlns:a16="http://schemas.microsoft.com/office/drawing/2014/main" id="{5E66AF80-BFA1-4A67-BAF5-01C2F69029BA}"/>
              </a:ext>
            </a:extLst>
          </p:cNvPr>
          <p:cNvSpPr txBox="1">
            <a:spLocks/>
          </p:cNvSpPr>
          <p:nvPr/>
        </p:nvSpPr>
        <p:spPr>
          <a:xfrm>
            <a:off x="7713076" y="2197843"/>
            <a:ext cx="3921998" cy="675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i="1" dirty="0">
                <a:highlight>
                  <a:srgbClr val="FFFF00"/>
                </a:highlight>
                <a:latin typeface="Times New Roman" panose="02020603050405020304" pitchFamily="18" charset="0"/>
              </a:rPr>
              <a:t>15 of 16 showed positive association (10 statistically significant)</a:t>
            </a:r>
            <a:endParaRPr lang="en-US" b="1" i="1" dirty="0">
              <a:highlight>
                <a:srgbClr val="FFFF00"/>
              </a:highlight>
            </a:endParaRPr>
          </a:p>
        </p:txBody>
      </p:sp>
    </p:spTree>
    <p:extLst>
      <p:ext uri="{BB962C8B-B14F-4D97-AF65-F5344CB8AC3E}">
        <p14:creationId xmlns:p14="http://schemas.microsoft.com/office/powerpoint/2010/main" val="3124808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CC3B6-13B7-482C-941C-39765E1C441D}"/>
              </a:ext>
            </a:extLst>
          </p:cNvPr>
          <p:cNvSpPr>
            <a:spLocks noGrp="1"/>
          </p:cNvSpPr>
          <p:nvPr>
            <p:ph type="title"/>
          </p:nvPr>
        </p:nvSpPr>
        <p:spPr>
          <a:xfrm>
            <a:off x="715462" y="144197"/>
            <a:ext cx="10515600" cy="880667"/>
          </a:xfrm>
        </p:spPr>
        <p:txBody>
          <a:bodyPr/>
          <a:lstStyle/>
          <a:p>
            <a:r>
              <a:rPr lang="en-US" dirty="0"/>
              <a:t>Conclusion</a:t>
            </a:r>
          </a:p>
        </p:txBody>
      </p:sp>
      <p:sp>
        <p:nvSpPr>
          <p:cNvPr id="3" name="Content Placeholder 2">
            <a:extLst>
              <a:ext uri="{FF2B5EF4-FFF2-40B4-BE49-F238E27FC236}">
                <a16:creationId xmlns:a16="http://schemas.microsoft.com/office/drawing/2014/main" id="{931A8C20-1512-406C-A0D9-D068793C9662}"/>
              </a:ext>
            </a:extLst>
          </p:cNvPr>
          <p:cNvSpPr>
            <a:spLocks noGrp="1"/>
          </p:cNvSpPr>
          <p:nvPr>
            <p:ph idx="1"/>
          </p:nvPr>
        </p:nvSpPr>
        <p:spPr>
          <a:xfrm>
            <a:off x="543627" y="1116918"/>
            <a:ext cx="11353801" cy="5290019"/>
          </a:xfrm>
        </p:spPr>
        <p:txBody>
          <a:bodyPr>
            <a:normAutofit fontScale="92500" lnSpcReduction="10000"/>
          </a:bodyPr>
          <a:lstStyle/>
          <a:p>
            <a:r>
              <a:rPr lang="en-US" dirty="0"/>
              <a:t>Eat more plants! </a:t>
            </a:r>
          </a:p>
          <a:p>
            <a:pPr lvl="1"/>
            <a:r>
              <a:rPr lang="en-US" dirty="0"/>
              <a:t>Plant-based diets are associated with a lower risk of prostate cancer progression</a:t>
            </a:r>
          </a:p>
          <a:p>
            <a:pPr lvl="1"/>
            <a:r>
              <a:rPr lang="en-US" dirty="0"/>
              <a:t>Also better for cardiovascular health, sexual health, the environment, animals…..</a:t>
            </a:r>
          </a:p>
          <a:p>
            <a:pPr lvl="1"/>
            <a:r>
              <a:rPr lang="en-US" dirty="0"/>
              <a:t>A win-win with no downside</a:t>
            </a:r>
          </a:p>
          <a:p>
            <a:pPr lvl="1"/>
            <a:r>
              <a:rPr lang="en-US" dirty="0"/>
              <a:t>Emphasis on whole, minimally processed foods </a:t>
            </a:r>
          </a:p>
          <a:p>
            <a:pPr marL="457200" lvl="1" indent="0">
              <a:buNone/>
            </a:pPr>
            <a:endParaRPr lang="en-US" dirty="0"/>
          </a:p>
          <a:p>
            <a:r>
              <a:rPr lang="en-US" dirty="0"/>
              <a:t>Get active! </a:t>
            </a:r>
          </a:p>
          <a:p>
            <a:pPr lvl="1"/>
            <a:r>
              <a:rPr lang="en-US" dirty="0"/>
              <a:t>≥150 mins/</a:t>
            </a:r>
            <a:r>
              <a:rPr lang="en-US" dirty="0" err="1"/>
              <a:t>wk</a:t>
            </a:r>
            <a:r>
              <a:rPr lang="en-US" dirty="0"/>
              <a:t> of moderate intensity aerobic activity + strength &amp; flexibility exercises</a:t>
            </a:r>
          </a:p>
          <a:p>
            <a:pPr lvl="1"/>
            <a:r>
              <a:rPr lang="en-US" dirty="0"/>
              <a:t>Improves quality of life in prostate cancer + cardiovascular health</a:t>
            </a:r>
          </a:p>
          <a:p>
            <a:pPr lvl="1"/>
            <a:endParaRPr lang="en-US" dirty="0"/>
          </a:p>
          <a:p>
            <a:r>
              <a:rPr lang="en-US" dirty="0"/>
              <a:t>Healthy sleep is important!</a:t>
            </a:r>
          </a:p>
          <a:p>
            <a:pPr lvl="1"/>
            <a:r>
              <a:rPr lang="en-US" dirty="0"/>
              <a:t>Improve sleep hygiene</a:t>
            </a:r>
          </a:p>
          <a:p>
            <a:pPr lvl="1"/>
            <a:r>
              <a:rPr lang="en-US" dirty="0"/>
              <a:t>Cognitive behavioral therapy for insomnia</a:t>
            </a:r>
          </a:p>
          <a:p>
            <a:pPr lvl="1"/>
            <a:r>
              <a:rPr lang="en-US" dirty="0"/>
              <a:t>See sleep specialist for symptoms of sleep apnea </a:t>
            </a:r>
          </a:p>
          <a:p>
            <a:pPr lvl="1"/>
            <a:endParaRPr lang="en-US" dirty="0"/>
          </a:p>
        </p:txBody>
      </p:sp>
    </p:spTree>
    <p:extLst>
      <p:ext uri="{BB962C8B-B14F-4D97-AF65-F5344CB8AC3E}">
        <p14:creationId xmlns:p14="http://schemas.microsoft.com/office/powerpoint/2010/main" val="2979219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FA07EA-D43A-4EC3-909E-AD02BA698968}"/>
              </a:ext>
            </a:extLst>
          </p:cNvPr>
          <p:cNvSpPr>
            <a:spLocks noGrp="1"/>
          </p:cNvSpPr>
          <p:nvPr>
            <p:ph type="title"/>
          </p:nvPr>
        </p:nvSpPr>
        <p:spPr>
          <a:xfrm>
            <a:off x="425492" y="282298"/>
            <a:ext cx="10972801" cy="883716"/>
          </a:xfrm>
        </p:spPr>
        <p:txBody>
          <a:bodyPr/>
          <a:lstStyle/>
          <a:p>
            <a:r>
              <a:rPr lang="en-US" dirty="0"/>
              <a:t>Acknowledgements</a:t>
            </a:r>
          </a:p>
        </p:txBody>
      </p:sp>
      <p:pic>
        <p:nvPicPr>
          <p:cNvPr id="1026" name="Picture 2" descr="Seven tips to get your sleep cycle back on track during lockdown">
            <a:extLst>
              <a:ext uri="{FF2B5EF4-FFF2-40B4-BE49-F238E27FC236}">
                <a16:creationId xmlns:a16="http://schemas.microsoft.com/office/drawing/2014/main" id="{5EA07A00-7795-43BF-944A-9C448E8B98D6}"/>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839961" y="1587810"/>
            <a:ext cx="4037012" cy="40370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F259D7-70E0-4117-A21F-F368DFE71E77}"/>
              </a:ext>
            </a:extLst>
          </p:cNvPr>
          <p:cNvSpPr txBox="1"/>
          <p:nvPr/>
        </p:nvSpPr>
        <p:spPr>
          <a:xfrm>
            <a:off x="8499624" y="5624822"/>
            <a:ext cx="3252564" cy="276999"/>
          </a:xfrm>
          <a:prstGeom prst="rect">
            <a:avLst/>
          </a:prstGeom>
          <a:noFill/>
        </p:spPr>
        <p:txBody>
          <a:bodyPr wrap="square" rtlCol="0">
            <a:spAutoFit/>
          </a:bodyPr>
          <a:lstStyle/>
          <a:p>
            <a:r>
              <a:rPr lang="en-US" sz="1200" dirty="0"/>
              <a:t>@benevolente82 (Shutterstock)</a:t>
            </a:r>
          </a:p>
        </p:txBody>
      </p:sp>
      <p:sp>
        <p:nvSpPr>
          <p:cNvPr id="7" name="Content Placeholder 1">
            <a:extLst>
              <a:ext uri="{FF2B5EF4-FFF2-40B4-BE49-F238E27FC236}">
                <a16:creationId xmlns:a16="http://schemas.microsoft.com/office/drawing/2014/main" id="{FD82D7BB-1228-485F-83E6-BAC4F74D3426}"/>
              </a:ext>
            </a:extLst>
          </p:cNvPr>
          <p:cNvSpPr txBox="1">
            <a:spLocks/>
          </p:cNvSpPr>
          <p:nvPr/>
        </p:nvSpPr>
        <p:spPr>
          <a:xfrm>
            <a:off x="315027" y="1829127"/>
            <a:ext cx="6946985" cy="423908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Prostate Cancer Foundation</a:t>
            </a:r>
          </a:p>
          <a:p>
            <a:r>
              <a:rPr lang="en-US" dirty="0">
                <a:solidFill>
                  <a:schemeClr val="tx1"/>
                </a:solidFill>
              </a:rPr>
              <a:t>New York State Department of Health </a:t>
            </a:r>
          </a:p>
          <a:p>
            <a:r>
              <a:rPr lang="en-US" dirty="0">
                <a:solidFill>
                  <a:schemeClr val="tx1"/>
                </a:solidFill>
              </a:rPr>
              <a:t>NYU Perlmutter Cancer Center Support Grant </a:t>
            </a:r>
          </a:p>
          <a:p>
            <a:r>
              <a:rPr lang="en-US" dirty="0">
                <a:solidFill>
                  <a:schemeClr val="tx1"/>
                </a:solidFill>
              </a:rPr>
              <a:t>Special thanks to all of the patients, caregivers and healthcare providers who have participated in our studies!</a:t>
            </a: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17537192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9C8BD-3512-45D2-B53E-E353D773484A}"/>
              </a:ext>
            </a:extLst>
          </p:cNvPr>
          <p:cNvSpPr>
            <a:spLocks noGrp="1"/>
          </p:cNvSpPr>
          <p:nvPr>
            <p:ph type="title"/>
          </p:nvPr>
        </p:nvSpPr>
        <p:spPr>
          <a:xfrm>
            <a:off x="580705" y="309893"/>
            <a:ext cx="11030589" cy="991133"/>
          </a:xfrm>
        </p:spPr>
        <p:txBody>
          <a:bodyPr>
            <a:noAutofit/>
          </a:bodyPr>
          <a:lstStyle/>
          <a:p>
            <a:r>
              <a:rPr lang="en-US" sz="3600" dirty="0">
                <a:highlight>
                  <a:srgbClr val="FFFF00"/>
                </a:highlight>
              </a:rPr>
              <a:t>Open to enrollment- patients, partners &amp;  family members!</a:t>
            </a:r>
            <a:br>
              <a:rPr lang="en-US" sz="3600" dirty="0">
                <a:highlight>
                  <a:srgbClr val="FFFF00"/>
                </a:highlight>
              </a:rPr>
            </a:br>
            <a:r>
              <a:rPr lang="en-US" sz="3600" dirty="0"/>
              <a:t>Pilot of Sleep &amp; Health Improvement Program (SHIP)</a:t>
            </a:r>
          </a:p>
        </p:txBody>
      </p:sp>
      <p:graphicFrame>
        <p:nvGraphicFramePr>
          <p:cNvPr id="4" name="Content Placeholder 3">
            <a:extLst>
              <a:ext uri="{FF2B5EF4-FFF2-40B4-BE49-F238E27FC236}">
                <a16:creationId xmlns:a16="http://schemas.microsoft.com/office/drawing/2014/main" id="{889DA959-EB9F-4065-B4AA-7A8030A13ED3}"/>
              </a:ext>
            </a:extLst>
          </p:cNvPr>
          <p:cNvGraphicFramePr>
            <a:graphicFrameLocks noGrp="1"/>
          </p:cNvGraphicFramePr>
          <p:nvPr>
            <p:ph idx="1"/>
            <p:extLst>
              <p:ext uri="{D42A27DB-BD31-4B8C-83A1-F6EECF244321}">
                <p14:modId xmlns:p14="http://schemas.microsoft.com/office/powerpoint/2010/main" val="1588826009"/>
              </p:ext>
            </p:extLst>
          </p:nvPr>
        </p:nvGraphicFramePr>
        <p:xfrm>
          <a:off x="240949" y="1517301"/>
          <a:ext cx="10102228" cy="1911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5A26976-ACBC-47C2-AA2E-7196D2DA976B}"/>
              </a:ext>
            </a:extLst>
          </p:cNvPr>
          <p:cNvSpPr txBox="1"/>
          <p:nvPr/>
        </p:nvSpPr>
        <p:spPr>
          <a:xfrm>
            <a:off x="10665955" y="2012396"/>
            <a:ext cx="1348074" cy="1200329"/>
          </a:xfrm>
          <a:prstGeom prst="rect">
            <a:avLst/>
          </a:prstGeom>
          <a:noFill/>
        </p:spPr>
        <p:txBody>
          <a:bodyPr wrap="square">
            <a:spAutoFit/>
          </a:bodyPr>
          <a:lstStyle/>
          <a:p>
            <a:r>
              <a:rPr lang="en-US" sz="1200" dirty="0">
                <a:solidFill>
                  <a:schemeClr val="tx1"/>
                </a:solidFill>
              </a:rPr>
              <a:t>Supported by NYU Perlmutter Cancer Center and New York State Department of Health</a:t>
            </a:r>
          </a:p>
        </p:txBody>
      </p:sp>
      <p:sp>
        <p:nvSpPr>
          <p:cNvPr id="3" name="TextBox 2">
            <a:extLst>
              <a:ext uri="{FF2B5EF4-FFF2-40B4-BE49-F238E27FC236}">
                <a16:creationId xmlns:a16="http://schemas.microsoft.com/office/drawing/2014/main" id="{2877ED01-8276-B475-40B2-25388A1F93F5}"/>
              </a:ext>
            </a:extLst>
          </p:cNvPr>
          <p:cNvSpPr txBox="1"/>
          <p:nvPr/>
        </p:nvSpPr>
        <p:spPr>
          <a:xfrm>
            <a:off x="2012906" y="5206997"/>
            <a:ext cx="9371065" cy="1569660"/>
          </a:xfrm>
          <a:prstGeom prst="rect">
            <a:avLst/>
          </a:prstGeom>
          <a:noFill/>
        </p:spPr>
        <p:txBody>
          <a:bodyPr wrap="square" rtlCol="0">
            <a:spAutoFit/>
          </a:bodyPr>
          <a:lstStyle/>
          <a:p>
            <a:pPr marL="0" marR="0" algn="just"/>
            <a:r>
              <a:rPr lang="en-US" sz="2400" dirty="0">
                <a:latin typeface="Arial" panose="020B0604020202020204" pitchFamily="34" charset="0"/>
                <a:cs typeface="Arial" panose="020B0604020202020204" pitchFamily="34" charset="0"/>
              </a:rPr>
              <a:t>For more information or to schedule an interview, please contact: </a:t>
            </a:r>
          </a:p>
          <a:p>
            <a:pPr marL="0" marR="0" algn="just"/>
            <a:r>
              <a:rPr lang="en-US" sz="2400" dirty="0">
                <a:effectLst/>
                <a:latin typeface="Arial" panose="020B0604020202020204" pitchFamily="34" charset="0"/>
                <a:ea typeface="Times New Roman" panose="02020603050405020304" pitchFamily="18" charset="0"/>
                <a:cs typeface="Arial" panose="020B0604020202020204" pitchFamily="34" charset="0"/>
              </a:rPr>
              <a:t>Nataliya Byrne: 646-501-2681 / </a:t>
            </a:r>
            <a:r>
              <a:rPr lang="en-US" sz="2400" u="sng" dirty="0">
                <a:effectLst/>
                <a:latin typeface="Arial" panose="020B0604020202020204" pitchFamily="34" charset="0"/>
                <a:ea typeface="Times New Roman" panose="02020603050405020304" pitchFamily="18" charset="0"/>
                <a:cs typeface="Arial" panose="020B0604020202020204" pitchFamily="34" charset="0"/>
              </a:rPr>
              <a:t>Nataliya.Byrne@nyulangone.org</a:t>
            </a:r>
          </a:p>
          <a:p>
            <a:r>
              <a:rPr lang="en-US" sz="2400" dirty="0">
                <a:latin typeface="Arial" panose="020B0604020202020204" pitchFamily="34" charset="0"/>
                <a:ea typeface="Times New Roman" panose="02020603050405020304" pitchFamily="18" charset="0"/>
                <a:cs typeface="Arial" panose="020B0604020202020204" pitchFamily="34" charset="0"/>
              </a:rPr>
              <a:t>or </a:t>
            </a:r>
            <a:r>
              <a:rPr lang="en-US" sz="2400" dirty="0">
                <a:effectLst/>
                <a:latin typeface="Arial" panose="020B0604020202020204" pitchFamily="34" charset="0"/>
                <a:ea typeface="Times New Roman" panose="02020603050405020304" pitchFamily="18" charset="0"/>
                <a:cs typeface="Arial" panose="020B0604020202020204" pitchFamily="34" charset="0"/>
              </a:rPr>
              <a:t>Tatiana Sanchez Nolasco: 646-501-2550 / </a:t>
            </a:r>
            <a:r>
              <a:rPr lang="en-US" sz="2400" u="sng" dirty="0">
                <a:effectLst/>
                <a:latin typeface="Arial" panose="020B0604020202020204" pitchFamily="34" charset="0"/>
                <a:ea typeface="Times New Roman" panose="02020603050405020304" pitchFamily="18" charset="0"/>
                <a:cs typeface="Arial" panose="020B0604020202020204" pitchFamily="34" charset="0"/>
                <a:hlinkClick r:id="rId7">
                  <a:extLst>
                    <a:ext uri="{A12FA001-AC4F-418D-AE19-62706E023703}">
                      <ahyp:hlinkClr xmlns:ahyp="http://schemas.microsoft.com/office/drawing/2018/hyperlinkcolor" val="tx"/>
                    </a:ext>
                  </a:extLst>
                </a:hlinkClick>
              </a:rPr>
              <a:t>Tatiana.Sancheznolasco@nyulangone.org</a:t>
            </a: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16CC44B-358D-FFC7-7041-3BC134DEF68F}"/>
              </a:ext>
            </a:extLst>
          </p:cNvPr>
          <p:cNvSpPr txBox="1"/>
          <p:nvPr/>
        </p:nvSpPr>
        <p:spPr>
          <a:xfrm>
            <a:off x="1424914" y="3645275"/>
            <a:ext cx="9476927" cy="1200329"/>
          </a:xfrm>
          <a:prstGeom prst="rect">
            <a:avLst/>
          </a:prstGeom>
          <a:noFill/>
        </p:spPr>
        <p:txBody>
          <a:bodyPr wrap="square">
            <a:spAutoFit/>
          </a:bodyPr>
          <a:lstStyle/>
          <a:p>
            <a:r>
              <a:rPr lang="en-US" sz="1800" dirty="0">
                <a:effectLst/>
                <a:latin typeface="Arial" panose="020B0604020202020204" pitchFamily="34" charset="0"/>
                <a:ea typeface="Times New Roman" panose="02020603050405020304" pitchFamily="18" charset="0"/>
                <a:cs typeface="Arial" panose="020B0604020202020204" pitchFamily="34" charset="0"/>
              </a:rPr>
              <a:t>Participation involves visiting a website designed by the study team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with recommendations about sleep, nutrition and exercise,</a:t>
            </a:r>
            <a:r>
              <a:rPr lang="en-US" sz="1800" dirty="0">
                <a:effectLst/>
                <a:latin typeface="Arial" panose="020B0604020202020204" pitchFamily="34" charset="0"/>
                <a:ea typeface="Times New Roman" panose="02020603050405020304" pitchFamily="18" charset="0"/>
                <a:cs typeface="Arial" panose="020B0604020202020204" pitchFamily="34" charset="0"/>
              </a:rPr>
              <a:t> completing online surveys, wearing a wrist watch to measure activity for a total of two weeks, visiting a website, and two telephone calls with the study team. Gift cards will be provided as reimbursement for study completion.</a:t>
            </a:r>
            <a:endParaRPr lang="en-US" dirty="0"/>
          </a:p>
        </p:txBody>
      </p:sp>
    </p:spTree>
    <p:extLst>
      <p:ext uri="{BB962C8B-B14F-4D97-AF65-F5344CB8AC3E}">
        <p14:creationId xmlns:p14="http://schemas.microsoft.com/office/powerpoint/2010/main" val="4185803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9DC2-77DB-49C6-8603-281E51939F08}"/>
              </a:ext>
            </a:extLst>
          </p:cNvPr>
          <p:cNvSpPr>
            <a:spLocks noGrp="1"/>
          </p:cNvSpPr>
          <p:nvPr>
            <p:ph type="title"/>
          </p:nvPr>
        </p:nvSpPr>
        <p:spPr>
          <a:xfrm>
            <a:off x="289560" y="601345"/>
            <a:ext cx="10675620" cy="983615"/>
          </a:xfrm>
        </p:spPr>
        <p:txBody>
          <a:bodyPr>
            <a:normAutofit/>
          </a:bodyPr>
          <a:lstStyle/>
          <a:p>
            <a:r>
              <a:rPr lang="en-US" sz="4000" dirty="0"/>
              <a:t>Mechanisms Linking Sleep Disturbances to Cancer</a:t>
            </a:r>
          </a:p>
        </p:txBody>
      </p:sp>
      <p:sp>
        <p:nvSpPr>
          <p:cNvPr id="7" name="Content Placeholder 6">
            <a:extLst>
              <a:ext uri="{FF2B5EF4-FFF2-40B4-BE49-F238E27FC236}">
                <a16:creationId xmlns:a16="http://schemas.microsoft.com/office/drawing/2014/main" id="{47804814-3C99-4487-AB64-5F7077192658}"/>
              </a:ext>
            </a:extLst>
          </p:cNvPr>
          <p:cNvSpPr>
            <a:spLocks noGrp="1"/>
          </p:cNvSpPr>
          <p:nvPr>
            <p:ph idx="1"/>
          </p:nvPr>
        </p:nvSpPr>
        <p:spPr/>
        <p:txBody>
          <a:bodyPr/>
          <a:lstStyle/>
          <a:p>
            <a:r>
              <a:rPr lang="en-US" dirty="0"/>
              <a:t>Circadian system as potential tumor suppressor (e.g., inhibition of cellular proliferation, anti-angiogenesis)</a:t>
            </a:r>
          </a:p>
          <a:p>
            <a:endParaRPr lang="en-US" dirty="0"/>
          </a:p>
          <a:p>
            <a:r>
              <a:rPr lang="en-US" dirty="0"/>
              <a:t>Melatonin is secreted by pineal gland, with peak at night</a:t>
            </a:r>
          </a:p>
          <a:p>
            <a:pPr lvl="1"/>
            <a:r>
              <a:rPr lang="en-US" dirty="0"/>
              <a:t>Suppressed by many factors including light at night</a:t>
            </a:r>
          </a:p>
          <a:p>
            <a:pPr lvl="1"/>
            <a:r>
              <a:rPr lang="en-US" dirty="0"/>
              <a:t>Inhibits prostate cancer growth in experimental studies</a:t>
            </a:r>
          </a:p>
          <a:p>
            <a:endParaRPr lang="en-US" dirty="0"/>
          </a:p>
          <a:p>
            <a:r>
              <a:rPr lang="en-US" dirty="0"/>
              <a:t>Obstructive sleep apnea </a:t>
            </a:r>
            <a:r>
              <a:rPr lang="en-US" dirty="0">
                <a:sym typeface="Wingdings" panose="05000000000000000000" pitchFamily="2" charset="2"/>
              </a:rPr>
              <a:t> hypoxia  accelerated tumor progression</a:t>
            </a:r>
            <a:endParaRPr lang="en-US" dirty="0"/>
          </a:p>
        </p:txBody>
      </p:sp>
    </p:spTree>
    <p:extLst>
      <p:ext uri="{BB962C8B-B14F-4D97-AF65-F5344CB8AC3E}">
        <p14:creationId xmlns:p14="http://schemas.microsoft.com/office/powerpoint/2010/main" val="2933444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9B6FA0-9E20-4A4B-A07E-7624FC5B129A}"/>
              </a:ext>
            </a:extLst>
          </p:cNvPr>
          <p:cNvSpPr>
            <a:spLocks noGrp="1"/>
          </p:cNvSpPr>
          <p:nvPr>
            <p:ph idx="1"/>
          </p:nvPr>
        </p:nvSpPr>
        <p:spPr>
          <a:xfrm>
            <a:off x="714129" y="2575969"/>
            <a:ext cx="3277879" cy="853031"/>
          </a:xfrm>
        </p:spPr>
        <p:txBody>
          <a:bodyPr>
            <a:normAutofit fontScale="92500" lnSpcReduction="10000"/>
          </a:bodyPr>
          <a:lstStyle/>
          <a:p>
            <a:pPr marL="0" indent="0">
              <a:buNone/>
            </a:pPr>
            <a:r>
              <a:rPr lang="en-US" b="1" dirty="0"/>
              <a:t>83 studies</a:t>
            </a:r>
          </a:p>
          <a:p>
            <a:pPr marL="0" indent="0">
              <a:buNone/>
            </a:pPr>
            <a:r>
              <a:rPr lang="en-US" dirty="0"/>
              <a:t>  3 including </a:t>
            </a:r>
            <a:r>
              <a:rPr lang="en-US" b="1" dirty="0"/>
              <a:t>caregivers</a:t>
            </a:r>
          </a:p>
          <a:p>
            <a:pPr lvl="1"/>
            <a:endParaRPr lang="en-US" dirty="0"/>
          </a:p>
        </p:txBody>
      </p:sp>
      <p:sp>
        <p:nvSpPr>
          <p:cNvPr id="6" name="Content Placeholder 2">
            <a:extLst>
              <a:ext uri="{FF2B5EF4-FFF2-40B4-BE49-F238E27FC236}">
                <a16:creationId xmlns:a16="http://schemas.microsoft.com/office/drawing/2014/main" id="{44B8E5CA-1BB3-4DF6-934E-82CE71B44272}"/>
              </a:ext>
            </a:extLst>
          </p:cNvPr>
          <p:cNvSpPr txBox="1">
            <a:spLocks/>
          </p:cNvSpPr>
          <p:nvPr/>
        </p:nvSpPr>
        <p:spPr>
          <a:xfrm>
            <a:off x="4337715" y="3028339"/>
            <a:ext cx="2874119" cy="19967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Prostate cancer has a </a:t>
            </a:r>
            <a:r>
              <a:rPr lang="en-US" sz="3200" b="1" dirty="0"/>
              <a:t>substantial impact on sleep</a:t>
            </a:r>
            <a:endParaRPr lang="en-US" dirty="0"/>
          </a:p>
        </p:txBody>
      </p:sp>
      <p:sp>
        <p:nvSpPr>
          <p:cNvPr id="12" name="TextBox 11">
            <a:extLst>
              <a:ext uri="{FF2B5EF4-FFF2-40B4-BE49-F238E27FC236}">
                <a16:creationId xmlns:a16="http://schemas.microsoft.com/office/drawing/2014/main" id="{8670DD49-A78E-4AAD-9502-B6012A272399}"/>
              </a:ext>
            </a:extLst>
          </p:cNvPr>
          <p:cNvSpPr txBox="1"/>
          <p:nvPr/>
        </p:nvSpPr>
        <p:spPr>
          <a:xfrm>
            <a:off x="9321969" y="6550223"/>
            <a:ext cx="2651147" cy="307777"/>
          </a:xfrm>
          <a:prstGeom prst="rect">
            <a:avLst/>
          </a:prstGeom>
          <a:noFill/>
        </p:spPr>
        <p:txBody>
          <a:bodyPr wrap="square" rtlCol="0">
            <a:spAutoFit/>
          </a:bodyPr>
          <a:lstStyle/>
          <a:p>
            <a:r>
              <a:rPr lang="en-US" sz="1400" dirty="0"/>
              <a:t>Sleep Medicine 2022; 94: 38</a:t>
            </a:r>
          </a:p>
        </p:txBody>
      </p:sp>
      <p:sp>
        <p:nvSpPr>
          <p:cNvPr id="7" name="Title 6">
            <a:extLst>
              <a:ext uri="{FF2B5EF4-FFF2-40B4-BE49-F238E27FC236}">
                <a16:creationId xmlns:a16="http://schemas.microsoft.com/office/drawing/2014/main" id="{88285F56-D652-8615-1467-2CF27830427E}"/>
              </a:ext>
            </a:extLst>
          </p:cNvPr>
          <p:cNvSpPr>
            <a:spLocks noGrp="1"/>
          </p:cNvSpPr>
          <p:nvPr>
            <p:ph type="title"/>
          </p:nvPr>
        </p:nvSpPr>
        <p:spPr/>
        <p:txBody>
          <a:bodyPr/>
          <a:lstStyle/>
          <a:p>
            <a:endParaRPr lang="en-US" dirty="0"/>
          </a:p>
        </p:txBody>
      </p:sp>
      <p:pic>
        <p:nvPicPr>
          <p:cNvPr id="9" name="Picture 8">
            <a:extLst>
              <a:ext uri="{FF2B5EF4-FFF2-40B4-BE49-F238E27FC236}">
                <a16:creationId xmlns:a16="http://schemas.microsoft.com/office/drawing/2014/main" id="{25E5D8B3-38E2-A5A0-B150-613F61DF0382}"/>
              </a:ext>
            </a:extLst>
          </p:cNvPr>
          <p:cNvPicPr>
            <a:picLocks noChangeAspect="1"/>
          </p:cNvPicPr>
          <p:nvPr/>
        </p:nvPicPr>
        <p:blipFill>
          <a:blip r:embed="rId2"/>
          <a:stretch>
            <a:fillRect/>
          </a:stretch>
        </p:blipFill>
        <p:spPr>
          <a:xfrm>
            <a:off x="657161" y="273247"/>
            <a:ext cx="10696639" cy="1987734"/>
          </a:xfrm>
          <a:prstGeom prst="rect">
            <a:avLst/>
          </a:prstGeom>
        </p:spPr>
      </p:pic>
      <p:sp>
        <p:nvSpPr>
          <p:cNvPr id="10" name="TextBox 9">
            <a:extLst>
              <a:ext uri="{FF2B5EF4-FFF2-40B4-BE49-F238E27FC236}">
                <a16:creationId xmlns:a16="http://schemas.microsoft.com/office/drawing/2014/main" id="{84014748-FE21-6021-1C9B-1BDE14C07761}"/>
              </a:ext>
            </a:extLst>
          </p:cNvPr>
          <p:cNvSpPr txBox="1"/>
          <p:nvPr/>
        </p:nvSpPr>
        <p:spPr>
          <a:xfrm>
            <a:off x="7854286" y="3828833"/>
            <a:ext cx="4232511" cy="2523768"/>
          </a:xfrm>
          <a:prstGeom prst="rect">
            <a:avLst/>
          </a:prstGeom>
          <a:noFill/>
        </p:spPr>
        <p:txBody>
          <a:bodyPr wrap="square">
            <a:spAutoFit/>
          </a:bodyPr>
          <a:lstStyle/>
          <a:p>
            <a:r>
              <a:rPr lang="en-US" dirty="0"/>
              <a:t>Linked with other issues: </a:t>
            </a:r>
          </a:p>
          <a:p>
            <a:pPr lvl="1"/>
            <a:r>
              <a:rPr lang="en-US" sz="2800" dirty="0"/>
              <a:t>Night sweats</a:t>
            </a:r>
          </a:p>
          <a:p>
            <a:pPr lvl="1"/>
            <a:r>
              <a:rPr lang="en-US" sz="2800" dirty="0"/>
              <a:t>Urination</a:t>
            </a:r>
          </a:p>
          <a:p>
            <a:pPr lvl="1"/>
            <a:r>
              <a:rPr lang="en-US" sz="2800" dirty="0"/>
              <a:t>Pain</a:t>
            </a:r>
          </a:p>
          <a:p>
            <a:pPr lvl="1"/>
            <a:r>
              <a:rPr lang="en-US" sz="2800" dirty="0"/>
              <a:t>Stress</a:t>
            </a:r>
          </a:p>
          <a:p>
            <a:pPr lvl="1"/>
            <a:r>
              <a:rPr lang="en-US" sz="2800" dirty="0"/>
              <a:t>Anxiety</a:t>
            </a:r>
          </a:p>
        </p:txBody>
      </p:sp>
    </p:spTree>
    <p:extLst>
      <p:ext uri="{BB962C8B-B14F-4D97-AF65-F5344CB8AC3E}">
        <p14:creationId xmlns:p14="http://schemas.microsoft.com/office/powerpoint/2010/main" val="2287585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EFE1C29E-0B1B-F94A-BC3B-71D86F1BF7BD}"/>
              </a:ext>
            </a:extLst>
          </p:cNvPr>
          <p:cNvPicPr>
            <a:picLocks noChangeAspect="1"/>
          </p:cNvPicPr>
          <p:nvPr/>
        </p:nvPicPr>
        <p:blipFill>
          <a:blip r:embed="rId2"/>
          <a:stretch>
            <a:fillRect/>
          </a:stretch>
        </p:blipFill>
        <p:spPr>
          <a:xfrm>
            <a:off x="1142318" y="-5092391"/>
            <a:ext cx="10001250" cy="15001875"/>
          </a:xfrm>
          <a:prstGeom prst="rect">
            <a:avLst/>
          </a:prstGeom>
        </p:spPr>
      </p:pic>
      <p:cxnSp>
        <p:nvCxnSpPr>
          <p:cNvPr id="7" name="Straight Arrow Connector 6">
            <a:extLst>
              <a:ext uri="{FF2B5EF4-FFF2-40B4-BE49-F238E27FC236}">
                <a16:creationId xmlns:a16="http://schemas.microsoft.com/office/drawing/2014/main" id="{0FD082F6-7732-2A42-B752-0B6971D0E4A0}"/>
              </a:ext>
            </a:extLst>
          </p:cNvPr>
          <p:cNvCxnSpPr>
            <a:cxnSpLocks/>
          </p:cNvCxnSpPr>
          <p:nvPr/>
        </p:nvCxnSpPr>
        <p:spPr>
          <a:xfrm>
            <a:off x="8055429" y="1589315"/>
            <a:ext cx="1197428"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3B7BAC-9929-AF48-B3F0-8002FF3FF1D2}"/>
              </a:ext>
            </a:extLst>
          </p:cNvPr>
          <p:cNvCxnSpPr/>
          <p:nvPr/>
        </p:nvCxnSpPr>
        <p:spPr>
          <a:xfrm flipV="1">
            <a:off x="8055429" y="1589315"/>
            <a:ext cx="0" cy="21771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96EF9EA-342D-4044-A58A-3B56E96AF168}"/>
              </a:ext>
            </a:extLst>
          </p:cNvPr>
          <p:cNvSpPr/>
          <p:nvPr/>
        </p:nvSpPr>
        <p:spPr>
          <a:xfrm>
            <a:off x="9314771" y="1279072"/>
            <a:ext cx="2250111" cy="852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buNone/>
            </a:pPr>
            <a:r>
              <a:rPr lang="en-US" sz="1600" dirty="0">
                <a:latin typeface="Helvetica" panose="020B0604020202020204" pitchFamily="34" charset="0"/>
              </a:rPr>
              <a:t>48% used sleeping medicine and </a:t>
            </a:r>
            <a:r>
              <a:rPr lang="en-US" sz="1600" b="0" i="0" u="none" strike="noStrike" baseline="0" dirty="0">
                <a:latin typeface="Helvetica" panose="020B0604020202020204" pitchFamily="34" charset="0"/>
              </a:rPr>
              <a:t>31% had poor sleep habits</a:t>
            </a:r>
            <a:endParaRPr lang="en-US" sz="1600" dirty="0"/>
          </a:p>
        </p:txBody>
      </p:sp>
      <p:cxnSp>
        <p:nvCxnSpPr>
          <p:cNvPr id="15" name="Straight Arrow Connector 14">
            <a:extLst>
              <a:ext uri="{FF2B5EF4-FFF2-40B4-BE49-F238E27FC236}">
                <a16:creationId xmlns:a16="http://schemas.microsoft.com/office/drawing/2014/main" id="{B7D4FE5C-37AE-ED4E-BBF0-41231100E088}"/>
              </a:ext>
            </a:extLst>
          </p:cNvPr>
          <p:cNvCxnSpPr>
            <a:cxnSpLocks/>
          </p:cNvCxnSpPr>
          <p:nvPr/>
        </p:nvCxnSpPr>
        <p:spPr>
          <a:xfrm>
            <a:off x="9144001" y="2667000"/>
            <a:ext cx="1038224"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836AE5F-D461-5347-9A7E-E9AB04FB6597}"/>
              </a:ext>
            </a:extLst>
          </p:cNvPr>
          <p:cNvSpPr/>
          <p:nvPr/>
        </p:nvSpPr>
        <p:spPr>
          <a:xfrm>
            <a:off x="10276113" y="2356756"/>
            <a:ext cx="1734911" cy="852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0" i="0" u="none" strike="noStrike" baseline="0">
                <a:latin typeface="Helvetica" panose="020B0604020202020204" pitchFamily="34" charset="0"/>
              </a:rPr>
              <a:t>22% met the criteria for clinical insomnia</a:t>
            </a:r>
            <a:endParaRPr lang="en-US" sz="1600" dirty="0"/>
          </a:p>
        </p:txBody>
      </p:sp>
      <p:cxnSp>
        <p:nvCxnSpPr>
          <p:cNvPr id="18" name="Straight Arrow Connector 17">
            <a:extLst>
              <a:ext uri="{FF2B5EF4-FFF2-40B4-BE49-F238E27FC236}">
                <a16:creationId xmlns:a16="http://schemas.microsoft.com/office/drawing/2014/main" id="{3193DD14-87A3-A44C-81AF-35EE76664FE4}"/>
              </a:ext>
            </a:extLst>
          </p:cNvPr>
          <p:cNvCxnSpPr>
            <a:cxnSpLocks/>
          </p:cNvCxnSpPr>
          <p:nvPr/>
        </p:nvCxnSpPr>
        <p:spPr>
          <a:xfrm>
            <a:off x="6019796" y="751114"/>
            <a:ext cx="1038224"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B9A0DC5-A4F0-1944-8137-62395537D5CE}"/>
              </a:ext>
            </a:extLst>
          </p:cNvPr>
          <p:cNvSpPr/>
          <p:nvPr/>
        </p:nvSpPr>
        <p:spPr>
          <a:xfrm>
            <a:off x="7152592" y="438150"/>
            <a:ext cx="2439404" cy="6204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buNone/>
            </a:pPr>
            <a:r>
              <a:rPr lang="en-US" b="0" i="0" u="none" strike="noStrike" baseline="0" dirty="0">
                <a:latin typeface="Helvetica" panose="020B0604020202020204" pitchFamily="34" charset="0"/>
              </a:rPr>
              <a:t>45% were at high-risk for sleep apnea</a:t>
            </a:r>
          </a:p>
        </p:txBody>
      </p:sp>
      <p:sp>
        <p:nvSpPr>
          <p:cNvPr id="21" name="Rectangle 20">
            <a:extLst>
              <a:ext uri="{FF2B5EF4-FFF2-40B4-BE49-F238E27FC236}">
                <a16:creationId xmlns:a16="http://schemas.microsoft.com/office/drawing/2014/main" id="{371C0BE3-28C6-0648-8810-F55322E1EAFD}"/>
              </a:ext>
            </a:extLst>
          </p:cNvPr>
          <p:cNvSpPr/>
          <p:nvPr/>
        </p:nvSpPr>
        <p:spPr>
          <a:xfrm>
            <a:off x="4217410" y="3428999"/>
            <a:ext cx="2023830" cy="737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buNone/>
            </a:pPr>
            <a:r>
              <a:rPr lang="en-US" sz="1600" b="0" i="0" u="none" strike="noStrike" baseline="0" dirty="0">
                <a:latin typeface="Helvetica" panose="020B0604020202020204" pitchFamily="34" charset="0"/>
              </a:rPr>
              <a:t>67% of respondents met the cutoff for poor sleep quality</a:t>
            </a:r>
          </a:p>
        </p:txBody>
      </p:sp>
      <p:sp>
        <p:nvSpPr>
          <p:cNvPr id="17" name="Title 1">
            <a:extLst>
              <a:ext uri="{FF2B5EF4-FFF2-40B4-BE49-F238E27FC236}">
                <a16:creationId xmlns:a16="http://schemas.microsoft.com/office/drawing/2014/main" id="{2E7E8126-2A3F-4856-AF95-39D445EEC291}"/>
              </a:ext>
            </a:extLst>
          </p:cNvPr>
          <p:cNvSpPr>
            <a:spLocks noGrp="1"/>
          </p:cNvSpPr>
          <p:nvPr>
            <p:ph type="title"/>
          </p:nvPr>
        </p:nvSpPr>
        <p:spPr>
          <a:xfrm>
            <a:off x="838200" y="365125"/>
            <a:ext cx="3813572" cy="1224185"/>
          </a:xfrm>
        </p:spPr>
        <p:txBody>
          <a:bodyPr>
            <a:normAutofit fontScale="90000"/>
          </a:bodyPr>
          <a:lstStyle/>
          <a:p>
            <a:r>
              <a:rPr lang="en-US" dirty="0"/>
              <a:t>Survey of Patients with Prostate Cancer</a:t>
            </a:r>
          </a:p>
        </p:txBody>
      </p:sp>
      <p:sp>
        <p:nvSpPr>
          <p:cNvPr id="3" name="TextBox 2">
            <a:extLst>
              <a:ext uri="{FF2B5EF4-FFF2-40B4-BE49-F238E27FC236}">
                <a16:creationId xmlns:a16="http://schemas.microsoft.com/office/drawing/2014/main" id="{6376F1AF-191F-4E39-B6C1-7E32CFADACE3}"/>
              </a:ext>
            </a:extLst>
          </p:cNvPr>
          <p:cNvSpPr txBox="1"/>
          <p:nvPr/>
        </p:nvSpPr>
        <p:spPr>
          <a:xfrm>
            <a:off x="7284515" y="6302609"/>
            <a:ext cx="4381754" cy="369332"/>
          </a:xfrm>
          <a:prstGeom prst="rect">
            <a:avLst/>
          </a:prstGeom>
          <a:noFill/>
        </p:spPr>
        <p:txBody>
          <a:bodyPr wrap="square" rtlCol="0">
            <a:spAutoFit/>
          </a:bodyPr>
          <a:lstStyle/>
          <a:p>
            <a:r>
              <a:rPr lang="en-US" dirty="0"/>
              <a:t>Loeb et al. (Unpublished Data)</a:t>
            </a:r>
          </a:p>
        </p:txBody>
      </p:sp>
    </p:spTree>
    <p:extLst>
      <p:ext uri="{BB962C8B-B14F-4D97-AF65-F5344CB8AC3E}">
        <p14:creationId xmlns:p14="http://schemas.microsoft.com/office/powerpoint/2010/main" val="3368594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DBEC0E-C6D9-E24A-89C5-1D54875F2208}"/>
              </a:ext>
            </a:extLst>
          </p:cNvPr>
          <p:cNvPicPr>
            <a:picLocks noChangeAspect="1"/>
          </p:cNvPicPr>
          <p:nvPr/>
        </p:nvPicPr>
        <p:blipFill>
          <a:blip r:embed="rId2"/>
          <a:stretch>
            <a:fillRect/>
          </a:stretch>
        </p:blipFill>
        <p:spPr>
          <a:xfrm>
            <a:off x="334973" y="1860507"/>
            <a:ext cx="5511800" cy="3594100"/>
          </a:xfrm>
          <a:prstGeom prst="rect">
            <a:avLst/>
          </a:prstGeom>
        </p:spPr>
      </p:pic>
      <p:pic>
        <p:nvPicPr>
          <p:cNvPr id="4" name="Picture 3">
            <a:extLst>
              <a:ext uri="{FF2B5EF4-FFF2-40B4-BE49-F238E27FC236}">
                <a16:creationId xmlns:a16="http://schemas.microsoft.com/office/drawing/2014/main" id="{AA5A4FDA-5E6C-4046-83AA-C93B5E6D1AEE}"/>
              </a:ext>
            </a:extLst>
          </p:cNvPr>
          <p:cNvPicPr>
            <a:picLocks noChangeAspect="1"/>
          </p:cNvPicPr>
          <p:nvPr/>
        </p:nvPicPr>
        <p:blipFill>
          <a:blip r:embed="rId3"/>
          <a:stretch>
            <a:fillRect/>
          </a:stretch>
        </p:blipFill>
        <p:spPr>
          <a:xfrm>
            <a:off x="6575318" y="1860507"/>
            <a:ext cx="5448300" cy="3606800"/>
          </a:xfrm>
          <a:prstGeom prst="rect">
            <a:avLst/>
          </a:prstGeom>
        </p:spPr>
      </p:pic>
      <p:sp>
        <p:nvSpPr>
          <p:cNvPr id="5" name="TextBox 4">
            <a:extLst>
              <a:ext uri="{FF2B5EF4-FFF2-40B4-BE49-F238E27FC236}">
                <a16:creationId xmlns:a16="http://schemas.microsoft.com/office/drawing/2014/main" id="{58E669D7-62B0-43A5-AD92-B7CAE3F28280}"/>
              </a:ext>
            </a:extLst>
          </p:cNvPr>
          <p:cNvSpPr txBox="1"/>
          <p:nvPr/>
        </p:nvSpPr>
        <p:spPr>
          <a:xfrm>
            <a:off x="7806153" y="6044859"/>
            <a:ext cx="4013541" cy="646331"/>
          </a:xfrm>
          <a:prstGeom prst="rect">
            <a:avLst/>
          </a:prstGeom>
          <a:noFill/>
        </p:spPr>
        <p:txBody>
          <a:bodyPr wrap="square" rtlCol="0">
            <a:spAutoFit/>
          </a:bodyPr>
          <a:lstStyle/>
          <a:p>
            <a:r>
              <a:rPr lang="en-US" dirty="0"/>
              <a:t>Courtesy of Dr. Lorelei </a:t>
            </a:r>
            <a:r>
              <a:rPr lang="en-US" dirty="0" err="1"/>
              <a:t>Mucci</a:t>
            </a:r>
            <a:endParaRPr lang="en-US" dirty="0"/>
          </a:p>
          <a:p>
            <a:r>
              <a:rPr lang="en-US" i="1" dirty="0"/>
              <a:t>Manuscript in Progress</a:t>
            </a:r>
          </a:p>
        </p:txBody>
      </p:sp>
      <p:sp>
        <p:nvSpPr>
          <p:cNvPr id="6" name="Title 1">
            <a:extLst>
              <a:ext uri="{FF2B5EF4-FFF2-40B4-BE49-F238E27FC236}">
                <a16:creationId xmlns:a16="http://schemas.microsoft.com/office/drawing/2014/main" id="{A3699998-624D-4C20-87E0-4CA8A29FD83E}"/>
              </a:ext>
            </a:extLst>
          </p:cNvPr>
          <p:cNvSpPr txBox="1">
            <a:spLocks/>
          </p:cNvSpPr>
          <p:nvPr/>
        </p:nvSpPr>
        <p:spPr>
          <a:xfrm>
            <a:off x="310425" y="260798"/>
            <a:ext cx="6710203" cy="102215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kern="1200" spc="300">
                <a:solidFill>
                  <a:srgbClr val="FFFFFF"/>
                </a:solidFill>
                <a:latin typeface="+mj-lt"/>
                <a:ea typeface="+mj-ea"/>
                <a:cs typeface="+mj-cs"/>
              </a:defRPr>
            </a:lvl1pPr>
          </a:lstStyle>
          <a:p>
            <a:r>
              <a:rPr lang="en-US" dirty="0"/>
              <a:t>Ironman Registry: Advanced </a:t>
            </a:r>
            <a:r>
              <a:rPr lang="en-US" dirty="0" err="1"/>
              <a:t>PCa</a:t>
            </a:r>
            <a:endParaRPr lang="en-US" dirty="0"/>
          </a:p>
          <a:p>
            <a:r>
              <a:rPr lang="en-US" dirty="0"/>
              <a:t>Baseline Data on Sleep</a:t>
            </a:r>
          </a:p>
        </p:txBody>
      </p:sp>
    </p:spTree>
    <p:extLst>
      <p:ext uri="{BB962C8B-B14F-4D97-AF65-F5344CB8AC3E}">
        <p14:creationId xmlns:p14="http://schemas.microsoft.com/office/powerpoint/2010/main" val="99850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6002</TotalTime>
  <Words>2563</Words>
  <Application>Microsoft Office PowerPoint</Application>
  <PresentationFormat>Widescreen</PresentationFormat>
  <Paragraphs>321</Paragraphs>
  <Slides>52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Calibri Light</vt:lpstr>
      <vt:lpstr>Helvetica</vt:lpstr>
      <vt:lpstr>Times New Roman</vt:lpstr>
      <vt:lpstr>Wingdings</vt:lpstr>
      <vt:lpstr>Office Theme</vt:lpstr>
      <vt:lpstr>Optimizing Sleep, Exercise and Nutrition in Prostate Cancer</vt:lpstr>
      <vt:lpstr>Sleep Health</vt:lpstr>
      <vt:lpstr>How is your sleep? </vt:lpstr>
      <vt:lpstr>Types of Sleep Problems</vt:lpstr>
      <vt:lpstr>PowerPoint Presentation</vt:lpstr>
      <vt:lpstr>Mechanisms Linking Sleep Disturbances to Cancer</vt:lpstr>
      <vt:lpstr>PowerPoint Presentation</vt:lpstr>
      <vt:lpstr>Survey of Patients with Prostate Cancer</vt:lpstr>
      <vt:lpstr>PowerPoint Presentation</vt:lpstr>
      <vt:lpstr>Survey of Caregivers of Patients with Prostate Cancer</vt:lpstr>
      <vt:lpstr>Sleep Disturbances are Morbid!</vt:lpstr>
      <vt:lpstr>What to do if you are experiencing sleep problems</vt:lpstr>
      <vt:lpstr>Sleep Hygiene Tips</vt:lpstr>
      <vt:lpstr>PowerPoint Presentation</vt:lpstr>
      <vt:lpstr>Cognitive Behavioral Therapy for Insomnia (CBT-I)</vt:lpstr>
      <vt:lpstr>Dangers of Sleep Medication</vt:lpstr>
      <vt:lpstr>PowerPoint Presentation</vt:lpstr>
      <vt:lpstr>Lifestyle Modification:  Physical Activity + Nutrition</vt:lpstr>
      <vt:lpstr>Why Healthy Lifestyle is Important for People with Prostate Cancer</vt:lpstr>
      <vt:lpstr>American Cancer Society Survivorship Guidelines</vt:lpstr>
      <vt:lpstr>PowerPoint Presentation</vt:lpstr>
      <vt:lpstr>Look for activities that you enjoy!</vt:lpstr>
      <vt:lpstr>PowerPoint Presentation</vt:lpstr>
      <vt:lpstr>PowerPoint Presentation</vt:lpstr>
      <vt:lpstr>PowerPoint Presentation</vt:lpstr>
      <vt:lpstr>PowerPoint Presentation</vt:lpstr>
      <vt:lpstr>Nutrition</vt:lpstr>
      <vt:lpstr>Global Variation in Prostate Cancer Incidence</vt:lpstr>
      <vt:lpstr>Migration Studies</vt:lpstr>
      <vt:lpstr>Prostate Cancer Risk &amp; Dietary Maps</vt:lpstr>
      <vt:lpstr>Specific Foods Linked With Risk of Clinically Significant Prostate Cancer</vt:lpstr>
      <vt:lpstr>WHO Classifies Meat as a Carcinogen</vt:lpstr>
      <vt:lpstr>Why Meat is Carcinogenic</vt:lpstr>
      <vt:lpstr>PowerPoint Presentation</vt:lpstr>
      <vt:lpstr>Specific Foods Linked With Risk of Clinically Significant Prostate Cancer</vt:lpstr>
      <vt:lpstr>Whole Foods Plant-Based Diet (“WFPB”)</vt:lpstr>
      <vt:lpstr>Benefits of Plant-Based Diets</vt:lpstr>
      <vt:lpstr>PowerPoint Presentation</vt:lpstr>
      <vt:lpstr>Plant-Based Dietary Patterns &amp; Prostate Cancer</vt:lpstr>
      <vt:lpstr>Plant-Based Diet  Lower Risk of Elevated PSA</vt:lpstr>
      <vt:lpstr>Higher Plant-Based Diet Index  Lower Risk of Fatal Prostate Cancer  </vt:lpstr>
      <vt:lpstr>PowerPoint Presentation</vt:lpstr>
      <vt:lpstr>PowerPoint Presentation</vt:lpstr>
      <vt:lpstr>PowerPoint Presentation</vt:lpstr>
      <vt:lpstr>Downsides to Plant-Based Diets</vt:lpstr>
      <vt:lpstr>Added Perk to Plant-Based Diet: Better Erections!</vt:lpstr>
      <vt:lpstr>More Added Perks to Plant-Based Diet: Improve Diabetes</vt:lpstr>
      <vt:lpstr>Added Perk to Plant-Based Diet: Weight Loss</vt:lpstr>
      <vt:lpstr>Resources for Plant-Based Diet</vt:lpstr>
      <vt:lpstr>Conclusion</vt:lpstr>
      <vt:lpstr>Acknowledgements</vt:lpstr>
      <vt:lpstr>Open to enrollment- patients, partners &amp;  family members! Pilot of Sleep &amp; Health Improvement Program (SHIP)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Stacy Loeb</dc:creator>
  <cp:lastModifiedBy>Stacy Loeb</cp:lastModifiedBy>
  <cp:revision>20</cp:revision>
  <dcterms:created xsi:type="dcterms:W3CDTF">2021-09-19T12:14:02Z</dcterms:created>
  <dcterms:modified xsi:type="dcterms:W3CDTF">2022-05-31T03:15:39Z</dcterms:modified>
</cp:coreProperties>
</file>