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mp" ContentType="image/png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257" r:id="rId5"/>
    <p:sldId id="1337" r:id="rId6"/>
    <p:sldId id="1667" r:id="rId7"/>
    <p:sldId id="258" r:id="rId8"/>
    <p:sldId id="259" r:id="rId9"/>
    <p:sldId id="260" r:id="rId10"/>
    <p:sldId id="261" r:id="rId11"/>
    <p:sldId id="266" r:id="rId12"/>
    <p:sldId id="264" r:id="rId13"/>
    <p:sldId id="1668" r:id="rId14"/>
    <p:sldId id="1406" r:id="rId15"/>
    <p:sldId id="1407" r:id="rId16"/>
    <p:sldId id="1670" r:id="rId17"/>
    <p:sldId id="1671" r:id="rId18"/>
    <p:sldId id="1413" r:id="rId19"/>
    <p:sldId id="1409" r:id="rId20"/>
    <p:sldId id="1345" r:id="rId21"/>
    <p:sldId id="265" r:id="rId22"/>
    <p:sldId id="1397" r:id="rId23"/>
    <p:sldId id="1732" r:id="rId24"/>
    <p:sldId id="1733" r:id="rId25"/>
    <p:sldId id="1672" r:id="rId26"/>
    <p:sldId id="1729" r:id="rId27"/>
    <p:sldId id="1415" r:id="rId28"/>
    <p:sldId id="1734" r:id="rId29"/>
    <p:sldId id="1735" r:id="rId30"/>
    <p:sldId id="298" r:id="rId31"/>
    <p:sldId id="299" r:id="rId32"/>
    <p:sldId id="300" r:id="rId33"/>
    <p:sldId id="303" r:id="rId34"/>
    <p:sldId id="304" r:id="rId35"/>
    <p:sldId id="173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86388" autoAdjust="0"/>
  </p:normalViewPr>
  <p:slideViewPr>
    <p:cSldViewPr snapToGrid="0">
      <p:cViewPr>
        <p:scale>
          <a:sx n="63" d="100"/>
          <a:sy n="63" d="100"/>
        </p:scale>
        <p:origin x="76" y="132"/>
      </p:cViewPr>
      <p:guideLst/>
    </p:cSldViewPr>
  </p:slideViewPr>
  <p:outlineViewPr>
    <p:cViewPr>
      <p:scale>
        <a:sx n="33" d="100"/>
        <a:sy n="33" d="100"/>
      </p:scale>
      <p:origin x="0" y="-141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0"/>
    </p:cViewPr>
  </p:sorterViewPr>
  <p:notesViewPr>
    <p:cSldViewPr snapToGrid="0">
      <p:cViewPr varScale="1">
        <p:scale>
          <a:sx n="51" d="100"/>
          <a:sy n="51" d="100"/>
        </p:scale>
        <p:origin x="18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g,Justin Robert" userId="221314d3-12a6-4785-90a3-8f6ca9919a9e" providerId="ADAL" clId="{12FACDD7-BBF8-4A8C-83EB-70FF663B40A1}"/>
    <pc:docChg chg="delSld">
      <pc:chgData name="Gregg,Justin Robert" userId="221314d3-12a6-4785-90a3-8f6ca9919a9e" providerId="ADAL" clId="{12FACDD7-BBF8-4A8C-83EB-70FF663B40A1}" dt="2022-05-26T11:46:50.392" v="0" actId="2696"/>
      <pc:docMkLst>
        <pc:docMk/>
      </pc:docMkLst>
      <pc:sldChg chg="del">
        <pc:chgData name="Gregg,Justin Robert" userId="221314d3-12a6-4785-90a3-8f6ca9919a9e" providerId="ADAL" clId="{12FACDD7-BBF8-4A8C-83EB-70FF663B40A1}" dt="2022-05-26T11:46:50.392" v="0" actId="2696"/>
        <pc:sldMkLst>
          <pc:docMk/>
          <pc:sldMk cId="3002374785" sldId="1382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2113B-14D3-47D9-8542-85B446CD3ED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9B3B7-15AC-406C-9310-E9D2BCFA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8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A5B1B7-F0A1-45A9-BA45-895DAE8E657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Talk</a:t>
            </a:r>
            <a:r>
              <a:rPr lang="en-US" baseline="0" dirty="0"/>
              <a:t> about here is work I have done with collaborators at MD Anderson and is a lot of the reason I chose to go there for my fellowship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78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“slide 38” – this is where I left</a:t>
            </a:r>
            <a:r>
              <a:rPr lang="en-US" baseline="0" dirty="0"/>
              <a:t> off on the plane 12/12/18 going over </a:t>
            </a:r>
            <a:r>
              <a:rPr lang="en-US" baseline="0"/>
              <a:t>Carrie’s edits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DD9E9-AD92-4465-9C8F-893E7957939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7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NEED TO REPRESENT THIS GRAPHICALLY</a:t>
            </a:r>
          </a:p>
          <a:p>
            <a:endParaRPr lang="en-US" dirty="0"/>
          </a:p>
          <a:p>
            <a:r>
              <a:rPr lang="en-US" dirty="0"/>
              <a:t>Look at that </a:t>
            </a:r>
            <a:r>
              <a:rPr lang="en-US" dirty="0" err="1"/>
              <a:t>carrie</a:t>
            </a:r>
            <a:r>
              <a:rPr lang="en-US" dirty="0"/>
              <a:t> paper…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DD9E9-AD92-4465-9C8F-893E7957939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80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make</a:t>
            </a:r>
            <a:r>
              <a:rPr lang="en-US" baseline="0" dirty="0"/>
              <a:t> this slide way better. Maybe show the enzyme, then arrows to a cyclist animation and a heart.  </a:t>
            </a:r>
          </a:p>
          <a:p>
            <a:endParaRPr lang="en-US" baseline="0" dirty="0"/>
          </a:p>
          <a:p>
            <a:r>
              <a:rPr lang="en-US" baseline="0" dirty="0"/>
              <a:t>Or, arrows to the different genotypes, and an arrow with fast metabolism + caffeine led to increased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DD9E9-AD92-4465-9C8F-893E7957939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20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of course requires further validation,</a:t>
            </a:r>
            <a:r>
              <a:rPr lang="en-US" baseline="0" dirty="0"/>
              <a:t> which we are currently working on, though offers another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1CDF-6CB2-4A26-B07E-0180F771996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1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“this perked our interest, as my lab mentor Tim Thompson has years</a:t>
            </a:r>
            <a:r>
              <a:rPr lang="en-US" baseline="0" dirty="0"/>
              <a:t> of expertise on cav-1 – this is a transmembrane cholesterol binding protein involved in lipid trafficking and previously shown to be associated with aggressive prostate cancer. Furthermore, prior work showed that increased serum Cav-1 was associated with disease reclassification in patients enrolled on active surveillance.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DD9E9-AD92-4465-9C8F-893E795793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20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 here: similar findings with waist</a:t>
            </a:r>
            <a:r>
              <a:rPr lang="en-US" baseline="0" dirty="0"/>
              <a:t> to hip ratio for waist circumference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9B3B7-15AC-406C-9310-E9D2BCFA62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34% of </a:t>
            </a:r>
            <a:r>
              <a:rPr lang="en-US" dirty="0" err="1"/>
              <a:t>patietns</a:t>
            </a:r>
            <a:r>
              <a:rPr lang="en-US" dirty="0"/>
              <a:t> with prostate cancer have at least one factor</a:t>
            </a:r>
          </a:p>
          <a:p>
            <a:endParaRPr lang="en-US" dirty="0"/>
          </a:p>
          <a:p>
            <a:r>
              <a:rPr lang="en-US" dirty="0"/>
              <a:t>Nice </a:t>
            </a:r>
            <a:r>
              <a:rPr lang="en-US" dirty="0" err="1"/>
              <a:t>metaanalysis</a:t>
            </a:r>
            <a:r>
              <a:rPr lang="en-US" baseline="0" dirty="0"/>
              <a:t> that included 24 cohort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9B3B7-15AC-406C-9310-E9D2BCFA62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7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are surprisingly</a:t>
            </a:r>
            <a:r>
              <a:rPr lang="en-US" baseline="0" dirty="0"/>
              <a:t> lacking in this area</a:t>
            </a:r>
          </a:p>
          <a:p>
            <a:endParaRPr lang="en-US" baseline="0" dirty="0"/>
          </a:p>
          <a:p>
            <a:r>
              <a:rPr lang="en-US" baseline="0" dirty="0" err="1"/>
              <a:t>Metaanalysis</a:t>
            </a:r>
            <a:r>
              <a:rPr lang="en-US" baseline="0" dirty="0"/>
              <a:t> limited but does not suggest </a:t>
            </a:r>
            <a:r>
              <a:rPr lang="en-US" baseline="0" dirty="0" err="1"/>
              <a:t>beneft</a:t>
            </a:r>
            <a:endParaRPr lang="en-US" baseline="0" dirty="0"/>
          </a:p>
          <a:p>
            <a:r>
              <a:rPr lang="en-US" baseline="0" dirty="0"/>
              <a:t>	THIS METAANALYSIS LOOKS AT GG2 or higher disease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9B3B7-15AC-406C-9310-E9D2BCFA62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19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THE BETTER SLIDE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DD9E9-AD92-4465-9C8F-893E795793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68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Diet stuff diet stuff, but</a:t>
            </a:r>
            <a:r>
              <a:rPr lang="en-US" baseline="0" dirty="0"/>
              <a:t> what is it about diet that may be associated with aggressive prostate cancer? In fact there are data in this space that interventions for diet may not be effective.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1CDF-6CB2-4A26-B07E-0180F77199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7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9B3B7-15AC-406C-9310-E9D2BCFA62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77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NEED TO REPRESENT THIS GRAPHICALLY</a:t>
            </a:r>
          </a:p>
          <a:p>
            <a:endParaRPr lang="en-US" dirty="0"/>
          </a:p>
          <a:p>
            <a:r>
              <a:rPr lang="en-US" dirty="0"/>
              <a:t>Look at that </a:t>
            </a:r>
            <a:r>
              <a:rPr lang="en-US" dirty="0" err="1"/>
              <a:t>carrie</a:t>
            </a:r>
            <a:r>
              <a:rPr lang="en-US" dirty="0"/>
              <a:t> paper…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DD9E9-AD92-4465-9C8F-893E7957939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0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CE95F-065F-44A9-BEA5-1C952D53B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2DEEB-E439-43B2-ABB3-4316BDE7D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E30C3-5E28-4D2B-9213-1868CA56A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0BDC-3C44-4DC9-BF49-FA55C1FEE3E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1BAAB-BC0C-41EE-8616-554A0492A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05D76-CFD5-4272-BB91-56264A45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3C92-1572-4BB7-A23C-74F280C00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6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D205F-CA7D-443C-979C-0D6556D27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54903-1056-4DAA-BA3F-762F3CCE4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82E25-6E98-4333-8A6B-901D08E53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0BDC-3C44-4DC9-BF49-FA55C1FEE3E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C61E5-4D02-42E7-A2C3-A77DCBA26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ECA9C-9A7F-4A6B-BD87-15DDA44E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3C92-1572-4BB7-A23C-74F280C00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3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5F9828-A337-4237-9D4F-99F1C9D4F8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3F2B0-2469-4242-AE43-33F2C2B0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97BE5-F57D-41CA-9461-BAAC587C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0BDC-3C44-4DC9-BF49-FA55C1FEE3E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5AC0F-15D0-4700-A5BE-651F2EAF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C8A30-9EE9-487F-82C5-91A3D04F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3C92-1572-4BB7-A23C-74F280C00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0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4B9A-9623-4A51-98D8-F93692AE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61F98-B023-4758-80FB-202F67E4F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62211-8E35-47AE-A09A-0B30BA90A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0BDC-3C44-4DC9-BF49-FA55C1FEE3E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089E9-E40E-4A4F-9873-4290E033A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DE514-60C5-40E7-AA63-ED925D921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3C92-1572-4BB7-A23C-74F280C00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6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D9FE-1FFD-4E4A-B5F4-59A2CC751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887BB-C98A-48DC-92AB-59FD21E40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8484-C76E-4A81-9F01-5288E6BA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0BDC-3C44-4DC9-BF49-FA55C1FEE3E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0CD5A-730F-44C0-99EB-675DBE610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A0C2E-2CE9-4523-B273-45049E49C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3C92-1572-4BB7-A23C-74F280C00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5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F0565-409F-4CB5-90AB-CFB20DFC5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58A42-2095-4739-8FF4-8BE1AFD68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73CEC-9831-460C-B865-C8BF935D7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2762A-4360-4E69-8AF7-B6CC6E9E5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0BDC-3C44-4DC9-BF49-FA55C1FEE3E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55FE4-64E0-400B-B267-53A4B440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EC830-848A-4FFC-BA46-AC2AAFEC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3C92-1572-4BB7-A23C-74F280C00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4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4D85F-3640-4DBA-8F00-81D89FA7A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CE283-16ED-437A-BEE6-3473BAECA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16D94-4FD0-4460-9EFA-8A6BE17B5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4E421-5374-4051-A263-A7E2EDA4D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A9B99C-B412-439D-B434-8683B61CAE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B0FED0-9211-4458-828B-84B33D11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0BDC-3C44-4DC9-BF49-FA55C1FEE3E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2118CE-E5CA-4EC3-8AF2-7DF6A33C2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33564D-2C12-4915-901B-281FDAC4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3C92-1572-4BB7-A23C-74F280C00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52FB4-222C-415B-B4C3-573A3430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0D5E1-2205-4377-ABE7-8AEC23D4F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0BDC-3C44-4DC9-BF49-FA55C1FEE3E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0FB5B-1D63-4AAF-8936-AA068063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089F69-8ADC-46C4-B251-13B9AB85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3C92-1572-4BB7-A23C-74F280C00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9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6D75D3-33CC-49CB-8D38-7BE37BFCC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0BDC-3C44-4DC9-BF49-FA55C1FEE3E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3515D4-07E7-47DC-B37A-9ED9BBA0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5BD11-5CCC-4092-A4F8-C0410499B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3C92-1572-4BB7-A23C-74F280C00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6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753AA-83A3-4036-AFA5-CB817C48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1A35F-2C0E-4A31-B523-7CAC24FA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AACE2-86A7-4C47-A55F-70D700407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9C2AB-C3BD-4034-86F2-895D4E51B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0BDC-3C44-4DC9-BF49-FA55C1FEE3E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7259E-BF8B-4D69-B3A4-68FBD1659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75324-941A-419C-B449-FBF50FF9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3C92-1572-4BB7-A23C-74F280C00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1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FD726-56CB-408E-8D3A-33F9CBE04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DE7249-38C2-4C97-93CE-D5974059C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8650A-A9A4-4965-97CC-9FE6BC77A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4AB5A-9600-4848-A2CF-1D001F90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0BDC-3C44-4DC9-BF49-FA55C1FEE3E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D5B6E-CE30-4D4D-90AE-361D75BAA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AAABA-8854-451C-BC1E-1BDADB3F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3C92-1572-4BB7-A23C-74F280C00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1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1DFBCA-1379-4D00-BE5C-B9B85B2E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9C69E-F970-4BB7-8C2F-B32DB97E2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D5C9A-D0F7-4B61-921C-1BBD504CC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70BDC-3C44-4DC9-BF49-FA55C1FEE3E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E24C1-1B9C-44FD-862E-A684FCF54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39147-C547-4A1A-B5CA-E18A22B53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63C92-1572-4BB7-A23C-74F280C00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m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tm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tmp"/><Relationship Id="rId5" Type="http://schemas.openxmlformats.org/officeDocument/2006/relationships/image" Target="../media/image37.tmp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1508825"/>
            <a:ext cx="12200467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186855" y="2590569"/>
            <a:ext cx="5628973" cy="3321500"/>
          </a:xfrm>
          <a:prstGeom prst="rect">
            <a:avLst/>
          </a:prstGeom>
        </p:spPr>
        <p:txBody>
          <a:bodyPr vert="horz" lIns="121920" tIns="60960" rIns="121920" bIns="6096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300" b="1" dirty="0">
                <a:solidFill>
                  <a:schemeClr val="tx1"/>
                </a:solidFill>
              </a:rPr>
              <a:t>Justin R. Gregg, MD</a:t>
            </a:r>
          </a:p>
          <a:p>
            <a:pPr>
              <a:lnSpc>
                <a:spcPct val="8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600" dirty="0">
                <a:solidFill>
                  <a:schemeClr val="tx1"/>
                </a:solidFill>
              </a:rPr>
              <a:t>Assistant Professor of Urology and Health Disparities Research</a:t>
            </a:r>
          </a:p>
          <a:p>
            <a:pPr>
              <a:lnSpc>
                <a:spcPct val="80000"/>
              </a:lnSpc>
            </a:pPr>
            <a:r>
              <a:rPr lang="en-US" sz="2600" dirty="0">
                <a:solidFill>
                  <a:schemeClr val="tx1"/>
                </a:solidFill>
              </a:rPr>
              <a:t>UT MD Anderson Cancer Center</a:t>
            </a:r>
          </a:p>
          <a:p>
            <a:pPr>
              <a:lnSpc>
                <a:spcPct val="80000"/>
              </a:lnSpc>
            </a:pPr>
            <a:endParaRPr lang="en-US" sz="26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600" dirty="0">
                <a:solidFill>
                  <a:schemeClr val="tx1"/>
                </a:solidFill>
              </a:rPr>
              <a:t>International Prostate Forum</a:t>
            </a:r>
          </a:p>
          <a:p>
            <a:pPr>
              <a:lnSpc>
                <a:spcPct val="80000"/>
              </a:lnSpc>
            </a:pPr>
            <a:r>
              <a:rPr lang="en-US" sz="2600" dirty="0">
                <a:solidFill>
                  <a:schemeClr val="tx1"/>
                </a:solidFill>
              </a:rPr>
              <a:t>5/15/22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21901"/>
            <a:ext cx="12200467" cy="147002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Prostate Cancer Prevention and Early Disease Non-Progression: Update and Diet, Exercise, Supplements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47178" y="1642489"/>
            <a:ext cx="2577599" cy="5087616"/>
            <a:chOff x="588750" y="1482676"/>
            <a:chExt cx="2675181" cy="5114070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8750" y="5432921"/>
              <a:ext cx="2675181" cy="116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BX11Nov04_109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418" y="1482676"/>
              <a:ext cx="2572181" cy="3858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793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501CDF5-EAFF-4A1B-934C-70C42505F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1402467"/>
            <a:ext cx="12200467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555319-E54D-4327-8C38-28927B3EC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Diet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AA82E7A5-9B84-48BD-8A08-9B0D7A246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36" y="1513775"/>
            <a:ext cx="3555305" cy="47709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D3FCFC5-D268-4C63-80F9-909A811EDEDC}"/>
              </a:ext>
            </a:extLst>
          </p:cNvPr>
          <p:cNvSpPr txBox="1">
            <a:spLocks/>
          </p:cNvSpPr>
          <p:nvPr/>
        </p:nvSpPr>
        <p:spPr>
          <a:xfrm>
            <a:off x="207755" y="6284680"/>
            <a:ext cx="4627004" cy="416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Adapted from Wilson and </a:t>
            </a:r>
            <a:r>
              <a:rPr lang="en-US" sz="1400" dirty="0" err="1">
                <a:solidFill>
                  <a:schemeClr val="tx1"/>
                </a:solidFill>
              </a:rPr>
              <a:t>Mucci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  <a:r>
              <a:rPr lang="en-US" sz="1400" i="1" dirty="0">
                <a:solidFill>
                  <a:schemeClr val="tx1"/>
                </a:solidFill>
              </a:rPr>
              <a:t>Diet and Lifestyle in Prostate Cancer</a:t>
            </a:r>
            <a:r>
              <a:rPr lang="en-US" sz="1400" dirty="0">
                <a:solidFill>
                  <a:schemeClr val="tx1"/>
                </a:solidFill>
              </a:rPr>
              <a:t>. Prostate Cancer 2</a:t>
            </a:r>
            <a:r>
              <a:rPr lang="en-US" sz="1400" baseline="30000" dirty="0">
                <a:solidFill>
                  <a:schemeClr val="tx1"/>
                </a:solidFill>
              </a:rPr>
              <a:t>nd</a:t>
            </a:r>
            <a:r>
              <a:rPr lang="en-US" sz="1400" dirty="0">
                <a:solidFill>
                  <a:schemeClr val="tx1"/>
                </a:solidFill>
              </a:rPr>
              <a:t> ed.  2019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9F6E037D-51E2-4564-A85C-04B2B9D69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93" y="1910474"/>
            <a:ext cx="7547437" cy="151852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1C7811-66E1-4E5B-ABBD-CFD5397A01F3}"/>
              </a:ext>
            </a:extLst>
          </p:cNvPr>
          <p:cNvSpPr txBox="1">
            <a:spLocks/>
          </p:cNvSpPr>
          <p:nvPr/>
        </p:nvSpPr>
        <p:spPr>
          <a:xfrm>
            <a:off x="8324240" y="6441610"/>
            <a:ext cx="3749390" cy="416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 err="1">
                <a:solidFill>
                  <a:schemeClr val="tx1"/>
                </a:solidFill>
              </a:rPr>
              <a:t>Schwingshackl</a:t>
            </a:r>
            <a:r>
              <a:rPr lang="en-US" sz="1400" dirty="0">
                <a:solidFill>
                  <a:schemeClr val="tx1"/>
                </a:solidFill>
              </a:rPr>
              <a:t> and Hoffmann. </a:t>
            </a:r>
            <a:r>
              <a:rPr lang="en-US" sz="1400" i="1" dirty="0">
                <a:solidFill>
                  <a:schemeClr val="tx1"/>
                </a:solidFill>
              </a:rPr>
              <a:t>Int J Cancer </a:t>
            </a:r>
            <a:r>
              <a:rPr lang="en-US" sz="1400" dirty="0">
                <a:solidFill>
                  <a:schemeClr val="tx1"/>
                </a:solidFill>
              </a:rPr>
              <a:t>2014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0F5AF7-F27C-476B-8595-B5D80B0676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86" y="3503661"/>
            <a:ext cx="7216108" cy="278101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C805866-6714-4B8B-85C4-80BE7B009062}"/>
              </a:ext>
            </a:extLst>
          </p:cNvPr>
          <p:cNvCxnSpPr/>
          <p:nvPr/>
        </p:nvCxnSpPr>
        <p:spPr>
          <a:xfrm>
            <a:off x="335560" y="1910474"/>
            <a:ext cx="31878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D4866A-472D-4B40-8F5E-B835CDBE743D}"/>
              </a:ext>
            </a:extLst>
          </p:cNvPr>
          <p:cNvCxnSpPr/>
          <p:nvPr/>
        </p:nvCxnSpPr>
        <p:spPr>
          <a:xfrm>
            <a:off x="335560" y="2230654"/>
            <a:ext cx="31878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85DCBD4-44F8-4EED-AA55-989CD99B478C}"/>
              </a:ext>
            </a:extLst>
          </p:cNvPr>
          <p:cNvCxnSpPr/>
          <p:nvPr/>
        </p:nvCxnSpPr>
        <p:spPr>
          <a:xfrm>
            <a:off x="335560" y="1643424"/>
            <a:ext cx="31878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07CD17-1CC1-4536-BDE7-5B658CF156FE}"/>
              </a:ext>
            </a:extLst>
          </p:cNvPr>
          <p:cNvCxnSpPr/>
          <p:nvPr/>
        </p:nvCxnSpPr>
        <p:spPr>
          <a:xfrm flipH="1">
            <a:off x="142613" y="2340528"/>
            <a:ext cx="6207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689C644-77CE-40DA-BAFA-83E021F5CC7F}"/>
              </a:ext>
            </a:extLst>
          </p:cNvPr>
          <p:cNvSpPr txBox="1"/>
          <p:nvPr/>
        </p:nvSpPr>
        <p:spPr>
          <a:xfrm>
            <a:off x="106388" y="2416608"/>
            <a:ext cx="73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Weak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0570F8-2EE5-4B17-872A-11BCEE74234B}"/>
              </a:ext>
            </a:extLst>
          </p:cNvPr>
          <p:cNvCxnSpPr>
            <a:cxnSpLocks/>
          </p:cNvCxnSpPr>
          <p:nvPr/>
        </p:nvCxnSpPr>
        <p:spPr>
          <a:xfrm>
            <a:off x="453005" y="2785940"/>
            <a:ext cx="0" cy="3349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0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DC4A4-43D0-4119-94DA-84FDF749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09B15267-EE40-463A-9FF4-51532B5D9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62" y="465902"/>
            <a:ext cx="6395648" cy="132556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6BC397-B8AA-4A7D-856D-3167379E9069}"/>
              </a:ext>
            </a:extLst>
          </p:cNvPr>
          <p:cNvSpPr/>
          <p:nvPr/>
        </p:nvSpPr>
        <p:spPr>
          <a:xfrm>
            <a:off x="9010258" y="6492875"/>
            <a:ext cx="3013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Alfaquih</a:t>
            </a:r>
            <a:r>
              <a:rPr lang="en-US" sz="1400" dirty="0"/>
              <a:t>…Freedland </a:t>
            </a:r>
            <a:r>
              <a:rPr lang="en-US" sz="1400" i="1" dirty="0"/>
              <a:t>Nat Rev </a:t>
            </a:r>
            <a:r>
              <a:rPr lang="en-US" sz="1400" i="1" dirty="0" err="1"/>
              <a:t>Urol</a:t>
            </a:r>
            <a:r>
              <a:rPr lang="en-US" sz="1400" i="1" dirty="0"/>
              <a:t> </a:t>
            </a:r>
            <a:r>
              <a:rPr lang="en-US" sz="1400" dirty="0"/>
              <a:t>2017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6F6510-056F-4509-83C7-21964AD69009}"/>
              </a:ext>
            </a:extLst>
          </p:cNvPr>
          <p:cNvSpPr txBox="1">
            <a:spLocks/>
          </p:cNvSpPr>
          <p:nvPr/>
        </p:nvSpPr>
        <p:spPr>
          <a:xfrm>
            <a:off x="838200" y="209258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Evidence summary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Cholesterol mediated and non-cholesterol mediated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60911597-1419-4643-9F20-BACEFF71D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03" y="1473452"/>
            <a:ext cx="5768355" cy="423317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65F5F6-02E6-4C99-999B-97BBBEB2CD9B}"/>
              </a:ext>
            </a:extLst>
          </p:cNvPr>
          <p:cNvSpPr txBox="1">
            <a:spLocks/>
          </p:cNvSpPr>
          <p:nvPr/>
        </p:nvSpPr>
        <p:spPr>
          <a:xfrm>
            <a:off x="6877071" y="5593075"/>
            <a:ext cx="4807114" cy="506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Lipid rafts                 vs.               Ras-mediated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E4A662-000A-42F0-93CE-D30AA2E5E5F3}"/>
              </a:ext>
            </a:extLst>
          </p:cNvPr>
          <p:cNvSpPr/>
          <p:nvPr/>
        </p:nvSpPr>
        <p:spPr>
          <a:xfrm>
            <a:off x="438150" y="365125"/>
            <a:ext cx="556487" cy="158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33C327E2-0B66-4725-8701-3CE717575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426179"/>
              </p:ext>
            </p:extLst>
          </p:nvPr>
        </p:nvGraphicFramePr>
        <p:xfrm>
          <a:off x="716393" y="2786385"/>
          <a:ext cx="4684283" cy="19253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40286">
                  <a:extLst>
                    <a:ext uri="{9D8B030D-6E8A-4147-A177-3AD203B41FA5}">
                      <a16:colId xmlns:a16="http://schemas.microsoft.com/office/drawing/2014/main" val="1726935777"/>
                    </a:ext>
                  </a:extLst>
                </a:gridCol>
                <a:gridCol w="1851040">
                  <a:extLst>
                    <a:ext uri="{9D8B030D-6E8A-4147-A177-3AD203B41FA5}">
                      <a16:colId xmlns:a16="http://schemas.microsoft.com/office/drawing/2014/main" val="3353146375"/>
                    </a:ext>
                  </a:extLst>
                </a:gridCol>
                <a:gridCol w="1692957">
                  <a:extLst>
                    <a:ext uri="{9D8B030D-6E8A-4147-A177-3AD203B41FA5}">
                      <a16:colId xmlns:a16="http://schemas.microsoft.com/office/drawing/2014/main" val="2344506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698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Pre-diagnosis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Lower risk advanced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 regarding PSA screening and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522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Post-diagnosis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Lengthened PCSS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753376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94599A-45B7-45AA-A575-CA56DD371126}"/>
              </a:ext>
            </a:extLst>
          </p:cNvPr>
          <p:cNvCxnSpPr/>
          <p:nvPr/>
        </p:nvCxnSpPr>
        <p:spPr>
          <a:xfrm flipH="1">
            <a:off x="5078896" y="934278"/>
            <a:ext cx="8912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97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9F26D-5123-4386-9931-6745323B8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001"/>
          </a:xfrm>
        </p:spPr>
        <p:txBody>
          <a:bodyPr/>
          <a:lstStyle/>
          <a:p>
            <a:r>
              <a:rPr lang="en-US" dirty="0"/>
              <a:t>Statin use, cholesterol level and PCSM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E2D3BB62-FE06-498D-8485-711C0F0C3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021" y="1550153"/>
            <a:ext cx="9055768" cy="5127237"/>
          </a:xfrm>
        </p:spPr>
      </p:pic>
    </p:spTree>
    <p:extLst>
      <p:ext uri="{BB962C8B-B14F-4D97-AF65-F5344CB8AC3E}">
        <p14:creationId xmlns:p14="http://schemas.microsoft.com/office/powerpoint/2010/main" val="3871375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0B815-390E-4D50-AEB6-390B1E801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Prevention using 5 alpha reductase inhibitors</a:t>
            </a:r>
          </a:p>
          <a:p>
            <a:endParaRPr lang="en-US" dirty="0"/>
          </a:p>
          <a:p>
            <a:r>
              <a:rPr lang="en-US" dirty="0"/>
              <a:t>Smoking</a:t>
            </a:r>
          </a:p>
          <a:p>
            <a:endParaRPr lang="en-US" dirty="0"/>
          </a:p>
          <a:p>
            <a:r>
              <a:rPr lang="en-US" dirty="0"/>
              <a:t>Ejaculatory frequency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76CA534-B36A-42F0-9BDE-17BD26B0F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1402467"/>
            <a:ext cx="12200467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532B453-A781-4BD2-8B24-C97F7EDC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Modifiable risk factors NOT discussed</a:t>
            </a:r>
          </a:p>
        </p:txBody>
      </p:sp>
    </p:spTree>
    <p:extLst>
      <p:ext uri="{BB962C8B-B14F-4D97-AF65-F5344CB8AC3E}">
        <p14:creationId xmlns:p14="http://schemas.microsoft.com/office/powerpoint/2010/main" val="1727328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0F5EE3-AC68-4E03-B0B1-FD1E5DD2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Prostate cancer progression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F1B63-3A8F-4D50-B7D3-77B936861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70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22D8-4EA7-41B6-A583-DAD427188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E232FC0-0633-4CD0-B9B8-EA2F44BE7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84" y="-96121"/>
            <a:ext cx="10288416" cy="311379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23294C-CDAF-4EEB-BF14-B6D5C66E03AD}"/>
              </a:ext>
            </a:extLst>
          </p:cNvPr>
          <p:cNvSpPr/>
          <p:nvPr/>
        </p:nvSpPr>
        <p:spPr>
          <a:xfrm>
            <a:off x="653223" y="0"/>
            <a:ext cx="2942896" cy="1849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1E0723-2F4B-4883-A12C-5FD1EAFE1EDC}"/>
              </a:ext>
            </a:extLst>
          </p:cNvPr>
          <p:cNvSpPr txBox="1">
            <a:spLocks/>
          </p:cNvSpPr>
          <p:nvPr/>
        </p:nvSpPr>
        <p:spPr>
          <a:xfrm>
            <a:off x="951792" y="3539414"/>
            <a:ext cx="10515600" cy="28856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Review of diet and lifestyle considerations for men diagnosed with prostate cancer</a:t>
            </a:r>
          </a:p>
          <a:p>
            <a:endParaRPr lang="en-US" dirty="0"/>
          </a:p>
          <a:p>
            <a:r>
              <a:rPr lang="en-US" dirty="0"/>
              <a:t>Focused on RCTs</a:t>
            </a:r>
          </a:p>
          <a:p>
            <a:endParaRPr lang="en-US" dirty="0"/>
          </a:p>
          <a:p>
            <a:r>
              <a:rPr lang="en-US" dirty="0"/>
              <a:t>“Supplemented” with observational studies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103F4A-EBF4-443E-994D-9E772F5161FD}"/>
              </a:ext>
            </a:extLst>
          </p:cNvPr>
          <p:cNvSpPr txBox="1"/>
          <p:nvPr/>
        </p:nvSpPr>
        <p:spPr>
          <a:xfrm>
            <a:off x="951792" y="1033046"/>
            <a:ext cx="645141" cy="3385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59564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74"/>
          <a:stretch/>
        </p:blipFill>
        <p:spPr>
          <a:xfrm>
            <a:off x="0" y="372735"/>
            <a:ext cx="10515600" cy="516727"/>
          </a:xfrm>
        </p:spPr>
      </p:pic>
      <p:pic>
        <p:nvPicPr>
          <p:cNvPr id="7" name="Content Placeholder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9"/>
          <a:stretch/>
        </p:blipFill>
        <p:spPr>
          <a:xfrm>
            <a:off x="317270" y="889462"/>
            <a:ext cx="8660475" cy="559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884" y="372735"/>
            <a:ext cx="1475286" cy="1017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95015" y="1051619"/>
            <a:ext cx="680826" cy="3385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8065" y="99753"/>
            <a:ext cx="11976674" cy="1596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52823"/>
              </p:ext>
            </p:extLst>
          </p:nvPr>
        </p:nvGraphicFramePr>
        <p:xfrm>
          <a:off x="2261262" y="73238"/>
          <a:ext cx="7669475" cy="6431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41528">
                  <a:extLst>
                    <a:ext uri="{9D8B030D-6E8A-4147-A177-3AD203B41FA5}">
                      <a16:colId xmlns:a16="http://schemas.microsoft.com/office/drawing/2014/main" val="1012411255"/>
                    </a:ext>
                  </a:extLst>
                </a:gridCol>
                <a:gridCol w="2441528">
                  <a:extLst>
                    <a:ext uri="{9D8B030D-6E8A-4147-A177-3AD203B41FA5}">
                      <a16:colId xmlns:a16="http://schemas.microsoft.com/office/drawing/2014/main" val="493474825"/>
                    </a:ext>
                  </a:extLst>
                </a:gridCol>
                <a:gridCol w="2786419">
                  <a:extLst>
                    <a:ext uri="{9D8B030D-6E8A-4147-A177-3AD203B41FA5}">
                      <a16:colId xmlns:a16="http://schemas.microsoft.com/office/drawing/2014/main" val="2182969089"/>
                    </a:ext>
                  </a:extLst>
                </a:gridCol>
              </a:tblGrid>
              <a:tr h="240479">
                <a:tc>
                  <a:txBody>
                    <a:bodyPr/>
                    <a:lstStyle/>
                    <a:p>
                      <a:r>
                        <a:rPr lang="en-US" sz="1600" dirty="0"/>
                        <a:t>Dietary Factor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Localized prostate cancer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Advanced</a:t>
                      </a:r>
                      <a:r>
                        <a:rPr lang="en-US" sz="1600" baseline="0" dirty="0"/>
                        <a:t> prostate cancer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73365098"/>
                  </a:ext>
                </a:extLst>
              </a:tr>
              <a:tr h="375543">
                <a:tc>
                  <a:txBody>
                    <a:bodyPr/>
                    <a:lstStyle/>
                    <a:p>
                      <a:r>
                        <a:rPr lang="en-US" sz="1600" dirty="0"/>
                        <a:t>Lycopene/tomato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RCT leans towards benefit,</a:t>
                      </a:r>
                      <a:r>
                        <a:rPr lang="en-US" sz="1600" baseline="0" dirty="0"/>
                        <a:t> significant effect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RCT leans towards benefit,</a:t>
                      </a:r>
                      <a:r>
                        <a:rPr lang="en-US" sz="1600" baseline="0" dirty="0"/>
                        <a:t> significant effect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547319"/>
                  </a:ext>
                </a:extLst>
              </a:tr>
              <a:tr h="375543">
                <a:tc>
                  <a:txBody>
                    <a:bodyPr/>
                    <a:lstStyle/>
                    <a:p>
                      <a:r>
                        <a:rPr lang="en-US" sz="1600" dirty="0"/>
                        <a:t>Green Tea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RCT leans</a:t>
                      </a:r>
                      <a:r>
                        <a:rPr lang="en-US" sz="1600" baseline="0" dirty="0"/>
                        <a:t> towards benefit, moderate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61499655"/>
                  </a:ext>
                </a:extLst>
              </a:tr>
              <a:tr h="375543">
                <a:tc>
                  <a:txBody>
                    <a:bodyPr/>
                    <a:lstStyle/>
                    <a:p>
                      <a:r>
                        <a:rPr lang="en-US" sz="1600" dirty="0"/>
                        <a:t>Avoid vitamin/mineral</a:t>
                      </a:r>
                      <a:r>
                        <a:rPr lang="en-US" sz="1600" baseline="0" dirty="0"/>
                        <a:t> substance (ex. Selenium)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RCT no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0666481"/>
                  </a:ext>
                </a:extLst>
              </a:tr>
              <a:tr h="240479">
                <a:tc>
                  <a:txBody>
                    <a:bodyPr/>
                    <a:lstStyle/>
                    <a:p>
                      <a:r>
                        <a:rPr lang="en-US" sz="1600" dirty="0"/>
                        <a:t>Coffee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*Potential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73278850"/>
                  </a:ext>
                </a:extLst>
              </a:tr>
              <a:tr h="240479">
                <a:tc>
                  <a:txBody>
                    <a:bodyPr/>
                    <a:lstStyle/>
                    <a:p>
                      <a:r>
                        <a:rPr lang="en-US" sz="1600" dirty="0"/>
                        <a:t>Cruciferous Vegetables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*Potential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24471306"/>
                  </a:ext>
                </a:extLst>
              </a:tr>
              <a:tr h="240479">
                <a:tc>
                  <a:txBody>
                    <a:bodyPr/>
                    <a:lstStyle/>
                    <a:p>
                      <a:r>
                        <a:rPr lang="en-US" sz="1600" dirty="0"/>
                        <a:t>Fish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*Potential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59501601"/>
                  </a:ext>
                </a:extLst>
              </a:tr>
              <a:tr h="240479">
                <a:tc>
                  <a:txBody>
                    <a:bodyPr/>
                    <a:lstStyle/>
                    <a:p>
                      <a:r>
                        <a:rPr lang="en-US" sz="1600" dirty="0"/>
                        <a:t>Mushrooms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*Potential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36182626"/>
                  </a:ext>
                </a:extLst>
              </a:tr>
              <a:tr h="240479">
                <a:tc>
                  <a:txBody>
                    <a:bodyPr/>
                    <a:lstStyle/>
                    <a:p>
                      <a:r>
                        <a:rPr lang="en-US" sz="1600" dirty="0"/>
                        <a:t>Avoid dairy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*Potential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47085599"/>
                  </a:ext>
                </a:extLst>
              </a:tr>
              <a:tr h="240479">
                <a:tc>
                  <a:txBody>
                    <a:bodyPr/>
                    <a:lstStyle/>
                    <a:p>
                      <a:r>
                        <a:rPr lang="en-US" sz="1600" dirty="0"/>
                        <a:t>Avoid eggs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*Potential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45437947"/>
                  </a:ext>
                </a:extLst>
              </a:tr>
              <a:tr h="240479">
                <a:tc>
                  <a:txBody>
                    <a:bodyPr/>
                    <a:lstStyle/>
                    <a:p>
                      <a:r>
                        <a:rPr lang="en-US" sz="1600" dirty="0"/>
                        <a:t>Avoid poultry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*Potential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57655759"/>
                  </a:ext>
                </a:extLst>
              </a:tr>
              <a:tr h="240479">
                <a:tc>
                  <a:txBody>
                    <a:bodyPr/>
                    <a:lstStyle/>
                    <a:p>
                      <a:r>
                        <a:rPr lang="en-US" sz="1600" dirty="0"/>
                        <a:t>Avoid processed red</a:t>
                      </a:r>
                      <a:r>
                        <a:rPr lang="en-US" sz="1600" baseline="0" dirty="0"/>
                        <a:t> meat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*Potential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88761511"/>
                  </a:ext>
                </a:extLst>
              </a:tr>
              <a:tr h="240479">
                <a:tc>
                  <a:txBody>
                    <a:bodyPr/>
                    <a:lstStyle/>
                    <a:p>
                      <a:r>
                        <a:rPr lang="en-US" sz="1600" dirty="0"/>
                        <a:t>Avoid saturated fat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*Potential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02807310"/>
                  </a:ext>
                </a:extLst>
              </a:tr>
              <a:tr h="240479">
                <a:tc>
                  <a:txBody>
                    <a:bodyPr/>
                    <a:lstStyle/>
                    <a:p>
                      <a:r>
                        <a:rPr lang="en-US" sz="1600" dirty="0"/>
                        <a:t>Milk thistle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RCT no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6086413"/>
                  </a:ext>
                </a:extLst>
              </a:tr>
              <a:tr h="240479">
                <a:tc>
                  <a:txBody>
                    <a:bodyPr/>
                    <a:lstStyle/>
                    <a:p>
                      <a:r>
                        <a:rPr lang="en-US" sz="1600" dirty="0"/>
                        <a:t>Pomegranate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RCT no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RCT</a:t>
                      </a:r>
                      <a:r>
                        <a:rPr lang="en-US" sz="1600" baseline="0" dirty="0"/>
                        <a:t> no benefit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75014880"/>
                  </a:ext>
                </a:extLst>
              </a:tr>
              <a:tr h="240479">
                <a:tc>
                  <a:txBody>
                    <a:bodyPr/>
                    <a:lstStyle/>
                    <a:p>
                      <a:r>
                        <a:rPr lang="en-US" sz="1600" dirty="0"/>
                        <a:t>Soy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RCT no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RCT no benefit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08660395"/>
                  </a:ext>
                </a:extLst>
              </a:tr>
              <a:tr h="240479">
                <a:tc>
                  <a:txBody>
                    <a:bodyPr/>
                    <a:lstStyle/>
                    <a:p>
                      <a:r>
                        <a:rPr lang="en-US" sz="1600" dirty="0"/>
                        <a:t>Omega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RCT no benefit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592383"/>
                  </a:ext>
                </a:extLst>
              </a:tr>
            </a:tbl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C66E1BD-8761-4996-A464-590D20B26E81}"/>
              </a:ext>
            </a:extLst>
          </p:cNvPr>
          <p:cNvSpPr txBox="1">
            <a:spLocks/>
          </p:cNvSpPr>
          <p:nvPr/>
        </p:nvSpPr>
        <p:spPr>
          <a:xfrm>
            <a:off x="168353" y="6279529"/>
            <a:ext cx="2449310" cy="293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tx1"/>
                </a:solidFill>
              </a:rPr>
              <a:t>* = observational study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8D13FF-2621-434E-B854-F66A7084C2A4}"/>
              </a:ext>
            </a:extLst>
          </p:cNvPr>
          <p:cNvSpPr/>
          <p:nvPr/>
        </p:nvSpPr>
        <p:spPr>
          <a:xfrm>
            <a:off x="9861554" y="6512786"/>
            <a:ext cx="2330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Zuniga et al. </a:t>
            </a:r>
            <a:r>
              <a:rPr lang="en-US" sz="1400" i="1" dirty="0" err="1"/>
              <a:t>Urol</a:t>
            </a:r>
            <a:r>
              <a:rPr lang="en-US" sz="1400" i="1" dirty="0"/>
              <a:t> Oncol </a:t>
            </a:r>
            <a:r>
              <a:rPr lang="en-US" sz="1400" dirty="0"/>
              <a:t>2020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F0DBB6A-BCBC-493B-B539-E63130D438DC}"/>
              </a:ext>
            </a:extLst>
          </p:cNvPr>
          <p:cNvCxnSpPr>
            <a:cxnSpLocks/>
          </p:cNvCxnSpPr>
          <p:nvPr/>
        </p:nvCxnSpPr>
        <p:spPr>
          <a:xfrm>
            <a:off x="1451113" y="1264430"/>
            <a:ext cx="45391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DB2D90-47C0-4288-B743-EAB9F9905F76}"/>
              </a:ext>
            </a:extLst>
          </p:cNvPr>
          <p:cNvCxnSpPr>
            <a:cxnSpLocks/>
          </p:cNvCxnSpPr>
          <p:nvPr/>
        </p:nvCxnSpPr>
        <p:spPr>
          <a:xfrm>
            <a:off x="1451113" y="681334"/>
            <a:ext cx="45391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CCCB400-463A-4D4F-A360-35880CD9CBA5}"/>
              </a:ext>
            </a:extLst>
          </p:cNvPr>
          <p:cNvSpPr/>
          <p:nvPr/>
        </p:nvSpPr>
        <p:spPr>
          <a:xfrm>
            <a:off x="1451113" y="2212523"/>
            <a:ext cx="453916" cy="28166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2D5F4B-5C2F-4F04-AE27-C4AE2F1BCC98}"/>
              </a:ext>
            </a:extLst>
          </p:cNvPr>
          <p:cNvSpPr/>
          <p:nvPr/>
        </p:nvSpPr>
        <p:spPr>
          <a:xfrm>
            <a:off x="1645115" y="2226366"/>
            <a:ext cx="511676" cy="278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0DD360-2FA1-47C2-8C0A-F723C9697C30}"/>
              </a:ext>
            </a:extLst>
          </p:cNvPr>
          <p:cNvSpPr txBox="1">
            <a:spLocks/>
          </p:cNvSpPr>
          <p:nvPr/>
        </p:nvSpPr>
        <p:spPr>
          <a:xfrm>
            <a:off x="563526" y="3087031"/>
            <a:ext cx="11302409" cy="3405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  <a:p>
            <a:r>
              <a:rPr lang="en-US" dirty="0"/>
              <a:t>Phase III RCT testing high vegetable intake</a:t>
            </a:r>
          </a:p>
          <a:p>
            <a:pPr lvl="1"/>
            <a:r>
              <a:rPr lang="en-US" dirty="0"/>
              <a:t>Randomized to telephone counseling</a:t>
            </a:r>
          </a:p>
          <a:p>
            <a:pPr lvl="1"/>
            <a:r>
              <a:rPr lang="en-US" dirty="0"/>
              <a:t>Time to progression (PSA, PSADT, grade)</a:t>
            </a:r>
          </a:p>
          <a:p>
            <a:endParaRPr lang="en-US" dirty="0"/>
          </a:p>
          <a:p>
            <a:r>
              <a:rPr lang="en-US" dirty="0"/>
              <a:t>478 randomized</a:t>
            </a:r>
          </a:p>
          <a:p>
            <a:pPr lvl="1"/>
            <a:r>
              <a:rPr lang="en-US" dirty="0"/>
              <a:t>Vegetable intake improved</a:t>
            </a:r>
          </a:p>
          <a:p>
            <a:pPr lvl="1"/>
            <a:r>
              <a:rPr lang="en-US" b="1" i="1" dirty="0"/>
              <a:t>No change in other diet factors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8276FB-2892-4198-AECB-900109C0D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57"/>
          <a:stretch/>
        </p:blipFill>
        <p:spPr>
          <a:xfrm>
            <a:off x="7786890" y="150964"/>
            <a:ext cx="4053770" cy="3007278"/>
          </a:xfrm>
          <a:ln>
            <a:solidFill>
              <a:schemeClr val="tx1"/>
            </a:solidFill>
          </a:ln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60D4C4EB-9FC5-457F-ADFD-CFE071D853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3"/>
          <a:stretch/>
        </p:blipFill>
        <p:spPr>
          <a:xfrm>
            <a:off x="7786890" y="3247696"/>
            <a:ext cx="4053770" cy="34611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DE2BB2D-323A-46D0-A3B7-1A17790AB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8" y="235508"/>
            <a:ext cx="7379465" cy="217284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CB75577-1B4E-4D25-9DB7-DE594DD4DB98}"/>
              </a:ext>
            </a:extLst>
          </p:cNvPr>
          <p:cNvSpPr/>
          <p:nvPr/>
        </p:nvSpPr>
        <p:spPr>
          <a:xfrm>
            <a:off x="5897626" y="1585509"/>
            <a:ext cx="839505" cy="34421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a typeface="Malgun Gothic"/>
                <a:cs typeface="Times New Roman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4521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 quality and progression on 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82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/>
              <a:t>Hypothesis</a:t>
            </a:r>
            <a:r>
              <a:rPr lang="en-US" b="1" i="1" dirty="0"/>
              <a:t>: </a:t>
            </a:r>
            <a:r>
              <a:rPr lang="en-US" b="1" dirty="0">
                <a:solidFill>
                  <a:srgbClr val="FF0000"/>
                </a:solidFill>
              </a:rPr>
              <a:t>overall diet quality </a:t>
            </a:r>
            <a:r>
              <a:rPr lang="en-US" b="1" dirty="0"/>
              <a:t>is associated with improved progression-free survival in a surveillance population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1402467"/>
            <a:ext cx="12200467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63A008-368D-4ADB-8013-61BBD70078FB}"/>
              </a:ext>
            </a:extLst>
          </p:cNvPr>
          <p:cNvSpPr txBox="1">
            <a:spLocks/>
          </p:cNvSpPr>
          <p:nvPr/>
        </p:nvSpPr>
        <p:spPr>
          <a:xfrm>
            <a:off x="1120503" y="2943135"/>
            <a:ext cx="4599608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u="sng" dirty="0"/>
              <a:t>Mediterranean diet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05EF1D3-1051-4D3F-84B1-FB2B2BA84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4692"/>
              </p:ext>
            </p:extLst>
          </p:nvPr>
        </p:nvGraphicFramePr>
        <p:xfrm>
          <a:off x="1198562" y="3537470"/>
          <a:ext cx="4430332" cy="2411328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334476">
                  <a:extLst>
                    <a:ext uri="{9D8B030D-6E8A-4147-A177-3AD203B41FA5}">
                      <a16:colId xmlns:a16="http://schemas.microsoft.com/office/drawing/2014/main" val="664877117"/>
                    </a:ext>
                  </a:extLst>
                </a:gridCol>
                <a:gridCol w="2095856">
                  <a:extLst>
                    <a:ext uri="{9D8B030D-6E8A-4147-A177-3AD203B41FA5}">
                      <a16:colId xmlns:a16="http://schemas.microsoft.com/office/drawing/2014/main" val="2367218737"/>
                    </a:ext>
                  </a:extLst>
                </a:gridCol>
              </a:tblGrid>
              <a:tr h="4275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Fruit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Meat*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6638575"/>
                  </a:ext>
                </a:extLst>
              </a:tr>
              <a:tr h="42757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Vegetables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Dairy*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3664009"/>
                  </a:ext>
                </a:extLst>
              </a:tr>
              <a:tr h="56070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Legumes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Monounsaturate</a:t>
                      </a:r>
                      <a:r>
                        <a:rPr lang="en-US" sz="2000" b="1" dirty="0"/>
                        <a:t>/saturated FA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4337157"/>
                  </a:ext>
                </a:extLst>
              </a:tr>
              <a:tr h="4275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Whole grain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Alcohol**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2674211"/>
                  </a:ext>
                </a:extLst>
              </a:tr>
              <a:tr h="42757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Fish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5687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7A7615E-0076-4E5D-B992-E5A6A16D2D4B}"/>
              </a:ext>
            </a:extLst>
          </p:cNvPr>
          <p:cNvSpPr txBox="1"/>
          <p:nvPr/>
        </p:nvSpPr>
        <p:spPr>
          <a:xfrm>
            <a:off x="1198562" y="6001521"/>
            <a:ext cx="410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“Detrimental” components</a:t>
            </a:r>
          </a:p>
          <a:p>
            <a:r>
              <a:rPr lang="en-US" dirty="0"/>
              <a:t>**Moderate alcohol considered beneficial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741CB5-E7A5-457C-831A-FDA1FF559B5F}"/>
              </a:ext>
            </a:extLst>
          </p:cNvPr>
          <p:cNvSpPr txBox="1">
            <a:spLocks/>
          </p:cNvSpPr>
          <p:nvPr/>
        </p:nvSpPr>
        <p:spPr>
          <a:xfrm>
            <a:off x="6106054" y="3744302"/>
            <a:ext cx="5534025" cy="2325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MD Anderson prospective AS cohort</a:t>
            </a:r>
          </a:p>
          <a:p>
            <a:pPr lvl="1"/>
            <a:r>
              <a:rPr lang="en-US" dirty="0"/>
              <a:t>Enrollment 2005-2014</a:t>
            </a:r>
          </a:p>
          <a:p>
            <a:pPr lvl="1"/>
            <a:r>
              <a:rPr lang="en-US" dirty="0"/>
              <a:t>Confirmatory + yearly biopsy</a:t>
            </a:r>
          </a:p>
          <a:p>
            <a:pPr lvl="1"/>
            <a:r>
              <a:rPr lang="en-US" dirty="0"/>
              <a:t>N=410</a:t>
            </a:r>
          </a:p>
          <a:p>
            <a:pPr lvl="1"/>
            <a:r>
              <a:rPr lang="en-US" dirty="0"/>
              <a:t>Time to Gleason GG progression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167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625436-564C-49FE-A4AA-959E4E4B8357}"/>
              </a:ext>
            </a:extLst>
          </p:cNvPr>
          <p:cNvSpPr txBox="1">
            <a:spLocks/>
          </p:cNvSpPr>
          <p:nvPr/>
        </p:nvSpPr>
        <p:spPr>
          <a:xfrm>
            <a:off x="656217" y="365125"/>
            <a:ext cx="112632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Mediterranean diet and progression risk on AS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F733268-C6F0-4462-9099-37A107694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1402467"/>
            <a:ext cx="12200467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B85DCA-68AC-4E6A-8ACE-79755A5D3D58}"/>
              </a:ext>
            </a:extLst>
          </p:cNvPr>
          <p:cNvSpPr txBox="1"/>
          <p:nvPr/>
        </p:nvSpPr>
        <p:spPr>
          <a:xfrm>
            <a:off x="9539598" y="6419943"/>
            <a:ext cx="2493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Gregg et al. </a:t>
            </a:r>
            <a:r>
              <a:rPr lang="en-US" sz="1400" i="1" dirty="0"/>
              <a:t>Cancer</a:t>
            </a:r>
            <a:r>
              <a:rPr lang="en-US" sz="1400" dirty="0"/>
              <a:t>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51D140-698B-4650-A3E4-D192C3F7A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40" y="2027561"/>
            <a:ext cx="10277120" cy="36502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DB13A46-86E9-495D-B119-B60800F00327}"/>
              </a:ext>
            </a:extLst>
          </p:cNvPr>
          <p:cNvSpPr/>
          <p:nvPr/>
        </p:nvSpPr>
        <p:spPr>
          <a:xfrm>
            <a:off x="1111792" y="4182893"/>
            <a:ext cx="10122768" cy="1750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972022F8-4E95-4BB4-B31D-D0C3726A2B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86" y="237035"/>
            <a:ext cx="8792959" cy="63839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339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Bayer HealthCare – Steering Committee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1402467"/>
            <a:ext cx="12200467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223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E409C-7D4B-40C7-B7F6-453F6728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F62688-738F-4F50-96A2-D1534659A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76" y="226659"/>
            <a:ext cx="7003847" cy="268074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F27E54-F4DC-4475-B57E-911FE6793150}"/>
              </a:ext>
            </a:extLst>
          </p:cNvPr>
          <p:cNvSpPr txBox="1"/>
          <p:nvPr/>
        </p:nvSpPr>
        <p:spPr>
          <a:xfrm>
            <a:off x="7197255" y="2533366"/>
            <a:ext cx="863203" cy="3385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E0747E-D672-487C-9E4B-C70D22BB392C}"/>
              </a:ext>
            </a:extLst>
          </p:cNvPr>
          <p:cNvSpPr txBox="1">
            <a:spLocks/>
          </p:cNvSpPr>
          <p:nvPr/>
        </p:nvSpPr>
        <p:spPr>
          <a:xfrm>
            <a:off x="729642" y="4994527"/>
            <a:ext cx="4182826" cy="16368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Primary: Peak V</a:t>
            </a:r>
            <a:r>
              <a:rPr lang="en-US" baseline="-25000" dirty="0"/>
              <a:t>02</a:t>
            </a:r>
          </a:p>
          <a:p>
            <a:r>
              <a:rPr lang="en-US" dirty="0"/>
              <a:t>Secondary</a:t>
            </a:r>
          </a:p>
          <a:p>
            <a:pPr lvl="1"/>
            <a:r>
              <a:rPr lang="en-US" dirty="0"/>
              <a:t>PSA and kinetics</a:t>
            </a:r>
          </a:p>
          <a:p>
            <a:pPr lvl="1"/>
            <a:r>
              <a:rPr lang="en-US" dirty="0" err="1"/>
              <a:t>PCa</a:t>
            </a:r>
            <a:r>
              <a:rPr lang="en-US" dirty="0"/>
              <a:t> cell line growth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561E8C-AD99-4495-B434-45CB859E8639}"/>
              </a:ext>
            </a:extLst>
          </p:cNvPr>
          <p:cNvGrpSpPr/>
          <p:nvPr/>
        </p:nvGrpSpPr>
        <p:grpSpPr>
          <a:xfrm>
            <a:off x="6995388" y="1041641"/>
            <a:ext cx="4814973" cy="5401430"/>
            <a:chOff x="5734564" y="880684"/>
            <a:chExt cx="4814973" cy="540143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F3E745B-B28A-4A43-9FAF-4003D01873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572"/>
            <a:stretch/>
          </p:blipFill>
          <p:spPr>
            <a:xfrm>
              <a:off x="5734564" y="880684"/>
              <a:ext cx="1843283" cy="540142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470BE2-3870-42A9-B073-E69DFDE94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55"/>
            <a:stretch/>
          </p:blipFill>
          <p:spPr>
            <a:xfrm>
              <a:off x="7577847" y="880685"/>
              <a:ext cx="2971690" cy="5401429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75445B2-F554-43C9-A40E-D7D185420DC0}"/>
              </a:ext>
            </a:extLst>
          </p:cNvPr>
          <p:cNvSpPr/>
          <p:nvPr/>
        </p:nvSpPr>
        <p:spPr>
          <a:xfrm>
            <a:off x="2603924" y="3140773"/>
            <a:ext cx="1527620" cy="57645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ea typeface="Malgun Gothic"/>
                <a:cs typeface="Times New Roman"/>
              </a:rPr>
              <a:t>52 randomized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57B020-BF03-4679-8805-E0ADDC660876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1933335" y="3708909"/>
            <a:ext cx="1458130" cy="4940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52C617A-7A73-4E23-ACA4-67D35095E67B}"/>
              </a:ext>
            </a:extLst>
          </p:cNvPr>
          <p:cNvSpPr/>
          <p:nvPr/>
        </p:nvSpPr>
        <p:spPr>
          <a:xfrm>
            <a:off x="1262746" y="4202975"/>
            <a:ext cx="1341178" cy="416473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ea typeface="Malgun Gothic"/>
                <a:cs typeface="Times New Roman"/>
              </a:rPr>
              <a:t>26 HIIT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ED0698B-EBB5-46EF-A649-DE36453207B5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3367637" y="3717227"/>
            <a:ext cx="1283009" cy="4662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C45A42C-D99F-43D8-9270-35ED59DC32A6}"/>
              </a:ext>
            </a:extLst>
          </p:cNvPr>
          <p:cNvSpPr/>
          <p:nvPr/>
        </p:nvSpPr>
        <p:spPr>
          <a:xfrm>
            <a:off x="3914340" y="4183519"/>
            <a:ext cx="1472612" cy="416473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ea typeface="Malgun Gothic"/>
                <a:cs typeface="Times New Roman"/>
              </a:rPr>
              <a:t>26 usual care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8E63AA-36E9-4606-B7AC-83E4BA654E32}"/>
              </a:ext>
            </a:extLst>
          </p:cNvPr>
          <p:cNvSpPr/>
          <p:nvPr/>
        </p:nvSpPr>
        <p:spPr>
          <a:xfrm>
            <a:off x="7010807" y="990891"/>
            <a:ext cx="4763573" cy="5401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BD2F2C-3BAF-4EE3-909D-57733EC2D5EF}"/>
              </a:ext>
            </a:extLst>
          </p:cNvPr>
          <p:cNvCxnSpPr>
            <a:cxnSpLocks/>
          </p:cNvCxnSpPr>
          <p:nvPr/>
        </p:nvCxnSpPr>
        <p:spPr>
          <a:xfrm flipH="1">
            <a:off x="1590261" y="990891"/>
            <a:ext cx="1013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A6A33CB-44F2-460D-85B1-876D6921632B}"/>
              </a:ext>
            </a:extLst>
          </p:cNvPr>
          <p:cNvSpPr/>
          <p:nvPr/>
        </p:nvSpPr>
        <p:spPr>
          <a:xfrm>
            <a:off x="5661704" y="1767815"/>
            <a:ext cx="839505" cy="34421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a typeface="Malgun Gothic"/>
                <a:cs typeface="Times New Roman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80269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8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5A47BDA-31DC-46C9-8AB9-2B5FAE984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1402467"/>
            <a:ext cx="12200467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B00AA9E-5797-442E-9E54-63350B222CB9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Weight loss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01400DA-9B6F-4E2A-BA8C-BE8F6D176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4" y="4209769"/>
            <a:ext cx="7692960" cy="16927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951BEA-2EF1-4C0C-9D09-959908044DED}"/>
              </a:ext>
            </a:extLst>
          </p:cNvPr>
          <p:cNvSpPr txBox="1"/>
          <p:nvPr/>
        </p:nvSpPr>
        <p:spPr>
          <a:xfrm>
            <a:off x="323812" y="6231265"/>
            <a:ext cx="366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Prostate 2013</a:t>
            </a:r>
          </a:p>
          <a:p>
            <a:r>
              <a:rPr lang="en-US" sz="1400" dirty="0" err="1"/>
              <a:t>Contemp</a:t>
            </a:r>
            <a:r>
              <a:rPr lang="en-US" sz="1400" dirty="0"/>
              <a:t> Clin Trials 2019</a:t>
            </a:r>
            <a:endParaRPr lang="en-US" sz="1400" i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37D6EEB-012B-4145-8826-6675BEF1A591}"/>
              </a:ext>
            </a:extLst>
          </p:cNvPr>
          <p:cNvSpPr txBox="1">
            <a:spLocks/>
          </p:cNvSpPr>
          <p:nvPr/>
        </p:nvSpPr>
        <p:spPr>
          <a:xfrm>
            <a:off x="8712567" y="4209769"/>
            <a:ext cx="3394954" cy="1636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6 </a:t>
            </a:r>
            <a:r>
              <a:rPr lang="en-US" sz="2200" dirty="0" err="1"/>
              <a:t>mo</a:t>
            </a:r>
            <a:r>
              <a:rPr lang="en-US" sz="2200" dirty="0"/>
              <a:t> pre-bx diet and exercise intervention</a:t>
            </a:r>
            <a:endParaRPr lang="en-US" sz="2200" baseline="-25000" dirty="0"/>
          </a:p>
          <a:p>
            <a:r>
              <a:rPr lang="en-US" sz="2200" dirty="0"/>
              <a:t>Primary outcomes</a:t>
            </a:r>
          </a:p>
          <a:p>
            <a:pPr lvl="1"/>
            <a:r>
              <a:rPr lang="en-US" sz="2000" dirty="0"/>
              <a:t>Glucose regulation markers</a:t>
            </a:r>
          </a:p>
          <a:p>
            <a:pPr lvl="1"/>
            <a:r>
              <a:rPr lang="en-US" sz="2000" dirty="0"/>
              <a:t>Weight loss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3F08C2-BC2E-4994-BA81-7B1965460323}"/>
              </a:ext>
            </a:extLst>
          </p:cNvPr>
          <p:cNvSpPr txBox="1">
            <a:spLocks/>
          </p:cNvSpPr>
          <p:nvPr/>
        </p:nvSpPr>
        <p:spPr>
          <a:xfrm>
            <a:off x="8579487" y="2027398"/>
            <a:ext cx="3394954" cy="16368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19 patient pilot</a:t>
            </a:r>
          </a:p>
          <a:p>
            <a:r>
              <a:rPr lang="en-US" sz="2200" dirty="0"/>
              <a:t>6 week calorie restriction</a:t>
            </a:r>
          </a:p>
          <a:p>
            <a:r>
              <a:rPr lang="en-US" sz="2200" dirty="0"/>
              <a:t>3.7 vs. 2lb weight loss</a:t>
            </a:r>
          </a:p>
          <a:p>
            <a:r>
              <a:rPr lang="en-US" sz="2200" dirty="0"/>
              <a:t>Biomarker change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49AEC64C-E29F-4D27-BE07-F8B4C5818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4" y="1917744"/>
            <a:ext cx="6465493" cy="18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2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0F5EE3-AC68-4E03-B0B1-FD1E5DD2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prostate cancer progression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F1B63-3A8F-4D50-B7D3-77B936861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09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co.2013 statins prostate ca.pdf - Adobe Reader">
            <a:extLst>
              <a:ext uri="{FF2B5EF4-FFF2-40B4-BE49-F238E27FC236}">
                <a16:creationId xmlns:a16="http://schemas.microsoft.com/office/drawing/2014/main" id="{26BFF8A0-ED1E-4C99-B771-326A2C28DA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37390" r="20468" b="52947"/>
          <a:stretch/>
        </p:blipFill>
        <p:spPr>
          <a:xfrm>
            <a:off x="436472" y="2850256"/>
            <a:ext cx="6866328" cy="8106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E52F7F-6156-45FB-8C77-E0770A4138BB}"/>
              </a:ext>
            </a:extLst>
          </p:cNvPr>
          <p:cNvSpPr txBox="1"/>
          <p:nvPr/>
        </p:nvSpPr>
        <p:spPr>
          <a:xfrm>
            <a:off x="5654329" y="3288116"/>
            <a:ext cx="1648471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Yu et al.,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pic>
        <p:nvPicPr>
          <p:cNvPr id="7" name="Picture 6" descr="jco.2013 statins prostate ca.pdf - Adobe Reader">
            <a:extLst>
              <a:ext uri="{FF2B5EF4-FFF2-40B4-BE49-F238E27FC236}">
                <a16:creationId xmlns:a16="http://schemas.microsoft.com/office/drawing/2014/main" id="{6E3492DF-04CD-4314-B0B1-658B58CFA6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21266" r="18906" b="70117"/>
          <a:stretch/>
        </p:blipFill>
        <p:spPr>
          <a:xfrm>
            <a:off x="329008" y="2141549"/>
            <a:ext cx="7372350" cy="565592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72D8F32-6A5F-457C-802B-7A07F004F9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66"/>
          <a:stretch/>
        </p:blipFill>
        <p:spPr>
          <a:xfrm>
            <a:off x="524786" y="4361881"/>
            <a:ext cx="6664111" cy="7062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D887FA-CCBE-4A73-8427-4C4660371646}"/>
              </a:ext>
            </a:extLst>
          </p:cNvPr>
          <p:cNvSpPr txBox="1"/>
          <p:nvPr/>
        </p:nvSpPr>
        <p:spPr>
          <a:xfrm>
            <a:off x="5389124" y="4939447"/>
            <a:ext cx="1913676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Larsen et al.,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E3698E-7F03-46AA-A89F-34C8D9CE5CE2}"/>
              </a:ext>
            </a:extLst>
          </p:cNvPr>
          <p:cNvSpPr txBox="1"/>
          <p:nvPr/>
        </p:nvSpPr>
        <p:spPr>
          <a:xfrm>
            <a:off x="8605020" y="2453707"/>
            <a:ext cx="2486133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Adjusted HR Prostate Cancer Mortality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785AC0-D624-409F-9F1A-CA32A65F8523}"/>
              </a:ext>
            </a:extLst>
          </p:cNvPr>
          <p:cNvSpPr txBox="1"/>
          <p:nvPr/>
        </p:nvSpPr>
        <p:spPr>
          <a:xfrm>
            <a:off x="8605020" y="3288116"/>
            <a:ext cx="248613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0.83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(95% CI 0.77-0.89)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9EC993-D952-4DEE-8232-D5520BFE0FF9}"/>
              </a:ext>
            </a:extLst>
          </p:cNvPr>
          <p:cNvSpPr txBox="1"/>
          <p:nvPr/>
        </p:nvSpPr>
        <p:spPr>
          <a:xfrm>
            <a:off x="8605020" y="4737271"/>
            <a:ext cx="248613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0.76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(95% CI 0.66-0.88)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F1711C4-47E1-4EDF-9DBD-79F993313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Statin use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E528F742-7CA4-4BA0-8D84-5C0EEC90E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1402467"/>
            <a:ext cx="12200467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00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BDF62FA-1641-47EE-B491-AECF1F5CB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78" y="478853"/>
            <a:ext cx="8541189" cy="1752690"/>
          </a:xfrm>
        </p:spPr>
      </p:pic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0223ECD-D182-420D-B7D4-CE4F0C2FF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335" y="555057"/>
            <a:ext cx="1282766" cy="16002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982763-1872-4AF4-8555-C405C47E8D19}"/>
              </a:ext>
            </a:extLst>
          </p:cNvPr>
          <p:cNvSpPr txBox="1"/>
          <p:nvPr/>
        </p:nvSpPr>
        <p:spPr>
          <a:xfrm>
            <a:off x="9316068" y="1730717"/>
            <a:ext cx="680826" cy="3385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826FCA-0A53-4D7D-91EA-801D1B181952}"/>
              </a:ext>
            </a:extLst>
          </p:cNvPr>
          <p:cNvSpPr txBox="1">
            <a:spLocks/>
          </p:cNvSpPr>
          <p:nvPr/>
        </p:nvSpPr>
        <p:spPr>
          <a:xfrm>
            <a:off x="838200" y="2905041"/>
            <a:ext cx="10515600" cy="36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Secondary analysis of RCT</a:t>
            </a:r>
          </a:p>
          <a:p>
            <a:pPr lvl="1"/>
            <a:r>
              <a:rPr lang="en-US" dirty="0"/>
              <a:t>Prior radiation (&gt;1yr) with PSA &gt;3</a:t>
            </a:r>
          </a:p>
          <a:p>
            <a:pPr lvl="1"/>
            <a:r>
              <a:rPr lang="en-US" dirty="0"/>
              <a:t>Intermittent vs. continuous ADT</a:t>
            </a:r>
          </a:p>
          <a:p>
            <a:pPr lvl="1"/>
            <a:r>
              <a:rPr lang="en-US" dirty="0"/>
              <a:t>N=1,364</a:t>
            </a:r>
          </a:p>
          <a:p>
            <a:r>
              <a:rPr lang="en-US" dirty="0"/>
              <a:t>Results – statin use associated with:</a:t>
            </a:r>
          </a:p>
          <a:p>
            <a:pPr lvl="1"/>
            <a:r>
              <a:rPr lang="en-US" b="1" dirty="0"/>
              <a:t>Improve OS</a:t>
            </a:r>
            <a:r>
              <a:rPr lang="en-US" dirty="0"/>
              <a:t>: HR 0.64 (95% CI 0.53-0.78)</a:t>
            </a:r>
          </a:p>
          <a:p>
            <a:pPr lvl="1"/>
            <a:r>
              <a:rPr lang="en-US" b="1" dirty="0"/>
              <a:t>Improved PCSS</a:t>
            </a:r>
            <a:r>
              <a:rPr lang="en-US" dirty="0"/>
              <a:t>: HR 0.65 (95% CI 0.48-0.87)</a:t>
            </a:r>
          </a:p>
        </p:txBody>
      </p:sp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EA6B7C47-3D0E-4E2B-AD54-9EB147CC1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337" y="2742769"/>
            <a:ext cx="4083260" cy="34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3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A364F9-D0E7-423E-ACC2-72D107F073B1}"/>
              </a:ext>
            </a:extLst>
          </p:cNvPr>
          <p:cNvSpPr txBox="1">
            <a:spLocks/>
          </p:cNvSpPr>
          <p:nvPr/>
        </p:nvSpPr>
        <p:spPr>
          <a:xfrm>
            <a:off x="9224782" y="6451263"/>
            <a:ext cx="2869273" cy="293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 err="1">
                <a:solidFill>
                  <a:schemeClr val="tx1"/>
                </a:solidFill>
              </a:rPr>
              <a:t>Friedenreich</a:t>
            </a:r>
            <a:r>
              <a:rPr lang="en-US" sz="1400" dirty="0">
                <a:solidFill>
                  <a:schemeClr val="tx1"/>
                </a:solidFill>
              </a:rPr>
              <a:t> et al. </a:t>
            </a:r>
            <a:r>
              <a:rPr lang="en-US" sz="1400" i="1" dirty="0">
                <a:solidFill>
                  <a:schemeClr val="tx1"/>
                </a:solidFill>
              </a:rPr>
              <a:t>Mol Oncol </a:t>
            </a:r>
            <a:r>
              <a:rPr lang="en-US" sz="1400" dirty="0">
                <a:solidFill>
                  <a:schemeClr val="tx1"/>
                </a:solidFill>
              </a:rPr>
              <a:t>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AE727F-73CA-4764-89BA-FD861AEE61F4}"/>
              </a:ext>
            </a:extLst>
          </p:cNvPr>
          <p:cNvSpPr txBox="1"/>
          <p:nvPr/>
        </p:nvSpPr>
        <p:spPr>
          <a:xfrm>
            <a:off x="5057775" y="2982724"/>
            <a:ext cx="2076450" cy="89255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Metabolic Function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87DE7D-7150-4959-873E-6F4395C38369}"/>
              </a:ext>
            </a:extLst>
          </p:cNvPr>
          <p:cNvSpPr txBox="1"/>
          <p:nvPr/>
        </p:nvSpPr>
        <p:spPr>
          <a:xfrm>
            <a:off x="8592820" y="2982724"/>
            <a:ext cx="2076450" cy="89255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Chronic Inflammation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4594F2-9B48-497B-B51B-5E8079280C34}"/>
              </a:ext>
            </a:extLst>
          </p:cNvPr>
          <p:cNvSpPr txBox="1"/>
          <p:nvPr/>
        </p:nvSpPr>
        <p:spPr>
          <a:xfrm>
            <a:off x="1522730" y="2982724"/>
            <a:ext cx="2076450" cy="89255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Hormone Signaling</a:t>
            </a:r>
          </a:p>
        </p:txBody>
      </p:sp>
    </p:spTree>
    <p:extLst>
      <p:ext uri="{BB962C8B-B14F-4D97-AF65-F5344CB8AC3E}">
        <p14:creationId xmlns:p14="http://schemas.microsoft.com/office/powerpoint/2010/main" val="1345649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0F5EE3-AC68-4E03-B0B1-FD1E5DD2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content: development of modifiable, risk factor-based intervention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F1B63-3A8F-4D50-B7D3-77B936861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0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3C1FD1F-A190-4758-A8BE-6C2963479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1385000"/>
            <a:ext cx="12200467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DB6B482-1628-41CD-B1EC-9EC61FB13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088" y="3476481"/>
            <a:ext cx="5282889" cy="1663390"/>
          </a:xfrm>
        </p:spPr>
        <p:txBody>
          <a:bodyPr>
            <a:normAutofit/>
          </a:bodyPr>
          <a:lstStyle/>
          <a:p>
            <a:r>
              <a:rPr lang="en-US" dirty="0"/>
              <a:t>75% of Americans drink coffee (50% daily)</a:t>
            </a:r>
            <a:endParaRPr lang="en-US" baseline="30000" dirty="0"/>
          </a:p>
          <a:p>
            <a:r>
              <a:rPr lang="en-US" dirty="0"/>
              <a:t>Numerous health benefits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A31BA1-3AF4-4BF4-B54A-C44F7C214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8" y="1610352"/>
            <a:ext cx="3485491" cy="47357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D29D2D-5644-487D-90F8-7A26C9CD9255}"/>
              </a:ext>
            </a:extLst>
          </p:cNvPr>
          <p:cNvSpPr txBox="1"/>
          <p:nvPr/>
        </p:nvSpPr>
        <p:spPr>
          <a:xfrm>
            <a:off x="10014596" y="6462811"/>
            <a:ext cx="2098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Loftfield</a:t>
            </a:r>
            <a:r>
              <a:rPr lang="en-US" sz="1400" dirty="0"/>
              <a:t> et al. </a:t>
            </a:r>
            <a:r>
              <a:rPr lang="en-US" sz="1400" i="1" dirty="0"/>
              <a:t>J </a:t>
            </a:r>
            <a:r>
              <a:rPr lang="en-US" sz="1400" i="1" dirty="0" err="1"/>
              <a:t>Nutr</a:t>
            </a:r>
            <a:r>
              <a:rPr lang="en-US" sz="1400" i="1" dirty="0"/>
              <a:t> </a:t>
            </a:r>
            <a:r>
              <a:rPr lang="en-US" sz="1400" dirty="0"/>
              <a:t>2016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0E4B04-2705-40E7-8777-B7FE7599D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79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04E5B-3E05-4D6E-AAEE-D42644774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en-US" dirty="0"/>
              <a:t>Coffee and Cancer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C1FD1F-A190-4758-A8BE-6C2963479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1385000"/>
            <a:ext cx="12200467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DB6B482-1628-41CD-B1EC-9EC61FB13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Coffee decreases risk of diagnosis of a wide range of cancers</a:t>
            </a:r>
          </a:p>
          <a:p>
            <a:endParaRPr lang="en-US" dirty="0"/>
          </a:p>
          <a:p>
            <a:r>
              <a:rPr lang="en-US" dirty="0"/>
              <a:t>Prostate cancer and coffee associations</a:t>
            </a:r>
          </a:p>
          <a:p>
            <a:pPr lvl="1"/>
            <a:r>
              <a:rPr lang="en-US" dirty="0"/>
              <a:t>Lower risk of diagnosis</a:t>
            </a:r>
          </a:p>
          <a:p>
            <a:pPr lvl="1"/>
            <a:r>
              <a:rPr lang="en-US" dirty="0"/>
              <a:t>Less aggressive disease at diagnosis</a:t>
            </a:r>
          </a:p>
          <a:p>
            <a:pPr lvl="1"/>
            <a:endParaRPr lang="en-US" dirty="0"/>
          </a:p>
          <a:p>
            <a:r>
              <a:rPr lang="en-US" dirty="0"/>
              <a:t>Associated with </a:t>
            </a:r>
            <a:r>
              <a:rPr lang="en-US" i="1" dirty="0"/>
              <a:t>decreased</a:t>
            </a:r>
            <a:r>
              <a:rPr lang="en-US" dirty="0"/>
              <a:t> </a:t>
            </a:r>
            <a:r>
              <a:rPr lang="en-US" i="1" dirty="0"/>
              <a:t>progression</a:t>
            </a:r>
            <a:r>
              <a:rPr lang="en-US" dirty="0"/>
              <a:t> in colon cancer</a:t>
            </a:r>
            <a:endParaRPr lang="en-US" baseline="30000" dirty="0"/>
          </a:p>
          <a:p>
            <a:endParaRPr lang="en-US" baseline="30000" dirty="0"/>
          </a:p>
          <a:p>
            <a:r>
              <a:rPr lang="en-US" b="1" u="sng" dirty="0"/>
              <a:t>Not studied in an active surveillance population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CB31C-EC76-4F8F-B463-7E42C6495515}"/>
              </a:ext>
            </a:extLst>
          </p:cNvPr>
          <p:cNvSpPr txBox="1"/>
          <p:nvPr/>
        </p:nvSpPr>
        <p:spPr>
          <a:xfrm>
            <a:off x="7277100" y="6112559"/>
            <a:ext cx="512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Grosso.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Annu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Rev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Nutr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2017; Liu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Nutr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Cancer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Wilson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JNCI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2011; Guercio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 Clin Oncol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</a:p>
        </p:txBody>
      </p:sp>
      <p:sp>
        <p:nvSpPr>
          <p:cNvPr id="3" name="AutoShape 2" descr="Image result for coffee c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Coffee Served on White Ceramic C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838" y="2608075"/>
            <a:ext cx="2506742" cy="166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354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04E5B-3E05-4D6E-AAEE-D42644774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en-US" dirty="0"/>
              <a:t>Coffee consumption and surveillance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C1FD1F-A190-4758-A8BE-6C2963479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1385000"/>
            <a:ext cx="12200467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DB6B482-1628-41CD-B1EC-9EC61FB13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754"/>
            <a:ext cx="10515600" cy="4351338"/>
          </a:xfrm>
        </p:spPr>
        <p:txBody>
          <a:bodyPr>
            <a:normAutofit/>
          </a:bodyPr>
          <a:lstStyle/>
          <a:p>
            <a:r>
              <a:rPr lang="en-US" b="1" i="1" u="sng" dirty="0"/>
              <a:t>Hypothesis</a:t>
            </a:r>
            <a:r>
              <a:rPr lang="en-US" dirty="0"/>
              <a:t>: Increased coffee consumption association with improved progression free survival in men on active surveillance</a:t>
            </a: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C447E9-6FCE-4F65-96AC-473DA8EBD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725212"/>
              </p:ext>
            </p:extLst>
          </p:nvPr>
        </p:nvGraphicFramePr>
        <p:xfrm>
          <a:off x="1667584" y="3067549"/>
          <a:ext cx="2682778" cy="3109414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453676">
                  <a:extLst>
                    <a:ext uri="{9D8B030D-6E8A-4147-A177-3AD203B41FA5}">
                      <a16:colId xmlns:a16="http://schemas.microsoft.com/office/drawing/2014/main" val="2248013664"/>
                    </a:ext>
                  </a:extLst>
                </a:gridCol>
                <a:gridCol w="1229102">
                  <a:extLst>
                    <a:ext uri="{9D8B030D-6E8A-4147-A177-3AD203B41FA5}">
                      <a16:colId xmlns:a16="http://schemas.microsoft.com/office/drawing/2014/main" val="2367218737"/>
                    </a:ext>
                  </a:extLst>
                </a:gridCol>
              </a:tblGrid>
              <a:tr h="4484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Cups/day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3596022"/>
                  </a:ext>
                </a:extLst>
              </a:tr>
              <a:tr h="4484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74</a:t>
                      </a:r>
                      <a:r>
                        <a:rPr lang="en-US" sz="1800" baseline="0" dirty="0"/>
                        <a:t> (18.0)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6638575"/>
                  </a:ext>
                </a:extLst>
              </a:tr>
              <a:tr h="4484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&lt;1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85 (20.7)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3664009"/>
                  </a:ext>
                </a:extLst>
              </a:tr>
              <a:tr h="4748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1-1.9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87 (21.2)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4337157"/>
                  </a:ext>
                </a:extLst>
              </a:tr>
              <a:tr h="4484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2-3.9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106 (25.8)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2674211"/>
                  </a:ext>
                </a:extLst>
              </a:tr>
              <a:tr h="4748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≥4 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59 (14.4)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039358"/>
                  </a:ext>
                </a:extLst>
              </a:tr>
              <a:tr h="2358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56870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5D6EFC1-8B2D-4054-9514-AB6B4DC315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5"/>
          <a:stretch/>
        </p:blipFill>
        <p:spPr>
          <a:xfrm>
            <a:off x="5826051" y="2710563"/>
            <a:ext cx="4518419" cy="4223636"/>
          </a:xfrm>
          <a:prstGeom prst="rect">
            <a:avLst/>
          </a:prstGeom>
        </p:spPr>
      </p:pic>
      <p:sp>
        <p:nvSpPr>
          <p:cNvPr id="8" name="Freeform 4">
            <a:extLst>
              <a:ext uri="{FF2B5EF4-FFF2-40B4-BE49-F238E27FC236}">
                <a16:creationId xmlns:a16="http://schemas.microsoft.com/office/drawing/2014/main" id="{F9FE35ED-DCCC-4373-9EE0-B21A9ABD1928}"/>
              </a:ext>
            </a:extLst>
          </p:cNvPr>
          <p:cNvSpPr/>
          <p:nvPr/>
        </p:nvSpPr>
        <p:spPr>
          <a:xfrm>
            <a:off x="5554294" y="6603329"/>
            <a:ext cx="4602480" cy="757237"/>
          </a:xfrm>
          <a:custGeom>
            <a:avLst/>
            <a:gdLst>
              <a:gd name="connsiteX0" fmla="*/ 15240 w 4602480"/>
              <a:gd name="connsiteY0" fmla="*/ 878558 h 1853918"/>
              <a:gd name="connsiteX1" fmla="*/ 91440 w 4602480"/>
              <a:gd name="connsiteY1" fmla="*/ 802358 h 1853918"/>
              <a:gd name="connsiteX2" fmla="*/ 152400 w 4602480"/>
              <a:gd name="connsiteY2" fmla="*/ 726158 h 1853918"/>
              <a:gd name="connsiteX3" fmla="*/ 274320 w 4602480"/>
              <a:gd name="connsiteY3" fmla="*/ 604238 h 1853918"/>
              <a:gd name="connsiteX4" fmla="*/ 304800 w 4602480"/>
              <a:gd name="connsiteY4" fmla="*/ 558518 h 1853918"/>
              <a:gd name="connsiteX5" fmla="*/ 365760 w 4602480"/>
              <a:gd name="connsiteY5" fmla="*/ 512798 h 1853918"/>
              <a:gd name="connsiteX6" fmla="*/ 411480 w 4602480"/>
              <a:gd name="connsiteY6" fmla="*/ 421358 h 1853918"/>
              <a:gd name="connsiteX7" fmla="*/ 457200 w 4602480"/>
              <a:gd name="connsiteY7" fmla="*/ 375638 h 1853918"/>
              <a:gd name="connsiteX8" fmla="*/ 487680 w 4602480"/>
              <a:gd name="connsiteY8" fmla="*/ 314678 h 1853918"/>
              <a:gd name="connsiteX9" fmla="*/ 533400 w 4602480"/>
              <a:gd name="connsiteY9" fmla="*/ 299438 h 1853918"/>
              <a:gd name="connsiteX10" fmla="*/ 594360 w 4602480"/>
              <a:gd name="connsiteY10" fmla="*/ 268958 h 1853918"/>
              <a:gd name="connsiteX11" fmla="*/ 640080 w 4602480"/>
              <a:gd name="connsiteY11" fmla="*/ 253718 h 1853918"/>
              <a:gd name="connsiteX12" fmla="*/ 746760 w 4602480"/>
              <a:gd name="connsiteY12" fmla="*/ 207998 h 1853918"/>
              <a:gd name="connsiteX13" fmla="*/ 838200 w 4602480"/>
              <a:gd name="connsiteY13" fmla="*/ 147038 h 1853918"/>
              <a:gd name="connsiteX14" fmla="*/ 883920 w 4602480"/>
              <a:gd name="connsiteY14" fmla="*/ 116558 h 1853918"/>
              <a:gd name="connsiteX15" fmla="*/ 929640 w 4602480"/>
              <a:gd name="connsiteY15" fmla="*/ 101318 h 1853918"/>
              <a:gd name="connsiteX16" fmla="*/ 975360 w 4602480"/>
              <a:gd name="connsiteY16" fmla="*/ 70838 h 1853918"/>
              <a:gd name="connsiteX17" fmla="*/ 1066800 w 4602480"/>
              <a:gd name="connsiteY17" fmla="*/ 40358 h 1853918"/>
              <a:gd name="connsiteX18" fmla="*/ 1905000 w 4602480"/>
              <a:gd name="connsiteY18" fmla="*/ 40358 h 1853918"/>
              <a:gd name="connsiteX19" fmla="*/ 3489960 w 4602480"/>
              <a:gd name="connsiteY19" fmla="*/ 25118 h 1853918"/>
              <a:gd name="connsiteX20" fmla="*/ 3886200 w 4602480"/>
              <a:gd name="connsiteY20" fmla="*/ 25118 h 1853918"/>
              <a:gd name="connsiteX21" fmla="*/ 3931920 w 4602480"/>
              <a:gd name="connsiteY21" fmla="*/ 40358 h 1853918"/>
              <a:gd name="connsiteX22" fmla="*/ 4282440 w 4602480"/>
              <a:gd name="connsiteY22" fmla="*/ 55598 h 1853918"/>
              <a:gd name="connsiteX23" fmla="*/ 4358640 w 4602480"/>
              <a:gd name="connsiteY23" fmla="*/ 70838 h 1853918"/>
              <a:gd name="connsiteX24" fmla="*/ 4404360 w 4602480"/>
              <a:gd name="connsiteY24" fmla="*/ 86078 h 1853918"/>
              <a:gd name="connsiteX25" fmla="*/ 4526280 w 4602480"/>
              <a:gd name="connsiteY25" fmla="*/ 116558 h 1853918"/>
              <a:gd name="connsiteX26" fmla="*/ 4602480 w 4602480"/>
              <a:gd name="connsiteY26" fmla="*/ 299438 h 1853918"/>
              <a:gd name="connsiteX27" fmla="*/ 4572000 w 4602480"/>
              <a:gd name="connsiteY27" fmla="*/ 604238 h 1853918"/>
              <a:gd name="connsiteX28" fmla="*/ 4556760 w 4602480"/>
              <a:gd name="connsiteY28" fmla="*/ 695678 h 1853918"/>
              <a:gd name="connsiteX29" fmla="*/ 4526280 w 4602480"/>
              <a:gd name="connsiteY29" fmla="*/ 771878 h 1853918"/>
              <a:gd name="connsiteX30" fmla="*/ 4495800 w 4602480"/>
              <a:gd name="connsiteY30" fmla="*/ 878558 h 1853918"/>
              <a:gd name="connsiteX31" fmla="*/ 4465320 w 4602480"/>
              <a:gd name="connsiteY31" fmla="*/ 939518 h 1853918"/>
              <a:gd name="connsiteX32" fmla="*/ 4434840 w 4602480"/>
              <a:gd name="connsiteY32" fmla="*/ 1030958 h 1853918"/>
              <a:gd name="connsiteX33" fmla="*/ 4373880 w 4602480"/>
              <a:gd name="connsiteY33" fmla="*/ 1122398 h 1853918"/>
              <a:gd name="connsiteX34" fmla="*/ 4312920 w 4602480"/>
              <a:gd name="connsiteY34" fmla="*/ 1198598 h 1853918"/>
              <a:gd name="connsiteX35" fmla="*/ 4206240 w 4602480"/>
              <a:gd name="connsiteY35" fmla="*/ 1305278 h 1853918"/>
              <a:gd name="connsiteX36" fmla="*/ 4099560 w 4602480"/>
              <a:gd name="connsiteY36" fmla="*/ 1427198 h 1853918"/>
              <a:gd name="connsiteX37" fmla="*/ 3977640 w 4602480"/>
              <a:gd name="connsiteY37" fmla="*/ 1549118 h 1853918"/>
              <a:gd name="connsiteX38" fmla="*/ 3901440 w 4602480"/>
              <a:gd name="connsiteY38" fmla="*/ 1610078 h 1853918"/>
              <a:gd name="connsiteX39" fmla="*/ 3840480 w 4602480"/>
              <a:gd name="connsiteY39" fmla="*/ 1686278 h 1853918"/>
              <a:gd name="connsiteX40" fmla="*/ 3764280 w 4602480"/>
              <a:gd name="connsiteY40" fmla="*/ 1792958 h 1853918"/>
              <a:gd name="connsiteX41" fmla="*/ 3672840 w 4602480"/>
              <a:gd name="connsiteY41" fmla="*/ 1853918 h 1853918"/>
              <a:gd name="connsiteX42" fmla="*/ 3246120 w 4602480"/>
              <a:gd name="connsiteY42" fmla="*/ 1838678 h 1853918"/>
              <a:gd name="connsiteX43" fmla="*/ 3200400 w 4602480"/>
              <a:gd name="connsiteY43" fmla="*/ 1823438 h 1853918"/>
              <a:gd name="connsiteX44" fmla="*/ 3108960 w 4602480"/>
              <a:gd name="connsiteY44" fmla="*/ 1808198 h 1853918"/>
              <a:gd name="connsiteX45" fmla="*/ 3063240 w 4602480"/>
              <a:gd name="connsiteY45" fmla="*/ 1792958 h 1853918"/>
              <a:gd name="connsiteX46" fmla="*/ 2987040 w 4602480"/>
              <a:gd name="connsiteY46" fmla="*/ 1777718 h 1853918"/>
              <a:gd name="connsiteX47" fmla="*/ 2895600 w 4602480"/>
              <a:gd name="connsiteY47" fmla="*/ 1747238 h 1853918"/>
              <a:gd name="connsiteX48" fmla="*/ 2758440 w 4602480"/>
              <a:gd name="connsiteY48" fmla="*/ 1731998 h 1853918"/>
              <a:gd name="connsiteX49" fmla="*/ 1935480 w 4602480"/>
              <a:gd name="connsiteY49" fmla="*/ 1701518 h 1853918"/>
              <a:gd name="connsiteX50" fmla="*/ 1874520 w 4602480"/>
              <a:gd name="connsiteY50" fmla="*/ 1686278 h 1853918"/>
              <a:gd name="connsiteX51" fmla="*/ 1798320 w 4602480"/>
              <a:gd name="connsiteY51" fmla="*/ 1671038 h 1853918"/>
              <a:gd name="connsiteX52" fmla="*/ 1706880 w 4602480"/>
              <a:gd name="connsiteY52" fmla="*/ 1655798 h 1853918"/>
              <a:gd name="connsiteX53" fmla="*/ 1630680 w 4602480"/>
              <a:gd name="connsiteY53" fmla="*/ 1640558 h 1853918"/>
              <a:gd name="connsiteX54" fmla="*/ 1432560 w 4602480"/>
              <a:gd name="connsiteY54" fmla="*/ 1610078 h 1853918"/>
              <a:gd name="connsiteX55" fmla="*/ 1127760 w 4602480"/>
              <a:gd name="connsiteY55" fmla="*/ 1503398 h 1853918"/>
              <a:gd name="connsiteX56" fmla="*/ 1036320 w 4602480"/>
              <a:gd name="connsiteY56" fmla="*/ 1472918 h 1853918"/>
              <a:gd name="connsiteX57" fmla="*/ 777240 w 4602480"/>
              <a:gd name="connsiteY57" fmla="*/ 1381478 h 1853918"/>
              <a:gd name="connsiteX58" fmla="*/ 685800 w 4602480"/>
              <a:gd name="connsiteY58" fmla="*/ 1350998 h 1853918"/>
              <a:gd name="connsiteX59" fmla="*/ 548640 w 4602480"/>
              <a:gd name="connsiteY59" fmla="*/ 1320518 h 1853918"/>
              <a:gd name="connsiteX60" fmla="*/ 457200 w 4602480"/>
              <a:gd name="connsiteY60" fmla="*/ 1259558 h 1853918"/>
              <a:gd name="connsiteX61" fmla="*/ 335280 w 4602480"/>
              <a:gd name="connsiteY61" fmla="*/ 1229078 h 1853918"/>
              <a:gd name="connsiteX62" fmla="*/ 289560 w 4602480"/>
              <a:gd name="connsiteY62" fmla="*/ 1198598 h 1853918"/>
              <a:gd name="connsiteX63" fmla="*/ 182880 w 4602480"/>
              <a:gd name="connsiteY63" fmla="*/ 1122398 h 1853918"/>
              <a:gd name="connsiteX64" fmla="*/ 121920 w 4602480"/>
              <a:gd name="connsiteY64" fmla="*/ 1030958 h 1853918"/>
              <a:gd name="connsiteX65" fmla="*/ 106680 w 4602480"/>
              <a:gd name="connsiteY65" fmla="*/ 985238 h 1853918"/>
              <a:gd name="connsiteX66" fmla="*/ 0 w 4602480"/>
              <a:gd name="connsiteY66" fmla="*/ 939518 h 1853918"/>
              <a:gd name="connsiteX67" fmla="*/ 15240 w 4602480"/>
              <a:gd name="connsiteY67" fmla="*/ 878558 h 185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602480" h="1853918">
                <a:moveTo>
                  <a:pt x="15240" y="878558"/>
                </a:moveTo>
                <a:cubicBezTo>
                  <a:pt x="30480" y="855698"/>
                  <a:pt x="67410" y="829058"/>
                  <a:pt x="91440" y="802358"/>
                </a:cubicBezTo>
                <a:cubicBezTo>
                  <a:pt x="113200" y="778180"/>
                  <a:pt x="130337" y="750060"/>
                  <a:pt x="152400" y="726158"/>
                </a:cubicBezTo>
                <a:cubicBezTo>
                  <a:pt x="191383" y="683926"/>
                  <a:pt x="242439" y="652059"/>
                  <a:pt x="274320" y="604238"/>
                </a:cubicBezTo>
                <a:cubicBezTo>
                  <a:pt x="284480" y="588998"/>
                  <a:pt x="291848" y="571470"/>
                  <a:pt x="304800" y="558518"/>
                </a:cubicBezTo>
                <a:cubicBezTo>
                  <a:pt x="322761" y="540557"/>
                  <a:pt x="347799" y="530759"/>
                  <a:pt x="365760" y="512798"/>
                </a:cubicBezTo>
                <a:cubicBezTo>
                  <a:pt x="437701" y="440857"/>
                  <a:pt x="361900" y="495728"/>
                  <a:pt x="411480" y="421358"/>
                </a:cubicBezTo>
                <a:cubicBezTo>
                  <a:pt x="423435" y="403425"/>
                  <a:pt x="444673" y="393176"/>
                  <a:pt x="457200" y="375638"/>
                </a:cubicBezTo>
                <a:cubicBezTo>
                  <a:pt x="470405" y="357151"/>
                  <a:pt x="471616" y="330742"/>
                  <a:pt x="487680" y="314678"/>
                </a:cubicBezTo>
                <a:cubicBezTo>
                  <a:pt x="499039" y="303319"/>
                  <a:pt x="518635" y="305766"/>
                  <a:pt x="533400" y="299438"/>
                </a:cubicBezTo>
                <a:cubicBezTo>
                  <a:pt x="554282" y="290489"/>
                  <a:pt x="573478" y="277907"/>
                  <a:pt x="594360" y="268958"/>
                </a:cubicBezTo>
                <a:cubicBezTo>
                  <a:pt x="609125" y="262630"/>
                  <a:pt x="625712" y="260902"/>
                  <a:pt x="640080" y="253718"/>
                </a:cubicBezTo>
                <a:cubicBezTo>
                  <a:pt x="745326" y="201095"/>
                  <a:pt x="619889" y="239716"/>
                  <a:pt x="746760" y="207998"/>
                </a:cubicBezTo>
                <a:lnTo>
                  <a:pt x="838200" y="147038"/>
                </a:lnTo>
                <a:cubicBezTo>
                  <a:pt x="853440" y="136878"/>
                  <a:pt x="866544" y="122350"/>
                  <a:pt x="883920" y="116558"/>
                </a:cubicBezTo>
                <a:cubicBezTo>
                  <a:pt x="899160" y="111478"/>
                  <a:pt x="915272" y="108502"/>
                  <a:pt x="929640" y="101318"/>
                </a:cubicBezTo>
                <a:cubicBezTo>
                  <a:pt x="946023" y="93127"/>
                  <a:pt x="958622" y="78277"/>
                  <a:pt x="975360" y="70838"/>
                </a:cubicBezTo>
                <a:cubicBezTo>
                  <a:pt x="1004720" y="57789"/>
                  <a:pt x="1066800" y="40358"/>
                  <a:pt x="1066800" y="40358"/>
                </a:cubicBezTo>
                <a:cubicBezTo>
                  <a:pt x="1875876" y="69254"/>
                  <a:pt x="1114843" y="52421"/>
                  <a:pt x="1905000" y="40358"/>
                </a:cubicBezTo>
                <a:lnTo>
                  <a:pt x="3489960" y="25118"/>
                </a:lnTo>
                <a:cubicBezTo>
                  <a:pt x="3652474" y="-15510"/>
                  <a:pt x="3567285" y="-395"/>
                  <a:pt x="3886200" y="25118"/>
                </a:cubicBezTo>
                <a:cubicBezTo>
                  <a:pt x="3902213" y="26399"/>
                  <a:pt x="3915903" y="39126"/>
                  <a:pt x="3931920" y="40358"/>
                </a:cubicBezTo>
                <a:cubicBezTo>
                  <a:pt x="4048526" y="49328"/>
                  <a:pt x="4165600" y="50518"/>
                  <a:pt x="4282440" y="55598"/>
                </a:cubicBezTo>
                <a:cubicBezTo>
                  <a:pt x="4307840" y="60678"/>
                  <a:pt x="4333510" y="64556"/>
                  <a:pt x="4358640" y="70838"/>
                </a:cubicBezTo>
                <a:cubicBezTo>
                  <a:pt x="4374225" y="74734"/>
                  <a:pt x="4388775" y="82182"/>
                  <a:pt x="4404360" y="86078"/>
                </a:cubicBezTo>
                <a:lnTo>
                  <a:pt x="4526280" y="116558"/>
                </a:lnTo>
                <a:cubicBezTo>
                  <a:pt x="4604380" y="233709"/>
                  <a:pt x="4581218" y="171864"/>
                  <a:pt x="4602480" y="299438"/>
                </a:cubicBezTo>
                <a:cubicBezTo>
                  <a:pt x="4592320" y="401038"/>
                  <a:pt x="4583704" y="502804"/>
                  <a:pt x="4572000" y="604238"/>
                </a:cubicBezTo>
                <a:cubicBezTo>
                  <a:pt x="4568458" y="634935"/>
                  <a:pt x="4564890" y="665866"/>
                  <a:pt x="4556760" y="695678"/>
                </a:cubicBezTo>
                <a:cubicBezTo>
                  <a:pt x="4549562" y="722071"/>
                  <a:pt x="4534931" y="745925"/>
                  <a:pt x="4526280" y="771878"/>
                </a:cubicBezTo>
                <a:cubicBezTo>
                  <a:pt x="4514585" y="806963"/>
                  <a:pt x="4508439" y="843802"/>
                  <a:pt x="4495800" y="878558"/>
                </a:cubicBezTo>
                <a:cubicBezTo>
                  <a:pt x="4488036" y="899909"/>
                  <a:pt x="4473757" y="918424"/>
                  <a:pt x="4465320" y="939518"/>
                </a:cubicBezTo>
                <a:cubicBezTo>
                  <a:pt x="4453388" y="969349"/>
                  <a:pt x="4452662" y="1004225"/>
                  <a:pt x="4434840" y="1030958"/>
                </a:cubicBezTo>
                <a:cubicBezTo>
                  <a:pt x="4414520" y="1061438"/>
                  <a:pt x="4385464" y="1087645"/>
                  <a:pt x="4373880" y="1122398"/>
                </a:cubicBezTo>
                <a:cubicBezTo>
                  <a:pt x="4352848" y="1185494"/>
                  <a:pt x="4372006" y="1159207"/>
                  <a:pt x="4312920" y="1198598"/>
                </a:cubicBezTo>
                <a:cubicBezTo>
                  <a:pt x="4244012" y="1301960"/>
                  <a:pt x="4332944" y="1178574"/>
                  <a:pt x="4206240" y="1305278"/>
                </a:cubicBezTo>
                <a:cubicBezTo>
                  <a:pt x="4168055" y="1343463"/>
                  <a:pt x="4136494" y="1387802"/>
                  <a:pt x="4099560" y="1427198"/>
                </a:cubicBezTo>
                <a:cubicBezTo>
                  <a:pt x="4060251" y="1469127"/>
                  <a:pt x="4019872" y="1510135"/>
                  <a:pt x="3977640" y="1549118"/>
                </a:cubicBezTo>
                <a:cubicBezTo>
                  <a:pt x="3953738" y="1571181"/>
                  <a:pt x="3924441" y="1587077"/>
                  <a:pt x="3901440" y="1610078"/>
                </a:cubicBezTo>
                <a:cubicBezTo>
                  <a:pt x="3878439" y="1633079"/>
                  <a:pt x="3858523" y="1659213"/>
                  <a:pt x="3840480" y="1686278"/>
                </a:cubicBezTo>
                <a:cubicBezTo>
                  <a:pt x="3792626" y="1758059"/>
                  <a:pt x="3833403" y="1739196"/>
                  <a:pt x="3764280" y="1792958"/>
                </a:cubicBezTo>
                <a:cubicBezTo>
                  <a:pt x="3735364" y="1815448"/>
                  <a:pt x="3672840" y="1853918"/>
                  <a:pt x="3672840" y="1853918"/>
                </a:cubicBezTo>
                <a:cubicBezTo>
                  <a:pt x="3530600" y="1848838"/>
                  <a:pt x="3388155" y="1847842"/>
                  <a:pt x="3246120" y="1838678"/>
                </a:cubicBezTo>
                <a:cubicBezTo>
                  <a:pt x="3230089" y="1837644"/>
                  <a:pt x="3216082" y="1826923"/>
                  <a:pt x="3200400" y="1823438"/>
                </a:cubicBezTo>
                <a:cubicBezTo>
                  <a:pt x="3170235" y="1816735"/>
                  <a:pt x="3139125" y="1814901"/>
                  <a:pt x="3108960" y="1808198"/>
                </a:cubicBezTo>
                <a:cubicBezTo>
                  <a:pt x="3093278" y="1804713"/>
                  <a:pt x="3078825" y="1796854"/>
                  <a:pt x="3063240" y="1792958"/>
                </a:cubicBezTo>
                <a:cubicBezTo>
                  <a:pt x="3038110" y="1786676"/>
                  <a:pt x="3012030" y="1784534"/>
                  <a:pt x="2987040" y="1777718"/>
                </a:cubicBezTo>
                <a:cubicBezTo>
                  <a:pt x="2956043" y="1769264"/>
                  <a:pt x="2927532" y="1750786"/>
                  <a:pt x="2895600" y="1747238"/>
                </a:cubicBezTo>
                <a:lnTo>
                  <a:pt x="2758440" y="1731998"/>
                </a:lnTo>
                <a:cubicBezTo>
                  <a:pt x="2464113" y="1633889"/>
                  <a:pt x="2773541" y="1731993"/>
                  <a:pt x="1935480" y="1701518"/>
                </a:cubicBezTo>
                <a:cubicBezTo>
                  <a:pt x="1914548" y="1700757"/>
                  <a:pt x="1894967" y="1690822"/>
                  <a:pt x="1874520" y="1686278"/>
                </a:cubicBezTo>
                <a:cubicBezTo>
                  <a:pt x="1849234" y="1680659"/>
                  <a:pt x="1823805" y="1675672"/>
                  <a:pt x="1798320" y="1671038"/>
                </a:cubicBezTo>
                <a:cubicBezTo>
                  <a:pt x="1767918" y="1665510"/>
                  <a:pt x="1737282" y="1661326"/>
                  <a:pt x="1706880" y="1655798"/>
                </a:cubicBezTo>
                <a:cubicBezTo>
                  <a:pt x="1681395" y="1651164"/>
                  <a:pt x="1656231" y="1644816"/>
                  <a:pt x="1630680" y="1640558"/>
                </a:cubicBezTo>
                <a:cubicBezTo>
                  <a:pt x="1564772" y="1629573"/>
                  <a:pt x="1498600" y="1620238"/>
                  <a:pt x="1432560" y="1610078"/>
                </a:cubicBezTo>
                <a:cubicBezTo>
                  <a:pt x="1250474" y="1541796"/>
                  <a:pt x="1351816" y="1578083"/>
                  <a:pt x="1127760" y="1503398"/>
                </a:cubicBezTo>
                <a:cubicBezTo>
                  <a:pt x="1097280" y="1493238"/>
                  <a:pt x="1066151" y="1484850"/>
                  <a:pt x="1036320" y="1472918"/>
                </a:cubicBezTo>
                <a:cubicBezTo>
                  <a:pt x="900458" y="1418573"/>
                  <a:pt x="986073" y="1451089"/>
                  <a:pt x="777240" y="1381478"/>
                </a:cubicBezTo>
                <a:cubicBezTo>
                  <a:pt x="746760" y="1371318"/>
                  <a:pt x="716969" y="1358790"/>
                  <a:pt x="685800" y="1350998"/>
                </a:cubicBezTo>
                <a:cubicBezTo>
                  <a:pt x="599710" y="1329476"/>
                  <a:pt x="645379" y="1339866"/>
                  <a:pt x="548640" y="1320518"/>
                </a:cubicBezTo>
                <a:cubicBezTo>
                  <a:pt x="518160" y="1300198"/>
                  <a:pt x="493121" y="1266742"/>
                  <a:pt x="457200" y="1259558"/>
                </a:cubicBezTo>
                <a:cubicBezTo>
                  <a:pt x="428217" y="1253761"/>
                  <a:pt x="366522" y="1244699"/>
                  <a:pt x="335280" y="1229078"/>
                </a:cubicBezTo>
                <a:cubicBezTo>
                  <a:pt x="318897" y="1220887"/>
                  <a:pt x="304465" y="1209244"/>
                  <a:pt x="289560" y="1198598"/>
                </a:cubicBezTo>
                <a:cubicBezTo>
                  <a:pt x="157237" y="1104082"/>
                  <a:pt x="290628" y="1194230"/>
                  <a:pt x="182880" y="1122398"/>
                </a:cubicBezTo>
                <a:cubicBezTo>
                  <a:pt x="162560" y="1091918"/>
                  <a:pt x="133504" y="1065711"/>
                  <a:pt x="121920" y="1030958"/>
                </a:cubicBezTo>
                <a:cubicBezTo>
                  <a:pt x="116840" y="1015718"/>
                  <a:pt x="116715" y="997782"/>
                  <a:pt x="106680" y="985238"/>
                </a:cubicBezTo>
                <a:cubicBezTo>
                  <a:pt x="80368" y="952349"/>
                  <a:pt x="36606" y="948669"/>
                  <a:pt x="0" y="939518"/>
                </a:cubicBezTo>
                <a:cubicBezTo>
                  <a:pt x="17233" y="853355"/>
                  <a:pt x="0" y="901418"/>
                  <a:pt x="15240" y="8785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9E6279-59FE-49D8-8330-3A2E78A716EA}"/>
              </a:ext>
            </a:extLst>
          </p:cNvPr>
          <p:cNvSpPr txBox="1"/>
          <p:nvPr/>
        </p:nvSpPr>
        <p:spPr>
          <a:xfrm>
            <a:off x="9934941" y="6392589"/>
            <a:ext cx="2257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Gregg et al. </a:t>
            </a:r>
            <a:r>
              <a:rPr lang="en-US" sz="1400" i="1" dirty="0"/>
              <a:t>J </a:t>
            </a:r>
            <a:r>
              <a:rPr lang="en-US" sz="1400" i="1" dirty="0" err="1"/>
              <a:t>Urol</a:t>
            </a:r>
            <a:r>
              <a:rPr lang="en-US" sz="1400" i="1" dirty="0"/>
              <a:t> </a:t>
            </a:r>
            <a:r>
              <a:rPr lang="en-US" sz="140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73283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52249-F832-4A1F-A3A4-3B4A698A2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D7CC4-BA45-4F80-9768-38D004F86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sz="3400" b="1" dirty="0"/>
              <a:t>Primary</a:t>
            </a:r>
            <a:r>
              <a:rPr lang="en-US" sz="3400" dirty="0"/>
              <a:t>: To describe current evidence for modifiable risk factors associated with prostate cancer development and disease progression</a:t>
            </a:r>
          </a:p>
          <a:p>
            <a:endParaRPr lang="en-US" sz="3400" dirty="0"/>
          </a:p>
          <a:p>
            <a:r>
              <a:rPr lang="en-US" sz="3400" dirty="0"/>
              <a:t>Contents</a:t>
            </a:r>
          </a:p>
          <a:p>
            <a:pPr lvl="1"/>
            <a:r>
              <a:rPr lang="en-US" sz="3000" dirty="0"/>
              <a:t>Prostate cancer risk</a:t>
            </a:r>
          </a:p>
          <a:p>
            <a:pPr lvl="1"/>
            <a:r>
              <a:rPr lang="en-US" sz="3000" dirty="0"/>
              <a:t>Progression on active surveillance</a:t>
            </a:r>
          </a:p>
          <a:p>
            <a:pPr lvl="1"/>
            <a:r>
              <a:rPr lang="en-US" sz="3000" dirty="0"/>
              <a:t>Advanced disease progression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B6CBFBF-12EF-4B98-B072-1714CB062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1402467"/>
            <a:ext cx="12200467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26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04E5B-3E05-4D6E-AAEE-D42644774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en-US" dirty="0"/>
              <a:t>Caffeine metabolism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C1FD1F-A190-4758-A8BE-6C2963479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1385000"/>
            <a:ext cx="12200467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D4D031-6AD8-4C63-AE5C-4DF0D80DE7CA}"/>
              </a:ext>
            </a:extLst>
          </p:cNvPr>
          <p:cNvSpPr txBox="1"/>
          <p:nvPr/>
        </p:nvSpPr>
        <p:spPr>
          <a:xfrm>
            <a:off x="476680" y="6248746"/>
            <a:ext cx="27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Guest </a:t>
            </a:r>
            <a:r>
              <a:rPr lang="en-US" sz="1400" i="1" dirty="0"/>
              <a:t>Med Sci Sports </a:t>
            </a:r>
            <a:r>
              <a:rPr lang="en-US" sz="1400" i="1" dirty="0" err="1"/>
              <a:t>Exerc</a:t>
            </a:r>
            <a:r>
              <a:rPr lang="en-US" sz="1400" i="1" dirty="0"/>
              <a:t> </a:t>
            </a:r>
            <a:r>
              <a:rPr lang="en-US" sz="1400" dirty="0"/>
              <a:t>2018</a:t>
            </a:r>
          </a:p>
          <a:p>
            <a:r>
              <a:rPr lang="en-US" sz="1400" dirty="0"/>
              <a:t>El-</a:t>
            </a:r>
            <a:r>
              <a:rPr lang="en-US" sz="1400" dirty="0" err="1"/>
              <a:t>Sohemy</a:t>
            </a:r>
            <a:r>
              <a:rPr lang="en-US" sz="1400" dirty="0"/>
              <a:t> Genes </a:t>
            </a:r>
            <a:r>
              <a:rPr lang="en-US" sz="1400" dirty="0" err="1"/>
              <a:t>Nutr</a:t>
            </a:r>
            <a:r>
              <a:rPr lang="en-US" sz="1400" dirty="0"/>
              <a:t> 2007</a:t>
            </a:r>
          </a:p>
        </p:txBody>
      </p:sp>
      <p:pic>
        <p:nvPicPr>
          <p:cNvPr id="10242" name="Picture 2" descr="2HI4: Crystal Structure Of Human Microsomal P450 1a2 In Complex With Alpha- Naphthoflav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968" y="2600487"/>
            <a:ext cx="1932532" cy="193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D4D031-6AD8-4C63-AE5C-4DF0D80DE7CA}"/>
              </a:ext>
            </a:extLst>
          </p:cNvPr>
          <p:cNvSpPr txBox="1"/>
          <p:nvPr/>
        </p:nvSpPr>
        <p:spPr>
          <a:xfrm>
            <a:off x="1853144" y="4607115"/>
            <a:ext cx="211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CYP1A2</a:t>
            </a:r>
            <a:r>
              <a:rPr lang="en-US" dirty="0"/>
              <a:t> </a:t>
            </a:r>
            <a:r>
              <a:rPr lang="en-US" i="1" dirty="0"/>
              <a:t>NCBI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E6803B-A71E-48E9-B0D5-B496A49F7824}"/>
              </a:ext>
            </a:extLst>
          </p:cNvPr>
          <p:cNvCxnSpPr/>
          <p:nvPr/>
        </p:nvCxnSpPr>
        <p:spPr>
          <a:xfrm flipV="1">
            <a:off x="3858322" y="2457065"/>
            <a:ext cx="1349298" cy="124514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804C02-0354-40C9-B145-53A001D3C10C}"/>
              </a:ext>
            </a:extLst>
          </p:cNvPr>
          <p:cNvCxnSpPr/>
          <p:nvPr/>
        </p:nvCxnSpPr>
        <p:spPr>
          <a:xfrm>
            <a:off x="3858322" y="3709559"/>
            <a:ext cx="1182029" cy="12668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D2C520-A394-423F-B484-DB465D77ECC7}"/>
              </a:ext>
            </a:extLst>
          </p:cNvPr>
          <p:cNvCxnSpPr/>
          <p:nvPr/>
        </p:nvCxnSpPr>
        <p:spPr>
          <a:xfrm flipV="1">
            <a:off x="3858322" y="3702205"/>
            <a:ext cx="1349298" cy="1470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1A95BF76-D774-45FA-95B7-2B32BBD5ADE5}"/>
              </a:ext>
            </a:extLst>
          </p:cNvPr>
          <p:cNvSpPr txBox="1">
            <a:spLocks/>
          </p:cNvSpPr>
          <p:nvPr/>
        </p:nvSpPr>
        <p:spPr>
          <a:xfrm>
            <a:off x="5456442" y="2251087"/>
            <a:ext cx="1756047" cy="4119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dirty="0"/>
              <a:t>Fast (AA)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F38DD56-98A9-430A-B0C2-520CA47C0C33}"/>
              </a:ext>
            </a:extLst>
          </p:cNvPr>
          <p:cNvSpPr txBox="1">
            <a:spLocks/>
          </p:cNvSpPr>
          <p:nvPr/>
        </p:nvSpPr>
        <p:spPr>
          <a:xfrm>
            <a:off x="5456441" y="3521434"/>
            <a:ext cx="2137539" cy="53761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dirty="0"/>
              <a:t>Intermediate (AC)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76571EC1-8703-4EA8-BFEF-536042D6DE8C}"/>
              </a:ext>
            </a:extLst>
          </p:cNvPr>
          <p:cNvSpPr txBox="1">
            <a:spLocks/>
          </p:cNvSpPr>
          <p:nvPr/>
        </p:nvSpPr>
        <p:spPr>
          <a:xfrm>
            <a:off x="5456441" y="4799689"/>
            <a:ext cx="1756047" cy="4119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dirty="0"/>
              <a:t>Slow (CC)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3A25021E-D372-43B9-B872-434424646259}"/>
              </a:ext>
            </a:extLst>
          </p:cNvPr>
          <p:cNvSpPr txBox="1">
            <a:spLocks/>
          </p:cNvSpPr>
          <p:nvPr/>
        </p:nvSpPr>
        <p:spPr>
          <a:xfrm>
            <a:off x="8595770" y="1935541"/>
            <a:ext cx="2344366" cy="8956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u="sng" dirty="0"/>
              <a:t>Fast metabolizers consume coffee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688BDB-D0D6-44F4-B24D-56BE61DDB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135" y="2977910"/>
            <a:ext cx="1409897" cy="1733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1A20C5-3E61-4576-8BA8-72CF0242AA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212" y="5211645"/>
            <a:ext cx="1977742" cy="129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0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  <p:bldP spid="18" grpId="0"/>
      <p:bldP spid="19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AF75A-300E-459D-800E-374A00B0D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rs762551 genotype and progression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5D8623-D39C-477F-BF7A-9B693096CEA3}"/>
              </a:ext>
            </a:extLst>
          </p:cNvPr>
          <p:cNvSpPr txBox="1"/>
          <p:nvPr/>
        </p:nvSpPr>
        <p:spPr>
          <a:xfrm>
            <a:off x="9563100" y="6432034"/>
            <a:ext cx="262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Gregg et al. </a:t>
            </a:r>
            <a:r>
              <a:rPr lang="en-US" sz="1600" i="1" dirty="0"/>
              <a:t>J </a:t>
            </a:r>
            <a:r>
              <a:rPr lang="en-US" sz="1600" i="1" dirty="0" err="1"/>
              <a:t>Urol</a:t>
            </a:r>
            <a:r>
              <a:rPr lang="en-US" sz="1600" dirty="0"/>
              <a:t> 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95728" y="2044768"/>
            <a:ext cx="220370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AA </a:t>
            </a:r>
          </a:p>
          <a:p>
            <a:pPr algn="ctr"/>
            <a:r>
              <a:rPr lang="en-US" b="1" dirty="0"/>
              <a:t>“fast metabolizer”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5432" y="2044768"/>
            <a:ext cx="3264408" cy="6850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/>
              <a:t>AC/CC </a:t>
            </a:r>
          </a:p>
          <a:p>
            <a:pPr algn="ctr">
              <a:lnSpc>
                <a:spcPct val="107000"/>
              </a:lnSpc>
            </a:pPr>
            <a:r>
              <a:rPr lang="en-US" b="1" dirty="0"/>
              <a:t>“moderate/slow metabolizer”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579936" y="3102663"/>
          <a:ext cx="5136832" cy="2877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ism 7" r:id="rId4" imgW="5456416" imgH="3055547" progId="Prism7.Document">
                  <p:embed/>
                </p:oleObj>
              </mc:Choice>
              <mc:Fallback>
                <p:oleObj name="Prism 7" r:id="rId4" imgW="5456416" imgH="3055547" progId="Prism7.Document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79936" y="3102663"/>
                        <a:ext cx="5136832" cy="2877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60215" y="3102663"/>
          <a:ext cx="4955989" cy="2877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ism 7" r:id="rId6" imgW="5264464" imgH="3055547" progId="Prism7.Document">
                  <p:embed/>
                </p:oleObj>
              </mc:Choice>
              <mc:Fallback>
                <p:oleObj name="Prism 7" r:id="rId6" imgW="5264464" imgH="3055547" progId="Prism7.Document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0215" y="3102663"/>
                        <a:ext cx="4955989" cy="2877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>
            <a:extLst>
              <a:ext uri="{FF2B5EF4-FFF2-40B4-BE49-F238E27FC236}">
                <a16:creationId xmlns:a16="http://schemas.microsoft.com/office/drawing/2014/main" id="{93C1FD1F-A190-4758-A8BE-6C2963479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1385000"/>
            <a:ext cx="12200467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39516" y="5133975"/>
            <a:ext cx="366184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45534" y="5133975"/>
            <a:ext cx="366184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1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9AFDA-EDED-4029-9A53-911A09D2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27AAD-757D-4A64-9A40-9865BF15E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Risk of prostate cancer</a:t>
            </a:r>
          </a:p>
          <a:p>
            <a:pPr lvl="1"/>
            <a:r>
              <a:rPr lang="en-US" dirty="0"/>
              <a:t>Obesity</a:t>
            </a:r>
          </a:p>
          <a:p>
            <a:pPr lvl="1"/>
            <a:r>
              <a:rPr lang="en-US" dirty="0"/>
              <a:t>Physical activity</a:t>
            </a:r>
          </a:p>
          <a:p>
            <a:pPr lvl="1"/>
            <a:r>
              <a:rPr lang="en-US" dirty="0"/>
              <a:t>Diet</a:t>
            </a:r>
          </a:p>
          <a:p>
            <a:pPr lvl="1"/>
            <a:endParaRPr lang="en-US" dirty="0"/>
          </a:p>
          <a:p>
            <a:r>
              <a:rPr lang="en-US" dirty="0"/>
              <a:t>Risk of active surveillance progression</a:t>
            </a:r>
          </a:p>
          <a:p>
            <a:pPr lvl="1"/>
            <a:r>
              <a:rPr lang="en-US" dirty="0"/>
              <a:t>Diet? Exercise? </a:t>
            </a:r>
          </a:p>
          <a:p>
            <a:endParaRPr lang="en-US" dirty="0"/>
          </a:p>
          <a:p>
            <a:r>
              <a:rPr lang="en-US" dirty="0"/>
              <a:t>Risk of advanced progression</a:t>
            </a:r>
          </a:p>
          <a:p>
            <a:pPr lvl="1"/>
            <a:r>
              <a:rPr lang="en-US" dirty="0"/>
              <a:t>Statins</a:t>
            </a:r>
          </a:p>
          <a:p>
            <a:pPr lvl="1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F54A52D-3816-4895-88A9-0F7955556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1402467"/>
            <a:ext cx="12200467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760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0F5EE3-AC68-4E03-B0B1-FD1E5DD2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Prostate cancer risk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F1B63-3A8F-4D50-B7D3-77B936861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2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A4BB0-E049-4FE8-A13D-2A04A0F5D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3B8A4-3FA2-4461-86B4-B4D0C8E437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BB3556-026F-4BC9-AE32-8F9300EC5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73" y="0"/>
            <a:ext cx="683205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9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E95A78-4290-433C-9424-6EEF6FE44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3989"/>
            <a:ext cx="6263640" cy="684401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687970-E629-4659-BF48-6A7FE7DB1B04}"/>
              </a:ext>
            </a:extLst>
          </p:cNvPr>
          <p:cNvSpPr txBox="1">
            <a:spLocks/>
          </p:cNvSpPr>
          <p:nvPr/>
        </p:nvSpPr>
        <p:spPr>
          <a:xfrm>
            <a:off x="6981825" y="285750"/>
            <a:ext cx="5048250" cy="5902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u="sng" dirty="0">
              <a:solidFill>
                <a:schemeClr val="tx1"/>
              </a:solidFill>
            </a:endParaRPr>
          </a:p>
          <a:p>
            <a:r>
              <a:rPr lang="en-US" b="1" u="sng" dirty="0">
                <a:solidFill>
                  <a:schemeClr val="tx1"/>
                </a:solidFill>
              </a:rPr>
              <a:t>Increased risk of “aggressive” disease:</a:t>
            </a:r>
          </a:p>
          <a:p>
            <a:pPr marL="457200" indent="-4572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Probable</a:t>
            </a:r>
          </a:p>
          <a:p>
            <a:pPr marL="914400" lvl="1" indent="-457200"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Body fat</a:t>
            </a:r>
          </a:p>
          <a:p>
            <a:pPr marL="914400" lvl="1" indent="-457200"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Adult height</a:t>
            </a:r>
          </a:p>
          <a:p>
            <a:pPr marL="457200" indent="-4572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Limited</a:t>
            </a:r>
          </a:p>
          <a:p>
            <a:pPr marL="914400" lvl="1" indent="-457200"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Dairy; high calcium diet</a:t>
            </a:r>
          </a:p>
          <a:p>
            <a:pPr marL="914400" lvl="1" indent="-457200"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Low alpha-tocopherol</a:t>
            </a:r>
          </a:p>
          <a:p>
            <a:pPr marL="914400" lvl="1" indent="-457200"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Low plasma selenium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1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9D3B90B7-09B3-4E92-934E-1F3FE6985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" y="89140"/>
            <a:ext cx="5490210" cy="595499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829DB2F-1630-4795-81DA-6EC140151B3A}"/>
              </a:ext>
            </a:extLst>
          </p:cNvPr>
          <p:cNvSpPr/>
          <p:nvPr/>
        </p:nvSpPr>
        <p:spPr>
          <a:xfrm>
            <a:off x="1212090" y="6272012"/>
            <a:ext cx="3420360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Overall: HR 1.08, 95% CI 1.04-1.12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D0969E-43AB-49C5-8DEC-809CA057573A}"/>
              </a:ext>
            </a:extLst>
          </p:cNvPr>
          <p:cNvSpPr/>
          <p:nvPr/>
        </p:nvSpPr>
        <p:spPr>
          <a:xfrm>
            <a:off x="361950" y="292856"/>
            <a:ext cx="509587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BMI and “advanced” prostate cancer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BC84CB-ECC2-4362-A1A2-B81534C799BE}"/>
              </a:ext>
            </a:extLst>
          </p:cNvPr>
          <p:cNvSpPr/>
          <p:nvPr/>
        </p:nvSpPr>
        <p:spPr>
          <a:xfrm>
            <a:off x="6642056" y="1381535"/>
            <a:ext cx="486102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Waist to hip ratio</a:t>
            </a:r>
          </a:p>
        </p:txBody>
      </p:sp>
      <p:pic>
        <p:nvPicPr>
          <p:cNvPr id="11" name="Picture 10" descr="Chart, box and whisker chart&#10;&#10;Description automatically generated">
            <a:extLst>
              <a:ext uri="{FF2B5EF4-FFF2-40B4-BE49-F238E27FC236}">
                <a16:creationId xmlns:a16="http://schemas.microsoft.com/office/drawing/2014/main" id="{0F19D90E-B989-4D79-9CEB-F30604D0A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56" y="1849807"/>
            <a:ext cx="4861019" cy="31583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48DC26-B756-4EB6-85EA-030F0CAB401C}"/>
              </a:ext>
            </a:extLst>
          </p:cNvPr>
          <p:cNvSpPr/>
          <p:nvPr/>
        </p:nvSpPr>
        <p:spPr>
          <a:xfrm>
            <a:off x="7371912" y="5209289"/>
            <a:ext cx="3420360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Overall: HR 1.15, 95% CI 1.03-1.28</a:t>
            </a:r>
          </a:p>
        </p:txBody>
      </p:sp>
    </p:spTree>
    <p:extLst>
      <p:ext uri="{BB962C8B-B14F-4D97-AF65-F5344CB8AC3E}">
        <p14:creationId xmlns:p14="http://schemas.microsoft.com/office/powerpoint/2010/main" val="69444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C2533-5C1B-4313-AB6A-29359677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Metabolic syndrome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00C15-A344-4E8E-94BF-A1E868094DE9}"/>
              </a:ext>
            </a:extLst>
          </p:cNvPr>
          <p:cNvSpPr/>
          <p:nvPr/>
        </p:nvSpPr>
        <p:spPr>
          <a:xfrm>
            <a:off x="8063959" y="5411151"/>
            <a:ext cx="26132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GG4 or higher disease</a:t>
            </a:r>
          </a:p>
          <a:p>
            <a:pPr algn="ctr"/>
            <a:r>
              <a:rPr lang="en-US" dirty="0"/>
              <a:t>OR 1.89; 95% CI 1.50-2.38</a:t>
            </a:r>
          </a:p>
          <a:p>
            <a:pPr algn="ctr"/>
            <a:endParaRPr lang="en-US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469716-1047-4032-B2E1-830C9D3B09D9}"/>
              </a:ext>
            </a:extLst>
          </p:cNvPr>
          <p:cNvSpPr txBox="1">
            <a:spLocks/>
          </p:cNvSpPr>
          <p:nvPr/>
        </p:nvSpPr>
        <p:spPr>
          <a:xfrm>
            <a:off x="10311736" y="6441610"/>
            <a:ext cx="2885813" cy="416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 err="1">
                <a:solidFill>
                  <a:schemeClr val="tx1"/>
                </a:solidFill>
              </a:rPr>
              <a:t>Gacci</a:t>
            </a:r>
            <a:r>
              <a:rPr lang="en-US" sz="1400" dirty="0">
                <a:solidFill>
                  <a:schemeClr val="tx1"/>
                </a:solidFill>
              </a:rPr>
              <a:t> et al. </a:t>
            </a:r>
            <a:r>
              <a:rPr lang="en-US" sz="1400" i="1" dirty="0">
                <a:solidFill>
                  <a:schemeClr val="tx1"/>
                </a:solidFill>
              </a:rPr>
              <a:t>PCAN</a:t>
            </a:r>
            <a:r>
              <a:rPr lang="en-US" sz="1400" dirty="0">
                <a:solidFill>
                  <a:schemeClr val="tx1"/>
                </a:solidFill>
              </a:rPr>
              <a:t> 2017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7CD3D56-82F6-46B8-AF99-F06644B7F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1402467"/>
            <a:ext cx="12200467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CAC714C-89FB-4229-9DD6-050BD940CB72}"/>
              </a:ext>
            </a:extLst>
          </p:cNvPr>
          <p:cNvSpPr/>
          <p:nvPr/>
        </p:nvSpPr>
        <p:spPr>
          <a:xfrm>
            <a:off x="3556271" y="6125327"/>
            <a:ext cx="2666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Any prostate cancer</a:t>
            </a:r>
          </a:p>
          <a:p>
            <a:pPr algn="ctr"/>
            <a:r>
              <a:rPr lang="en-US" dirty="0"/>
              <a:t>OR 1.17; 95% CI 1.00-1.36</a:t>
            </a:r>
            <a:r>
              <a:rPr lang="en-US" b="1" dirty="0"/>
              <a:t> 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A273E304-E897-4A64-88ED-0F01D8683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501" y="1646306"/>
            <a:ext cx="3445628" cy="4477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D73201-7B0B-47E3-8CDE-58BEB04805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/>
          <a:stretch/>
        </p:blipFill>
        <p:spPr>
          <a:xfrm>
            <a:off x="7479728" y="2303157"/>
            <a:ext cx="3874072" cy="28991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45F522-9D30-46F8-81A0-5454F4A524DD}"/>
              </a:ext>
            </a:extLst>
          </p:cNvPr>
          <p:cNvSpPr txBox="1"/>
          <p:nvPr/>
        </p:nvSpPr>
        <p:spPr>
          <a:xfrm>
            <a:off x="838200" y="2155210"/>
            <a:ext cx="1600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Abdominal obesity</a:t>
            </a:r>
          </a:p>
          <a:p>
            <a:endParaRPr lang="en-US" b="1" dirty="0"/>
          </a:p>
          <a:p>
            <a:r>
              <a:rPr lang="en-US" b="1" dirty="0"/>
              <a:t>Elevated triglycerides</a:t>
            </a:r>
          </a:p>
          <a:p>
            <a:endParaRPr lang="en-US" b="1" dirty="0"/>
          </a:p>
          <a:p>
            <a:r>
              <a:rPr lang="en-US" b="1" dirty="0"/>
              <a:t>Low HDL</a:t>
            </a:r>
          </a:p>
          <a:p>
            <a:endParaRPr lang="en-US" b="1" dirty="0"/>
          </a:p>
          <a:p>
            <a:r>
              <a:rPr lang="en-US" b="1" dirty="0"/>
              <a:t>Elevated blood pressure</a:t>
            </a:r>
          </a:p>
          <a:p>
            <a:endParaRPr lang="en-US" b="1" dirty="0"/>
          </a:p>
          <a:p>
            <a:r>
              <a:rPr lang="en-US" b="1" dirty="0"/>
              <a:t>Elevated fasting glucose</a:t>
            </a:r>
          </a:p>
        </p:txBody>
      </p:sp>
    </p:spTree>
    <p:extLst>
      <p:ext uri="{BB962C8B-B14F-4D97-AF65-F5344CB8AC3E}">
        <p14:creationId xmlns:p14="http://schemas.microsoft.com/office/powerpoint/2010/main" val="418059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49A1A-1D2E-4F90-B666-B80EFDF36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activity</a:t>
            </a:r>
          </a:p>
        </p:txBody>
      </p:sp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E117E771-86B3-4DC7-BC38-EA46E188C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56" y="1579222"/>
            <a:ext cx="7304467" cy="49995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09CA93-9369-49DF-99B2-F4DBF95A925C}"/>
              </a:ext>
            </a:extLst>
          </p:cNvPr>
          <p:cNvSpPr txBox="1">
            <a:spLocks/>
          </p:cNvSpPr>
          <p:nvPr/>
        </p:nvSpPr>
        <p:spPr>
          <a:xfrm>
            <a:off x="7035283" y="1482725"/>
            <a:ext cx="4954554" cy="4705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F489D8-1CBF-4A22-9F83-7388DA654B0E}"/>
              </a:ext>
            </a:extLst>
          </p:cNvPr>
          <p:cNvSpPr txBox="1">
            <a:spLocks/>
          </p:cNvSpPr>
          <p:nvPr/>
        </p:nvSpPr>
        <p:spPr>
          <a:xfrm>
            <a:off x="9525081" y="5868579"/>
            <a:ext cx="2687909" cy="416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 err="1">
                <a:solidFill>
                  <a:schemeClr val="tx1"/>
                </a:solidFill>
              </a:rPr>
              <a:t>Benke</a:t>
            </a:r>
            <a:r>
              <a:rPr lang="en-US" sz="1400" dirty="0">
                <a:solidFill>
                  <a:schemeClr val="tx1"/>
                </a:solidFill>
              </a:rPr>
              <a:t> et al. </a:t>
            </a:r>
            <a:r>
              <a:rPr lang="en-US" sz="1400" i="1" dirty="0">
                <a:solidFill>
                  <a:schemeClr val="tx1"/>
                </a:solidFill>
              </a:rPr>
              <a:t>Annals Oncol </a:t>
            </a:r>
            <a:r>
              <a:rPr lang="en-US" sz="1400" dirty="0">
                <a:solidFill>
                  <a:schemeClr val="tx1"/>
                </a:solidFill>
              </a:rPr>
              <a:t>2018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Brookman-May et al.  </a:t>
            </a:r>
            <a:r>
              <a:rPr lang="en-US" sz="1400" i="1" dirty="0">
                <a:solidFill>
                  <a:schemeClr val="tx1"/>
                </a:solidFill>
              </a:rPr>
              <a:t>Eur </a:t>
            </a:r>
            <a:r>
              <a:rPr lang="en-US" sz="1400" i="1" dirty="0" err="1">
                <a:solidFill>
                  <a:schemeClr val="tx1"/>
                </a:solidFill>
              </a:rPr>
              <a:t>Urol</a:t>
            </a:r>
            <a:r>
              <a:rPr lang="en-US" sz="1400" i="1" dirty="0">
                <a:solidFill>
                  <a:schemeClr val="tx1"/>
                </a:solidFill>
              </a:rPr>
              <a:t> Focus </a:t>
            </a:r>
            <a:r>
              <a:rPr lang="en-US" sz="1400" dirty="0">
                <a:solidFill>
                  <a:schemeClr val="tx1"/>
                </a:solidFill>
              </a:rPr>
              <a:t>2018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02922D6-C50A-4C71-BDFF-0F2F8AE234CC}"/>
              </a:ext>
            </a:extLst>
          </p:cNvPr>
          <p:cNvSpPr txBox="1">
            <a:spLocks/>
          </p:cNvSpPr>
          <p:nvPr/>
        </p:nvSpPr>
        <p:spPr>
          <a:xfrm>
            <a:off x="2285332" y="5455533"/>
            <a:ext cx="2940869" cy="41639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00" b="1" dirty="0">
                <a:solidFill>
                  <a:schemeClr val="tx1"/>
                </a:solidFill>
              </a:rPr>
              <a:t>HR 0.92; 95%CI 0.80-1.06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069A934-BD0F-41EE-A2EA-AC2374D68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1402467"/>
            <a:ext cx="12200467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235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BAD2CDCBF664449CF5028640467F03" ma:contentTypeVersion="13" ma:contentTypeDescription="Create a new document." ma:contentTypeScope="" ma:versionID="fb70c5a74fd16e28df396a715258516f">
  <xsd:schema xmlns:xsd="http://www.w3.org/2001/XMLSchema" xmlns:xs="http://www.w3.org/2001/XMLSchema" xmlns:p="http://schemas.microsoft.com/office/2006/metadata/properties" xmlns:ns3="c9562c57-6d98-4e33-b0fa-6cf0eb92fc7a" xmlns:ns4="d5ac45b9-5d03-47ef-88c6-bc6d6f893a3d" targetNamespace="http://schemas.microsoft.com/office/2006/metadata/properties" ma:root="true" ma:fieldsID="de41729869d00eb400169ecef0d5cf39" ns3:_="" ns4:_="">
    <xsd:import namespace="c9562c57-6d98-4e33-b0fa-6cf0eb92fc7a"/>
    <xsd:import namespace="d5ac45b9-5d03-47ef-88c6-bc6d6f893a3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62c57-6d98-4e33-b0fa-6cf0eb92fc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ac45b9-5d03-47ef-88c6-bc6d6f893a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557509-854F-4985-B579-6C727976E6DE}">
  <ds:schemaRefs>
    <ds:schemaRef ds:uri="http://schemas.microsoft.com/office/infopath/2007/PartnerControls"/>
    <ds:schemaRef ds:uri="c9562c57-6d98-4e33-b0fa-6cf0eb92fc7a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d5ac45b9-5d03-47ef-88c6-bc6d6f893a3d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A0DFC7C-4458-4E45-979E-B8885CEEDB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116643-09DD-4B05-B8C7-4A717A5E7C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562c57-6d98-4e33-b0fa-6cf0eb92fc7a"/>
    <ds:schemaRef ds:uri="d5ac45b9-5d03-47ef-88c6-bc6d6f893a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4377</TotalTime>
  <Words>1240</Words>
  <Application>Microsoft Office PowerPoint</Application>
  <PresentationFormat>Widescreen</PresentationFormat>
  <Paragraphs>292</Paragraphs>
  <Slides>32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Prism 7</vt:lpstr>
      <vt:lpstr>PowerPoint Presentation</vt:lpstr>
      <vt:lpstr>Disclosures</vt:lpstr>
      <vt:lpstr>Objective</vt:lpstr>
      <vt:lpstr>Prostate cancer risk</vt:lpstr>
      <vt:lpstr>PowerPoint Presentation</vt:lpstr>
      <vt:lpstr>PowerPoint Presentation</vt:lpstr>
      <vt:lpstr>PowerPoint Presentation</vt:lpstr>
      <vt:lpstr>Metabolic syndrome</vt:lpstr>
      <vt:lpstr>Physical activity</vt:lpstr>
      <vt:lpstr>Diet</vt:lpstr>
      <vt:lpstr>PowerPoint Presentation</vt:lpstr>
      <vt:lpstr>Statin use, cholesterol level and PCSM</vt:lpstr>
      <vt:lpstr>Modifiable risk factors NOT discussed</vt:lpstr>
      <vt:lpstr>Prostate cancer progression</vt:lpstr>
      <vt:lpstr>PowerPoint Presentation</vt:lpstr>
      <vt:lpstr>PowerPoint Presentation</vt:lpstr>
      <vt:lpstr>PowerPoint Presentation</vt:lpstr>
      <vt:lpstr>Diet quality and progression on AS</vt:lpstr>
      <vt:lpstr>PowerPoint Presentation</vt:lpstr>
      <vt:lpstr>PowerPoint Presentation</vt:lpstr>
      <vt:lpstr>PowerPoint Presentation</vt:lpstr>
      <vt:lpstr>Advanced prostate cancer progression</vt:lpstr>
      <vt:lpstr>Statin use</vt:lpstr>
      <vt:lpstr>PowerPoint Presentation</vt:lpstr>
      <vt:lpstr>PowerPoint Presentation</vt:lpstr>
      <vt:lpstr>Bonus content: development of modifiable, risk factor-based intervention</vt:lpstr>
      <vt:lpstr>PowerPoint Presentation</vt:lpstr>
      <vt:lpstr>Coffee and Cancer</vt:lpstr>
      <vt:lpstr>Coffee consumption and surveillance</vt:lpstr>
      <vt:lpstr>Caffeine metabolism</vt:lpstr>
      <vt:lpstr>rs762551 genotype and progression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Prostate Cancer Prevention and Early Disease Non-Progression: Update and Diet, Exercise, Supplements</dc:title>
  <dc:creator>Gregg,Justin Robert</dc:creator>
  <cp:lastModifiedBy>Gregg,Justin Robert</cp:lastModifiedBy>
  <cp:revision>38</cp:revision>
  <dcterms:created xsi:type="dcterms:W3CDTF">2022-04-22T17:43:36Z</dcterms:created>
  <dcterms:modified xsi:type="dcterms:W3CDTF">2022-05-26T11:47:00Z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0x01010076BAD2CDCBF664449CF5028640467F03</vt:lpwstr>
  </property>
</Properties>
</file>